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0"/>
  </p:notesMasterIdLst>
  <p:handoutMasterIdLst>
    <p:handoutMasterId r:id="rId21"/>
  </p:handoutMasterIdLst>
  <p:sldIdLst>
    <p:sldId id="297" r:id="rId2"/>
    <p:sldId id="298" r:id="rId3"/>
    <p:sldId id="274" r:id="rId4"/>
    <p:sldId id="276" r:id="rId5"/>
    <p:sldId id="275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99" r:id="rId16"/>
    <p:sldId id="286" r:id="rId17"/>
    <p:sldId id="287" r:id="rId18"/>
    <p:sldId id="28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4FF"/>
    <a:srgbClr val="81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4"/>
    <p:restoredTop sz="88630"/>
  </p:normalViewPr>
  <p:slideViewPr>
    <p:cSldViewPr showGuides="1">
      <p:cViewPr varScale="1">
        <p:scale>
          <a:sx n="107" d="100"/>
          <a:sy n="107" d="100"/>
        </p:scale>
        <p:origin x="1784" y="17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howGuides="1">
      <p:cViewPr varScale="1">
        <p:scale>
          <a:sx n="170" d="100"/>
          <a:sy n="170" d="100"/>
        </p:scale>
        <p:origin x="5376" y="184"/>
      </p:cViewPr>
      <p:guideLst/>
    </p:cSldViewPr>
  </p:notes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0" dirty="0">
                <a:solidFill>
                  <a:schemeClr val="tx1"/>
                </a:solidFill>
              </a:rPr>
              <a:t>Data</a:t>
            </a:r>
          </a:p>
        </c:rich>
      </c:tx>
      <c:layout>
        <c:manualLayout>
          <c:xMode val="edge"/>
          <c:yMode val="edge"/>
          <c:x val="0.46329293799212595"/>
          <c:y val="7.0312495674674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BE2-AC48-94DB-568F02CB278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BE2-AC48-94DB-568F02CB278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2BE2-AC48-94DB-568F02CB278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BE2-AC48-94DB-568F02CB27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E2-AC48-94DB-568F02CB278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2.5</c:v>
                </c:pt>
                <c:pt idx="2">
                  <c:v>3</c:v>
                </c:pt>
                <c:pt idx="3">
                  <c:v>4.5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577-674D-A1F8-8EB91D278E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3.5</c:v>
                </c:pt>
                <c:pt idx="1">
                  <c:v>5.5</c:v>
                </c:pt>
                <c:pt idx="2">
                  <c:v>7.5</c:v>
                </c:pt>
                <c:pt idx="3">
                  <c:v>10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C577-674D-A1F8-8EB91D278E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8.5</c:v>
                </c:pt>
                <c:pt idx="2">
                  <c:v>11</c:v>
                </c:pt>
                <c:pt idx="3">
                  <c:v>10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C577-674D-A1F8-8EB91D278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2512128"/>
        <c:axId val="1666314944"/>
        <c:axId val="0"/>
      </c:bar3DChart>
      <c:catAx>
        <c:axId val="143251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314944"/>
        <c:crosses val="autoZero"/>
        <c:auto val="1"/>
        <c:lblAlgn val="ctr"/>
        <c:lblOffset val="100"/>
        <c:noMultiLvlLbl val="0"/>
      </c:catAx>
      <c:valAx>
        <c:axId val="1666314944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51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5.5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DB-9047-B87D-8A1D1A2A33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0.5</c:v>
                </c:pt>
                <c:pt idx="2">
                  <c:v>9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DB-9047-B87D-8A1D1A2A33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1.75</c:v>
                </c:pt>
                <c:pt idx="1">
                  <c:v>5.5</c:v>
                </c:pt>
                <c:pt idx="2">
                  <c:v>7</c:v>
                </c:pt>
                <c:pt idx="3">
                  <c:v>8.5</c:v>
                </c:pt>
                <c:pt idx="4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DB-9047-B87D-8A1D1A2A33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32512128"/>
        <c:axId val="1666314944"/>
      </c:lineChart>
      <c:catAx>
        <c:axId val="1432512128"/>
        <c:scaling>
          <c:orientation val="minMax"/>
        </c:scaling>
        <c:delete val="0"/>
        <c:axPos val="b"/>
        <c:title>
          <c:layout>
            <c:manualLayout>
              <c:xMode val="edge"/>
              <c:yMode val="edge"/>
              <c:x val="0.49913884514435697"/>
              <c:y val="0.812731921150118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314944"/>
        <c:crosses val="autoZero"/>
        <c:auto val="1"/>
        <c:lblAlgn val="ctr"/>
        <c:lblOffset val="100"/>
        <c:noMultiLvlLbl val="0"/>
      </c:catAx>
      <c:valAx>
        <c:axId val="166631494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5121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DD70BC-0671-8933-8BF1-C9AB534B8D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8AF1A2-7D25-9C43-6FB4-8DC2D53030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89A74-7619-C544-AC63-E4C7CCE75FD3}" type="datetimeFigureOut">
              <a:rPr lang="en-US" smtClean="0"/>
              <a:t>7/15/26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DA4B4-110A-75AD-0FE8-CE74D6A1CE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549FA-606D-F8F6-85E3-6533A45BAC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B3CF7-192C-E742-8A2B-87709B1E0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3850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87237-5AD9-D047-8F2B-7D15280B83F3}" type="datetimeFigureOut">
              <a:rPr lang="en-US" smtClean="0"/>
              <a:t>7/15/26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79E2B-F3F0-EC49-91FF-79BDFDB6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71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Speaker Note Guidelines: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Speaker notes should be bullet-point style, not a full/verbatim script.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Maximum number of lines: 10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Maximum number of characters per line: 60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more than 5 bullet points and would like to make them easier to read with a blank line between bullet points,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please split the content into two identical slides and add uppercase text at the top of each notes section.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notes will change, but your slide graphics will remain the same.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First slide notes = “NOTES SPLIT INTO TWO SLIDES”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Second slide notes = “SPEAKER NOTES CONTINUED”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3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0782C-C7F9-B28E-6837-2E5308AB1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C564C-3FC7-AC60-B940-813B8E371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3DC40A-1CB3-B499-4636-607A41D9D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Speaker Note Guidelines: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Speaker notes should be bullet-point style, not a full/verbatim script.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Maximum number of lines: 10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Maximum number of characters per line: 60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have more than 5 bullet points and would like to make them easier to read with a blank line between bullet points,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please split the content into two identical slides and add uppercase text at the top of each notes section.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notes will change, but your slide graphics will remain the same.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First slide notes = “NOTES SPLIT INTO TWO SLIDES”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Second slide notes = “SPEAKER NOTES CONTINUED”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676D5-769E-14FA-66C5-8AA023DF2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07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66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9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65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79E2B-F3F0-EC49-91FF-79BDFDB697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2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728874-32BE-7D34-125D-71ABF1E9E67C}"/>
              </a:ext>
            </a:extLst>
          </p:cNvPr>
          <p:cNvCxnSpPr>
            <a:cxnSpLocks/>
          </p:cNvCxnSpPr>
          <p:nvPr userDrawn="1"/>
        </p:nvCxnSpPr>
        <p:spPr>
          <a:xfrm>
            <a:off x="381000" y="3143250"/>
            <a:ext cx="1143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EDE97E66-F5A4-E792-7261-9192999B8D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0" y="3101737"/>
            <a:ext cx="9715500" cy="2400300"/>
          </a:xfrm>
        </p:spPr>
        <p:txBody>
          <a:bodyPr lIns="0"/>
          <a:lstStyle>
            <a:lvl1pPr marL="0" indent="0" algn="l"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[Speaker Name]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C0F099-3B25-38FA-FF5E-E90E4ECFB3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342900"/>
            <a:ext cx="9715500" cy="2739171"/>
          </a:xfrm>
        </p:spPr>
        <p:txBody>
          <a:bodyPr lIns="0" tIns="0" rIns="0" bIns="0" anchor="b">
            <a:noAutofit/>
          </a:bodyPr>
          <a:lstStyle>
            <a:lvl1pPr algn="l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[Name of Presentation]</a:t>
            </a:r>
          </a:p>
        </p:txBody>
      </p:sp>
    </p:spTree>
    <p:extLst>
      <p:ext uri="{BB962C8B-B14F-4D97-AF65-F5344CB8AC3E}">
        <p14:creationId xmlns:p14="http://schemas.microsoft.com/office/powerpoint/2010/main" val="1178346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-5-per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5975B58-4F58-5EC0-17AB-3C712641B7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0849" y="1500768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81DA8F7-8406-E5C8-27F0-0F3F8452A214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50849" y="3352381"/>
            <a:ext cx="1828799" cy="320088"/>
          </a:xfrm>
        </p:spPr>
        <p:txBody>
          <a:bodyPr tIns="9144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64DCA14-6B91-4738-4F5F-6F5B0A49965D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50849" y="3729619"/>
            <a:ext cx="1828799" cy="156581"/>
          </a:xfrm>
        </p:spPr>
        <p:txBody>
          <a:bodyPr wrap="square" tIns="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 and Company/Assoc.] </a:t>
            </a:r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2245A10E-7BA3-66F9-80AF-0BB4BEB070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66225" y="1500768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2BEFA368-E3EE-F6AD-7D0F-96A35AEB219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81600" y="1500768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2">
            <a:extLst>
              <a:ext uri="{FF2B5EF4-FFF2-40B4-BE49-F238E27FC236}">
                <a16:creationId xmlns:a16="http://schemas.microsoft.com/office/drawing/2014/main" id="{01075778-ADEC-60D8-3785-928FB78471D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96975" y="1500768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2">
            <a:extLst>
              <a:ext uri="{FF2B5EF4-FFF2-40B4-BE49-F238E27FC236}">
                <a16:creationId xmlns:a16="http://schemas.microsoft.com/office/drawing/2014/main" id="{EC2C8D3E-9AD2-E94B-02CE-60708207933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12351" y="1500768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92EF8C01-437D-F947-9B3B-67B17041AC2D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>
          <a:xfrm>
            <a:off x="2970174" y="3352381"/>
            <a:ext cx="1828799" cy="320088"/>
          </a:xfrm>
        </p:spPr>
        <p:txBody>
          <a:bodyPr tIns="9144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2E959892-89B5-AF8C-4E53-837019C35B0D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2970174" y="3729619"/>
            <a:ext cx="1828799" cy="156581"/>
          </a:xfrm>
        </p:spPr>
        <p:txBody>
          <a:bodyPr wrap="square" tIns="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 and Company/Assoc.] </a:t>
            </a:r>
          </a:p>
        </p:txBody>
      </p:sp>
      <p:sp>
        <p:nvSpPr>
          <p:cNvPr id="66" name="Text Placeholder 10">
            <a:extLst>
              <a:ext uri="{FF2B5EF4-FFF2-40B4-BE49-F238E27FC236}">
                <a16:creationId xmlns:a16="http://schemas.microsoft.com/office/drawing/2014/main" id="{B85EB566-5CD1-7956-4235-7B1F97D53536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>
          <a:xfrm>
            <a:off x="5186324" y="3352381"/>
            <a:ext cx="1828799" cy="320088"/>
          </a:xfrm>
        </p:spPr>
        <p:txBody>
          <a:bodyPr tIns="9144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1FE099B2-CFF5-0C02-1EC2-2E912EE4B418}"/>
              </a:ext>
            </a:extLst>
          </p:cNvPr>
          <p:cNvSpPr>
            <a:spLocks noGrp="1" noChangeAspect="1"/>
          </p:cNvSpPr>
          <p:nvPr>
            <p:ph type="body" sz="quarter" idx="30" hasCustomPrompt="1"/>
          </p:nvPr>
        </p:nvSpPr>
        <p:spPr>
          <a:xfrm>
            <a:off x="5186324" y="3729619"/>
            <a:ext cx="1828799" cy="156581"/>
          </a:xfrm>
        </p:spPr>
        <p:txBody>
          <a:bodyPr wrap="square" tIns="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 and Company/Assoc.] </a:t>
            </a:r>
          </a:p>
        </p:txBody>
      </p:sp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73BBE6FF-CE0C-15E2-5C2F-7980CA94472B}"/>
              </a:ext>
            </a:extLst>
          </p:cNvPr>
          <p:cNvSpPr>
            <a:spLocks noGrp="1" noChangeAspect="1"/>
          </p:cNvSpPr>
          <p:nvPr>
            <p:ph type="body" sz="quarter" idx="31" hasCustomPrompt="1"/>
          </p:nvPr>
        </p:nvSpPr>
        <p:spPr>
          <a:xfrm>
            <a:off x="7405649" y="3352381"/>
            <a:ext cx="1828799" cy="320088"/>
          </a:xfrm>
        </p:spPr>
        <p:txBody>
          <a:bodyPr tIns="9144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9FB09AA4-F7F2-54A4-A91F-1A36791C5D17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>
          <a:xfrm>
            <a:off x="7405649" y="3729619"/>
            <a:ext cx="1828799" cy="156581"/>
          </a:xfrm>
        </p:spPr>
        <p:txBody>
          <a:bodyPr wrap="square" tIns="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 and Company/Assoc.] </a:t>
            </a:r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3E4CD2D7-B9A3-BF69-AF0B-0AFB295BA545}"/>
              </a:ext>
            </a:extLst>
          </p:cNvPr>
          <p:cNvSpPr>
            <a:spLocks noGrp="1" noChangeAspect="1"/>
          </p:cNvSpPr>
          <p:nvPr>
            <p:ph type="body" sz="quarter" idx="33" hasCustomPrompt="1"/>
          </p:nvPr>
        </p:nvSpPr>
        <p:spPr>
          <a:xfrm>
            <a:off x="9618624" y="3352381"/>
            <a:ext cx="1828799" cy="320088"/>
          </a:xfrm>
        </p:spPr>
        <p:txBody>
          <a:bodyPr tIns="9144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600" b="0" i="0"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28F4775A-484D-4897-E124-CE8E5107EFE9}"/>
              </a:ext>
            </a:extLst>
          </p:cNvPr>
          <p:cNvSpPr>
            <a:spLocks noGrp="1" noChangeAspect="1"/>
          </p:cNvSpPr>
          <p:nvPr>
            <p:ph type="body" sz="quarter" idx="34" hasCustomPrompt="1"/>
          </p:nvPr>
        </p:nvSpPr>
        <p:spPr>
          <a:xfrm>
            <a:off x="9618624" y="3729619"/>
            <a:ext cx="1828799" cy="156581"/>
          </a:xfrm>
        </p:spPr>
        <p:txBody>
          <a:bodyPr wrap="square" tIns="0" anchor="t">
            <a:spAutoFit/>
          </a:bodyPr>
          <a:lstStyle>
            <a:lvl1pPr marL="2286" indent="0" algn="l"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 and Company/Assoc.] </a:t>
            </a:r>
          </a:p>
        </p:txBody>
      </p:sp>
    </p:spTree>
    <p:extLst>
      <p:ext uri="{BB962C8B-B14F-4D97-AF65-F5344CB8AC3E}">
        <p14:creationId xmlns:p14="http://schemas.microsoft.com/office/powerpoint/2010/main" val="228948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-Column-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[Presentation Starts Here]</a:t>
            </a:r>
          </a:p>
        </p:txBody>
      </p:sp>
    </p:spTree>
    <p:extLst>
      <p:ext uri="{BB962C8B-B14F-4D97-AF65-F5344CB8AC3E}">
        <p14:creationId xmlns:p14="http://schemas.microsoft.com/office/powerpoint/2010/main" val="148060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-Column-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5B63-15D9-FBBA-2188-B6585524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78680"/>
            <a:ext cx="5486400" cy="47934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924AD-D4EB-B6B5-C23A-4E42538CD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2" y="978680"/>
            <a:ext cx="5486398" cy="47934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A6532C1-AC07-6FF0-AA9C-684AD146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250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B_1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825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B_2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5B63-15D9-FBBA-2188-B6585524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78680"/>
            <a:ext cx="5486400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924AD-D4EB-B6B5-C23A-4E42538CD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2" y="978680"/>
            <a:ext cx="5486398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A6532C1-AC07-6FF0-AA9C-684AD146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101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40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_1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261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_2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5B63-15D9-FBBA-2188-B6585524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78680"/>
            <a:ext cx="5486400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924AD-D4EB-B6B5-C23A-4E42538CD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2" y="978680"/>
            <a:ext cx="5486398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A6532C1-AC07-6FF0-AA9C-684AD146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967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-B_1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8535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-B_2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5B63-15D9-FBBA-2188-B6585524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78680"/>
            <a:ext cx="5486400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924AD-D4EB-B6B5-C23A-4E42538CD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2" y="978680"/>
            <a:ext cx="5486398" cy="4793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A6532C1-AC07-6FF0-AA9C-684AD146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7030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C_1-Column-D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731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_1-Column-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C9A41-342D-3FED-EFCB-EC2A4EE3F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69225"/>
            <a:ext cx="11430000" cy="50315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E8C5839-33D6-AB1E-CAF3-B4C48D12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8389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_2-Column-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5B63-15D9-FBBA-2188-B65855243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978680"/>
            <a:ext cx="5486400" cy="47934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924AD-D4EB-B6B5-C23A-4E42538CD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2" y="978680"/>
            <a:ext cx="5486398" cy="47934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A6532C1-AC07-6FF0-AA9C-684AD146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4154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86F9-2759-3B46-2650-2AD93900B7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342901"/>
            <a:ext cx="11430000" cy="2343149"/>
          </a:xfrm>
        </p:spPr>
        <p:txBody>
          <a:bodyPr lIns="0" tIns="0" rIns="0" bIns="0"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[Call to Action]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C1F74D2-EF75-9E8C-798A-92FFE057F1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0" y="2701925"/>
            <a:ext cx="11430000" cy="3143249"/>
          </a:xfrm>
        </p:spPr>
        <p:txBody>
          <a:bodyPr lIns="0"/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120938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98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03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B60E0-707B-EA1B-FF2C-16135BA8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0A073-1904-4546-648D-38F883F56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969225"/>
            <a:ext cx="11430000" cy="5431575"/>
          </a:xfrm>
          <a:prstGeom prst="rect">
            <a:avLst/>
          </a:prstGeom>
        </p:spPr>
        <p:txBody>
          <a:bodyPr vert="horz" lIns="0" tIns="18288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5034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1" r:id="rId2"/>
    <p:sldLayoutId id="2147483669" r:id="rId3"/>
    <p:sldLayoutId id="2147483670" r:id="rId4"/>
    <p:sldLayoutId id="2147483671" r:id="rId5"/>
    <p:sldLayoutId id="2147483672" r:id="rId6"/>
    <p:sldLayoutId id="2147483680" r:id="rId7"/>
    <p:sldLayoutId id="2147483650" r:id="rId8"/>
    <p:sldLayoutId id="2147483652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 userDrawn="1">
          <p15:clr>
            <a:srgbClr val="F26B43"/>
          </p15:clr>
        </p15:guide>
        <p15:guide id="2" pos="7440" userDrawn="1">
          <p15:clr>
            <a:srgbClr val="F26B43"/>
          </p15:clr>
        </p15:guide>
        <p15:guide id="3" orient="horz" pos="216" userDrawn="1">
          <p15:clr>
            <a:srgbClr val="F26B43"/>
          </p15:clr>
        </p15:guide>
        <p15:guide id="4" orient="horz" pos="4032" userDrawn="1">
          <p15:clr>
            <a:srgbClr val="F26B43"/>
          </p15:clr>
        </p15:guide>
        <p15:guide id="5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onts.google.com/specimen/Source+Sans+3?query=source" TargetMode="Externa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onts.google.com/specimen/Source+Sans+3?query=source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compute.org/documents/ocp-trademark-usage-guidelines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encompute.org/documents/ocp-trademark-usage-guidelines" TargetMode="Externa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34">
            <a:extLst>
              <a:ext uri="{FF2B5EF4-FFF2-40B4-BE49-F238E27FC236}">
                <a16:creationId xmlns:a16="http://schemas.microsoft.com/office/drawing/2014/main" id="{17DA1318-311D-5F7E-D983-DF8F24809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[Speaker Name]</a:t>
            </a:r>
          </a:p>
          <a:p>
            <a:r>
              <a:rPr lang="en-US" sz="1800" i="1" dirty="0"/>
              <a:t>[Title and Company or Association]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9D82CFC9-C0EA-17EF-62EA-8EE868501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[Presentation Title]</a:t>
            </a:r>
          </a:p>
        </p:txBody>
      </p:sp>
      <p:sp>
        <p:nvSpPr>
          <p:cNvPr id="10" name="Google Shape;45;p12">
            <a:extLst>
              <a:ext uri="{FF2B5EF4-FFF2-40B4-BE49-F238E27FC236}">
                <a16:creationId xmlns:a16="http://schemas.microsoft.com/office/drawing/2014/main" id="{03D2B4F6-A4D5-843A-3B98-3A9151FF4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5047" y="322590"/>
            <a:ext cx="17459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>
              <a:spcBef>
                <a:spcPts val="1875"/>
              </a:spcBef>
              <a:buClr>
                <a:srgbClr val="5F6062"/>
              </a:buClr>
              <a:defRPr/>
            </a:pPr>
            <a:r>
              <a: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[TRACK NAME]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9F5F86-E79D-2CB8-34AB-E90B3A3552FD}"/>
              </a:ext>
            </a:extLst>
          </p:cNvPr>
          <p:cNvGrpSpPr/>
          <p:nvPr/>
        </p:nvGrpSpPr>
        <p:grpSpPr>
          <a:xfrm>
            <a:off x="10502179" y="668828"/>
            <a:ext cx="1308083" cy="1243584"/>
            <a:chOff x="10449311" y="1617202"/>
            <a:chExt cx="1308083" cy="1243584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09C95BC7-C1AB-ECC9-012C-9510DA20673F}"/>
                </a:ext>
              </a:extLst>
            </p:cNvPr>
            <p:cNvSpPr/>
            <p:nvPr/>
          </p:nvSpPr>
          <p:spPr>
            <a:xfrm>
              <a:off x="10449311" y="1626750"/>
              <a:ext cx="1308083" cy="1230750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green snowflake with a drop of water in the center&#10;&#10;AI-generated content may be incorrect.">
              <a:extLst>
                <a:ext uri="{FF2B5EF4-FFF2-40B4-BE49-F238E27FC236}">
                  <a16:creationId xmlns:a16="http://schemas.microsoft.com/office/drawing/2014/main" id="{DADE52E5-7ECE-895B-6586-29EC24217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3361" y="1617202"/>
              <a:ext cx="1243584" cy="124358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237B26-D290-17A9-2E47-292EC603605A}"/>
              </a:ext>
            </a:extLst>
          </p:cNvPr>
          <p:cNvGrpSpPr/>
          <p:nvPr/>
        </p:nvGrpSpPr>
        <p:grpSpPr>
          <a:xfrm>
            <a:off x="10905017" y="2971800"/>
            <a:ext cx="905245" cy="1374631"/>
            <a:chOff x="10053055" y="2297431"/>
            <a:chExt cx="1234440" cy="187451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57C0959-FC45-F244-29F2-D926EA0C82B9}"/>
                </a:ext>
              </a:extLst>
            </p:cNvPr>
            <p:cNvSpPr>
              <a:spLocks/>
            </p:cNvSpPr>
            <p:nvPr/>
          </p:nvSpPr>
          <p:spPr>
            <a:xfrm>
              <a:off x="10053055" y="2297431"/>
              <a:ext cx="1234440" cy="1874519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E29CACC4-FD3B-2437-5818-42EB71696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4333" y="2309125"/>
              <a:ext cx="1151884" cy="1827127"/>
            </a:xfrm>
            <a:prstGeom prst="rect">
              <a:avLst/>
            </a:prstGeom>
          </p:spPr>
        </p:pic>
      </p:grpSp>
      <p:sp>
        <p:nvSpPr>
          <p:cNvPr id="29" name="Google Shape;48;p12">
            <a:extLst>
              <a:ext uri="{FF2B5EF4-FFF2-40B4-BE49-F238E27FC236}">
                <a16:creationId xmlns:a16="http://schemas.microsoft.com/office/drawing/2014/main" id="{A1C4023D-919D-F0DD-3D39-EE2F2D83DB49}"/>
              </a:ext>
            </a:extLst>
          </p:cNvPr>
          <p:cNvSpPr txBox="1"/>
          <p:nvPr/>
        </p:nvSpPr>
        <p:spPr>
          <a:xfrm>
            <a:off x="7810500" y="3399273"/>
            <a:ext cx="2874482" cy="600164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the appropriate Membership Logo. Select from slide X.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not an OCP member, please remove.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Google Shape;55;p13">
            <a:extLst>
              <a:ext uri="{FF2B5EF4-FFF2-40B4-BE49-F238E27FC236}">
                <a16:creationId xmlns:a16="http://schemas.microsoft.com/office/drawing/2014/main" id="{79662194-48A0-48D5-650E-48830E456E0E}"/>
              </a:ext>
            </a:extLst>
          </p:cNvPr>
          <p:cNvSpPr txBox="1">
            <a:spLocks/>
          </p:cNvSpPr>
          <p:nvPr/>
        </p:nvSpPr>
        <p:spPr>
          <a:xfrm>
            <a:off x="7918372" y="368746"/>
            <a:ext cx="2233534" cy="600164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appropriate Global Track name and icon.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from slide X.</a:t>
            </a: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1" name="Google Shape;39;p11">
            <a:extLst>
              <a:ext uri="{FF2B5EF4-FFF2-40B4-BE49-F238E27FC236}">
                <a16:creationId xmlns:a16="http://schemas.microsoft.com/office/drawing/2014/main" id="{046F11BB-46D7-1371-E548-1297F8FBF25E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2775589" cy="13715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This should be the first slide. 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PRESENTATION NOTES: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The font used in this presentation is 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“Sans Source 3.” It is a free Google font.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  <a:hlinkClick r:id="rId5"/>
              </a:rPr>
              <a:t>DOWNLOAD FONT HERE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5A23E7E-B402-D074-0944-DCA831F3E960}"/>
              </a:ext>
            </a:extLst>
          </p:cNvPr>
          <p:cNvSpPr>
            <a:spLocks noChangeAspect="1"/>
          </p:cNvSpPr>
          <p:nvPr/>
        </p:nvSpPr>
        <p:spPr>
          <a:xfrm>
            <a:off x="2976935" y="120097"/>
            <a:ext cx="1252373" cy="1251502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remove all yellow notes before submitting your presentation.</a:t>
            </a:r>
          </a:p>
        </p:txBody>
      </p:sp>
      <p:sp>
        <p:nvSpPr>
          <p:cNvPr id="33" name="Google Shape;39;p11">
            <a:extLst>
              <a:ext uri="{FF2B5EF4-FFF2-40B4-BE49-F238E27FC236}">
                <a16:creationId xmlns:a16="http://schemas.microsoft.com/office/drawing/2014/main" id="{0532C8F3-2DB2-C305-6E7A-3C2DE1C6BBA5}"/>
              </a:ext>
            </a:extLst>
          </p:cNvPr>
          <p:cNvSpPr txBox="1"/>
          <p:nvPr/>
        </p:nvSpPr>
        <p:spPr>
          <a:xfrm>
            <a:off x="381000" y="4346431"/>
            <a:ext cx="3429000" cy="35394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this slide layout for a </a:t>
            </a: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single-speaker 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session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A90D711-EC98-542B-02B7-B391B2FE8D24}"/>
              </a:ext>
            </a:extLst>
          </p:cNvPr>
          <p:cNvSpPr>
            <a:spLocks noChangeAspect="1"/>
          </p:cNvSpPr>
          <p:nvPr/>
        </p:nvSpPr>
        <p:spPr>
          <a:xfrm>
            <a:off x="4471351" y="120097"/>
            <a:ext cx="1252373" cy="1251502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Placeholder </a:t>
            </a:r>
            <a:b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text is shown in brackets. Please remove all brackets before submitting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791169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A61CE-FF7D-FC6E-DDB0-B7CB7477F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34">
            <a:extLst>
              <a:ext uri="{FF2B5EF4-FFF2-40B4-BE49-F238E27FC236}">
                <a16:creationId xmlns:a16="http://schemas.microsoft.com/office/drawing/2014/main" id="{98D53BCF-033F-827F-CB39-41BE8422DA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[Speaker Name]  </a:t>
            </a:r>
            <a:r>
              <a:rPr lang="en-US" sz="1800" i="1" dirty="0"/>
              <a:t>[Title and Company or Association]</a:t>
            </a:r>
          </a:p>
          <a:p>
            <a:r>
              <a:rPr lang="en-US" dirty="0"/>
              <a:t>[Speaker Name]  </a:t>
            </a:r>
            <a:r>
              <a:rPr lang="en-US" sz="1800" i="1" dirty="0"/>
              <a:t>[Title and Company or Association]</a:t>
            </a:r>
          </a:p>
          <a:p>
            <a:r>
              <a:rPr lang="en-US" dirty="0"/>
              <a:t>[Speaker Name]  </a:t>
            </a:r>
            <a:r>
              <a:rPr lang="en-US" sz="1800" i="1" dirty="0"/>
              <a:t>[Title and Company or Association]</a:t>
            </a:r>
          </a:p>
          <a:p>
            <a:endParaRPr lang="en-US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93F03912-2DAC-8394-2B87-5BE9637CA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[Presentation Title]</a:t>
            </a:r>
          </a:p>
        </p:txBody>
      </p:sp>
      <p:sp>
        <p:nvSpPr>
          <p:cNvPr id="10" name="Google Shape;45;p12">
            <a:extLst>
              <a:ext uri="{FF2B5EF4-FFF2-40B4-BE49-F238E27FC236}">
                <a16:creationId xmlns:a16="http://schemas.microsoft.com/office/drawing/2014/main" id="{D9DC0493-7DCF-B621-F608-EBFB37153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5047" y="322590"/>
            <a:ext cx="17459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>
              <a:spcBef>
                <a:spcPts val="1875"/>
              </a:spcBef>
              <a:buClr>
                <a:srgbClr val="5F6062"/>
              </a:buClr>
              <a:defRPr/>
            </a:pPr>
            <a:r>
              <a: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[TRACK NAME]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7845E4-5689-170C-4C46-65D899FCA390}"/>
              </a:ext>
            </a:extLst>
          </p:cNvPr>
          <p:cNvGrpSpPr/>
          <p:nvPr/>
        </p:nvGrpSpPr>
        <p:grpSpPr>
          <a:xfrm>
            <a:off x="10502179" y="668828"/>
            <a:ext cx="1308083" cy="1243584"/>
            <a:chOff x="10449311" y="1617202"/>
            <a:chExt cx="1308083" cy="1243584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64031DF-7B37-CF86-787E-0CEAA7574FCE}"/>
                </a:ext>
              </a:extLst>
            </p:cNvPr>
            <p:cNvSpPr/>
            <p:nvPr/>
          </p:nvSpPr>
          <p:spPr>
            <a:xfrm>
              <a:off x="10449311" y="1626750"/>
              <a:ext cx="1308083" cy="1230750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green snowflake with a drop of water in the center&#10;&#10;AI-generated content may be incorrect.">
              <a:extLst>
                <a:ext uri="{FF2B5EF4-FFF2-40B4-BE49-F238E27FC236}">
                  <a16:creationId xmlns:a16="http://schemas.microsoft.com/office/drawing/2014/main" id="{4A69F788-40D6-FD0E-1CAC-DCD544EBB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3361" y="1617202"/>
              <a:ext cx="1243584" cy="124358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065E2E3-C101-3822-3314-7DD7B7641B62}"/>
              </a:ext>
            </a:extLst>
          </p:cNvPr>
          <p:cNvGrpSpPr/>
          <p:nvPr/>
        </p:nvGrpSpPr>
        <p:grpSpPr>
          <a:xfrm>
            <a:off x="10905017" y="2971800"/>
            <a:ext cx="905245" cy="1374631"/>
            <a:chOff x="10053055" y="2297431"/>
            <a:chExt cx="1234440" cy="187451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D24406B0-CC07-17C2-B8E4-AB9877BB8F8C}"/>
                </a:ext>
              </a:extLst>
            </p:cNvPr>
            <p:cNvSpPr>
              <a:spLocks/>
            </p:cNvSpPr>
            <p:nvPr/>
          </p:nvSpPr>
          <p:spPr>
            <a:xfrm>
              <a:off x="10053055" y="2297431"/>
              <a:ext cx="1234440" cy="1874519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Picture 25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9A9CEB31-DB1A-144D-B457-1F9B2CFD5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4333" y="2309125"/>
              <a:ext cx="1151884" cy="1827127"/>
            </a:xfrm>
            <a:prstGeom prst="rect">
              <a:avLst/>
            </a:prstGeom>
          </p:spPr>
        </p:pic>
      </p:grpSp>
      <p:sp>
        <p:nvSpPr>
          <p:cNvPr id="29" name="Google Shape;48;p12">
            <a:extLst>
              <a:ext uri="{FF2B5EF4-FFF2-40B4-BE49-F238E27FC236}">
                <a16:creationId xmlns:a16="http://schemas.microsoft.com/office/drawing/2014/main" id="{00708FA5-CD22-B49A-5914-1B4757093895}"/>
              </a:ext>
            </a:extLst>
          </p:cNvPr>
          <p:cNvSpPr txBox="1"/>
          <p:nvPr/>
        </p:nvSpPr>
        <p:spPr>
          <a:xfrm>
            <a:off x="7810500" y="3399273"/>
            <a:ext cx="2874482" cy="600164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the appropriate Membership Logo. Select from slide X.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not an OCP member, please remove.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Google Shape;55;p13">
            <a:extLst>
              <a:ext uri="{FF2B5EF4-FFF2-40B4-BE49-F238E27FC236}">
                <a16:creationId xmlns:a16="http://schemas.microsoft.com/office/drawing/2014/main" id="{36EC236B-EE13-A52B-69A2-F627FC6A6C03}"/>
              </a:ext>
            </a:extLst>
          </p:cNvPr>
          <p:cNvSpPr txBox="1">
            <a:spLocks/>
          </p:cNvSpPr>
          <p:nvPr/>
        </p:nvSpPr>
        <p:spPr>
          <a:xfrm>
            <a:off x="7918372" y="368746"/>
            <a:ext cx="2233534" cy="600164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appropriate EMEA Track name and icon.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from slide X.</a:t>
            </a: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Google Shape;39;p11">
            <a:extLst>
              <a:ext uri="{FF2B5EF4-FFF2-40B4-BE49-F238E27FC236}">
                <a16:creationId xmlns:a16="http://schemas.microsoft.com/office/drawing/2014/main" id="{F3AD9107-C73A-980B-F467-EB8A59C0037B}"/>
              </a:ext>
            </a:extLst>
          </p:cNvPr>
          <p:cNvSpPr txBox="1"/>
          <p:nvPr/>
        </p:nvSpPr>
        <p:spPr>
          <a:xfrm>
            <a:off x="381000" y="5148094"/>
            <a:ext cx="3429000" cy="35394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this slide layout for </a:t>
            </a: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multiple-speaker 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session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sp>
        <p:nvSpPr>
          <p:cNvPr id="3" name="Google Shape;39;p11">
            <a:extLst>
              <a:ext uri="{FF2B5EF4-FFF2-40B4-BE49-F238E27FC236}">
                <a16:creationId xmlns:a16="http://schemas.microsoft.com/office/drawing/2014/main" id="{96AAA4D3-B9BC-21DE-3270-1F28D930EEAF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2775589" cy="137159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This should be the first slide. 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PRESENTATION NOTES: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20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The font used in this presentation is 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“Sans Source 3.” It is a free Google font.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  <a:hlinkClick r:id="rId5"/>
              </a:rPr>
              <a:t>DOWNLOAD FONT HERE</a:t>
            </a:r>
            <a:endParaRPr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2B8FF41-359B-D37D-41D7-189620251430}"/>
              </a:ext>
            </a:extLst>
          </p:cNvPr>
          <p:cNvSpPr>
            <a:spLocks noChangeAspect="1"/>
          </p:cNvSpPr>
          <p:nvPr/>
        </p:nvSpPr>
        <p:spPr>
          <a:xfrm>
            <a:off x="2976935" y="120097"/>
            <a:ext cx="1252373" cy="1251502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remove all yellow notes before submitting your presentation.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E7E650-1EC5-E2FE-CC27-573315B1652F}"/>
              </a:ext>
            </a:extLst>
          </p:cNvPr>
          <p:cNvSpPr>
            <a:spLocks noChangeAspect="1"/>
          </p:cNvSpPr>
          <p:nvPr/>
        </p:nvSpPr>
        <p:spPr>
          <a:xfrm>
            <a:off x="4471351" y="120097"/>
            <a:ext cx="1252373" cy="1251502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Placeholder </a:t>
            </a:r>
            <a:b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text is shown in brackets. Please remove all brackets before submitting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63591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EDDF9-7F99-EA76-9E8D-89A7A560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Discussion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A9BBA8-094B-5C18-653E-33E344E1F0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76820-49A2-6847-B5EA-A2A30AFFBE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33880-76A6-D015-D2C0-949DB7F08A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A024F3-7517-21C5-29C1-6C32DFA09B8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2819AE8-806A-20A1-D8BA-1C294C44156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A78F7E-D0CA-324B-EC03-CDCEEA7E741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40BD691-2352-92D1-266E-5CCC74283AC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90FE05E-0E07-7F13-7BC1-73E9C92055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8CA791-F885-1FB3-EEE3-828E83A96FE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00CBEA-F191-4F3F-B531-86FFA1E64F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32AA79-FBDA-DDD9-1C4B-7A1A7558A60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0BD520-8946-51BF-86FF-0736524FF75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3134653-BAF4-CCD1-FF06-3CA8CE0B21D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AF324AD-9A4F-A907-2E5D-CD34F02ABD3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7E10A32-F394-BAC3-48E5-DDEAC25806C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Google Shape;39;p11">
            <a:extLst>
              <a:ext uri="{FF2B5EF4-FFF2-40B4-BE49-F238E27FC236}">
                <a16:creationId xmlns:a16="http://schemas.microsoft.com/office/drawing/2014/main" id="{A729B228-E111-C124-1707-2DB0ACCE9FD0}"/>
              </a:ext>
            </a:extLst>
          </p:cNvPr>
          <p:cNvSpPr txBox="1"/>
          <p:nvPr/>
        </p:nvSpPr>
        <p:spPr>
          <a:xfrm>
            <a:off x="9010650" y="0"/>
            <a:ext cx="3181351" cy="6924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you have a </a:t>
            </a: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5-person panel discussion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, please use this slide to showcase the panelists' headshots and their information.</a:t>
            </a:r>
          </a:p>
        </p:txBody>
      </p:sp>
    </p:spTree>
    <p:extLst>
      <p:ext uri="{BB962C8B-B14F-4D97-AF65-F5344CB8AC3E}">
        <p14:creationId xmlns:p14="http://schemas.microsoft.com/office/powerpoint/2010/main" val="387802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E4D76-7287-86A1-E215-7115E34D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7A0DA-CAB8-0BAD-2029-2967ABB3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Discussion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5AE3BF-BCAF-6410-9B6E-4C952F1397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41501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CE0FD-6D4D-8883-DD5B-30533FD15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41501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0A2134-CF99-57AA-3C06-77637243AD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41501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B486CF5-D845-97C5-BCE6-B127A6E9FC2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56877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A6C0102-2E22-A8CC-5816-45A43554934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2252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910B78-9316-7ABC-3B14-DC35945951B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87627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CDBC05-9A68-8FF6-AACB-65DD96784D3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060826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9E7C880-894D-BB72-B7A4-BDE7FC3C98B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060826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3607812-AFAC-B37D-AB19-ACC2E949ED8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76976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93EFC50-F366-087C-CCCB-5E9D7AA4880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76976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2721668-82FF-4EAF-CEF4-B9C6ABE5538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496301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C059E4C-AA00-95B9-3C7C-0300EC6F5FB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96301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Google Shape;39;p11">
            <a:extLst>
              <a:ext uri="{FF2B5EF4-FFF2-40B4-BE49-F238E27FC236}">
                <a16:creationId xmlns:a16="http://schemas.microsoft.com/office/drawing/2014/main" id="{D42AD1B5-477B-761E-CDB3-EFE5B50DB5F0}"/>
              </a:ext>
            </a:extLst>
          </p:cNvPr>
          <p:cNvSpPr txBox="1"/>
          <p:nvPr/>
        </p:nvSpPr>
        <p:spPr>
          <a:xfrm>
            <a:off x="9010650" y="0"/>
            <a:ext cx="3181351" cy="6924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you have a </a:t>
            </a: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4-person panel discussion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, please use this slide to showcase the panelists' headshots and their information.</a:t>
            </a:r>
          </a:p>
        </p:txBody>
      </p:sp>
    </p:spTree>
    <p:extLst>
      <p:ext uri="{BB962C8B-B14F-4D97-AF65-F5344CB8AC3E}">
        <p14:creationId xmlns:p14="http://schemas.microsoft.com/office/powerpoint/2010/main" val="367796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7D469-5CE7-F842-3F6F-2F5C86CF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81B81-91F5-4BAE-2F11-F834BEB7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Discussion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0FCF9-47A0-B46C-CAF9-9B532A8DF1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52750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95F07-6D06-4AD7-822A-DE59D58B1A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52750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4BE2B2-C807-B296-D74F-E771C171DF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52750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2EB446-FB60-F975-528B-0F29E451372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68126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937857-62DD-7209-C95D-7E7BAA28BA6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83501" y="1500768"/>
            <a:ext cx="18288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592331F-C7AE-D2B8-F88A-58438DF590F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72075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393031E-4E66-B329-B890-0304C783EA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172075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E49059B-A40B-2633-FC8F-80BCF7A07E8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88225" y="3352381"/>
            <a:ext cx="1828799" cy="320088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40FDB2-9393-057B-6025-72253CD1674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388225" y="3729619"/>
            <a:ext cx="1828799" cy="156581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Google Shape;39;p11">
            <a:extLst>
              <a:ext uri="{FF2B5EF4-FFF2-40B4-BE49-F238E27FC236}">
                <a16:creationId xmlns:a16="http://schemas.microsoft.com/office/drawing/2014/main" id="{59829A38-919F-2A3C-9818-A42A2B3888AC}"/>
              </a:ext>
            </a:extLst>
          </p:cNvPr>
          <p:cNvSpPr txBox="1"/>
          <p:nvPr/>
        </p:nvSpPr>
        <p:spPr>
          <a:xfrm>
            <a:off x="9010650" y="0"/>
            <a:ext cx="3181351" cy="69249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you have a </a:t>
            </a: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3-person panel discussion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, please use this slide to showcase the panelists' headshots and their information.</a:t>
            </a:r>
          </a:p>
        </p:txBody>
      </p:sp>
    </p:spTree>
    <p:extLst>
      <p:ext uri="{BB962C8B-B14F-4D97-AF65-F5344CB8AC3E}">
        <p14:creationId xmlns:p14="http://schemas.microsoft.com/office/powerpoint/2010/main" val="1036090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ED34C2-7186-C66F-6F02-1DF0C5D03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content is desired</a:t>
            </a:r>
          </a:p>
          <a:p>
            <a:r>
              <a:rPr lang="en-US" dirty="0"/>
              <a:t>Open, collaborative in nature, material must be relevant to an open-source community</a:t>
            </a:r>
          </a:p>
          <a:p>
            <a:r>
              <a:rPr lang="en-US" dirty="0"/>
              <a:t>Must not be a product advertisement or too “commercial” in the messaging</a:t>
            </a:r>
          </a:p>
          <a:p>
            <a:r>
              <a:rPr lang="en-US" dirty="0"/>
              <a:t>Products, specs, and any contributions that have NOT been previously discussed in a monthly call, workshop, or previously approved by the foundation should NOT be disclosed in an engineering workshop </a:t>
            </a:r>
          </a:p>
          <a:p>
            <a:r>
              <a:rPr lang="en-US" dirty="0"/>
              <a:t>No future discussions about contributions without having a Contribution License Agreement in place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A45A76-F618-09AA-2296-0DEE8422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[Presentation Starts Here]</a:t>
            </a:r>
          </a:p>
        </p:txBody>
      </p:sp>
    </p:spTree>
    <p:extLst>
      <p:ext uri="{BB962C8B-B14F-4D97-AF65-F5344CB8AC3E}">
        <p14:creationId xmlns:p14="http://schemas.microsoft.com/office/powerpoint/2010/main" val="118579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D82D2-E026-5095-67A1-4310E1E1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[Diagrams/Charts]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BB11CC6-BF03-7B6B-A760-C7E5736665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510471"/>
              </p:ext>
            </p:extLst>
          </p:nvPr>
        </p:nvGraphicFramePr>
        <p:xfrm>
          <a:off x="2032000" y="57150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Google Shape;39;p11">
            <a:extLst>
              <a:ext uri="{FF2B5EF4-FFF2-40B4-BE49-F238E27FC236}">
                <a16:creationId xmlns:a16="http://schemas.microsoft.com/office/drawing/2014/main" id="{B235E1CA-E5B4-8610-ED79-0E60E54DD6CE}"/>
              </a:ext>
            </a:extLst>
          </p:cNvPr>
          <p:cNvSpPr txBox="1"/>
          <p:nvPr/>
        </p:nvSpPr>
        <p:spPr>
          <a:xfrm>
            <a:off x="8858250" y="0"/>
            <a:ext cx="333375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MAKE USE OF CHART TEMPLATES: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To apply a custom template to an existing chart, click on the chart, and then click the Chart Design tab on the ribbon &gt; click Change Chart Type &gt; click Templates, and then select the custom template.</a:t>
            </a:r>
          </a:p>
        </p:txBody>
      </p:sp>
    </p:spTree>
    <p:extLst>
      <p:ext uri="{BB962C8B-B14F-4D97-AF65-F5344CB8AC3E}">
        <p14:creationId xmlns:p14="http://schemas.microsoft.com/office/powerpoint/2010/main" val="95279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7EF102-7A24-6092-5DBD-9247092D2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[Diagrams/Charts]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AE5E428-0B13-F261-F376-C09DE4D4BE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548072"/>
              </p:ext>
            </p:extLst>
          </p:nvPr>
        </p:nvGraphicFramePr>
        <p:xfrm>
          <a:off x="381000" y="1428750"/>
          <a:ext cx="11430000" cy="3852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9251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980484-8FD7-5CD6-DB98-54D90E0F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[Diagrams/Charts]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668DC47-F5F5-7BD2-47DB-DC90351F3A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781093"/>
              </p:ext>
            </p:extLst>
          </p:nvPr>
        </p:nvGraphicFramePr>
        <p:xfrm>
          <a:off x="381000" y="971550"/>
          <a:ext cx="1143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962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289B83-180F-AB24-FFA3-115358FFD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Photos of product/facility</a:t>
            </a:r>
          </a:p>
          <a:p>
            <a:r>
              <a:rPr lang="en-US" dirty="0"/>
              <a:t>Links to Solution Provider’s site</a:t>
            </a:r>
          </a:p>
          <a:p>
            <a:r>
              <a:rPr lang="en-US" dirty="0"/>
              <a:t>Marketplace link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E9FE78-733E-5F75-8A03-E97DC218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[Product/Facility Info]</a:t>
            </a:r>
          </a:p>
        </p:txBody>
      </p:sp>
      <p:sp>
        <p:nvSpPr>
          <p:cNvPr id="4" name="Google Shape;48;p12">
            <a:extLst>
              <a:ext uri="{FF2B5EF4-FFF2-40B4-BE49-F238E27FC236}">
                <a16:creationId xmlns:a16="http://schemas.microsoft.com/office/drawing/2014/main" id="{C4AD07C3-4D6F-605B-B41E-D4B83A19B9FA}"/>
              </a:ext>
            </a:extLst>
          </p:cNvPr>
          <p:cNvSpPr txBox="1"/>
          <p:nvPr/>
        </p:nvSpPr>
        <p:spPr>
          <a:xfrm>
            <a:off x="7382959" y="2664851"/>
            <a:ext cx="2263822" cy="430887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the appropriate Solution Provider logo from slide X.</a:t>
            </a:r>
          </a:p>
        </p:txBody>
      </p:sp>
      <p:sp>
        <p:nvSpPr>
          <p:cNvPr id="5" name="Google Shape;48;p12">
            <a:extLst>
              <a:ext uri="{FF2B5EF4-FFF2-40B4-BE49-F238E27FC236}">
                <a16:creationId xmlns:a16="http://schemas.microsoft.com/office/drawing/2014/main" id="{3293DDF7-89C1-6A90-E306-C05481292E63}"/>
              </a:ext>
            </a:extLst>
          </p:cNvPr>
          <p:cNvSpPr txBox="1"/>
          <p:nvPr/>
        </p:nvSpPr>
        <p:spPr>
          <a:xfrm>
            <a:off x="7869464" y="592514"/>
            <a:ext cx="2689206" cy="430887"/>
          </a:xfrm>
          <a:prstGeom prst="homePlate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Use the appropriate OCP Recognition logo for product/facility from slide X.</a:t>
            </a:r>
          </a:p>
        </p:txBody>
      </p:sp>
      <p:pic>
        <p:nvPicPr>
          <p:cNvPr id="6" name="Google Shape;96;p18">
            <a:extLst>
              <a:ext uri="{FF2B5EF4-FFF2-40B4-BE49-F238E27FC236}">
                <a16:creationId xmlns:a16="http://schemas.microsoft.com/office/drawing/2014/main" id="{440A7BC5-3522-828D-0564-5A3BC04FD28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522" y="2277007"/>
            <a:ext cx="1883664" cy="94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oogle Shape;109;p20">
            <a:extLst>
              <a:ext uri="{FF2B5EF4-FFF2-40B4-BE49-F238E27FC236}">
                <a16:creationId xmlns:a16="http://schemas.microsoft.com/office/drawing/2014/main" id="{0A90D814-B396-F510-0488-E59D1E61008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710535" y="522372"/>
            <a:ext cx="1100465" cy="129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4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1B5976-6668-8071-ABD3-23C9D220A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to solve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[Example] </a:t>
            </a:r>
            <a:r>
              <a:rPr lang="en-US" sz="2000" dirty="0"/>
              <a:t>Let's create a specification for sustainable OCP Summit badges</a:t>
            </a:r>
          </a:p>
          <a:p>
            <a:r>
              <a:rPr lang="en-US" dirty="0"/>
              <a:t>How to get involved in the project/sub-project community</a:t>
            </a:r>
          </a:p>
          <a:p>
            <a:r>
              <a:rPr lang="en-US" dirty="0"/>
              <a:t>Timeline for contribution availability</a:t>
            </a:r>
          </a:p>
          <a:p>
            <a:r>
              <a:rPr lang="en-US" dirty="0"/>
              <a:t>Timeline for product/facility availability</a:t>
            </a:r>
          </a:p>
          <a:p>
            <a:r>
              <a:rPr lang="en-US" dirty="0"/>
              <a:t>Link to contribution DB/OCP Marketplace</a:t>
            </a:r>
          </a:p>
          <a:p>
            <a:r>
              <a:rPr lang="en-US" dirty="0"/>
              <a:t>Where to find additional information (URL links)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[Example] </a:t>
            </a:r>
            <a:r>
              <a:rPr lang="en-US" sz="2000" dirty="0"/>
              <a:t>Where to buy:  https://</a:t>
            </a:r>
            <a:r>
              <a:rPr lang="en-US" sz="2000" dirty="0" err="1"/>
              <a:t>www.opencompute.org</a:t>
            </a:r>
            <a:r>
              <a:rPr lang="en-US" sz="2000" dirty="0"/>
              <a:t>/products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[Example] </a:t>
            </a:r>
            <a:r>
              <a:rPr lang="en-US" sz="2000" dirty="0"/>
              <a:t>Project Wiki with latest specification: http://</a:t>
            </a:r>
            <a:r>
              <a:rPr lang="en-US" sz="2000" dirty="0" err="1"/>
              <a:t>www.opencompute.org</a:t>
            </a:r>
            <a:r>
              <a:rPr lang="en-US" sz="2000" dirty="0"/>
              <a:t>/wiki/Server/Mezz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[Example] </a:t>
            </a:r>
            <a:r>
              <a:rPr lang="en-US" sz="2000" dirty="0"/>
              <a:t>Mailing list:  http://</a:t>
            </a:r>
            <a:r>
              <a:rPr lang="en-US" sz="2000" dirty="0" err="1"/>
              <a:t>lists.opencompute.org</a:t>
            </a:r>
            <a:r>
              <a:rPr lang="en-US" sz="2000" dirty="0"/>
              <a:t>/mailman/</a:t>
            </a:r>
            <a:r>
              <a:rPr lang="en-US" sz="2000" dirty="0" err="1"/>
              <a:t>listinfo</a:t>
            </a:r>
            <a:r>
              <a:rPr lang="en-US" sz="2000" dirty="0"/>
              <a:t>/</a:t>
            </a:r>
            <a:r>
              <a:rPr lang="en-US" sz="2000" dirty="0" err="1"/>
              <a:t>opencompute</a:t>
            </a:r>
            <a:r>
              <a:rPr lang="en-US" sz="2000" dirty="0"/>
              <a:t>-mezz-card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0D658C-F33C-69BF-6BE0-29BA443C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[Call to Action] (Mandatory)</a:t>
            </a:r>
          </a:p>
        </p:txBody>
      </p:sp>
      <p:sp>
        <p:nvSpPr>
          <p:cNvPr id="4" name="Google Shape;39;p11">
            <a:extLst>
              <a:ext uri="{FF2B5EF4-FFF2-40B4-BE49-F238E27FC236}">
                <a16:creationId xmlns:a16="http://schemas.microsoft.com/office/drawing/2014/main" id="{2C45281F-2288-1346-FF72-1C8513D5F2C1}"/>
              </a:ext>
            </a:extLst>
          </p:cNvPr>
          <p:cNvSpPr txBox="1"/>
          <p:nvPr/>
        </p:nvSpPr>
        <p:spPr>
          <a:xfrm>
            <a:off x="8858250" y="0"/>
            <a:ext cx="3333750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This should be the last content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slide before your closing slide.</a:t>
            </a:r>
          </a:p>
        </p:txBody>
      </p:sp>
    </p:spTree>
    <p:extLst>
      <p:ext uri="{BB962C8B-B14F-4D97-AF65-F5344CB8AC3E}">
        <p14:creationId xmlns:p14="http://schemas.microsoft.com/office/powerpoint/2010/main" val="3564199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C11116-DF49-AE8D-B0A1-4330A5EAA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Google Shape;39;p11">
            <a:extLst>
              <a:ext uri="{FF2B5EF4-FFF2-40B4-BE49-F238E27FC236}">
                <a16:creationId xmlns:a16="http://schemas.microsoft.com/office/drawing/2014/main" id="{4731A5DC-5E7D-E5E8-F657-7D03E36EE950}"/>
              </a:ext>
            </a:extLst>
          </p:cNvPr>
          <p:cNvSpPr txBox="1"/>
          <p:nvPr/>
        </p:nvSpPr>
        <p:spPr>
          <a:xfrm>
            <a:off x="8858250" y="0"/>
            <a:ext cx="3333750" cy="10310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You have two options for a closing slide: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“Thank You”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 (this slide)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–OR–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“Open Discussion” 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(next slide)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choose one.</a:t>
            </a:r>
          </a:p>
        </p:txBody>
      </p:sp>
      <p:sp>
        <p:nvSpPr>
          <p:cNvPr id="7" name="Google Shape;39;p11">
            <a:extLst>
              <a:ext uri="{FF2B5EF4-FFF2-40B4-BE49-F238E27FC236}">
                <a16:creationId xmlns:a16="http://schemas.microsoft.com/office/drawing/2014/main" id="{037598DD-5AE4-2F1B-B093-33CD1E835A5D}"/>
              </a:ext>
            </a:extLst>
          </p:cNvPr>
          <p:cNvSpPr txBox="1"/>
          <p:nvPr/>
        </p:nvSpPr>
        <p:spPr>
          <a:xfrm>
            <a:off x="4505325" y="3252029"/>
            <a:ext cx="3181350" cy="35394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 anchor="ctr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review OCP Trademark Guidelines</a:t>
            </a:r>
            <a:endParaRPr lang="en-US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887D99-8A95-EF2C-9EB9-8DCA4C6CF255}"/>
              </a:ext>
            </a:extLst>
          </p:cNvPr>
          <p:cNvSpPr/>
          <p:nvPr/>
        </p:nvSpPr>
        <p:spPr>
          <a:xfrm>
            <a:off x="10839450" y="1200150"/>
            <a:ext cx="1195363" cy="1194531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remove all yellow notes before submitting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13326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33AC5-0169-5853-2234-7851BD5C3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587C6E-E183-FB9F-8A75-D7AC946EE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  <p:sp>
        <p:nvSpPr>
          <p:cNvPr id="4" name="Google Shape;39;p11">
            <a:extLst>
              <a:ext uri="{FF2B5EF4-FFF2-40B4-BE49-F238E27FC236}">
                <a16:creationId xmlns:a16="http://schemas.microsoft.com/office/drawing/2014/main" id="{421F72E7-BFE7-CBB2-7C18-3E0AF82ADBF9}"/>
              </a:ext>
            </a:extLst>
          </p:cNvPr>
          <p:cNvSpPr txBox="1"/>
          <p:nvPr/>
        </p:nvSpPr>
        <p:spPr>
          <a:xfrm>
            <a:off x="8858250" y="0"/>
            <a:ext cx="3333750" cy="10310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You have two options for a closing slide: </a:t>
            </a:r>
          </a:p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“Open Discussion” 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(this slide)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–OR–</a:t>
            </a:r>
          </a:p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b="1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Thank You” 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(previous slide)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choose one.</a:t>
            </a:r>
          </a:p>
        </p:txBody>
      </p:sp>
      <p:sp>
        <p:nvSpPr>
          <p:cNvPr id="7" name="Google Shape;39;p11">
            <a:extLst>
              <a:ext uri="{FF2B5EF4-FFF2-40B4-BE49-F238E27FC236}">
                <a16:creationId xmlns:a16="http://schemas.microsoft.com/office/drawing/2014/main" id="{64BB71DF-086A-4AF7-C347-ECB694EDF0CE}"/>
              </a:ext>
            </a:extLst>
          </p:cNvPr>
          <p:cNvSpPr txBox="1"/>
          <p:nvPr/>
        </p:nvSpPr>
        <p:spPr>
          <a:xfrm>
            <a:off x="4505325" y="3252029"/>
            <a:ext cx="3181350" cy="35394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40" tIns="91440" rIns="91440" bIns="91440" anchor="ctr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review OCP Trademark Guidelines</a:t>
            </a:r>
            <a:endParaRPr lang="en-US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2CA2B98-C27D-2C8E-DDC4-82EFD14E7C3B}"/>
              </a:ext>
            </a:extLst>
          </p:cNvPr>
          <p:cNvSpPr/>
          <p:nvPr/>
        </p:nvSpPr>
        <p:spPr>
          <a:xfrm>
            <a:off x="10839450" y="1200150"/>
            <a:ext cx="1195363" cy="1194531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9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remove all yellow notes before submitting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96994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45;p12">
            <a:extLst>
              <a:ext uri="{FF2B5EF4-FFF2-40B4-BE49-F238E27FC236}">
                <a16:creationId xmlns:a16="http://schemas.microsoft.com/office/drawing/2014/main" id="{8759C61D-CFDF-C53A-374E-E90E136D1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877" y="4121585"/>
            <a:ext cx="16967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1875"/>
              </a:spcBef>
              <a:spcAft>
                <a:spcPts val="0"/>
              </a:spcAft>
              <a:buClr>
                <a:srgbClr val="5F6062"/>
              </a:buClr>
              <a:defRPr/>
            </a:pPr>
            <a:r>
              <a: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MARKET IMPACT</a:t>
            </a:r>
            <a:br>
              <a: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rPr>
            </a:br>
            <a:r>
              <a: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rPr>
              <a:t>&amp; ADOPTION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CB1BDBC-5AEF-4945-9290-642ED7309081}"/>
              </a:ext>
            </a:extLst>
          </p:cNvPr>
          <p:cNvGrpSpPr/>
          <p:nvPr/>
        </p:nvGrpSpPr>
        <p:grpSpPr>
          <a:xfrm>
            <a:off x="5450185" y="4739547"/>
            <a:ext cx="1243584" cy="1243584"/>
            <a:chOff x="6127252" y="1365758"/>
            <a:chExt cx="1243584" cy="1243584"/>
          </a:xfrm>
        </p:grpSpPr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91BBA8AB-F1CC-6B28-CC04-442F986153FD}"/>
                </a:ext>
              </a:extLst>
            </p:cNvPr>
            <p:cNvSpPr/>
            <p:nvPr/>
          </p:nvSpPr>
          <p:spPr>
            <a:xfrm>
              <a:off x="6146736" y="1396398"/>
              <a:ext cx="1222648" cy="1185089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]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6CA4A054-8C05-6F67-BCB9-60EF137E5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127252" y="1365758"/>
              <a:ext cx="1243584" cy="1243584"/>
            </a:xfrm>
            <a:prstGeom prst="rect">
              <a:avLst/>
            </a:prstGeom>
          </p:spPr>
        </p:pic>
      </p:grpSp>
      <p:sp>
        <p:nvSpPr>
          <p:cNvPr id="4" name="Google Shape;39;p11">
            <a:extLst>
              <a:ext uri="{FF2B5EF4-FFF2-40B4-BE49-F238E27FC236}">
                <a16:creationId xmlns:a16="http://schemas.microsoft.com/office/drawing/2014/main" id="{50F60CDE-EA31-B296-BE8E-CF55AFF60D34}"/>
              </a:ext>
            </a:extLst>
          </p:cNvPr>
          <p:cNvSpPr txBox="1"/>
          <p:nvPr/>
        </p:nvSpPr>
        <p:spPr>
          <a:xfrm>
            <a:off x="381000" y="342900"/>
            <a:ext cx="11430000" cy="2616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45720" rIns="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the appropriate Global Track name and icon.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9E46E93-DE29-D695-A1C4-0BD4ACA34A6B}"/>
              </a:ext>
            </a:extLst>
          </p:cNvPr>
          <p:cNvGrpSpPr/>
          <p:nvPr/>
        </p:nvGrpSpPr>
        <p:grpSpPr>
          <a:xfrm>
            <a:off x="5252024" y="1238828"/>
            <a:ext cx="1314450" cy="1732197"/>
            <a:chOff x="7423072" y="839553"/>
            <a:chExt cx="1314450" cy="1732197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20BE63F-69A7-BE88-0002-31AC0A7EFB4F}"/>
                </a:ext>
              </a:extLst>
            </p:cNvPr>
            <p:cNvGrpSpPr/>
            <p:nvPr/>
          </p:nvGrpSpPr>
          <p:grpSpPr>
            <a:xfrm>
              <a:off x="7575021" y="1386660"/>
              <a:ext cx="1157371" cy="1185090"/>
              <a:chOff x="7569891" y="1273615"/>
              <a:chExt cx="1157371" cy="1185090"/>
            </a:xfrm>
          </p:grpSpPr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68421581-767D-F647-266E-9CCCBEFA69E3}"/>
                  </a:ext>
                </a:extLst>
              </p:cNvPr>
              <p:cNvSpPr/>
              <p:nvPr/>
            </p:nvSpPr>
            <p:spPr>
              <a:xfrm>
                <a:off x="7569891" y="1273615"/>
                <a:ext cx="1157371" cy="118509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8" name="Picture 17" descr="A logo of a data center&#10;&#10;AI-generated content may be incorrect.">
                <a:extLst>
                  <a:ext uri="{FF2B5EF4-FFF2-40B4-BE49-F238E27FC236}">
                    <a16:creationId xmlns:a16="http://schemas.microsoft.com/office/drawing/2014/main" id="{F4ACBABB-8B96-B436-6AC8-CD27C2AFA7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b="27924"/>
              <a:stretch>
                <a:fillRect/>
              </a:stretch>
            </p:blipFill>
            <p:spPr>
              <a:xfrm>
                <a:off x="7607556" y="1325140"/>
                <a:ext cx="1082040" cy="1082040"/>
              </a:xfrm>
              <a:prstGeom prst="rect">
                <a:avLst/>
              </a:prstGeom>
            </p:spPr>
          </p:pic>
        </p:grpSp>
        <p:sp>
          <p:nvSpPr>
            <p:cNvPr id="11" name="Google Shape;45;p12">
              <a:extLst>
                <a:ext uri="{FF2B5EF4-FFF2-40B4-BE49-F238E27FC236}">
                  <a16:creationId xmlns:a16="http://schemas.microsoft.com/office/drawing/2014/main" id="{196B15E4-A6B5-DBD3-7743-C5D3119DFA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3072" y="839553"/>
              <a:ext cx="131445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AI OPEN 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DATA CENTER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75BAC71-9B7F-64CE-D5EA-5C5561896686}"/>
              </a:ext>
            </a:extLst>
          </p:cNvPr>
          <p:cNvGrpSpPr/>
          <p:nvPr/>
        </p:nvGrpSpPr>
        <p:grpSpPr>
          <a:xfrm>
            <a:off x="2824945" y="1238828"/>
            <a:ext cx="1306799" cy="1714500"/>
            <a:chOff x="4179526" y="742950"/>
            <a:chExt cx="1306799" cy="1714500"/>
          </a:xfrm>
        </p:grpSpPr>
        <p:sp>
          <p:nvSpPr>
            <p:cNvPr id="6" name="Google Shape;45;p12">
              <a:extLst>
                <a:ext uri="{FF2B5EF4-FFF2-40B4-BE49-F238E27FC236}">
                  <a16:creationId xmlns:a16="http://schemas.microsoft.com/office/drawing/2014/main" id="{A575720D-6D0C-119C-BF14-4B40643E4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9526" y="742950"/>
              <a:ext cx="1306799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AI COMPUTING CONTINUUM</a:t>
              </a:r>
              <a:endParaRPr lang="en-US" sz="1400" kern="0" dirty="0">
                <a:solidFill>
                  <a:schemeClr val="tx2"/>
                </a:solidFill>
                <a:latin typeface="Source Sans 3" panose="020B0303030403020204" pitchFamily="34" charset="0"/>
                <a:ea typeface="Source Sans Pro" panose="020B0503030403020204" pitchFamily="34" charset="0"/>
                <a:cs typeface="Arial"/>
                <a:sym typeface="Arial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9B8EDF2-E0F8-4734-DCB7-1866E7FE7C89}"/>
                </a:ext>
              </a:extLst>
            </p:cNvPr>
            <p:cNvGrpSpPr/>
            <p:nvPr/>
          </p:nvGrpSpPr>
          <p:grpSpPr>
            <a:xfrm>
              <a:off x="4263677" y="1272361"/>
              <a:ext cx="1222648" cy="1185089"/>
              <a:chOff x="4263677" y="1272361"/>
              <a:chExt cx="1222648" cy="1185089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61A8C155-3BB6-2DC1-6143-BB10275C66CF}"/>
                  </a:ext>
                </a:extLst>
              </p:cNvPr>
              <p:cNvSpPr/>
              <p:nvPr/>
            </p:nvSpPr>
            <p:spPr>
              <a:xfrm>
                <a:off x="4263677" y="1272361"/>
                <a:ext cx="1222648" cy="1185089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3C20A707-E4BA-A508-76C1-F5DE81BBD9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 t="2707" b="2707"/>
              <a:stretch/>
            </p:blipFill>
            <p:spPr>
              <a:xfrm>
                <a:off x="4303010" y="1323885"/>
                <a:ext cx="1143982" cy="1082040"/>
              </a:xfrm>
              <a:prstGeom prst="rect">
                <a:avLst/>
              </a:prstGeom>
            </p:spPr>
          </p:pic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E477DB0-5427-6007-CF60-EE15C995E2A3}"/>
              </a:ext>
            </a:extLst>
          </p:cNvPr>
          <p:cNvGrpSpPr/>
          <p:nvPr/>
        </p:nvGrpSpPr>
        <p:grpSpPr>
          <a:xfrm>
            <a:off x="397866" y="1238828"/>
            <a:ext cx="1306799" cy="1425102"/>
            <a:chOff x="1136566" y="746598"/>
            <a:chExt cx="1306799" cy="1425102"/>
          </a:xfrm>
        </p:grpSpPr>
        <p:sp>
          <p:nvSpPr>
            <p:cNvPr id="8" name="Google Shape;45;p12">
              <a:extLst>
                <a:ext uri="{FF2B5EF4-FFF2-40B4-BE49-F238E27FC236}">
                  <a16:creationId xmlns:a16="http://schemas.microsoft.com/office/drawing/2014/main" id="{E3EDB323-0745-D1C7-D631-EA6B81BD26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36566" y="746598"/>
              <a:ext cx="13067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AI CLUSTERS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06ACE2F-BB48-4EE3-C99F-6329896881CB}"/>
                </a:ext>
              </a:extLst>
            </p:cNvPr>
            <p:cNvGrpSpPr/>
            <p:nvPr/>
          </p:nvGrpSpPr>
          <p:grpSpPr>
            <a:xfrm>
              <a:off x="1178969" y="1055250"/>
              <a:ext cx="1244086" cy="1116450"/>
              <a:chOff x="1178969" y="1015797"/>
              <a:chExt cx="1244086" cy="1116450"/>
            </a:xfrm>
          </p:grpSpPr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DD0E04A0-F4ED-39F8-3B4C-FDCA49F4BF88}"/>
                  </a:ext>
                </a:extLst>
              </p:cNvPr>
              <p:cNvSpPr/>
              <p:nvPr/>
            </p:nvSpPr>
            <p:spPr>
              <a:xfrm>
                <a:off x="1178969" y="1015797"/>
                <a:ext cx="1244086" cy="111645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6A8B22A-0E88-D3A8-9CD4-9BC26A839B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 t="2707" b="2707"/>
              <a:stretch/>
            </p:blipFill>
            <p:spPr>
              <a:xfrm>
                <a:off x="1260446" y="1060348"/>
                <a:ext cx="1082040" cy="1023451"/>
              </a:xfrm>
              <a:prstGeom prst="rect">
                <a:avLst/>
              </a:prstGeom>
            </p:spPr>
          </p:pic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7E34AFD-B77E-BE4E-13E5-800888855BD5}"/>
              </a:ext>
            </a:extLst>
          </p:cNvPr>
          <p:cNvGrpSpPr/>
          <p:nvPr/>
        </p:nvGrpSpPr>
        <p:grpSpPr>
          <a:xfrm>
            <a:off x="10214588" y="1238828"/>
            <a:ext cx="1596412" cy="1811722"/>
            <a:chOff x="10190730" y="746312"/>
            <a:chExt cx="1596412" cy="1811722"/>
          </a:xfrm>
        </p:grpSpPr>
        <p:sp>
          <p:nvSpPr>
            <p:cNvPr id="9" name="Google Shape;45;p12">
              <a:extLst>
                <a:ext uri="{FF2B5EF4-FFF2-40B4-BE49-F238E27FC236}">
                  <a16:creationId xmlns:a16="http://schemas.microsoft.com/office/drawing/2014/main" id="{C50E96FE-10B4-92EE-CB14-8878C5A80C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0730" y="746312"/>
              <a:ext cx="156740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COOLING ENVIRONMENTS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DDF1C8-3328-82D1-A97C-BEE3CEB26A8A}"/>
                </a:ext>
              </a:extLst>
            </p:cNvPr>
            <p:cNvGrpSpPr/>
            <p:nvPr/>
          </p:nvGrpSpPr>
          <p:grpSpPr>
            <a:xfrm>
              <a:off x="10543558" y="1314450"/>
              <a:ext cx="1243584" cy="1243584"/>
              <a:chOff x="5855428" y="2011444"/>
              <a:chExt cx="1243584" cy="1243584"/>
            </a:xfrm>
          </p:grpSpPr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E9FEB409-BDD1-CB02-D4DE-06098B26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82860" y="2038876"/>
                <a:ext cx="1188720" cy="118872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2" name="Picture 21" descr="A green snowflake with a drop of water in the center&#10;&#10;AI-generated content may be incorrect.">
                <a:extLst>
                  <a:ext uri="{FF2B5EF4-FFF2-40B4-BE49-F238E27FC236}">
                    <a16:creationId xmlns:a16="http://schemas.microsoft.com/office/drawing/2014/main" id="{C3B47229-46F5-0F01-A218-2F91A8082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55428" y="2011444"/>
                <a:ext cx="1243584" cy="1243584"/>
              </a:xfrm>
              <a:prstGeom prst="rect">
                <a:avLst/>
              </a:prstGeom>
            </p:spPr>
          </p:pic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F48E01-B012-9DB5-6165-0577A58FB940}"/>
              </a:ext>
            </a:extLst>
          </p:cNvPr>
          <p:cNvGrpSpPr/>
          <p:nvPr/>
        </p:nvGrpSpPr>
        <p:grpSpPr>
          <a:xfrm>
            <a:off x="7686754" y="1238828"/>
            <a:ext cx="1407554" cy="1954855"/>
            <a:chOff x="8784696" y="742950"/>
            <a:chExt cx="1407554" cy="195485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7A0A3ED-7081-E424-5639-BD6C98339FB8}"/>
                </a:ext>
              </a:extLst>
            </p:cNvPr>
            <p:cNvGrpSpPr/>
            <p:nvPr/>
          </p:nvGrpSpPr>
          <p:grpSpPr>
            <a:xfrm>
              <a:off x="9029749" y="1512715"/>
              <a:ext cx="1157371" cy="1185090"/>
              <a:chOff x="7569891" y="1273615"/>
              <a:chExt cx="1157371" cy="1185090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2FCF903F-6430-3026-DF2A-C742FAB27934}"/>
                  </a:ext>
                </a:extLst>
              </p:cNvPr>
              <p:cNvSpPr/>
              <p:nvPr/>
            </p:nvSpPr>
            <p:spPr>
              <a:xfrm>
                <a:off x="7569891" y="1273615"/>
                <a:ext cx="1157371" cy="118509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F47608C-981C-CC5C-2B3B-EA1E09A00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/>
            </p:blipFill>
            <p:spPr>
              <a:xfrm>
                <a:off x="7607556" y="1325140"/>
                <a:ext cx="1082040" cy="1082040"/>
              </a:xfrm>
              <a:prstGeom prst="rect">
                <a:avLst/>
              </a:prstGeom>
            </p:spPr>
          </p:pic>
        </p:grpSp>
        <p:sp>
          <p:nvSpPr>
            <p:cNvPr id="21" name="Google Shape;45;p12">
              <a:extLst>
                <a:ext uri="{FF2B5EF4-FFF2-40B4-BE49-F238E27FC236}">
                  <a16:creationId xmlns:a16="http://schemas.microsoft.com/office/drawing/2014/main" id="{21E908C6-F302-A75A-DAFD-11E47D807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696" y="742950"/>
              <a:ext cx="140755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AI OPEN 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DATA CENTER: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400" kern="0" dirty="0">
                  <a:solidFill>
                    <a:schemeClr val="tx2"/>
                  </a:solidFill>
                  <a:latin typeface="+mn-lt"/>
                  <a:ea typeface="Source Sans Pro" panose="020B0503030403020204" pitchFamily="34" charset="0"/>
                  <a:cs typeface="Arial"/>
                  <a:sym typeface="Arial"/>
                </a:rPr>
                <a:t>Power Distribution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FD061CE-D349-13F7-0921-45289B25FC93}"/>
              </a:ext>
            </a:extLst>
          </p:cNvPr>
          <p:cNvGrpSpPr/>
          <p:nvPr/>
        </p:nvGrpSpPr>
        <p:grpSpPr>
          <a:xfrm>
            <a:off x="415613" y="4121585"/>
            <a:ext cx="1243584" cy="1811722"/>
            <a:chOff x="10543558" y="746312"/>
            <a:chExt cx="1243584" cy="1811722"/>
          </a:xfrm>
        </p:grpSpPr>
        <p:sp>
          <p:nvSpPr>
            <p:cNvPr id="77" name="Google Shape;45;p12">
              <a:extLst>
                <a:ext uri="{FF2B5EF4-FFF2-40B4-BE49-F238E27FC236}">
                  <a16:creationId xmlns:a16="http://schemas.microsoft.com/office/drawing/2014/main" id="{35F458EF-770A-3A83-FFE2-8F744E983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1248" y="746312"/>
              <a:ext cx="112688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COOLING: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COLD PLATE</a:t>
              </a:r>
              <a:endParaRPr lang="en-US" sz="1400" kern="0" dirty="0">
                <a:solidFill>
                  <a:schemeClr val="tx2"/>
                </a:solidFill>
                <a:latin typeface="+mn-lt"/>
                <a:ea typeface="Source Sans Pro" panose="020B0503030403020204" pitchFamily="34" charset="0"/>
                <a:cs typeface="Arial"/>
                <a:sym typeface="Arial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B4D9097-A1DB-6653-73FD-FE05DB63D240}"/>
                </a:ext>
              </a:extLst>
            </p:cNvPr>
            <p:cNvGrpSpPr/>
            <p:nvPr/>
          </p:nvGrpSpPr>
          <p:grpSpPr>
            <a:xfrm>
              <a:off x="10543558" y="1314450"/>
              <a:ext cx="1243584" cy="1243584"/>
              <a:chOff x="5855428" y="2011444"/>
              <a:chExt cx="1243584" cy="1243584"/>
            </a:xfrm>
          </p:grpSpPr>
          <p:sp>
            <p:nvSpPr>
              <p:cNvPr id="83" name="Rounded Rectangle 82">
                <a:extLst>
                  <a:ext uri="{FF2B5EF4-FFF2-40B4-BE49-F238E27FC236}">
                    <a16:creationId xmlns:a16="http://schemas.microsoft.com/office/drawing/2014/main" id="{722E4AF3-A4A4-6280-F87A-2C7A161D48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82860" y="2038876"/>
                <a:ext cx="1188720" cy="118872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84" name="Picture 83" descr="A green snowflake with a drop of water in the center&#10;&#10;AI-generated content may be incorrect.">
                <a:extLst>
                  <a:ext uri="{FF2B5EF4-FFF2-40B4-BE49-F238E27FC236}">
                    <a16:creationId xmlns:a16="http://schemas.microsoft.com/office/drawing/2014/main" id="{AE3CC93C-AC88-49E3-6DFB-B0EAE407FE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55428" y="2011444"/>
                <a:ext cx="1243584" cy="1243584"/>
              </a:xfrm>
              <a:prstGeom prst="rect">
                <a:avLst/>
              </a:prstGeom>
            </p:spPr>
          </p:pic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60FD6FF-5B96-DE9B-7A22-B7D49F0CAE2B}"/>
              </a:ext>
            </a:extLst>
          </p:cNvPr>
          <p:cNvGrpSpPr/>
          <p:nvPr/>
        </p:nvGrpSpPr>
        <p:grpSpPr>
          <a:xfrm>
            <a:off x="2872472" y="4121585"/>
            <a:ext cx="1243584" cy="1811722"/>
            <a:chOff x="10543558" y="746312"/>
            <a:chExt cx="1243584" cy="1811722"/>
          </a:xfrm>
        </p:grpSpPr>
        <p:sp>
          <p:nvSpPr>
            <p:cNvPr id="86" name="Google Shape;45;p12">
              <a:extLst>
                <a:ext uri="{FF2B5EF4-FFF2-40B4-BE49-F238E27FC236}">
                  <a16:creationId xmlns:a16="http://schemas.microsoft.com/office/drawing/2014/main" id="{FA4D4071-A41B-5E4E-3732-CEEF5A5EF0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00025" y="746312"/>
              <a:ext cx="115810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COOLING: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IMMERSION</a:t>
              </a:r>
              <a:endParaRPr lang="en-US" sz="1400" kern="0" dirty="0">
                <a:solidFill>
                  <a:schemeClr val="tx2"/>
                </a:solidFill>
                <a:latin typeface="+mn-lt"/>
                <a:ea typeface="Source Sans Pro" panose="020B0503030403020204" pitchFamily="34" charset="0"/>
                <a:cs typeface="Arial"/>
                <a:sym typeface="Arial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11AA6EE-6882-1BFC-FC58-4FB0598FB832}"/>
                </a:ext>
              </a:extLst>
            </p:cNvPr>
            <p:cNvGrpSpPr/>
            <p:nvPr/>
          </p:nvGrpSpPr>
          <p:grpSpPr>
            <a:xfrm>
              <a:off x="10543558" y="1314450"/>
              <a:ext cx="1243584" cy="1243584"/>
              <a:chOff x="5855428" y="2011444"/>
              <a:chExt cx="1243584" cy="1243584"/>
            </a:xfrm>
          </p:grpSpPr>
          <p:sp>
            <p:nvSpPr>
              <p:cNvPr id="88" name="Rounded Rectangle 87">
                <a:extLst>
                  <a:ext uri="{FF2B5EF4-FFF2-40B4-BE49-F238E27FC236}">
                    <a16:creationId xmlns:a16="http://schemas.microsoft.com/office/drawing/2014/main" id="{A77363A5-C3D0-A58A-3821-2B8EF53ABF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82860" y="2038876"/>
                <a:ext cx="1188720" cy="118872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89" name="Picture 88" descr="A green snowflake with a drop of water in the center&#10;&#10;AI-generated content may be incorrect.">
                <a:extLst>
                  <a:ext uri="{FF2B5EF4-FFF2-40B4-BE49-F238E27FC236}">
                    <a16:creationId xmlns:a16="http://schemas.microsoft.com/office/drawing/2014/main" id="{D6D9925C-759F-6782-3857-5D6626B4A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55428" y="2011444"/>
                <a:ext cx="1243584" cy="1243584"/>
              </a:xfrm>
              <a:prstGeom prst="rect">
                <a:avLst/>
              </a:prstGeom>
            </p:spPr>
          </p:pic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961E8C6-AD42-59E2-B1C6-E2BD35738936}"/>
              </a:ext>
            </a:extLst>
          </p:cNvPr>
          <p:cNvGrpSpPr/>
          <p:nvPr/>
        </p:nvGrpSpPr>
        <p:grpSpPr>
          <a:xfrm>
            <a:off x="10202147" y="4121585"/>
            <a:ext cx="1581421" cy="1823624"/>
            <a:chOff x="2523027" y="3094171"/>
            <a:chExt cx="1581421" cy="1823624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483F894-6801-E862-19FA-24AA9325CB1C}"/>
                </a:ext>
              </a:extLst>
            </p:cNvPr>
            <p:cNvGrpSpPr/>
            <p:nvPr/>
          </p:nvGrpSpPr>
          <p:grpSpPr>
            <a:xfrm>
              <a:off x="2860864" y="3674211"/>
              <a:ext cx="1243584" cy="1243584"/>
              <a:chOff x="2860864" y="3566455"/>
              <a:chExt cx="1243584" cy="1243584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00C65EE8-3F7F-59F9-BC14-85C598E4D1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8455" y="3606910"/>
                <a:ext cx="1188721" cy="1185089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]</a:t>
                </a:r>
              </a:p>
            </p:txBody>
          </p:sp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EECA77E2-0528-1D86-E830-F249BE646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2860864" y="3566455"/>
                <a:ext cx="1243584" cy="1243584"/>
              </a:xfrm>
              <a:prstGeom prst="rect">
                <a:avLst/>
              </a:prstGeom>
            </p:spPr>
          </p:pic>
        </p:grpSp>
        <p:sp>
          <p:nvSpPr>
            <p:cNvPr id="96" name="Google Shape;45;p12">
              <a:extLst>
                <a:ext uri="{FF2B5EF4-FFF2-40B4-BE49-F238E27FC236}">
                  <a16:creationId xmlns:a16="http://schemas.microsoft.com/office/drawing/2014/main" id="{8C366B25-93F3-EEA4-DB43-0B6005B55E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3027" y="3094171"/>
              <a:ext cx="155689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fontAlgn="auto" hangingPunct="1">
                <a:spcBef>
                  <a:spcPts val="1875"/>
                </a:spcBef>
                <a:spcAft>
                  <a:spcPts val="0"/>
                </a:spcAft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OPEN PLATFORM FIRMWARE (OPF)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255DDF9-E473-CD62-7422-937770D1344A}"/>
              </a:ext>
            </a:extLst>
          </p:cNvPr>
          <p:cNvGrpSpPr/>
          <p:nvPr/>
        </p:nvGrpSpPr>
        <p:grpSpPr>
          <a:xfrm>
            <a:off x="7929754" y="4121585"/>
            <a:ext cx="1294020" cy="1491449"/>
            <a:chOff x="10521121" y="4932054"/>
            <a:chExt cx="1294020" cy="1491449"/>
          </a:xfrm>
        </p:grpSpPr>
        <p:sp>
          <p:nvSpPr>
            <p:cNvPr id="3" name="Google Shape;45;p12">
              <a:extLst>
                <a:ext uri="{FF2B5EF4-FFF2-40B4-BE49-F238E27FC236}">
                  <a16:creationId xmlns:a16="http://schemas.microsoft.com/office/drawing/2014/main" id="{1EDA841A-F89D-DD34-D6A8-F2B6DA33F4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21121" y="4932054"/>
              <a:ext cx="12435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NETWORKING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BA39F9-F97E-881A-3433-D65A60F4B04D}"/>
                </a:ext>
              </a:extLst>
            </p:cNvPr>
            <p:cNvGrpSpPr/>
            <p:nvPr/>
          </p:nvGrpSpPr>
          <p:grpSpPr>
            <a:xfrm>
              <a:off x="10571557" y="5179919"/>
              <a:ext cx="1243584" cy="1243584"/>
              <a:chOff x="10571557" y="5179919"/>
              <a:chExt cx="1243584" cy="1243584"/>
            </a:xfrm>
          </p:grpSpPr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2DA4F2D-BC8C-5762-2822-A4315AAED4F6}"/>
                  </a:ext>
                </a:extLst>
              </p:cNvPr>
              <p:cNvSpPr/>
              <p:nvPr/>
            </p:nvSpPr>
            <p:spPr>
              <a:xfrm>
                <a:off x="10607279" y="5225639"/>
                <a:ext cx="1167630" cy="1152144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3662DF2-56E2-B4FD-1068-603A75D31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/>
              <a:stretch/>
            </p:blipFill>
            <p:spPr>
              <a:xfrm>
                <a:off x="10571557" y="5179919"/>
                <a:ext cx="1243584" cy="1243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2112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09D80F0-07CC-35BF-5C19-01C5A78E7346}"/>
              </a:ext>
            </a:extLst>
          </p:cNvPr>
          <p:cNvGrpSpPr/>
          <p:nvPr/>
        </p:nvGrpSpPr>
        <p:grpSpPr>
          <a:xfrm>
            <a:off x="2709248" y="4476621"/>
            <a:ext cx="1807104" cy="1758816"/>
            <a:chOff x="9982200" y="5143500"/>
            <a:chExt cx="1807104" cy="17588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0250D3-4340-2A03-8B08-972EE07E2956}"/>
                </a:ext>
              </a:extLst>
            </p:cNvPr>
            <p:cNvGrpSpPr/>
            <p:nvPr/>
          </p:nvGrpSpPr>
          <p:grpSpPr>
            <a:xfrm>
              <a:off x="9982200" y="5654620"/>
              <a:ext cx="1807104" cy="1247696"/>
              <a:chOff x="9982200" y="5654620"/>
              <a:chExt cx="1807104" cy="1247696"/>
            </a:xfrm>
          </p:grpSpPr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499CB6A4-DA25-39C5-43C6-57560743DA66}"/>
                  </a:ext>
                </a:extLst>
              </p:cNvPr>
              <p:cNvSpPr/>
              <p:nvPr/>
            </p:nvSpPr>
            <p:spPr>
              <a:xfrm>
                <a:off x="10076797" y="5671566"/>
                <a:ext cx="1650148" cy="123075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 descr="A green and white server&#10;&#10;AI-generated content may be incorrect.">
                <a:extLst>
                  <a:ext uri="{FF2B5EF4-FFF2-40B4-BE49-F238E27FC236}">
                    <a16:creationId xmlns:a16="http://schemas.microsoft.com/office/drawing/2014/main" id="{04F719CE-BFBD-F2DA-8744-84B2FF8E01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82200" y="589914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2" name="Picture 11" descr="A hexagons with different symbols&#10;&#10;AI-generated content may be incorrect.">
                <a:extLst>
                  <a:ext uri="{FF2B5EF4-FFF2-40B4-BE49-F238E27FC236}">
                    <a16:creationId xmlns:a16="http://schemas.microsoft.com/office/drawing/2014/main" id="{CAC8C605-43E9-A1E6-EA85-AFF0D2D0EF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62992" y="5654620"/>
                <a:ext cx="1226312" cy="1226312"/>
              </a:xfrm>
              <a:prstGeom prst="rect">
                <a:avLst/>
              </a:prstGeom>
            </p:spPr>
          </p:pic>
        </p:grpSp>
        <p:sp>
          <p:nvSpPr>
            <p:cNvPr id="9" name="Google Shape;45;p12">
              <a:extLst>
                <a:ext uri="{FF2B5EF4-FFF2-40B4-BE49-F238E27FC236}">
                  <a16:creationId xmlns:a16="http://schemas.microsoft.com/office/drawing/2014/main" id="{1FD90266-19D4-C5EE-C036-D29AA352A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3165" y="5143500"/>
              <a:ext cx="152397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SYSTEMS 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MANAGEMENT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7D4757-42C3-B6B3-FB5D-CE79580A448C}"/>
              </a:ext>
            </a:extLst>
          </p:cNvPr>
          <p:cNvGrpSpPr/>
          <p:nvPr/>
        </p:nvGrpSpPr>
        <p:grpSpPr>
          <a:xfrm>
            <a:off x="5151412" y="4476621"/>
            <a:ext cx="1733848" cy="1637286"/>
            <a:chOff x="6096000" y="5109808"/>
            <a:chExt cx="1733848" cy="1637286"/>
          </a:xfrm>
        </p:grpSpPr>
        <p:sp>
          <p:nvSpPr>
            <p:cNvPr id="14" name="Google Shape;45;p12">
              <a:extLst>
                <a:ext uri="{FF2B5EF4-FFF2-40B4-BE49-F238E27FC236}">
                  <a16:creationId xmlns:a16="http://schemas.microsoft.com/office/drawing/2014/main" id="{B78B413A-EC8C-A74F-5F5E-480E51414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5109808"/>
              <a:ext cx="1733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TEST &amp; VALIDATION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F87559E-6DD9-E084-1DEF-E8AF64D2A0FC}"/>
                </a:ext>
              </a:extLst>
            </p:cNvPr>
            <p:cNvGrpSpPr/>
            <p:nvPr/>
          </p:nvGrpSpPr>
          <p:grpSpPr>
            <a:xfrm>
              <a:off x="6573171" y="5466934"/>
              <a:ext cx="1256675" cy="1280160"/>
              <a:chOff x="6697347" y="5406233"/>
              <a:chExt cx="1256675" cy="1280160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DE5FCFC9-EFB0-BAE4-2BAD-FCEEB87A6FEB}"/>
                  </a:ext>
                </a:extLst>
              </p:cNvPr>
              <p:cNvSpPr/>
              <p:nvPr/>
            </p:nvSpPr>
            <p:spPr>
              <a:xfrm>
                <a:off x="6736080" y="5406233"/>
                <a:ext cx="1188720" cy="128016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EB3BD57-9CF7-F095-38E1-7D58D5954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6697347" y="5406233"/>
                <a:ext cx="1256675" cy="1243584"/>
              </a:xfrm>
              <a:prstGeom prst="rect">
                <a:avLst/>
              </a:prstGeom>
            </p:spPr>
          </p:pic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C5AF5B-7894-A160-B74B-8BFC1331B72C}"/>
              </a:ext>
            </a:extLst>
          </p:cNvPr>
          <p:cNvGrpSpPr/>
          <p:nvPr/>
        </p:nvGrpSpPr>
        <p:grpSpPr>
          <a:xfrm>
            <a:off x="9891396" y="4476621"/>
            <a:ext cx="1891836" cy="1848776"/>
            <a:chOff x="9673164" y="5109808"/>
            <a:chExt cx="1891836" cy="184877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5DFE6CA-35A6-4D6B-5462-200A9A25A07D}"/>
                </a:ext>
              </a:extLst>
            </p:cNvPr>
            <p:cNvGrpSpPr/>
            <p:nvPr/>
          </p:nvGrpSpPr>
          <p:grpSpPr>
            <a:xfrm>
              <a:off x="10319355" y="5715000"/>
              <a:ext cx="1245645" cy="1243584"/>
              <a:chOff x="1242751" y="5436290"/>
              <a:chExt cx="1245645" cy="1243584"/>
            </a:xfrm>
          </p:grpSpPr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FA98732D-B7E5-0750-49CF-C3807FBFE5C0}"/>
                  </a:ext>
                </a:extLst>
              </p:cNvPr>
              <p:cNvSpPr/>
              <p:nvPr/>
            </p:nvSpPr>
            <p:spPr>
              <a:xfrm>
                <a:off x="1242751" y="5445806"/>
                <a:ext cx="1179803" cy="123075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5" name="Picture 24" descr="A close-up of a fuse&#10;&#10;AI-generated content may be incorrect.">
                <a:extLst>
                  <a:ext uri="{FF2B5EF4-FFF2-40B4-BE49-F238E27FC236}">
                    <a16:creationId xmlns:a16="http://schemas.microsoft.com/office/drawing/2014/main" id="{B26C7D33-3710-C53E-00D7-1B976DFCE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4812" y="5436290"/>
                <a:ext cx="1243584" cy="1243584"/>
              </a:xfrm>
              <a:prstGeom prst="rect">
                <a:avLst/>
              </a:prstGeom>
            </p:spPr>
          </p:pic>
        </p:grpSp>
        <p:sp>
          <p:nvSpPr>
            <p:cNvPr id="23" name="Google Shape;45;p12">
              <a:extLst>
                <a:ext uri="{FF2B5EF4-FFF2-40B4-BE49-F238E27FC236}">
                  <a16:creationId xmlns:a16="http://schemas.microsoft.com/office/drawing/2014/main" id="{0BF4AA34-CFD4-AE04-3730-CF7C30E41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3164" y="5109808"/>
              <a:ext cx="185024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OCP SPECIAL FOCUS: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PHOTONICS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FF496A-BE3D-0181-19C4-91F2914426E5}"/>
              </a:ext>
            </a:extLst>
          </p:cNvPr>
          <p:cNvGrpSpPr/>
          <p:nvPr/>
        </p:nvGrpSpPr>
        <p:grpSpPr>
          <a:xfrm>
            <a:off x="7675650" y="4476621"/>
            <a:ext cx="1650344" cy="1824883"/>
            <a:chOff x="8305883" y="5093243"/>
            <a:chExt cx="1650344" cy="182488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5440D39-7FD9-381C-2107-335EC1482527}"/>
                </a:ext>
              </a:extLst>
            </p:cNvPr>
            <p:cNvGrpSpPr/>
            <p:nvPr/>
          </p:nvGrpSpPr>
          <p:grpSpPr>
            <a:xfrm>
              <a:off x="8694726" y="5687376"/>
              <a:ext cx="1261304" cy="1230750"/>
              <a:chOff x="8694726" y="5621309"/>
              <a:chExt cx="1261304" cy="1230750"/>
            </a:xfrm>
          </p:grpSpPr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A214C700-1A02-B3B1-6F63-BD5FF395F750}"/>
                  </a:ext>
                </a:extLst>
              </p:cNvPr>
              <p:cNvSpPr/>
              <p:nvPr/>
            </p:nvSpPr>
            <p:spPr>
              <a:xfrm>
                <a:off x="8694726" y="5621309"/>
                <a:ext cx="1261304" cy="123075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2D1C424F-E791-5465-1804-BFE8FAC30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/>
            </p:blipFill>
            <p:spPr>
              <a:xfrm>
                <a:off x="8855879" y="5757952"/>
                <a:ext cx="1000987" cy="957465"/>
              </a:xfrm>
              <a:prstGeom prst="rect">
                <a:avLst/>
              </a:prstGeom>
            </p:spPr>
          </p:pic>
        </p:grpSp>
        <p:sp>
          <p:nvSpPr>
            <p:cNvPr id="26" name="Google Shape;45;p12">
              <a:extLst>
                <a:ext uri="{FF2B5EF4-FFF2-40B4-BE49-F238E27FC236}">
                  <a16:creationId xmlns:a16="http://schemas.microsoft.com/office/drawing/2014/main" id="{00992579-B82D-BD99-2758-061C7AC68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83" y="5093243"/>
              <a:ext cx="1650344" cy="982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TIME APPLIANCES (TAP)</a:t>
              </a:r>
            </a:p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endPara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endParaRPr>
            </a:p>
          </p:txBody>
        </p:sp>
      </p:grpSp>
      <p:sp>
        <p:nvSpPr>
          <p:cNvPr id="30" name="Google Shape;39;p11">
            <a:extLst>
              <a:ext uri="{FF2B5EF4-FFF2-40B4-BE49-F238E27FC236}">
                <a16:creationId xmlns:a16="http://schemas.microsoft.com/office/drawing/2014/main" id="{3A155F9D-297E-7DAB-959F-5598D3EF9C0A}"/>
              </a:ext>
            </a:extLst>
          </p:cNvPr>
          <p:cNvSpPr txBox="1"/>
          <p:nvPr/>
        </p:nvSpPr>
        <p:spPr>
          <a:xfrm>
            <a:off x="381000" y="342900"/>
            <a:ext cx="11430000" cy="2616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45720" rIns="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the appropriate Global Track name and icon.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6A218A4-53E8-655A-FD16-E59A6FB3F0BE}"/>
              </a:ext>
            </a:extLst>
          </p:cNvPr>
          <p:cNvGrpSpPr/>
          <p:nvPr/>
        </p:nvGrpSpPr>
        <p:grpSpPr>
          <a:xfrm>
            <a:off x="2816299" y="1238828"/>
            <a:ext cx="1243584" cy="1537169"/>
            <a:chOff x="4320423" y="5149381"/>
            <a:chExt cx="1243584" cy="153716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1E9E69D-9212-C81F-B03A-D6682CDD094F}"/>
                </a:ext>
              </a:extLst>
            </p:cNvPr>
            <p:cNvGrpSpPr/>
            <p:nvPr/>
          </p:nvGrpSpPr>
          <p:grpSpPr>
            <a:xfrm>
              <a:off x="4320423" y="5442966"/>
              <a:ext cx="1243584" cy="1243584"/>
              <a:chOff x="4320423" y="5442966"/>
              <a:chExt cx="1243584" cy="1243584"/>
            </a:xfrm>
          </p:grpSpPr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1469B7C4-69B7-D439-4203-BACB61A5C711}"/>
                  </a:ext>
                </a:extLst>
              </p:cNvPr>
              <p:cNvSpPr/>
              <p:nvPr/>
            </p:nvSpPr>
            <p:spPr>
              <a:xfrm>
                <a:off x="4422025" y="5445806"/>
                <a:ext cx="1046883" cy="1230750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C66ED22-5F7B-97C8-921A-439A72A34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4320423" y="5442966"/>
                <a:ext cx="1243584" cy="1243584"/>
              </a:xfrm>
              <a:prstGeom prst="rect">
                <a:avLst/>
              </a:prstGeom>
            </p:spPr>
          </p:pic>
        </p:grpSp>
        <p:sp>
          <p:nvSpPr>
            <p:cNvPr id="33" name="Google Shape;45;p12">
              <a:extLst>
                <a:ext uri="{FF2B5EF4-FFF2-40B4-BE49-F238E27FC236}">
                  <a16:creationId xmlns:a16="http://schemas.microsoft.com/office/drawing/2014/main" id="{0899A47B-9194-7F8E-193A-EF6999BEB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7320" y="5149381"/>
              <a:ext cx="109158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SECURITY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329A290-DD78-F9AE-5153-F3D08194C5CE}"/>
              </a:ext>
            </a:extLst>
          </p:cNvPr>
          <p:cNvGrpSpPr/>
          <p:nvPr/>
        </p:nvGrpSpPr>
        <p:grpSpPr>
          <a:xfrm>
            <a:off x="4654414" y="1238828"/>
            <a:ext cx="2130234" cy="2255119"/>
            <a:chOff x="1804127" y="1238828"/>
            <a:chExt cx="2130234" cy="2255119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ADB7670-FC13-8FB5-54A1-399975661820}"/>
                </a:ext>
              </a:extLst>
            </p:cNvPr>
            <p:cNvGrpSpPr/>
            <p:nvPr/>
          </p:nvGrpSpPr>
          <p:grpSpPr>
            <a:xfrm>
              <a:off x="2690777" y="2057400"/>
              <a:ext cx="1243584" cy="1436547"/>
              <a:chOff x="2690777" y="1535252"/>
              <a:chExt cx="1243584" cy="1436547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A946811E-4AFE-A6A4-BD09-46B145223730}"/>
                  </a:ext>
                </a:extLst>
              </p:cNvPr>
              <p:cNvSpPr/>
              <p:nvPr/>
            </p:nvSpPr>
            <p:spPr>
              <a:xfrm>
                <a:off x="2728776" y="1535252"/>
                <a:ext cx="1167586" cy="1436547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76B7B77F-1943-492A-24EC-27BF31D48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2690777" y="1631733"/>
                <a:ext cx="1243584" cy="1243584"/>
              </a:xfrm>
              <a:prstGeom prst="rect">
                <a:avLst/>
              </a:prstGeom>
            </p:spPr>
          </p:pic>
        </p:grpSp>
        <p:sp>
          <p:nvSpPr>
            <p:cNvPr id="43" name="Google Shape;45;p12">
              <a:extLst>
                <a:ext uri="{FF2B5EF4-FFF2-40B4-BE49-F238E27FC236}">
                  <a16:creationId xmlns:a16="http://schemas.microsoft.com/office/drawing/2014/main" id="{07B0B071-70BB-7ED3-202F-246D1FACD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4127" y="1238828"/>
              <a:ext cx="209223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SERVER: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COMPOSABLE MEMORY SYSTEMS (CMS)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FA1F4E0-11C7-5DED-ED6E-BE3B28BD6FBE}"/>
              </a:ext>
            </a:extLst>
          </p:cNvPr>
          <p:cNvGrpSpPr/>
          <p:nvPr/>
        </p:nvGrpSpPr>
        <p:grpSpPr>
          <a:xfrm>
            <a:off x="8132118" y="1238828"/>
            <a:ext cx="1344846" cy="2133022"/>
            <a:chOff x="4667250" y="1238828"/>
            <a:chExt cx="1344846" cy="2133022"/>
          </a:xfrm>
        </p:grpSpPr>
        <p:sp>
          <p:nvSpPr>
            <p:cNvPr id="4" name="Google Shape;45;p12">
              <a:extLst>
                <a:ext uri="{FF2B5EF4-FFF2-40B4-BE49-F238E27FC236}">
                  <a16:creationId xmlns:a16="http://schemas.microsoft.com/office/drawing/2014/main" id="{109EF973-E575-24A2-0844-9819C3EFE9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250" y="1238828"/>
              <a:ext cx="1344846" cy="122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SERVER: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OPEN CHIPLET</a:t>
              </a:r>
              <a:b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</a:b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ECONOMY</a:t>
              </a:r>
            </a:p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endParaRPr lang="en-US" sz="1600" b="1" kern="0" dirty="0">
                <a:solidFill>
                  <a:schemeClr val="tx2"/>
                </a:solidFill>
                <a:latin typeface="Source Sans 3 SemiBold" panose="020B0303030403020204" pitchFamily="34" charset="0"/>
                <a:ea typeface="Source Sans Pro" panose="020B0503030403020204" pitchFamily="34" charset="0"/>
                <a:cs typeface="Arial"/>
                <a:sym typeface="Arial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5A0E22E-42A3-0AD6-E1FE-F234CFC10C11}"/>
                </a:ext>
              </a:extLst>
            </p:cNvPr>
            <p:cNvGrpSpPr/>
            <p:nvPr/>
          </p:nvGrpSpPr>
          <p:grpSpPr>
            <a:xfrm>
              <a:off x="4731936" y="2128266"/>
              <a:ext cx="1280160" cy="1243584"/>
              <a:chOff x="4731936" y="1525737"/>
              <a:chExt cx="1280160" cy="1243584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D316CEB8-D26D-75D0-3325-43807977B2E1}"/>
                  </a:ext>
                </a:extLst>
              </p:cNvPr>
              <p:cNvSpPr/>
              <p:nvPr/>
            </p:nvSpPr>
            <p:spPr>
              <a:xfrm>
                <a:off x="4731936" y="1531620"/>
                <a:ext cx="1280160" cy="1216152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4DA41288-E3F6-09D8-088F-D03460087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4750224" y="1525737"/>
                <a:ext cx="1243584" cy="1243584"/>
              </a:xfrm>
              <a:prstGeom prst="rect">
                <a:avLst/>
              </a:prstGeom>
            </p:spPr>
          </p:pic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D165B96-24A4-7A0A-FA5A-C1EAF56608DD}"/>
              </a:ext>
            </a:extLst>
          </p:cNvPr>
          <p:cNvGrpSpPr/>
          <p:nvPr/>
        </p:nvGrpSpPr>
        <p:grpSpPr>
          <a:xfrm>
            <a:off x="334925" y="4476621"/>
            <a:ext cx="1578161" cy="1445729"/>
            <a:chOff x="7159361" y="5149381"/>
            <a:chExt cx="1578161" cy="144572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AB9F323-92A8-EB12-36A5-0BB3ED352B73}"/>
                </a:ext>
              </a:extLst>
            </p:cNvPr>
            <p:cNvGrpSpPr/>
            <p:nvPr/>
          </p:nvGrpSpPr>
          <p:grpSpPr>
            <a:xfrm>
              <a:off x="7569892" y="5436290"/>
              <a:ext cx="1167630" cy="1158820"/>
              <a:chOff x="7569892" y="5436290"/>
              <a:chExt cx="1167630" cy="1158820"/>
            </a:xfrm>
          </p:grpSpPr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E6F437C7-1580-EFE3-5F0E-C17867C5E60F}"/>
                  </a:ext>
                </a:extLst>
              </p:cNvPr>
              <p:cNvSpPr/>
              <p:nvPr/>
            </p:nvSpPr>
            <p:spPr>
              <a:xfrm>
                <a:off x="7569892" y="5442966"/>
                <a:ext cx="1167630" cy="1152144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5BE4E9DF-ABA0-B44D-7065-E5D83BEFC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3317" y="5436290"/>
                <a:ext cx="1152144" cy="1152144"/>
              </a:xfrm>
              <a:prstGeom prst="rect">
                <a:avLst/>
              </a:prstGeom>
            </p:spPr>
          </p:pic>
        </p:grpSp>
        <p:sp>
          <p:nvSpPr>
            <p:cNvPr id="52" name="Google Shape;45;p12">
              <a:extLst>
                <a:ext uri="{FF2B5EF4-FFF2-40B4-BE49-F238E27FC236}">
                  <a16:creationId xmlns:a16="http://schemas.microsoft.com/office/drawing/2014/main" id="{9E9CC683-8D4D-7C3F-430F-63759B7FC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59361" y="5149381"/>
              <a:ext cx="15679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SUSTAINABILITY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B491AF6-3CAF-0E84-F5E3-BF9704F9EEA1}"/>
              </a:ext>
            </a:extLst>
          </p:cNvPr>
          <p:cNvGrpSpPr/>
          <p:nvPr/>
        </p:nvGrpSpPr>
        <p:grpSpPr>
          <a:xfrm>
            <a:off x="10570424" y="1238828"/>
            <a:ext cx="1167630" cy="1445729"/>
            <a:chOff x="7745788" y="1238828"/>
            <a:chExt cx="1167630" cy="1445729"/>
          </a:xfrm>
        </p:grpSpPr>
        <p:sp>
          <p:nvSpPr>
            <p:cNvPr id="59" name="Google Shape;45;p12">
              <a:extLst>
                <a:ext uri="{FF2B5EF4-FFF2-40B4-BE49-F238E27FC236}">
                  <a16:creationId xmlns:a16="http://schemas.microsoft.com/office/drawing/2014/main" id="{80C9214E-D71C-5922-EC6A-7A838B68C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6171" y="1238828"/>
              <a:ext cx="9270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>
                <a:spcBef>
                  <a:spcPts val="1875"/>
                </a:spcBef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STORAGE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32C19B7-CE5D-1C30-E19C-607FBCF7D0DC}"/>
                </a:ext>
              </a:extLst>
            </p:cNvPr>
            <p:cNvGrpSpPr/>
            <p:nvPr/>
          </p:nvGrpSpPr>
          <p:grpSpPr>
            <a:xfrm>
              <a:off x="7745788" y="1532413"/>
              <a:ext cx="1167630" cy="1152144"/>
              <a:chOff x="7745788" y="1532413"/>
              <a:chExt cx="1167630" cy="1152144"/>
            </a:xfrm>
          </p:grpSpPr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6FA8F18B-04E2-09AA-4DF4-357EFE4E9999}"/>
                  </a:ext>
                </a:extLst>
              </p:cNvPr>
              <p:cNvSpPr/>
              <p:nvPr/>
            </p:nvSpPr>
            <p:spPr>
              <a:xfrm>
                <a:off x="7745788" y="1532413"/>
                <a:ext cx="1167630" cy="1152144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DCAC4AC1-3BCF-CAE2-452A-AA86CF9DB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/>
            </p:blipFill>
            <p:spPr>
              <a:xfrm>
                <a:off x="7790107" y="1568989"/>
                <a:ext cx="1078992" cy="1078992"/>
              </a:xfrm>
              <a:prstGeom prst="rect">
                <a:avLst/>
              </a:prstGeom>
            </p:spPr>
          </p:pic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A701DD-9DC8-BD38-AD8B-590AE715E572}"/>
              </a:ext>
            </a:extLst>
          </p:cNvPr>
          <p:cNvGrpSpPr/>
          <p:nvPr/>
        </p:nvGrpSpPr>
        <p:grpSpPr>
          <a:xfrm>
            <a:off x="475340" y="1232662"/>
            <a:ext cx="1422099" cy="1640656"/>
            <a:chOff x="5061251" y="3094171"/>
            <a:chExt cx="1422099" cy="164065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087B343-FBA3-626C-55CC-FEFD1BEA833C}"/>
                </a:ext>
              </a:extLst>
            </p:cNvPr>
            <p:cNvGrpSpPr/>
            <p:nvPr/>
          </p:nvGrpSpPr>
          <p:grpSpPr>
            <a:xfrm>
              <a:off x="5238750" y="3469454"/>
              <a:ext cx="1244600" cy="1265373"/>
              <a:chOff x="5268638" y="3469454"/>
              <a:chExt cx="1244600" cy="1265373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E8683C09-8E04-3627-FA9E-65523D70F5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82862" y="3469454"/>
                <a:ext cx="1216152" cy="1243584"/>
              </a:xfrm>
              <a:prstGeom prst="roundRect">
                <a:avLst>
                  <a:gd name="adj" fmla="val 54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88900" dist="1016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]</a:t>
                </a: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88620E12-1E30-3A62-48F1-0D0E73D5D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68638" y="3477527"/>
                <a:ext cx="1244600" cy="1257300"/>
              </a:xfrm>
              <a:prstGeom prst="rect">
                <a:avLst/>
              </a:prstGeom>
            </p:spPr>
          </p:pic>
        </p:grpSp>
        <p:sp>
          <p:nvSpPr>
            <p:cNvPr id="45" name="Google Shape;45;p12">
              <a:extLst>
                <a:ext uri="{FF2B5EF4-FFF2-40B4-BE49-F238E27FC236}">
                  <a16:creationId xmlns:a16="http://schemas.microsoft.com/office/drawing/2014/main" id="{EF613405-29B5-9AF9-9208-280D9D3B1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1251" y="3094171"/>
              <a:ext cx="141307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anose="020B0604020202020204" pitchFamily="34" charset="0"/>
                <a:defRPr sz="5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r" eaLnBrk="1" fontAlgn="auto" hangingPunct="1">
                <a:spcBef>
                  <a:spcPts val="1875"/>
                </a:spcBef>
                <a:spcAft>
                  <a:spcPts val="0"/>
                </a:spcAft>
                <a:buClr>
                  <a:srgbClr val="5F6062"/>
                </a:buClr>
                <a:defRPr/>
              </a:pPr>
              <a:r>
                <a:rPr lang="en-US" sz="1600" b="1" kern="0" dirty="0">
                  <a:solidFill>
                    <a:schemeClr val="tx2"/>
                  </a:solidFill>
                  <a:latin typeface="Source Sans 3 SemiBold" panose="020B0303030403020204" pitchFamily="34" charset="0"/>
                  <a:ea typeface="Source Sans Pro" panose="020B0503030403020204" pitchFamily="34" charset="0"/>
                  <a:cs typeface="Arial"/>
                  <a:sym typeface="Arial"/>
                </a:rPr>
                <a:t>RACK &amp; POWER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1089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B4B58-F901-0C61-086D-78C27AF9206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6842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39;p11">
            <a:extLst>
              <a:ext uri="{FF2B5EF4-FFF2-40B4-BE49-F238E27FC236}">
                <a16:creationId xmlns:a16="http://schemas.microsoft.com/office/drawing/2014/main" id="{B6B3A290-1831-C3D7-12E1-75A720C3B310}"/>
              </a:ext>
            </a:extLst>
          </p:cNvPr>
          <p:cNvSpPr txBox="1"/>
          <p:nvPr/>
        </p:nvSpPr>
        <p:spPr>
          <a:xfrm>
            <a:off x="381000" y="342900"/>
            <a:ext cx="11430000" cy="2616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45720" rIns="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one of these membership logos to designate your company’s membership level.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290DC03-D558-3F41-54EF-3463774B5F21}"/>
              </a:ext>
            </a:extLst>
          </p:cNvPr>
          <p:cNvGrpSpPr/>
          <p:nvPr/>
        </p:nvGrpSpPr>
        <p:grpSpPr>
          <a:xfrm>
            <a:off x="1574081" y="2297431"/>
            <a:ext cx="905245" cy="1374631"/>
            <a:chOff x="777332" y="2297431"/>
            <a:chExt cx="905245" cy="1374631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612D3F3-6B24-B44E-7D67-B07D117BDB74}"/>
                </a:ext>
              </a:extLst>
            </p:cNvPr>
            <p:cNvSpPr>
              <a:spLocks/>
            </p:cNvSpPr>
            <p:nvPr/>
          </p:nvSpPr>
          <p:spPr>
            <a:xfrm>
              <a:off x="777332" y="2297431"/>
              <a:ext cx="905245" cy="1374631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A logo with arrows around it&#10;&#10;AI-generated content may be incorrect.">
              <a:extLst>
                <a:ext uri="{FF2B5EF4-FFF2-40B4-BE49-F238E27FC236}">
                  <a16:creationId xmlns:a16="http://schemas.microsoft.com/office/drawing/2014/main" id="{B3A2F723-B1F1-91DF-2ACB-3508A202D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873" y="2306006"/>
              <a:ext cx="844163" cy="134416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14D1738-22E7-501F-522E-D39D437B264C}"/>
              </a:ext>
            </a:extLst>
          </p:cNvPr>
          <p:cNvGrpSpPr/>
          <p:nvPr/>
        </p:nvGrpSpPr>
        <p:grpSpPr>
          <a:xfrm>
            <a:off x="3608729" y="2297431"/>
            <a:ext cx="905245" cy="1374631"/>
            <a:chOff x="3241763" y="2297431"/>
            <a:chExt cx="905245" cy="1374631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1D85229-A6B9-5573-0AC0-FCD66CCD36E7}"/>
                </a:ext>
              </a:extLst>
            </p:cNvPr>
            <p:cNvSpPr>
              <a:spLocks/>
            </p:cNvSpPr>
            <p:nvPr/>
          </p:nvSpPr>
          <p:spPr>
            <a:xfrm>
              <a:off x="3241763" y="2297431"/>
              <a:ext cx="905245" cy="1374631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099C9582-BD2B-F80F-95D7-2BFB7D999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3927" y="2306006"/>
              <a:ext cx="840917" cy="134416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AB0714-6038-7EAA-FD2F-01C79F571846}"/>
              </a:ext>
            </a:extLst>
          </p:cNvPr>
          <p:cNvGrpSpPr/>
          <p:nvPr/>
        </p:nvGrpSpPr>
        <p:grpSpPr>
          <a:xfrm>
            <a:off x="5643377" y="2297431"/>
            <a:ext cx="905245" cy="1374631"/>
            <a:chOff x="5373905" y="2297431"/>
            <a:chExt cx="905245" cy="1374631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FC2DDA-6CF2-40AE-DFE6-3F835B377E70}"/>
                </a:ext>
              </a:extLst>
            </p:cNvPr>
            <p:cNvSpPr>
              <a:spLocks/>
            </p:cNvSpPr>
            <p:nvPr/>
          </p:nvSpPr>
          <p:spPr>
            <a:xfrm>
              <a:off x="5373905" y="2297431"/>
              <a:ext cx="905245" cy="1374631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7675B406-7DA1-7542-C580-3187699F2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04446" y="2306006"/>
              <a:ext cx="844163" cy="134416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0623206-624D-C77A-0A3E-194D61A73541}"/>
              </a:ext>
            </a:extLst>
          </p:cNvPr>
          <p:cNvGrpSpPr/>
          <p:nvPr/>
        </p:nvGrpSpPr>
        <p:grpSpPr>
          <a:xfrm>
            <a:off x="7678025" y="2297431"/>
            <a:ext cx="905245" cy="1374631"/>
            <a:chOff x="7828678" y="2297431"/>
            <a:chExt cx="905245" cy="137463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1A0C043-C6BC-73E7-5F17-39C4460772FB}"/>
                </a:ext>
              </a:extLst>
            </p:cNvPr>
            <p:cNvSpPr>
              <a:spLocks/>
            </p:cNvSpPr>
            <p:nvPr/>
          </p:nvSpPr>
          <p:spPr>
            <a:xfrm>
              <a:off x="7828678" y="2297431"/>
              <a:ext cx="905245" cy="1374631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Picture 18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1FCA56FD-A524-0296-33F7-5FC832F96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59219" y="2306006"/>
              <a:ext cx="844163" cy="1344168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8A7E910-5D6C-3AFB-3904-B51989A95C89}"/>
              </a:ext>
            </a:extLst>
          </p:cNvPr>
          <p:cNvGrpSpPr/>
          <p:nvPr/>
        </p:nvGrpSpPr>
        <p:grpSpPr>
          <a:xfrm>
            <a:off x="9712674" y="2297431"/>
            <a:ext cx="905245" cy="1374631"/>
            <a:chOff x="10382249" y="2297431"/>
            <a:chExt cx="905245" cy="1374631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5CBF2D3-8698-A798-C197-F47666F0D28F}"/>
                </a:ext>
              </a:extLst>
            </p:cNvPr>
            <p:cNvSpPr>
              <a:spLocks/>
            </p:cNvSpPr>
            <p:nvPr/>
          </p:nvSpPr>
          <p:spPr>
            <a:xfrm>
              <a:off x="10382249" y="2297431"/>
              <a:ext cx="905245" cy="1374631"/>
            </a:xfrm>
            <a:prstGeom prst="roundRect">
              <a:avLst>
                <a:gd name="adj" fmla="val 5427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dist="1016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 descr="A logo with arrows in a circle&#10;&#10;AI-generated content may be incorrect.">
              <a:extLst>
                <a:ext uri="{FF2B5EF4-FFF2-40B4-BE49-F238E27FC236}">
                  <a16:creationId xmlns:a16="http://schemas.microsoft.com/office/drawing/2014/main" id="{669718CF-191E-A0AE-91B6-52A231D2B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12519" y="2306006"/>
              <a:ext cx="844705" cy="13398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2788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11">
            <a:extLst>
              <a:ext uri="{FF2B5EF4-FFF2-40B4-BE49-F238E27FC236}">
                <a16:creationId xmlns:a16="http://schemas.microsoft.com/office/drawing/2014/main" id="{2AF072CC-94FE-6756-E78B-622E92C21C32}"/>
              </a:ext>
            </a:extLst>
          </p:cNvPr>
          <p:cNvSpPr txBox="1"/>
          <p:nvPr/>
        </p:nvSpPr>
        <p:spPr>
          <a:xfrm>
            <a:off x="7577066" y="340085"/>
            <a:ext cx="1858367" cy="9156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34284" tIns="34284" rIns="34284" bIns="34284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this logo if you are hosting an area in the Innovation Village.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314BE0-3DC1-1F28-5515-1B2FB8A776DC}"/>
              </a:ext>
            </a:extLst>
          </p:cNvPr>
          <p:cNvCxnSpPr>
            <a:cxnSpLocks/>
          </p:cNvCxnSpPr>
          <p:nvPr/>
        </p:nvCxnSpPr>
        <p:spPr>
          <a:xfrm>
            <a:off x="2495550" y="361950"/>
            <a:ext cx="0" cy="6038850"/>
          </a:xfrm>
          <a:prstGeom prst="line">
            <a:avLst/>
          </a:prstGeom>
          <a:ln w="12700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39;p11">
            <a:extLst>
              <a:ext uri="{FF2B5EF4-FFF2-40B4-BE49-F238E27FC236}">
                <a16:creationId xmlns:a16="http://schemas.microsoft.com/office/drawing/2014/main" id="{19DE4FF3-E12D-AC3D-1396-D27257D5BEAF}"/>
              </a:ext>
            </a:extLst>
          </p:cNvPr>
          <p:cNvSpPr txBox="1"/>
          <p:nvPr/>
        </p:nvSpPr>
        <p:spPr>
          <a:xfrm>
            <a:off x="381000" y="340085"/>
            <a:ext cx="1856363" cy="9156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34284" tIns="34284" rIns="34284" bIns="34284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one of these logos if your facility is an OCP Ready™ facility or you’re hosting an Experience Center.</a:t>
            </a:r>
          </a:p>
        </p:txBody>
      </p:sp>
      <p:sp>
        <p:nvSpPr>
          <p:cNvPr id="5" name="Google Shape;39;p11">
            <a:extLst>
              <a:ext uri="{FF2B5EF4-FFF2-40B4-BE49-F238E27FC236}">
                <a16:creationId xmlns:a16="http://schemas.microsoft.com/office/drawing/2014/main" id="{4DA0A9AA-4A0A-0EFD-262F-C3637B4FCA0E}"/>
              </a:ext>
            </a:extLst>
          </p:cNvPr>
          <p:cNvSpPr txBox="1"/>
          <p:nvPr/>
        </p:nvSpPr>
        <p:spPr>
          <a:xfrm>
            <a:off x="5142208" y="340085"/>
            <a:ext cx="1917657" cy="74634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34284" tIns="34284" rIns="34284" bIns="34284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one of these logos if your product has been recognized as 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OCP Accepted </a:t>
            </a:r>
            <a:r>
              <a:rPr lang="en-US" sz="1100" kern="0" baseline="3000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TM</a:t>
            </a: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sp>
        <p:nvSpPr>
          <p:cNvPr id="6" name="Google Shape;39;p11">
            <a:extLst>
              <a:ext uri="{FF2B5EF4-FFF2-40B4-BE49-F238E27FC236}">
                <a16:creationId xmlns:a16="http://schemas.microsoft.com/office/drawing/2014/main" id="{63A005D1-9D4A-38F4-B7F0-5A398681B695}"/>
              </a:ext>
            </a:extLst>
          </p:cNvPr>
          <p:cNvSpPr txBox="1"/>
          <p:nvPr/>
        </p:nvSpPr>
        <p:spPr>
          <a:xfrm>
            <a:off x="2768644" y="340085"/>
            <a:ext cx="1856363" cy="9156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34284" tIns="34284" rIns="34284" bIns="34284">
            <a:spAutoFit/>
          </a:bodyPr>
          <a:lstStyle/>
          <a:p>
            <a:pPr algn="ctr">
              <a:buClr>
                <a:srgbClr val="5F6061"/>
              </a:buClr>
              <a:buSzPts val="3600"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this logo if your product has been approved through the 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OCP S.A.F.E.</a:t>
            </a:r>
            <a:r>
              <a:rPr lang="en-US" sz="1100" kern="0" baseline="3000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 TM</a:t>
            </a: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 program.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883620-F825-B388-6FFA-92536A77A2E6}"/>
              </a:ext>
            </a:extLst>
          </p:cNvPr>
          <p:cNvCxnSpPr>
            <a:cxnSpLocks/>
          </p:cNvCxnSpPr>
          <p:nvPr/>
        </p:nvCxnSpPr>
        <p:spPr>
          <a:xfrm>
            <a:off x="4895850" y="361950"/>
            <a:ext cx="0" cy="6038850"/>
          </a:xfrm>
          <a:prstGeom prst="line">
            <a:avLst/>
          </a:prstGeom>
          <a:ln w="12700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4D9D9-D980-A20F-84A4-881889D90A81}"/>
              </a:ext>
            </a:extLst>
          </p:cNvPr>
          <p:cNvCxnSpPr>
            <a:cxnSpLocks/>
          </p:cNvCxnSpPr>
          <p:nvPr/>
        </p:nvCxnSpPr>
        <p:spPr>
          <a:xfrm>
            <a:off x="7353300" y="361950"/>
            <a:ext cx="0" cy="6038850"/>
          </a:xfrm>
          <a:prstGeom prst="line">
            <a:avLst/>
          </a:prstGeom>
          <a:ln w="12700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4FA885-C10D-3010-2523-9B0D58F10496}"/>
              </a:ext>
            </a:extLst>
          </p:cNvPr>
          <p:cNvCxnSpPr>
            <a:cxnSpLocks/>
          </p:cNvCxnSpPr>
          <p:nvPr/>
        </p:nvCxnSpPr>
        <p:spPr>
          <a:xfrm>
            <a:off x="9696450" y="361950"/>
            <a:ext cx="0" cy="6038850"/>
          </a:xfrm>
          <a:prstGeom prst="line">
            <a:avLst/>
          </a:prstGeom>
          <a:ln w="12700"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39;p11">
            <a:extLst>
              <a:ext uri="{FF2B5EF4-FFF2-40B4-BE49-F238E27FC236}">
                <a16:creationId xmlns:a16="http://schemas.microsoft.com/office/drawing/2014/main" id="{39F01AFA-E9D7-DCD4-9439-8CD8A9E45CC1}"/>
              </a:ext>
            </a:extLst>
          </p:cNvPr>
          <p:cNvSpPr txBox="1"/>
          <p:nvPr/>
        </p:nvSpPr>
        <p:spPr>
          <a:xfrm>
            <a:off x="9952633" y="342900"/>
            <a:ext cx="1858367" cy="9156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34284" tIns="34284" rIns="34284" bIns="34284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this logo</a:t>
            </a:r>
            <a:b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</a:b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if you are an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OCP Solution Provider.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endParaRPr lang="en-US" sz="1100" kern="0" dirty="0">
              <a:solidFill>
                <a:srgbClr val="FF0000"/>
              </a:solidFill>
              <a:latin typeface="Arial" panose="020B0604020202020204" pitchFamily="34" charset="0"/>
              <a:ea typeface="Source Sans Pro"/>
              <a:cs typeface="Arial" panose="020B0604020202020204" pitchFamily="34" charset="0"/>
              <a:sym typeface="Source Sans Pro"/>
            </a:endParaRPr>
          </a:p>
        </p:txBody>
      </p:sp>
      <p:pic>
        <p:nvPicPr>
          <p:cNvPr id="11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CDB77BD8-95DA-40A7-E541-8618B4E9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60" y="1948292"/>
            <a:ext cx="768242" cy="135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80A126-18F4-9B48-C57B-21B6437930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/>
        </p:blipFill>
        <p:spPr>
          <a:xfrm>
            <a:off x="3231183" y="1930273"/>
            <a:ext cx="929034" cy="1403577"/>
          </a:xfrm>
          <a:prstGeom prst="rect">
            <a:avLst/>
          </a:prstGeom>
        </p:spPr>
      </p:pic>
      <p:pic>
        <p:nvPicPr>
          <p:cNvPr id="13" name="Google Shape;109;p20">
            <a:extLst>
              <a:ext uri="{FF2B5EF4-FFF2-40B4-BE49-F238E27FC236}">
                <a16:creationId xmlns:a16="http://schemas.microsoft.com/office/drawing/2014/main" id="{52D14213-D738-AABA-B4DE-22268F41857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5567035" y="1970625"/>
            <a:ext cx="1100465" cy="129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6EC039-0282-0834-000C-638E8484F0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/>
        </p:blipFill>
        <p:spPr>
          <a:xfrm>
            <a:off x="7593332" y="2169386"/>
            <a:ext cx="1863087" cy="758179"/>
          </a:xfrm>
          <a:prstGeom prst="rect">
            <a:avLst/>
          </a:prstGeom>
        </p:spPr>
      </p:pic>
      <p:pic>
        <p:nvPicPr>
          <p:cNvPr id="15" name="Google Shape;96;p18">
            <a:extLst>
              <a:ext uri="{FF2B5EF4-FFF2-40B4-BE49-F238E27FC236}">
                <a16:creationId xmlns:a16="http://schemas.microsoft.com/office/drawing/2014/main" id="{E1194DA4-9E0E-0E76-5CB2-62E4D1B4F6C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705" y="2114550"/>
            <a:ext cx="1813295" cy="90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A logo with a light bulb and arrows&#10;&#10;Description automatically generated">
            <a:extLst>
              <a:ext uri="{FF2B5EF4-FFF2-40B4-BE49-F238E27FC236}">
                <a16:creationId xmlns:a16="http://schemas.microsoft.com/office/drawing/2014/main" id="{3209D6FC-CE13-AACF-5C2C-E5170EE08B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935" y="3790312"/>
            <a:ext cx="1164492" cy="180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29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11">
            <a:extLst>
              <a:ext uri="{FF2B5EF4-FFF2-40B4-BE49-F238E27FC236}">
                <a16:creationId xmlns:a16="http://schemas.microsoft.com/office/drawing/2014/main" id="{EF608DE9-D8BA-6A65-4AB3-E822D1FF5293}"/>
              </a:ext>
            </a:extLst>
          </p:cNvPr>
          <p:cNvSpPr txBox="1"/>
          <p:nvPr/>
        </p:nvSpPr>
        <p:spPr>
          <a:xfrm>
            <a:off x="381000" y="342900"/>
            <a:ext cx="11430000" cy="2616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45720" rIns="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  <a:defRPr/>
            </a:pPr>
            <a:r>
              <a:rPr lang="en-US" sz="1100" kern="0" dirty="0">
                <a:solidFill>
                  <a:srgbClr val="FF0000"/>
                </a:solidFill>
                <a:latin typeface="Arial" panose="020B0604020202020204" pitchFamily="34" charset="0"/>
                <a:ea typeface="Source Sans Pro"/>
                <a:cs typeface="Arial" panose="020B0604020202020204" pitchFamily="34" charset="0"/>
                <a:sym typeface="Source Sans Pro"/>
              </a:rPr>
              <a:t>Please use the appropriate icon representing the Regional Project Group.</a:t>
            </a:r>
          </a:p>
        </p:txBody>
      </p:sp>
      <p:pic>
        <p:nvPicPr>
          <p:cNvPr id="3" name="Picture 2" descr="A logo with a globe and text&#10;&#10;Description automatically generated">
            <a:extLst>
              <a:ext uri="{FF2B5EF4-FFF2-40B4-BE49-F238E27FC236}">
                <a16:creationId xmlns:a16="http://schemas.microsoft.com/office/drawing/2014/main" id="{DEE9F3F8-FE92-9AED-2FFF-264732DA5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693" y="2286000"/>
            <a:ext cx="1169381" cy="1900244"/>
          </a:xfrm>
          <a:prstGeom prst="rect">
            <a:avLst/>
          </a:prstGeom>
        </p:spPr>
      </p:pic>
      <p:pic>
        <p:nvPicPr>
          <p:cNvPr id="4" name="Picture 3" descr="A logo with a globe and text&#10;&#10;Description automatically generated">
            <a:extLst>
              <a:ext uri="{FF2B5EF4-FFF2-40B4-BE49-F238E27FC236}">
                <a16:creationId xmlns:a16="http://schemas.microsoft.com/office/drawing/2014/main" id="{45010844-1D45-3324-465C-5EA86163E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0119" y="2286000"/>
            <a:ext cx="1169381" cy="1900244"/>
          </a:xfrm>
          <a:prstGeom prst="rect">
            <a:avLst/>
          </a:prstGeom>
        </p:spPr>
      </p:pic>
      <p:pic>
        <p:nvPicPr>
          <p:cNvPr id="5" name="Picture 4" descr="A logo with a globe and text&#10;&#10;Description automatically generated">
            <a:extLst>
              <a:ext uri="{FF2B5EF4-FFF2-40B4-BE49-F238E27FC236}">
                <a16:creationId xmlns:a16="http://schemas.microsoft.com/office/drawing/2014/main" id="{7EA01394-47A9-9481-9543-407235E41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309" y="2286000"/>
            <a:ext cx="1169381" cy="1900244"/>
          </a:xfrm>
          <a:prstGeom prst="rect">
            <a:avLst/>
          </a:prstGeom>
        </p:spPr>
      </p:pic>
      <p:pic>
        <p:nvPicPr>
          <p:cNvPr id="6" name="Picture 5" descr="A logo of a country&#10;&#10;Description automatically generated">
            <a:extLst>
              <a:ext uri="{FF2B5EF4-FFF2-40B4-BE49-F238E27FC236}">
                <a16:creationId xmlns:a16="http://schemas.microsoft.com/office/drawing/2014/main" id="{099FE8FD-5C72-2183-B927-A5DD15AB9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1" y="2286000"/>
            <a:ext cx="1169381" cy="1900244"/>
          </a:xfrm>
          <a:prstGeom prst="rect">
            <a:avLst/>
          </a:prstGeom>
        </p:spPr>
      </p:pic>
      <p:pic>
        <p:nvPicPr>
          <p:cNvPr id="7" name="Picture 6" descr="A logo of a globe with text&#10;&#10;Description automatically generated">
            <a:extLst>
              <a:ext uri="{FF2B5EF4-FFF2-40B4-BE49-F238E27FC236}">
                <a16:creationId xmlns:a16="http://schemas.microsoft.com/office/drawing/2014/main" id="{57DF17FF-3183-584B-BF2F-2D3D5ABA5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85" y="2286000"/>
            <a:ext cx="1169381" cy="19002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A9A4C6-D692-1B0B-C996-1677DB81269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86978" y="2288444"/>
            <a:ext cx="1172722" cy="190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63431"/>
      </p:ext>
    </p:extLst>
  </p:cSld>
  <p:clrMapOvr>
    <a:masterClrMapping/>
  </p:clrMapOvr>
</p:sld>
</file>

<file path=ppt/theme/theme1.xml><?xml version="1.0" encoding="utf-8"?>
<a:theme xmlns:a="http://schemas.openxmlformats.org/drawingml/2006/main" name="Breakout Session Template">
  <a:themeElements>
    <a:clrScheme name="OCP Global Summit 2026">
      <a:dk1>
        <a:srgbClr val="19194D"/>
      </a:dk1>
      <a:lt1>
        <a:srgbClr val="FFFFFF"/>
      </a:lt1>
      <a:dk2>
        <a:srgbClr val="8DC63F"/>
      </a:dk2>
      <a:lt2>
        <a:srgbClr val="FFFFFF"/>
      </a:lt2>
      <a:accent1>
        <a:srgbClr val="8DC63F"/>
      </a:accent1>
      <a:accent2>
        <a:srgbClr val="27FE6D"/>
      </a:accent2>
      <a:accent3>
        <a:srgbClr val="03D7FE"/>
      </a:accent3>
      <a:accent4>
        <a:srgbClr val="C87729"/>
      </a:accent4>
      <a:accent5>
        <a:srgbClr val="F5B61C"/>
      </a:accent5>
      <a:accent6>
        <a:srgbClr val="C745FE"/>
      </a:accent6>
      <a:hlink>
        <a:srgbClr val="04A2FF"/>
      </a:hlink>
      <a:folHlink>
        <a:srgbClr val="0037FF"/>
      </a:folHlink>
    </a:clrScheme>
    <a:fontScheme name="Source Sans 3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2427</TotalTime>
  <Words>1230</Words>
  <Application>Microsoft Macintosh PowerPoint</Application>
  <PresentationFormat>Widescreen</PresentationFormat>
  <Paragraphs>138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Source Sans 3</vt:lpstr>
      <vt:lpstr>Source Sans 3 SemiBold</vt:lpstr>
      <vt:lpstr>Breakout Session Template</vt:lpstr>
      <vt:lpstr>[Presentation Title]</vt:lpstr>
      <vt:lpstr>[Presentation Title]</vt:lpstr>
      <vt:lpstr>Panel Discussion</vt:lpstr>
      <vt:lpstr>Panel Discussion</vt:lpstr>
      <vt:lpstr>Panel Discussion</vt:lpstr>
      <vt:lpstr>[Presentation Starts Here]</vt:lpstr>
      <vt:lpstr>[Diagrams/Charts]</vt:lpstr>
      <vt:lpstr>[Diagrams/Charts]</vt:lpstr>
      <vt:lpstr>[Diagrams/Charts]</vt:lpstr>
      <vt:lpstr>[Product/Facility Info]</vt:lpstr>
      <vt:lpstr>[Call to Action] (Mandatory)</vt:lpstr>
      <vt:lpstr>Thank You!</vt:lpstr>
      <vt:lpstr>Open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Leah Moch Uvodich</dc:creator>
  <cp:lastModifiedBy>Aleah Robbins</cp:lastModifiedBy>
  <cp:revision>96</cp:revision>
  <dcterms:created xsi:type="dcterms:W3CDTF">2026-02-23T22:21:33Z</dcterms:created>
  <dcterms:modified xsi:type="dcterms:W3CDTF">2026-07-15T15:21:17Z</dcterms:modified>
</cp:coreProperties>
</file>