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435" r:id="rId4"/>
    <p:sldId id="437" r:id="rId5"/>
    <p:sldId id="438" r:id="rId6"/>
    <p:sldId id="439" r:id="rId7"/>
    <p:sldId id="454" r:id="rId8"/>
    <p:sldId id="453" r:id="rId9"/>
    <p:sldId id="443" r:id="rId10"/>
    <p:sldId id="444" r:id="rId11"/>
    <p:sldId id="446" r:id="rId12"/>
    <p:sldId id="455" r:id="rId13"/>
    <p:sldId id="456" r:id="rId14"/>
    <p:sldId id="449" r:id="rId15"/>
    <p:sldId id="457" r:id="rId16"/>
    <p:sldId id="450" r:id="rId17"/>
    <p:sldId id="451" r:id="rId18"/>
    <p:sldId id="448" r:id="rId19"/>
    <p:sldId id="440" r:id="rId20"/>
    <p:sldId id="459" r:id="rId21"/>
    <p:sldId id="460" r:id="rId22"/>
    <p:sldId id="461" r:id="rId23"/>
    <p:sldId id="462" r:id="rId24"/>
    <p:sldId id="458" r:id="rId25"/>
    <p:sldId id="441" r:id="rId26"/>
  </p:sldIdLst>
  <p:sldSz cx="4319588" cy="14398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1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94" autoAdjust="0"/>
    <p:restoredTop sz="78615"/>
  </p:normalViewPr>
  <p:slideViewPr>
    <p:cSldViewPr snapToGrid="0">
      <p:cViewPr varScale="1">
        <p:scale>
          <a:sx n="271" d="100"/>
          <a:sy n="271" d="100"/>
        </p:scale>
        <p:origin x="168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8" d="100"/>
        <a:sy n="13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/Users/stevehelvie/Desktop/OCP/Business%20Plans/Mktplace%20Products%20through%203rd%20week%20Dec%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 w="38100"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AE-8044-9547-454FD7D31993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DAE-8044-9547-454FD7D31993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AE-8044-9547-454FD7D31993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DAE-8044-9547-454FD7D31993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 w="12700"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AE-8044-9547-454FD7D31993}"/>
              </c:ext>
            </c:extLst>
          </c:dPt>
          <c:dLbls>
            <c:dLbl>
              <c:idx val="0"/>
              <c:layout>
                <c:manualLayout>
                  <c:x val="0"/>
                  <c:y val="4.6087882697266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AE-8044-9547-454FD7D31993}"/>
                </c:ext>
              </c:extLst>
            </c:dLbl>
            <c:dLbl>
              <c:idx val="1"/>
              <c:layout>
                <c:manualLayout>
                  <c:x val="0"/>
                  <c:y val="-1.0561684441976881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AE-8044-9547-454FD7D31993}"/>
                </c:ext>
              </c:extLst>
            </c:dLbl>
            <c:dLbl>
              <c:idx val="2"/>
              <c:layout>
                <c:manualLayout>
                  <c:x val="0"/>
                  <c:y val="2.3043941348633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AE-8044-9547-454FD7D31993}"/>
                </c:ext>
              </c:extLst>
            </c:dLbl>
            <c:dLbl>
              <c:idx val="3"/>
              <c:layout>
                <c:manualLayout>
                  <c:x val="8.6345393813182566E-3"/>
                  <c:y val="4.6087882697266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AE-8044-9547-454FD7D31993}"/>
                </c:ext>
              </c:extLst>
            </c:dLbl>
            <c:dLbl>
              <c:idx val="4"/>
              <c:layout>
                <c:manualLayout>
                  <c:x val="-1.5829805998480433E-16"/>
                  <c:y val="3.4565912022949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AE-8044-9547-454FD7D319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rgbClr val="92D05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Sheet1!$B$3:$B$7</c:f>
              <c:numCache>
                <c:formatCode>General</c:formatCode>
                <c:ptCount val="5"/>
                <c:pt idx="0">
                  <c:v>1.2</c:v>
                </c:pt>
                <c:pt idx="1">
                  <c:v>1.8</c:v>
                </c:pt>
                <c:pt idx="2">
                  <c:v>2.9</c:v>
                </c:pt>
                <c:pt idx="3">
                  <c:v>4.0999999999999996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AE-8044-9547-454FD7D31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5445583"/>
        <c:axId val="1165134479"/>
      </c:barChart>
      <c:catAx>
        <c:axId val="1165445583"/>
        <c:scaling>
          <c:orientation val="minMax"/>
        </c:scaling>
        <c:delete val="1"/>
        <c:axPos val="b"/>
        <c:majorTickMark val="none"/>
        <c:minorTickMark val="none"/>
        <c:tickLblPos val="nextTo"/>
        <c:crossAx val="1165134479"/>
        <c:crosses val="autoZero"/>
        <c:auto val="1"/>
        <c:lblAlgn val="ctr"/>
        <c:lblOffset val="100"/>
        <c:noMultiLvlLbl val="0"/>
      </c:catAx>
      <c:valAx>
        <c:axId val="11651344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65445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500"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Asia!$A$1:$A$6</cx:f>
        <cx:lvl ptCount="6">
          <cx:pt idx="0">China</cx:pt>
          <cx:pt idx="1">Tawian</cx:pt>
          <cx:pt idx="2">Japan</cx:pt>
          <cx:pt idx="3">India</cx:pt>
          <cx:pt idx="4">S. Korea</cx:pt>
          <cx:pt idx="5">Australia </cx:pt>
        </cx:lvl>
      </cx:strDim>
      <cx:numDim type="size">
        <cx:f>Asia!$B$1:$B$6</cx:f>
        <cx:lvl ptCount="6" formatCode="General">
          <cx:pt idx="0">5000</cx:pt>
          <cx:pt idx="1">8000</cx:pt>
          <cx:pt idx="2">3200</cx:pt>
          <cx:pt idx="3">3100</cx:pt>
          <cx:pt idx="4">2300</cx:pt>
          <cx:pt idx="5">1500</cx:pt>
        </cx:lvl>
      </cx:numDim>
    </cx:data>
  </cx:chartData>
  <cx:chart>
    <cx:plotArea>
      <cx:plotAreaRegion>
        <cx:series layoutId="treemap" uniqueId="{84B6073E-D704-FF45-9257-F1E675F7E727}">
          <cx:dataPt idx="0">
            <cx:spPr>
              <a:solidFill>
                <a:srgbClr val="FF0000"/>
              </a:solidFill>
            </cx:spPr>
          </cx:dataPt>
          <cx:dataPt idx="1">
            <cx:spPr>
              <a:solidFill>
                <a:srgbClr val="4472C4">
                  <a:lumMod val="60000"/>
                  <a:lumOff val="40000"/>
                </a:srgbClr>
              </a:solidFill>
            </cx:spPr>
          </cx:dataPt>
          <cx:dataPt idx="2">
            <cx:spPr>
              <a:solidFill>
                <a:srgbClr val="ED7D31">
                  <a:lumMod val="75000"/>
                </a:srgbClr>
              </a:solidFill>
            </cx:spPr>
          </cx:dataPt>
          <cx:dataPt idx="3">
            <cx:spPr>
              <a:solidFill>
                <a:srgbClr val="FFC000"/>
              </a:solidFill>
            </cx:spPr>
          </cx:dataPt>
          <cx:dataPt idx="4">
            <cx:spPr>
              <a:solidFill>
                <a:srgbClr val="92D050"/>
              </a:solidFill>
            </cx:spPr>
          </cx:dataPt>
          <cx:dataPt idx="5">
            <cx:spPr>
              <a:solidFill>
                <a:srgbClr val="00B0F0"/>
              </a:solidFill>
            </cx:spPr>
          </cx:dataPt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700"/>
                </a:pPr>
                <a:endParaRPr lang="en-US" sz="700" b="0" i="0" u="none" strike="noStrike" kern="1200" baseline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</a:endParaRPr>
              </a:p>
            </cx:txPr>
            <cx:dataLabel idx="1">
              <cx:spPr>
                <a:noFill/>
              </cx:spPr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n-US" sz="700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Calibri" panose="020F0502020204030204"/>
                    </a:rPr>
                    <a:t>Tawian</a:t>
                  </a:r>
                </a:p>
              </cx:txPr>
            </cx:dataLabel>
          </cx:dataLabels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F48C2-855C-4386-8021-9A6D93E277D6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200150" y="1143000"/>
            <a:ext cx="9258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C0514-ECC2-459E-B3AB-93C7C3568E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279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1pPr>
    <a:lvl2pPr marL="138212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2pPr>
    <a:lvl3pPr marL="276423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3pPr>
    <a:lvl4pPr marL="414635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4pPr>
    <a:lvl5pPr marL="552846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5pPr>
    <a:lvl6pPr marL="691058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6pPr>
    <a:lvl7pPr marL="829269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7pPr>
    <a:lvl8pPr marL="967481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8pPr>
    <a:lvl9pPr marL="1105692" algn="l" defTabSz="276423" rtl="0" eaLnBrk="1" latinLnBrk="0" hangingPunct="1">
      <a:defRPr sz="36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748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746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017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373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016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011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7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043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61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436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C0514-ECC2-459E-B3AB-93C7C3568E1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388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235644"/>
            <a:ext cx="3239691" cy="501286"/>
          </a:xfrm>
        </p:spPr>
        <p:txBody>
          <a:bodyPr anchor="b"/>
          <a:lstStyle>
            <a:lvl1pPr algn="ctr">
              <a:defRPr sz="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949" y="756262"/>
            <a:ext cx="3239691" cy="347633"/>
          </a:xfrm>
        </p:spPr>
        <p:txBody>
          <a:bodyPr/>
          <a:lstStyle>
            <a:lvl1pPr marL="0" indent="0" algn="ctr">
              <a:buNone/>
              <a:defRPr sz="504"/>
            </a:lvl1pPr>
            <a:lvl2pPr marL="96012" indent="0" algn="ctr">
              <a:buNone/>
              <a:defRPr sz="420"/>
            </a:lvl2pPr>
            <a:lvl3pPr marL="192024" indent="0" algn="ctr">
              <a:buNone/>
              <a:defRPr sz="378"/>
            </a:lvl3pPr>
            <a:lvl4pPr marL="288036" indent="0" algn="ctr">
              <a:buNone/>
              <a:defRPr sz="336"/>
            </a:lvl4pPr>
            <a:lvl5pPr marL="384048" indent="0" algn="ctr">
              <a:buNone/>
              <a:defRPr sz="336"/>
            </a:lvl5pPr>
            <a:lvl6pPr marL="480060" indent="0" algn="ctr">
              <a:buNone/>
              <a:defRPr sz="336"/>
            </a:lvl6pPr>
            <a:lvl7pPr marL="576072" indent="0" algn="ctr">
              <a:buNone/>
              <a:defRPr sz="336"/>
            </a:lvl7pPr>
            <a:lvl8pPr marL="672084" indent="0" algn="ctr">
              <a:buNone/>
              <a:defRPr sz="336"/>
            </a:lvl8pPr>
            <a:lvl9pPr marL="768096" indent="0" algn="ctr">
              <a:buNone/>
              <a:defRPr sz="336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19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50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22" y="358966"/>
            <a:ext cx="3725645" cy="598943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22" y="963575"/>
            <a:ext cx="3725645" cy="314970"/>
          </a:xfrm>
        </p:spPr>
        <p:txBody>
          <a:bodyPr/>
          <a:lstStyle>
            <a:lvl1pPr marL="0" indent="0">
              <a:buNone/>
              <a:defRPr sz="504">
                <a:solidFill>
                  <a:schemeClr val="tx1">
                    <a:tint val="75000"/>
                  </a:schemeClr>
                </a:solidFill>
              </a:defRPr>
            </a:lvl1pPr>
            <a:lvl2pPr marL="96012" indent="0">
              <a:buNone/>
              <a:defRPr sz="420">
                <a:solidFill>
                  <a:schemeClr val="tx1">
                    <a:tint val="75000"/>
                  </a:schemeClr>
                </a:solidFill>
              </a:defRPr>
            </a:lvl2pPr>
            <a:lvl3pPr marL="192024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3pPr>
            <a:lvl4pPr marL="288036" indent="0">
              <a:buNone/>
              <a:defRPr sz="336">
                <a:solidFill>
                  <a:schemeClr val="tx1">
                    <a:tint val="75000"/>
                  </a:schemeClr>
                </a:solidFill>
              </a:defRPr>
            </a:lvl4pPr>
            <a:lvl5pPr marL="384048" indent="0">
              <a:buNone/>
              <a:defRPr sz="336">
                <a:solidFill>
                  <a:schemeClr val="tx1">
                    <a:tint val="75000"/>
                  </a:schemeClr>
                </a:solidFill>
              </a:defRPr>
            </a:lvl5pPr>
            <a:lvl6pPr marL="480060" indent="0">
              <a:buNone/>
              <a:defRPr sz="336">
                <a:solidFill>
                  <a:schemeClr val="tx1">
                    <a:tint val="75000"/>
                  </a:schemeClr>
                </a:solidFill>
              </a:defRPr>
            </a:lvl6pPr>
            <a:lvl7pPr marL="576072" indent="0">
              <a:buNone/>
              <a:defRPr sz="336">
                <a:solidFill>
                  <a:schemeClr val="tx1">
                    <a:tint val="75000"/>
                  </a:schemeClr>
                </a:solidFill>
              </a:defRPr>
            </a:lvl7pPr>
            <a:lvl8pPr marL="672084" indent="0">
              <a:buNone/>
              <a:defRPr sz="336">
                <a:solidFill>
                  <a:schemeClr val="tx1">
                    <a:tint val="75000"/>
                  </a:schemeClr>
                </a:solidFill>
              </a:defRPr>
            </a:lvl8pPr>
            <a:lvl9pPr marL="768096" indent="0">
              <a:buNone/>
              <a:defRPr sz="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82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972" y="383297"/>
            <a:ext cx="1835825" cy="91358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6791" y="383297"/>
            <a:ext cx="1835825" cy="91358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346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" y="76659"/>
            <a:ext cx="3725645" cy="27830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34" y="352967"/>
            <a:ext cx="1827388" cy="172983"/>
          </a:xfrm>
        </p:spPr>
        <p:txBody>
          <a:bodyPr anchor="b"/>
          <a:lstStyle>
            <a:lvl1pPr marL="0" indent="0">
              <a:buNone/>
              <a:defRPr sz="504" b="1"/>
            </a:lvl1pPr>
            <a:lvl2pPr marL="96012" indent="0">
              <a:buNone/>
              <a:defRPr sz="420" b="1"/>
            </a:lvl2pPr>
            <a:lvl3pPr marL="192024" indent="0">
              <a:buNone/>
              <a:defRPr sz="378" b="1"/>
            </a:lvl3pPr>
            <a:lvl4pPr marL="288036" indent="0">
              <a:buNone/>
              <a:defRPr sz="336" b="1"/>
            </a:lvl4pPr>
            <a:lvl5pPr marL="384048" indent="0">
              <a:buNone/>
              <a:defRPr sz="336" b="1"/>
            </a:lvl5pPr>
            <a:lvl6pPr marL="480060" indent="0">
              <a:buNone/>
              <a:defRPr sz="336" b="1"/>
            </a:lvl6pPr>
            <a:lvl7pPr marL="576072" indent="0">
              <a:buNone/>
              <a:defRPr sz="336" b="1"/>
            </a:lvl7pPr>
            <a:lvl8pPr marL="672084" indent="0">
              <a:buNone/>
              <a:defRPr sz="336" b="1"/>
            </a:lvl8pPr>
            <a:lvl9pPr marL="768096" indent="0">
              <a:buNone/>
              <a:defRPr sz="33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34" y="525950"/>
            <a:ext cx="1827388" cy="77359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6791" y="352967"/>
            <a:ext cx="1836388" cy="172983"/>
          </a:xfrm>
        </p:spPr>
        <p:txBody>
          <a:bodyPr anchor="b"/>
          <a:lstStyle>
            <a:lvl1pPr marL="0" indent="0">
              <a:buNone/>
              <a:defRPr sz="504" b="1"/>
            </a:lvl1pPr>
            <a:lvl2pPr marL="96012" indent="0">
              <a:buNone/>
              <a:defRPr sz="420" b="1"/>
            </a:lvl2pPr>
            <a:lvl3pPr marL="192024" indent="0">
              <a:buNone/>
              <a:defRPr sz="378" b="1"/>
            </a:lvl3pPr>
            <a:lvl4pPr marL="288036" indent="0">
              <a:buNone/>
              <a:defRPr sz="336" b="1"/>
            </a:lvl4pPr>
            <a:lvl5pPr marL="384048" indent="0">
              <a:buNone/>
              <a:defRPr sz="336" b="1"/>
            </a:lvl5pPr>
            <a:lvl6pPr marL="480060" indent="0">
              <a:buNone/>
              <a:defRPr sz="336" b="1"/>
            </a:lvl6pPr>
            <a:lvl7pPr marL="576072" indent="0">
              <a:buNone/>
              <a:defRPr sz="336" b="1"/>
            </a:lvl7pPr>
            <a:lvl8pPr marL="672084" indent="0">
              <a:buNone/>
              <a:defRPr sz="336" b="1"/>
            </a:lvl8pPr>
            <a:lvl9pPr marL="768096" indent="0">
              <a:buNone/>
              <a:defRPr sz="33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6791" y="525950"/>
            <a:ext cx="1836388" cy="77359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4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27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53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5" y="95991"/>
            <a:ext cx="1393179" cy="335968"/>
          </a:xfrm>
        </p:spPr>
        <p:txBody>
          <a:bodyPr anchor="b"/>
          <a:lstStyle>
            <a:lvl1pPr>
              <a:defRPr sz="67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388" y="207314"/>
            <a:ext cx="2186791" cy="1023236"/>
          </a:xfrm>
        </p:spPr>
        <p:txBody>
          <a:bodyPr/>
          <a:lstStyle>
            <a:lvl1pPr>
              <a:defRPr sz="672"/>
            </a:lvl1pPr>
            <a:lvl2pPr>
              <a:defRPr sz="588"/>
            </a:lvl2pPr>
            <a:lvl3pPr>
              <a:defRPr sz="504"/>
            </a:lvl3pPr>
            <a:lvl4pPr>
              <a:defRPr sz="420"/>
            </a:lvl4pPr>
            <a:lvl5pPr>
              <a:defRPr sz="420"/>
            </a:lvl5pPr>
            <a:lvl6pPr>
              <a:defRPr sz="420"/>
            </a:lvl6pPr>
            <a:lvl7pPr>
              <a:defRPr sz="420"/>
            </a:lvl7pPr>
            <a:lvl8pPr>
              <a:defRPr sz="420"/>
            </a:lvl8pPr>
            <a:lvl9pPr>
              <a:defRPr sz="42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35" y="431959"/>
            <a:ext cx="1393179" cy="800257"/>
          </a:xfrm>
        </p:spPr>
        <p:txBody>
          <a:bodyPr/>
          <a:lstStyle>
            <a:lvl1pPr marL="0" indent="0">
              <a:buNone/>
              <a:defRPr sz="336"/>
            </a:lvl1pPr>
            <a:lvl2pPr marL="96012" indent="0">
              <a:buNone/>
              <a:defRPr sz="294"/>
            </a:lvl2pPr>
            <a:lvl3pPr marL="192024" indent="0">
              <a:buNone/>
              <a:defRPr sz="252"/>
            </a:lvl3pPr>
            <a:lvl4pPr marL="288036" indent="0">
              <a:buNone/>
              <a:defRPr sz="210"/>
            </a:lvl4pPr>
            <a:lvl5pPr marL="384048" indent="0">
              <a:buNone/>
              <a:defRPr sz="210"/>
            </a:lvl5pPr>
            <a:lvl6pPr marL="480060" indent="0">
              <a:buNone/>
              <a:defRPr sz="210"/>
            </a:lvl6pPr>
            <a:lvl7pPr marL="576072" indent="0">
              <a:buNone/>
              <a:defRPr sz="210"/>
            </a:lvl7pPr>
            <a:lvl8pPr marL="672084" indent="0">
              <a:buNone/>
              <a:defRPr sz="210"/>
            </a:lvl8pPr>
            <a:lvl9pPr marL="768096" indent="0">
              <a:buNone/>
              <a:defRPr sz="21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821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5" y="95991"/>
            <a:ext cx="1393179" cy="335968"/>
          </a:xfrm>
        </p:spPr>
        <p:txBody>
          <a:bodyPr anchor="b"/>
          <a:lstStyle>
            <a:lvl1pPr>
              <a:defRPr sz="67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388" y="207314"/>
            <a:ext cx="2186791" cy="1023236"/>
          </a:xfrm>
        </p:spPr>
        <p:txBody>
          <a:bodyPr anchor="t"/>
          <a:lstStyle>
            <a:lvl1pPr marL="0" indent="0">
              <a:buNone/>
              <a:defRPr sz="672"/>
            </a:lvl1pPr>
            <a:lvl2pPr marL="96012" indent="0">
              <a:buNone/>
              <a:defRPr sz="588"/>
            </a:lvl2pPr>
            <a:lvl3pPr marL="192024" indent="0">
              <a:buNone/>
              <a:defRPr sz="504"/>
            </a:lvl3pPr>
            <a:lvl4pPr marL="288036" indent="0">
              <a:buNone/>
              <a:defRPr sz="420"/>
            </a:lvl4pPr>
            <a:lvl5pPr marL="384048" indent="0">
              <a:buNone/>
              <a:defRPr sz="420"/>
            </a:lvl5pPr>
            <a:lvl6pPr marL="480060" indent="0">
              <a:buNone/>
              <a:defRPr sz="420"/>
            </a:lvl6pPr>
            <a:lvl7pPr marL="576072" indent="0">
              <a:buNone/>
              <a:defRPr sz="420"/>
            </a:lvl7pPr>
            <a:lvl8pPr marL="672084" indent="0">
              <a:buNone/>
              <a:defRPr sz="420"/>
            </a:lvl8pPr>
            <a:lvl9pPr marL="768096" indent="0">
              <a:buNone/>
              <a:defRPr sz="4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35" y="431959"/>
            <a:ext cx="1393179" cy="800257"/>
          </a:xfrm>
        </p:spPr>
        <p:txBody>
          <a:bodyPr/>
          <a:lstStyle>
            <a:lvl1pPr marL="0" indent="0">
              <a:buNone/>
              <a:defRPr sz="336"/>
            </a:lvl1pPr>
            <a:lvl2pPr marL="96012" indent="0">
              <a:buNone/>
              <a:defRPr sz="294"/>
            </a:lvl2pPr>
            <a:lvl3pPr marL="192024" indent="0">
              <a:buNone/>
              <a:defRPr sz="252"/>
            </a:lvl3pPr>
            <a:lvl4pPr marL="288036" indent="0">
              <a:buNone/>
              <a:defRPr sz="210"/>
            </a:lvl4pPr>
            <a:lvl5pPr marL="384048" indent="0">
              <a:buNone/>
              <a:defRPr sz="210"/>
            </a:lvl5pPr>
            <a:lvl6pPr marL="480060" indent="0">
              <a:buNone/>
              <a:defRPr sz="210"/>
            </a:lvl6pPr>
            <a:lvl7pPr marL="576072" indent="0">
              <a:buNone/>
              <a:defRPr sz="210"/>
            </a:lvl7pPr>
            <a:lvl8pPr marL="672084" indent="0">
              <a:buNone/>
              <a:defRPr sz="210"/>
            </a:lvl8pPr>
            <a:lvl9pPr marL="768096" indent="0">
              <a:buNone/>
              <a:defRPr sz="21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50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248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205" y="76660"/>
            <a:ext cx="931411" cy="12202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6971" y="76660"/>
            <a:ext cx="2740239" cy="12202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78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6972" y="76659"/>
            <a:ext cx="3725645" cy="278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2" y="383297"/>
            <a:ext cx="3725645" cy="91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6972" y="1334540"/>
            <a:ext cx="971907" cy="76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C01EB-55D0-46DC-9502-E152DB51790B}" type="datetimeFigureOut">
              <a:rPr lang="zh-CN" altLang="en-US" smtClean="0"/>
              <a:t>2019/1/14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0864" y="1334540"/>
            <a:ext cx="1457861" cy="76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0709" y="1334540"/>
            <a:ext cx="971907" cy="766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BB959-FDEE-4B6D-9F4A-B982AEBDA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60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92024" rtl="0" eaLnBrk="1" latinLnBrk="0" hangingPunct="1">
        <a:lnSpc>
          <a:spcPct val="90000"/>
        </a:lnSpc>
        <a:spcBef>
          <a:spcPct val="0"/>
        </a:spcBef>
        <a:buNone/>
        <a:defRPr sz="9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" indent="-48006" algn="l" defTabSz="192024" rtl="0" eaLnBrk="1" latinLnBrk="0" hangingPunct="1">
        <a:lnSpc>
          <a:spcPct val="90000"/>
        </a:lnSpc>
        <a:spcBef>
          <a:spcPts val="210"/>
        </a:spcBef>
        <a:buFont typeface="Arial" panose="020B0604020202020204" pitchFamily="34" charset="0"/>
        <a:buChar char="•"/>
        <a:defRPr sz="588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504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420" kern="1200">
          <a:solidFill>
            <a:schemeClr val="tx1"/>
          </a:solidFill>
          <a:latin typeface="+mn-lt"/>
          <a:ea typeface="+mn-ea"/>
          <a:cs typeface="+mn-cs"/>
        </a:defRPr>
      </a:lvl3pPr>
      <a:lvl4pPr marL="336042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4pPr>
      <a:lvl5pPr marL="432054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5pPr>
      <a:lvl6pPr marL="528066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6pPr>
      <a:lvl7pPr marL="624078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7pPr>
      <a:lvl8pPr marL="720090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8pPr>
      <a:lvl9pPr marL="816102" indent="-48006" algn="l" defTabSz="192024" rtl="0" eaLnBrk="1" latinLnBrk="0" hangingPunct="1">
        <a:lnSpc>
          <a:spcPct val="90000"/>
        </a:lnSpc>
        <a:spcBef>
          <a:spcPts val="105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1pPr>
      <a:lvl2pPr marL="96012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2pPr>
      <a:lvl3pPr marL="192024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4pPr>
      <a:lvl5pPr marL="384048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5pPr>
      <a:lvl6pPr marL="480060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6pPr>
      <a:lvl7pPr marL="576072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7pPr>
      <a:lvl8pPr marL="672084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8pPr>
      <a:lvl9pPr marL="768096" algn="l" defTabSz="192024" rtl="0" eaLnBrk="1" latinLnBrk="0" hangingPunct="1">
        <a:defRPr sz="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tiff"/><Relationship Id="rId13" Type="http://schemas.openxmlformats.org/officeDocument/2006/relationships/image" Target="../media/image38.tiff"/><Relationship Id="rId3" Type="http://schemas.openxmlformats.org/officeDocument/2006/relationships/image" Target="../media/image3.jpeg"/><Relationship Id="rId7" Type="http://schemas.openxmlformats.org/officeDocument/2006/relationships/image" Target="../media/image32.tiff"/><Relationship Id="rId12" Type="http://schemas.openxmlformats.org/officeDocument/2006/relationships/image" Target="../media/image3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tiff"/><Relationship Id="rId11" Type="http://schemas.openxmlformats.org/officeDocument/2006/relationships/image" Target="../media/image36.tiff"/><Relationship Id="rId5" Type="http://schemas.openxmlformats.org/officeDocument/2006/relationships/image" Target="../media/image30.tiff"/><Relationship Id="rId10" Type="http://schemas.openxmlformats.org/officeDocument/2006/relationships/image" Target="../media/image35.tiff"/><Relationship Id="rId4" Type="http://schemas.openxmlformats.org/officeDocument/2006/relationships/image" Target="../media/image29.tiff"/><Relationship Id="rId9" Type="http://schemas.openxmlformats.org/officeDocument/2006/relationships/image" Target="../media/image3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3.jpe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compute.org/sp/open-compute-project-solution-provider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hyperlink" Target="https://www.opencompute.org/product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850AFD2-667F-4083-A0C5-8DB747704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59C0698-49B9-4079-ABAE-B4E7D20FE1FD}"/>
              </a:ext>
            </a:extLst>
          </p:cNvPr>
          <p:cNvSpPr txBox="1"/>
          <p:nvPr/>
        </p:nvSpPr>
        <p:spPr>
          <a:xfrm>
            <a:off x="337042" y="296480"/>
            <a:ext cx="2069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TTTGB Medium" panose="020C06030202040F0204" pitchFamily="34" charset="-122"/>
                <a:ea typeface="TTTGB Medium" panose="020C06030202040F0204" pitchFamily="34" charset="-122"/>
              </a:rPr>
              <a:t>The OCP Market &amp; Supply Chain</a:t>
            </a:r>
          </a:p>
        </p:txBody>
      </p:sp>
      <p:sp>
        <p:nvSpPr>
          <p:cNvPr id="4" name="文本框 9">
            <a:extLst>
              <a:ext uri="{FF2B5EF4-FFF2-40B4-BE49-F238E27FC236}">
                <a16:creationId xmlns:a16="http://schemas.microsoft.com/office/drawing/2014/main" id="{FC23EC05-3A1D-D248-84F5-24EABCF8C93E}"/>
              </a:ext>
            </a:extLst>
          </p:cNvPr>
          <p:cNvSpPr txBox="1"/>
          <p:nvPr/>
        </p:nvSpPr>
        <p:spPr>
          <a:xfrm>
            <a:off x="2335619" y="435270"/>
            <a:ext cx="134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dirty="0">
                <a:solidFill>
                  <a:schemeClr val="bg1"/>
                </a:solidFill>
                <a:latin typeface="TTTGB Medium" panose="020C06030202040F0204" pitchFamily="34" charset="-122"/>
                <a:ea typeface="TTTGB Medium" panose="020C06030202040F0204" pitchFamily="34" charset="-122"/>
              </a:rPr>
              <a:t>Steve Helvie</a:t>
            </a:r>
          </a:p>
          <a:p>
            <a:pPr algn="ctr"/>
            <a:r>
              <a:rPr lang="en-US" altLang="zh-CN" sz="600" dirty="0">
                <a:solidFill>
                  <a:schemeClr val="bg1"/>
                </a:solidFill>
                <a:latin typeface="TTTGB Medium" panose="020C06030202040F0204" pitchFamily="34" charset="-122"/>
                <a:ea typeface="TTTGB Medium" panose="020C06030202040F0204" pitchFamily="34" charset="-122"/>
              </a:rPr>
              <a:t>VP of Channel Development</a:t>
            </a:r>
          </a:p>
          <a:p>
            <a:pPr algn="ctr"/>
            <a:r>
              <a:rPr lang="en-US" altLang="zh-CN" sz="600" dirty="0" err="1">
                <a:solidFill>
                  <a:srgbClr val="92D050"/>
                </a:solidFill>
                <a:latin typeface="TTTGB Medium" panose="020C06030202040F0204" pitchFamily="34" charset="-122"/>
                <a:ea typeface="TTTGB Medium" panose="020C06030202040F0204" pitchFamily="34" charset="-122"/>
              </a:rPr>
              <a:t>steve@opencompute.org</a:t>
            </a:r>
            <a:endParaRPr lang="en-US" altLang="zh-CN" sz="600" dirty="0">
              <a:solidFill>
                <a:srgbClr val="92D050"/>
              </a:solidFill>
              <a:latin typeface="TTTGB Medium" panose="020C06030202040F0204" pitchFamily="34" charset="-122"/>
              <a:ea typeface="TTTGB Medium" panose="020C06030202040F0204" pitchFamily="34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7DDBE-7C96-5B4D-82D0-D4659CF38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620" y="416751"/>
            <a:ext cx="404259" cy="405790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59217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A598E88-ADDC-1744-8CB7-41AE0C575D35}"/>
              </a:ext>
            </a:extLst>
          </p:cNvPr>
          <p:cNvGrpSpPr/>
          <p:nvPr/>
        </p:nvGrpSpPr>
        <p:grpSpPr>
          <a:xfrm>
            <a:off x="1127444" y="-41994"/>
            <a:ext cx="664592" cy="520576"/>
            <a:chOff x="602422" y="2781923"/>
            <a:chExt cx="2041688" cy="181266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29A055D-430F-B84B-AC52-332E8F368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1093" y="3571572"/>
              <a:ext cx="1023017" cy="102301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9A69F9B-E9C2-034F-9F59-792DE7454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422" y="2781923"/>
              <a:ext cx="1579298" cy="157929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7971DA1-C603-8A4D-96C6-99F0EA8D0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9467" y="393774"/>
            <a:ext cx="497255" cy="4972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EF6856-27AA-0C43-862E-A23336EA35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17" y="797578"/>
            <a:ext cx="484140" cy="4841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CE231F-9D02-5D4C-94DD-5981A70590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14" y="916095"/>
            <a:ext cx="498651" cy="4986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A47CDE-57B4-9442-98C2-2AB3E7C01EB4}"/>
              </a:ext>
            </a:extLst>
          </p:cNvPr>
          <p:cNvSpPr txBox="1"/>
          <p:nvPr/>
        </p:nvSpPr>
        <p:spPr>
          <a:xfrm>
            <a:off x="1844392" y="92920"/>
            <a:ext cx="807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The Market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7903E-56C9-9B47-907E-B502CA869EC2}"/>
              </a:ext>
            </a:extLst>
          </p:cNvPr>
          <p:cNvSpPr txBox="1"/>
          <p:nvPr/>
        </p:nvSpPr>
        <p:spPr>
          <a:xfrm>
            <a:off x="1828665" y="540841"/>
            <a:ext cx="2108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OCP Solution Providers  - Resellers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A3DC07-1B92-8744-A50B-8EDEC634D565}"/>
              </a:ext>
            </a:extLst>
          </p:cNvPr>
          <p:cNvSpPr txBox="1"/>
          <p:nvPr/>
        </p:nvSpPr>
        <p:spPr>
          <a:xfrm>
            <a:off x="1844882" y="988762"/>
            <a:ext cx="1199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OCP Marketplace</a:t>
            </a:r>
          </a:p>
        </p:txBody>
      </p:sp>
    </p:spTree>
    <p:extLst>
      <p:ext uri="{BB962C8B-B14F-4D97-AF65-F5344CB8AC3E}">
        <p14:creationId xmlns:p14="http://schemas.microsoft.com/office/powerpoint/2010/main" val="363074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FF35A-AEE6-AC44-A000-6C43C4078656}"/>
              </a:ext>
            </a:extLst>
          </p:cNvPr>
          <p:cNvSpPr/>
          <p:nvPr/>
        </p:nvSpPr>
        <p:spPr>
          <a:xfrm>
            <a:off x="910219" y="46230"/>
            <a:ext cx="19819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The move toward Open Source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89FDDA-43F2-E144-9BBB-95EDA0D9B827}"/>
              </a:ext>
            </a:extLst>
          </p:cNvPr>
          <p:cNvSpPr/>
          <p:nvPr/>
        </p:nvSpPr>
        <p:spPr>
          <a:xfrm>
            <a:off x="65075" y="470172"/>
            <a:ext cx="1122448" cy="454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84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By 2020 – 30% of strategic relationships will change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CB0A4C-9373-B044-8B31-576C78B2CF97}"/>
              </a:ext>
            </a:extLst>
          </p:cNvPr>
          <p:cNvSpPr txBox="1"/>
          <p:nvPr/>
        </p:nvSpPr>
        <p:spPr>
          <a:xfrm>
            <a:off x="0" y="1285975"/>
            <a:ext cx="42672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1"/>
                </a:solidFill>
              </a:rPr>
              <a:t>Source: IDC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59FD51-4C5A-D942-8C05-F0F0D7006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72" y="392964"/>
            <a:ext cx="369341" cy="214350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5CADDB-7FE7-1A40-A08B-7F856F6F4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493" y="801027"/>
            <a:ext cx="425216" cy="164434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074231-4B4C-5142-AF7E-76EC14C58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24" y="553028"/>
            <a:ext cx="464017" cy="130950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EE816D-D660-544E-8ADB-4A87B8A55F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240" y="731703"/>
            <a:ext cx="186336" cy="159967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2F83C4-3281-DC40-99BD-E7A10CE8A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81" y="1085383"/>
            <a:ext cx="394675" cy="149468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A9BE3A3B-990D-0E45-BF2F-8C5457AC24E9}"/>
              </a:ext>
            </a:extLst>
          </p:cNvPr>
          <p:cNvSpPr/>
          <p:nvPr/>
        </p:nvSpPr>
        <p:spPr>
          <a:xfrm>
            <a:off x="2420413" y="563591"/>
            <a:ext cx="273894" cy="81169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3BDDC99B-6DD8-F248-BEA3-B47A53D61E4D}"/>
              </a:ext>
            </a:extLst>
          </p:cNvPr>
          <p:cNvSpPr/>
          <p:nvPr/>
        </p:nvSpPr>
        <p:spPr>
          <a:xfrm>
            <a:off x="2323691" y="804072"/>
            <a:ext cx="273894" cy="7917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>
              <a:ln>
                <a:solidFill>
                  <a:schemeClr val="bg1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262E8E93-7292-A745-8FDC-95A81ACA0B1D}"/>
              </a:ext>
            </a:extLst>
          </p:cNvPr>
          <p:cNvSpPr/>
          <p:nvPr/>
        </p:nvSpPr>
        <p:spPr>
          <a:xfrm>
            <a:off x="2227079" y="1056293"/>
            <a:ext cx="273894" cy="8348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7B3D295-DBE8-674D-B9EF-2250825882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30" y="465357"/>
            <a:ext cx="251078" cy="319371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AE7AE6-D46E-984E-A4E2-08CCB43F8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07" y="389375"/>
            <a:ext cx="362319" cy="326299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F7CF7F-A6DE-4849-9100-62D3711636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241" y="406456"/>
            <a:ext cx="307116" cy="292135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52D8B8-AE36-164E-9059-FA147F6F34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798" y="891047"/>
            <a:ext cx="285528" cy="228184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4D81947-BDBD-4D48-A8AA-1458682C28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38" y="784728"/>
            <a:ext cx="245482" cy="241523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0AA114-FEAD-384D-8101-860F56914B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586" y="806855"/>
            <a:ext cx="383898" cy="161178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6254F11-E64A-0141-B380-7F77A0FA01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997" y="1116599"/>
            <a:ext cx="217575" cy="231089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43611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9A7AB0-F1DE-E147-88E3-20F6D3890A48}"/>
              </a:ext>
            </a:extLst>
          </p:cNvPr>
          <p:cNvCxnSpPr>
            <a:cxnSpLocks/>
          </p:cNvCxnSpPr>
          <p:nvPr/>
        </p:nvCxnSpPr>
        <p:spPr>
          <a:xfrm flipH="1">
            <a:off x="3000898" y="651301"/>
            <a:ext cx="257672" cy="384721"/>
          </a:xfrm>
          <a:prstGeom prst="straightConnector1">
            <a:avLst/>
          </a:prstGeom>
          <a:ln>
            <a:solidFill>
              <a:srgbClr val="92D050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D3C91AC-D9A3-3A42-9DDB-838E9EA40DF5}"/>
              </a:ext>
            </a:extLst>
          </p:cNvPr>
          <p:cNvCxnSpPr>
            <a:cxnSpLocks/>
          </p:cNvCxnSpPr>
          <p:nvPr/>
        </p:nvCxnSpPr>
        <p:spPr>
          <a:xfrm flipH="1" flipV="1">
            <a:off x="2958688" y="510182"/>
            <a:ext cx="299882" cy="141068"/>
          </a:xfrm>
          <a:prstGeom prst="straightConnector1">
            <a:avLst/>
          </a:prstGeom>
          <a:ln>
            <a:solidFill>
              <a:srgbClr val="92D050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6C815D3-AAFC-A24A-BF45-E667F1AF3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"/>
            <a:ext cx="2947370" cy="1439812"/>
          </a:xfrm>
          <a:prstGeom prst="rect">
            <a:avLst/>
          </a:prstGeom>
          <a:ln w="9525">
            <a:noFill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93EEC70-5643-B04E-AE17-1E3888EAEA31}"/>
              </a:ext>
            </a:extLst>
          </p:cNvPr>
          <p:cNvSpPr/>
          <p:nvPr/>
        </p:nvSpPr>
        <p:spPr>
          <a:xfrm>
            <a:off x="14992" y="962772"/>
            <a:ext cx="383236" cy="1465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EE634F0-FFF2-5640-B32D-B4D9D4FC7868}"/>
              </a:ext>
            </a:extLst>
          </p:cNvPr>
          <p:cNvSpPr/>
          <p:nvPr/>
        </p:nvSpPr>
        <p:spPr>
          <a:xfrm>
            <a:off x="72555" y="473403"/>
            <a:ext cx="238125" cy="13191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CDD9568-8677-5946-A506-FAB3F7F2756E}"/>
              </a:ext>
            </a:extLst>
          </p:cNvPr>
          <p:cNvSpPr/>
          <p:nvPr/>
        </p:nvSpPr>
        <p:spPr>
          <a:xfrm>
            <a:off x="2628744" y="971076"/>
            <a:ext cx="238125" cy="13191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559759E-B49D-EA49-93DD-4819A806A955}"/>
              </a:ext>
            </a:extLst>
          </p:cNvPr>
          <p:cNvSpPr/>
          <p:nvPr/>
        </p:nvSpPr>
        <p:spPr>
          <a:xfrm>
            <a:off x="1462048" y="971076"/>
            <a:ext cx="238125" cy="13191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383FAC-DD10-864D-81B8-CE717AD47238}"/>
              </a:ext>
            </a:extLst>
          </p:cNvPr>
          <p:cNvSpPr txBox="1"/>
          <p:nvPr/>
        </p:nvSpPr>
        <p:spPr>
          <a:xfrm>
            <a:off x="3148204" y="334903"/>
            <a:ext cx="1031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Worldwide</a:t>
            </a:r>
            <a:r>
              <a:rPr lang="en-GB" sz="2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GB" sz="6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Server Revenue Grew 37.7% YoY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A19BB2D-3845-AF45-9A7A-CDB1B183E41D}"/>
              </a:ext>
            </a:extLst>
          </p:cNvPr>
          <p:cNvSpPr/>
          <p:nvPr/>
        </p:nvSpPr>
        <p:spPr>
          <a:xfrm>
            <a:off x="2628744" y="473403"/>
            <a:ext cx="238125" cy="13191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8B47AC-EFFD-9842-952B-BD6FBFDBE5C4}"/>
              </a:ext>
            </a:extLst>
          </p:cNvPr>
          <p:cNvSpPr txBox="1"/>
          <p:nvPr/>
        </p:nvSpPr>
        <p:spPr>
          <a:xfrm>
            <a:off x="3208173" y="635912"/>
            <a:ext cx="91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5 consecutive quarters of double digit growth</a:t>
            </a:r>
          </a:p>
          <a:p>
            <a:endParaRPr lang="en-US" sz="200" dirty="0"/>
          </a:p>
        </p:txBody>
      </p:sp>
    </p:spTree>
    <p:extLst>
      <p:ext uri="{BB962C8B-B14F-4D97-AF65-F5344CB8AC3E}">
        <p14:creationId xmlns:p14="http://schemas.microsoft.com/office/powerpoint/2010/main" val="350090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8" grpId="0" animBg="1"/>
      <p:bldP spid="20" grpId="0" animBg="1"/>
      <p:bldP spid="23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9A7AB0-F1DE-E147-88E3-20F6D3890A48}"/>
              </a:ext>
            </a:extLst>
          </p:cNvPr>
          <p:cNvCxnSpPr>
            <a:cxnSpLocks/>
          </p:cNvCxnSpPr>
          <p:nvPr/>
        </p:nvCxnSpPr>
        <p:spPr>
          <a:xfrm flipH="1">
            <a:off x="2937055" y="539360"/>
            <a:ext cx="519589" cy="446533"/>
          </a:xfrm>
          <a:prstGeom prst="straightConnector1">
            <a:avLst/>
          </a:prstGeom>
          <a:ln>
            <a:solidFill>
              <a:srgbClr val="92D050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D3C91AC-D9A3-3A42-9DDB-838E9EA40DF5}"/>
              </a:ext>
            </a:extLst>
          </p:cNvPr>
          <p:cNvCxnSpPr>
            <a:cxnSpLocks/>
          </p:cNvCxnSpPr>
          <p:nvPr/>
        </p:nvCxnSpPr>
        <p:spPr>
          <a:xfrm flipH="1">
            <a:off x="2937055" y="539360"/>
            <a:ext cx="519589" cy="23692"/>
          </a:xfrm>
          <a:prstGeom prst="straightConnector1">
            <a:avLst/>
          </a:prstGeom>
          <a:ln>
            <a:solidFill>
              <a:srgbClr val="92D050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4936F2C-B6F0-1644-B54A-EF85AACBF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"/>
            <a:ext cx="2903251" cy="1435809"/>
          </a:xfrm>
          <a:prstGeom prst="rect">
            <a:avLst/>
          </a:prstGeom>
          <a:ln w="28575">
            <a:noFill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93EEC70-5643-B04E-AE17-1E3888EAEA31}"/>
              </a:ext>
            </a:extLst>
          </p:cNvPr>
          <p:cNvSpPr/>
          <p:nvPr/>
        </p:nvSpPr>
        <p:spPr>
          <a:xfrm>
            <a:off x="1319" y="925643"/>
            <a:ext cx="383236" cy="1205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84DEAA4-F6BD-8C4D-8D45-DBF3A1D117D8}"/>
              </a:ext>
            </a:extLst>
          </p:cNvPr>
          <p:cNvSpPr/>
          <p:nvPr/>
        </p:nvSpPr>
        <p:spPr>
          <a:xfrm>
            <a:off x="2582534" y="498938"/>
            <a:ext cx="226489" cy="12822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2609F0A-0EDE-F94D-ABDA-B864285773F3}"/>
              </a:ext>
            </a:extLst>
          </p:cNvPr>
          <p:cNvSpPr/>
          <p:nvPr/>
        </p:nvSpPr>
        <p:spPr>
          <a:xfrm>
            <a:off x="2576715" y="925643"/>
            <a:ext cx="238125" cy="1205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F2429BA-972A-CA40-9C39-1243532AB90B}"/>
              </a:ext>
            </a:extLst>
          </p:cNvPr>
          <p:cNvSpPr/>
          <p:nvPr/>
        </p:nvSpPr>
        <p:spPr>
          <a:xfrm>
            <a:off x="33804" y="498938"/>
            <a:ext cx="238125" cy="13191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77159A-1B5C-7846-84C0-669A75A34C23}"/>
              </a:ext>
            </a:extLst>
          </p:cNvPr>
          <p:cNvSpPr txBox="1"/>
          <p:nvPr/>
        </p:nvSpPr>
        <p:spPr>
          <a:xfrm>
            <a:off x="3306958" y="335852"/>
            <a:ext cx="911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Worldwide</a:t>
            </a:r>
            <a:r>
              <a:rPr lang="en-GB" sz="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Server Shipments</a:t>
            </a:r>
          </a:p>
          <a:p>
            <a:endParaRPr lang="en-US" sz="400" dirty="0"/>
          </a:p>
        </p:txBody>
      </p:sp>
    </p:spTree>
    <p:extLst>
      <p:ext uri="{BB962C8B-B14F-4D97-AF65-F5344CB8AC3E}">
        <p14:creationId xmlns:p14="http://schemas.microsoft.com/office/powerpoint/2010/main" val="265444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7F851-472B-E54C-B237-68096535C9E4}"/>
              </a:ext>
            </a:extLst>
          </p:cNvPr>
          <p:cNvSpPr txBox="1"/>
          <p:nvPr/>
        </p:nvSpPr>
        <p:spPr>
          <a:xfrm>
            <a:off x="677924" y="69290"/>
            <a:ext cx="23791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Data Center Market in the Rest of Asia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3234AD-6058-E94B-A660-824139BF55D6}"/>
              </a:ext>
            </a:extLst>
          </p:cNvPr>
          <p:cNvSpPr txBox="1"/>
          <p:nvPr/>
        </p:nvSpPr>
        <p:spPr>
          <a:xfrm>
            <a:off x="38979" y="310346"/>
            <a:ext cx="39624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Big investment in data </a:t>
            </a:r>
            <a:r>
              <a:rPr lang="en-GB" sz="800" dirty="0" err="1">
                <a:solidFill>
                  <a:schemeClr val="bg1"/>
                </a:solidFill>
              </a:rPr>
              <a:t>centers</a:t>
            </a:r>
            <a:r>
              <a:rPr lang="en-GB" sz="800" dirty="0">
                <a:solidFill>
                  <a:schemeClr val="bg1"/>
                </a:solidFill>
              </a:rPr>
              <a:t> across Southeast Asia the last 2 years</a:t>
            </a:r>
            <a:endParaRPr lang="en-GB" sz="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47D660-8B17-5F45-BFB6-5537CFE4B078}"/>
              </a:ext>
            </a:extLst>
          </p:cNvPr>
          <p:cNvSpPr txBox="1"/>
          <p:nvPr/>
        </p:nvSpPr>
        <p:spPr>
          <a:xfrm>
            <a:off x="241401" y="469695"/>
            <a:ext cx="3685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Thailand data </a:t>
            </a:r>
            <a:r>
              <a:rPr lang="en-GB" dirty="0" err="1"/>
              <a:t>center</a:t>
            </a:r>
            <a:r>
              <a:rPr lang="en-GB" dirty="0"/>
              <a:t> industry target - 40% for renewable energy by 2030.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3457D6-91E2-2D44-B37E-48A005142A3D}"/>
              </a:ext>
            </a:extLst>
          </p:cNvPr>
          <p:cNvSpPr txBox="1"/>
          <p:nvPr/>
        </p:nvSpPr>
        <p:spPr>
          <a:xfrm>
            <a:off x="241402" y="947740"/>
            <a:ext cx="3685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Vietnam new data privacy laws impact local data </a:t>
            </a:r>
            <a:r>
              <a:rPr lang="en-GB" dirty="0" err="1"/>
              <a:t>centers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47012B-7E03-5C44-AB30-635FE7968EDC}"/>
              </a:ext>
            </a:extLst>
          </p:cNvPr>
          <p:cNvSpPr txBox="1"/>
          <p:nvPr/>
        </p:nvSpPr>
        <p:spPr>
          <a:xfrm>
            <a:off x="228594" y="802469"/>
            <a:ext cx="3685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Japan data </a:t>
            </a:r>
            <a:r>
              <a:rPr lang="en-GB" dirty="0" err="1"/>
              <a:t>center</a:t>
            </a:r>
            <a:r>
              <a:rPr lang="en-GB" dirty="0"/>
              <a:t> market is opening up to competition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91DCE6-7384-614B-B990-905A16492219}"/>
              </a:ext>
            </a:extLst>
          </p:cNvPr>
          <p:cNvSpPr txBox="1"/>
          <p:nvPr/>
        </p:nvSpPr>
        <p:spPr>
          <a:xfrm>
            <a:off x="161194" y="629043"/>
            <a:ext cx="36859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i="1" dirty="0"/>
              <a:t>Digital India </a:t>
            </a:r>
            <a:r>
              <a:rPr lang="en-GB" dirty="0"/>
              <a:t>and growing need for data </a:t>
            </a:r>
            <a:r>
              <a:rPr lang="en-GB" dirty="0" err="1"/>
              <a:t>centers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82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2EF89F-36CA-E341-BF95-CF132D293A94}"/>
              </a:ext>
            </a:extLst>
          </p:cNvPr>
          <p:cNvGrpSpPr/>
          <p:nvPr/>
        </p:nvGrpSpPr>
        <p:grpSpPr>
          <a:xfrm>
            <a:off x="843516" y="272902"/>
            <a:ext cx="1144771" cy="939210"/>
            <a:chOff x="602422" y="2781923"/>
            <a:chExt cx="2041688" cy="181266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C5E7DA-DDE5-B841-8C60-5C5BC4811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1093" y="3571572"/>
              <a:ext cx="1023017" cy="102301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5CA266C-9FB1-4A47-9F3E-A2DCD3938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422" y="2781923"/>
              <a:ext cx="1579298" cy="1579298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8A25DE5-3BF4-0B4C-8F2C-B377E9BD2E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529" y="509908"/>
            <a:ext cx="1145668" cy="46972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E4541EE-1119-DC40-A1D7-0103F7DD6F09}"/>
              </a:ext>
            </a:extLst>
          </p:cNvPr>
          <p:cNvSpPr/>
          <p:nvPr/>
        </p:nvSpPr>
        <p:spPr>
          <a:xfrm>
            <a:off x="1205148" y="101117"/>
            <a:ext cx="17152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OCP Market Growth</a:t>
            </a:r>
          </a:p>
        </p:txBody>
      </p:sp>
    </p:spTree>
    <p:extLst>
      <p:ext uri="{BB962C8B-B14F-4D97-AF65-F5344CB8AC3E}">
        <p14:creationId xmlns:p14="http://schemas.microsoft.com/office/powerpoint/2010/main" val="16185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72B315-5BC4-624D-8277-415984F9D1DB}"/>
              </a:ext>
            </a:extLst>
          </p:cNvPr>
          <p:cNvSpPr/>
          <p:nvPr/>
        </p:nvSpPr>
        <p:spPr>
          <a:xfrm>
            <a:off x="321553" y="232190"/>
            <a:ext cx="18467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APAC CAGR = 103%</a:t>
            </a:r>
          </a:p>
          <a:p>
            <a:pPr algn="ctr"/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America’s CAGR = 47%</a:t>
            </a:r>
          </a:p>
          <a:p>
            <a:pPr algn="ctr"/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EMEA CAGR = 70%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0799E4-2C5A-2B4A-82E9-4E2DEF66D469}"/>
              </a:ext>
            </a:extLst>
          </p:cNvPr>
          <p:cNvGrpSpPr/>
          <p:nvPr/>
        </p:nvGrpSpPr>
        <p:grpSpPr>
          <a:xfrm>
            <a:off x="1771823" y="164240"/>
            <a:ext cx="1715657" cy="1150391"/>
            <a:chOff x="1924222" y="168861"/>
            <a:chExt cx="1758188" cy="1153489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0D08DCCB-1148-294F-90C9-1A1AC3B2162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89700563"/>
                </p:ext>
              </p:extLst>
            </p:nvPr>
          </p:nvGraphicFramePr>
          <p:xfrm>
            <a:off x="1924222" y="168861"/>
            <a:ext cx="1758188" cy="11022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43DCAA9-89B3-8F47-A501-1EC18F50CE6F}"/>
                </a:ext>
              </a:extLst>
            </p:cNvPr>
            <p:cNvSpPr txBox="1"/>
            <p:nvPr/>
          </p:nvSpPr>
          <p:spPr>
            <a:xfrm>
              <a:off x="2330521" y="1137684"/>
              <a:ext cx="3385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2018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A20F7B-58B5-DA49-8930-36DC1A64C31C}"/>
                </a:ext>
              </a:extLst>
            </p:cNvPr>
            <p:cNvSpPr txBox="1"/>
            <p:nvPr/>
          </p:nvSpPr>
          <p:spPr>
            <a:xfrm>
              <a:off x="2634039" y="1137684"/>
              <a:ext cx="3385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2019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71758A-A4C8-2746-BEF3-67E65784E230}"/>
                </a:ext>
              </a:extLst>
            </p:cNvPr>
            <p:cNvSpPr txBox="1"/>
            <p:nvPr/>
          </p:nvSpPr>
          <p:spPr>
            <a:xfrm>
              <a:off x="2921827" y="1137684"/>
              <a:ext cx="3385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2020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601250-6EA1-DB4B-BBD1-0A59BA0EC58A}"/>
                </a:ext>
              </a:extLst>
            </p:cNvPr>
            <p:cNvSpPr txBox="1"/>
            <p:nvPr/>
          </p:nvSpPr>
          <p:spPr>
            <a:xfrm>
              <a:off x="3225345" y="1137684"/>
              <a:ext cx="3385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2021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EE5E47-952C-5E42-9E4D-D73F0EF9AAA8}"/>
                </a:ext>
              </a:extLst>
            </p:cNvPr>
            <p:cNvSpPr txBox="1"/>
            <p:nvPr/>
          </p:nvSpPr>
          <p:spPr>
            <a:xfrm>
              <a:off x="2042733" y="1137684"/>
              <a:ext cx="33855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</a:rPr>
                <a:t>2017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0FACBD8-65D2-C941-ACA3-CBBAAC5CB519}"/>
              </a:ext>
            </a:extLst>
          </p:cNvPr>
          <p:cNvSpPr txBox="1"/>
          <p:nvPr/>
        </p:nvSpPr>
        <p:spPr>
          <a:xfrm>
            <a:off x="3371836" y="608467"/>
            <a:ext cx="56618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rgbClr val="92D050"/>
                </a:solidFill>
              </a:rPr>
              <a:t>$Billion USD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F4A550-D2FE-1E47-8646-2A272285679F}"/>
              </a:ext>
            </a:extLst>
          </p:cNvPr>
          <p:cNvSpPr txBox="1"/>
          <p:nvPr/>
        </p:nvSpPr>
        <p:spPr>
          <a:xfrm>
            <a:off x="0" y="1285975"/>
            <a:ext cx="572593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1"/>
                </a:solidFill>
              </a:rPr>
              <a:t>Source: HIS </a:t>
            </a:r>
            <a:r>
              <a:rPr lang="en-US" sz="400" dirty="0" err="1">
                <a:solidFill>
                  <a:schemeClr val="bg1"/>
                </a:solidFill>
              </a:rPr>
              <a:t>Markit</a:t>
            </a:r>
            <a:endParaRPr lang="en-US" sz="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3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E96553-BD5D-0F42-B3C6-CD2A78D8CB81}"/>
              </a:ext>
            </a:extLst>
          </p:cNvPr>
          <p:cNvSpPr txBox="1"/>
          <p:nvPr/>
        </p:nvSpPr>
        <p:spPr>
          <a:xfrm>
            <a:off x="-2552437" y="4400"/>
            <a:ext cx="118146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Double Digit Growth through 2021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America’s CAGR = 47%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APAC CAGR = 103%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EMEA CAGR = 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35264-7973-604B-89B1-3344E6E06558}"/>
              </a:ext>
            </a:extLst>
          </p:cNvPr>
          <p:cNvSpPr txBox="1"/>
          <p:nvPr/>
        </p:nvSpPr>
        <p:spPr>
          <a:xfrm>
            <a:off x="4241063" y="3155648"/>
            <a:ext cx="11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Source: IHS </a:t>
            </a:r>
            <a:r>
              <a:rPr lang="en-US" sz="200" dirty="0" err="1">
                <a:solidFill>
                  <a:schemeClr val="bg1">
                    <a:lumMod val="85000"/>
                  </a:schemeClr>
                </a:solidFill>
              </a:rPr>
              <a:t>Markit</a:t>
            </a:r>
            <a:endParaRPr lang="en-US" sz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5463C3-B53E-094D-ABBE-502C88AB09E6}"/>
              </a:ext>
            </a:extLst>
          </p:cNvPr>
          <p:cNvSpPr txBox="1"/>
          <p:nvPr/>
        </p:nvSpPr>
        <p:spPr>
          <a:xfrm>
            <a:off x="1841199" y="2857909"/>
            <a:ext cx="27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Note: Revenue reflected is for non OCP Board Member Companies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FA5089-4A79-D64E-8F15-1B1495ABC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952" y="0"/>
            <a:ext cx="2609636" cy="1439760"/>
          </a:xfrm>
          <a:prstGeom prst="rect">
            <a:avLst/>
          </a:prstGeom>
          <a:ln w="28575">
            <a:noFill/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09FEC5-35E9-454F-A861-4648B4839CE4}"/>
              </a:ext>
            </a:extLst>
          </p:cNvPr>
          <p:cNvCxnSpPr>
            <a:cxnSpLocks/>
          </p:cNvCxnSpPr>
          <p:nvPr/>
        </p:nvCxnSpPr>
        <p:spPr>
          <a:xfrm flipV="1">
            <a:off x="1979885" y="325349"/>
            <a:ext cx="1407162" cy="2671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1E49C39-B763-2740-B710-2D4CDCEEFF3B}"/>
              </a:ext>
            </a:extLst>
          </p:cNvPr>
          <p:cNvCxnSpPr>
            <a:cxnSpLocks/>
          </p:cNvCxnSpPr>
          <p:nvPr/>
        </p:nvCxnSpPr>
        <p:spPr>
          <a:xfrm>
            <a:off x="1979885" y="647273"/>
            <a:ext cx="1407162" cy="1404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1FC2069-7D5E-BB45-9A69-906E0C75FB84}"/>
              </a:ext>
            </a:extLst>
          </p:cNvPr>
          <p:cNvCxnSpPr>
            <a:cxnSpLocks/>
          </p:cNvCxnSpPr>
          <p:nvPr/>
        </p:nvCxnSpPr>
        <p:spPr>
          <a:xfrm>
            <a:off x="1551787" y="1151824"/>
            <a:ext cx="42809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F13A71C-5BA6-EA4F-A0D9-24052BDBFFB1}"/>
              </a:ext>
            </a:extLst>
          </p:cNvPr>
          <p:cNvSpPr txBox="1"/>
          <p:nvPr/>
        </p:nvSpPr>
        <p:spPr>
          <a:xfrm>
            <a:off x="183077" y="325349"/>
            <a:ext cx="14592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Telcos</a:t>
            </a:r>
            <a:r>
              <a:rPr lang="en-US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increase POCs in 2017, production trials ramp in 2018</a:t>
            </a:r>
            <a:r>
              <a:rPr lang="en-US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, scale deployments 2019+ </a:t>
            </a:r>
          </a:p>
          <a:p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US" altLang="ko-KR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Telco and Tier 2 CSP </a:t>
            </a:r>
            <a:r>
              <a:rPr lang="en-US" altLang="ko-KR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largest OCP switches customers</a:t>
            </a:r>
            <a:r>
              <a:rPr lang="en-US" altLang="ko-KR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thru CY21</a:t>
            </a:r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63D5C3EA-369E-AD44-A2DF-BF8E04C89B88}"/>
              </a:ext>
            </a:extLst>
          </p:cNvPr>
          <p:cNvSpPr/>
          <p:nvPr/>
        </p:nvSpPr>
        <p:spPr>
          <a:xfrm>
            <a:off x="1404525" y="1062732"/>
            <a:ext cx="147262" cy="176604"/>
          </a:xfrm>
          <a:prstGeom prst="star5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C71128-E991-6D4B-9B8B-8EC1D682C733}"/>
              </a:ext>
            </a:extLst>
          </p:cNvPr>
          <p:cNvSpPr/>
          <p:nvPr/>
        </p:nvSpPr>
        <p:spPr>
          <a:xfrm>
            <a:off x="857548" y="16322"/>
            <a:ext cx="98365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Who 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091D6E-4147-2D4C-AF47-3E6DC82D7C52}"/>
              </a:ext>
            </a:extLst>
          </p:cNvPr>
          <p:cNvSpPr txBox="1"/>
          <p:nvPr/>
        </p:nvSpPr>
        <p:spPr>
          <a:xfrm>
            <a:off x="0" y="1285975"/>
            <a:ext cx="572593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1"/>
                </a:solidFill>
              </a:rPr>
              <a:t>Source: HIS </a:t>
            </a:r>
            <a:r>
              <a:rPr lang="en-US" sz="400" dirty="0" err="1">
                <a:solidFill>
                  <a:schemeClr val="bg1"/>
                </a:solidFill>
              </a:rPr>
              <a:t>Markit</a:t>
            </a:r>
            <a:endParaRPr lang="en-US" sz="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5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E96553-BD5D-0F42-B3C6-CD2A78D8CB81}"/>
              </a:ext>
            </a:extLst>
          </p:cNvPr>
          <p:cNvSpPr txBox="1"/>
          <p:nvPr/>
        </p:nvSpPr>
        <p:spPr>
          <a:xfrm>
            <a:off x="-2552437" y="4400"/>
            <a:ext cx="118146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Double Digit Growth through 2021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America’s CAGR = 47%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APAC CAGR = 103%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EMEA CAGR = 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35264-7973-604B-89B1-3344E6E06558}"/>
              </a:ext>
            </a:extLst>
          </p:cNvPr>
          <p:cNvSpPr txBox="1"/>
          <p:nvPr/>
        </p:nvSpPr>
        <p:spPr>
          <a:xfrm>
            <a:off x="4241063" y="3155648"/>
            <a:ext cx="11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Source: IHS </a:t>
            </a:r>
            <a:r>
              <a:rPr lang="en-US" sz="200" dirty="0" err="1">
                <a:solidFill>
                  <a:schemeClr val="bg1">
                    <a:lumMod val="85000"/>
                  </a:schemeClr>
                </a:solidFill>
              </a:rPr>
              <a:t>Markit</a:t>
            </a:r>
            <a:endParaRPr lang="en-US" sz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5463C3-B53E-094D-ABBE-502C88AB09E6}"/>
              </a:ext>
            </a:extLst>
          </p:cNvPr>
          <p:cNvSpPr txBox="1"/>
          <p:nvPr/>
        </p:nvSpPr>
        <p:spPr>
          <a:xfrm>
            <a:off x="1841199" y="2857909"/>
            <a:ext cx="27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Note: Revenue reflected is for non OCP Board Member Companies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13A71C-5BA6-EA4F-A0D9-24052BDBFFB1}"/>
              </a:ext>
            </a:extLst>
          </p:cNvPr>
          <p:cNvSpPr txBox="1"/>
          <p:nvPr/>
        </p:nvSpPr>
        <p:spPr>
          <a:xfrm>
            <a:off x="112540" y="404436"/>
            <a:ext cx="15865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Cost reduction and power efficiency </a:t>
            </a:r>
            <a:r>
              <a:rPr lang="en-US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biggest drivers for OCP servers</a:t>
            </a:r>
          </a:p>
          <a:p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US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Standardization</a:t>
            </a:r>
            <a:r>
              <a:rPr lang="en-US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is a big influence of OCP adoption for switches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48614C-784F-8645-9467-AD54528A9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048" y="1"/>
            <a:ext cx="2620539" cy="1439812"/>
          </a:xfrm>
          <a:prstGeom prst="rect">
            <a:avLst/>
          </a:prstGeom>
          <a:ln w="28575"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B182A4-12E9-B248-A862-D83C892D68A8}"/>
              </a:ext>
            </a:extLst>
          </p:cNvPr>
          <p:cNvSpPr/>
          <p:nvPr/>
        </p:nvSpPr>
        <p:spPr>
          <a:xfrm>
            <a:off x="791671" y="0"/>
            <a:ext cx="98365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Why OCP 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DF7448-BA2B-0C48-81FE-DB80F42E0BFB}"/>
              </a:ext>
            </a:extLst>
          </p:cNvPr>
          <p:cNvSpPr txBox="1"/>
          <p:nvPr/>
        </p:nvSpPr>
        <p:spPr>
          <a:xfrm>
            <a:off x="0" y="1285975"/>
            <a:ext cx="572593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1"/>
                </a:solidFill>
              </a:rPr>
              <a:t>Source: HIS </a:t>
            </a:r>
            <a:r>
              <a:rPr lang="en-US" sz="400" dirty="0" err="1">
                <a:solidFill>
                  <a:schemeClr val="bg1"/>
                </a:solidFill>
              </a:rPr>
              <a:t>Markit</a:t>
            </a:r>
            <a:endParaRPr lang="en-US" sz="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39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9588" cy="14397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E96553-BD5D-0F42-B3C6-CD2A78D8CB81}"/>
              </a:ext>
            </a:extLst>
          </p:cNvPr>
          <p:cNvSpPr txBox="1"/>
          <p:nvPr/>
        </p:nvSpPr>
        <p:spPr>
          <a:xfrm>
            <a:off x="-2552437" y="4400"/>
            <a:ext cx="118146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Double Digit Growth through 2021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America’s CAGR = 47%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APAC CAGR = 103%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EMEA CAGR = 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35264-7973-604B-89B1-3344E6E06558}"/>
              </a:ext>
            </a:extLst>
          </p:cNvPr>
          <p:cNvSpPr txBox="1"/>
          <p:nvPr/>
        </p:nvSpPr>
        <p:spPr>
          <a:xfrm>
            <a:off x="4241063" y="3155648"/>
            <a:ext cx="11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Source: IHS </a:t>
            </a:r>
            <a:r>
              <a:rPr lang="en-US" sz="200" dirty="0" err="1">
                <a:solidFill>
                  <a:schemeClr val="bg1">
                    <a:lumMod val="85000"/>
                  </a:schemeClr>
                </a:solidFill>
              </a:rPr>
              <a:t>Markit</a:t>
            </a:r>
            <a:endParaRPr lang="en-US" sz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5463C3-B53E-094D-ABBE-502C88AB09E6}"/>
              </a:ext>
            </a:extLst>
          </p:cNvPr>
          <p:cNvSpPr txBox="1"/>
          <p:nvPr/>
        </p:nvSpPr>
        <p:spPr>
          <a:xfrm>
            <a:off x="1841199" y="2857909"/>
            <a:ext cx="27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Note: Revenue reflected is for non OCP Board Member Companies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13A71C-5BA6-EA4F-A0D9-24052BDBFFB1}"/>
              </a:ext>
            </a:extLst>
          </p:cNvPr>
          <p:cNvSpPr txBox="1"/>
          <p:nvPr/>
        </p:nvSpPr>
        <p:spPr>
          <a:xfrm>
            <a:off x="1772781" y="303697"/>
            <a:ext cx="2536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New hardware layer and more suitable Citrix environment  </a:t>
            </a:r>
          </a:p>
          <a:p>
            <a:r>
              <a:rPr lang="en-GB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35%</a:t>
            </a:r>
            <a:r>
              <a:rPr lang="en-GB" sz="700" dirty="0">
                <a:solidFill>
                  <a:schemeClr val="accent3"/>
                </a:solidFill>
                <a:latin typeface="Franklin Gothic Book" panose="020B0503020102020204" pitchFamily="34" charset="0"/>
              </a:rPr>
              <a:t> </a:t>
            </a:r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Reduction in TCO  </a:t>
            </a:r>
            <a:r>
              <a:rPr lang="en-GB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30%</a:t>
            </a:r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Reduction in OPEX</a:t>
            </a:r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182A4-12E9-B248-A862-D83C892D68A8}"/>
              </a:ext>
            </a:extLst>
          </p:cNvPr>
          <p:cNvSpPr/>
          <p:nvPr/>
        </p:nvSpPr>
        <p:spPr>
          <a:xfrm>
            <a:off x="861714" y="24025"/>
            <a:ext cx="22363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OCP in the Enterprise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5F4F94-A78F-FE43-8C5C-FF957D44E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051" y="377872"/>
            <a:ext cx="550946" cy="184871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E5A352-2DDD-8741-8E99-5C6B4A110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051" y="649394"/>
            <a:ext cx="560236" cy="170761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923175-ED18-2E40-8066-34F960D1C9AF}"/>
              </a:ext>
            </a:extLst>
          </p:cNvPr>
          <p:cNvSpPr txBox="1"/>
          <p:nvPr/>
        </p:nvSpPr>
        <p:spPr>
          <a:xfrm>
            <a:off x="1772781" y="646158"/>
            <a:ext cx="225953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92D050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First IXP in the world to adopt a </a:t>
            </a:r>
            <a:r>
              <a:rPr lang="en-GB" dirty="0"/>
              <a:t>disaggregated model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86B50A4-486C-E440-B061-54BEB99013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267" y="908894"/>
            <a:ext cx="566514" cy="171612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C41A08F-2DA4-7A4A-B107-015DCDD635D6}"/>
              </a:ext>
            </a:extLst>
          </p:cNvPr>
          <p:cNvSpPr txBox="1"/>
          <p:nvPr/>
        </p:nvSpPr>
        <p:spPr>
          <a:xfrm>
            <a:off x="1783065" y="890535"/>
            <a:ext cx="1704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40% less energy </a:t>
            </a:r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compared to blades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D63FEA-6AF6-3C4F-8AD3-F127A459EC9D}"/>
              </a:ext>
            </a:extLst>
          </p:cNvPr>
          <p:cNvSpPr txBox="1"/>
          <p:nvPr/>
        </p:nvSpPr>
        <p:spPr>
          <a:xfrm>
            <a:off x="-81161" y="611474"/>
            <a:ext cx="13763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London Internet </a:t>
            </a:r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Exchange</a:t>
            </a:r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751FC6-F063-5F43-A940-F5C3C41C606E}"/>
              </a:ext>
            </a:extLst>
          </p:cNvPr>
          <p:cNvSpPr txBox="1"/>
          <p:nvPr/>
        </p:nvSpPr>
        <p:spPr>
          <a:xfrm>
            <a:off x="322652" y="369923"/>
            <a:ext cx="9297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ING Bank Poland</a:t>
            </a:r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2" name="Google Shape;849;p88">
            <a:extLst>
              <a:ext uri="{FF2B5EF4-FFF2-40B4-BE49-F238E27FC236}">
                <a16:creationId xmlns:a16="http://schemas.microsoft.com/office/drawing/2014/main" id="{A305D5C7-C747-3D46-BB88-16BAB7D3DCC8}"/>
              </a:ext>
            </a:extLst>
          </p:cNvPr>
          <p:cNvSpPr/>
          <p:nvPr/>
        </p:nvSpPr>
        <p:spPr>
          <a:xfrm>
            <a:off x="1902" y="1324774"/>
            <a:ext cx="1571250" cy="11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593" tIns="12793" rIns="25593" bIns="12793" anchor="t" anchorCtr="0">
            <a:noAutofit/>
          </a:bodyPr>
          <a:lstStyle/>
          <a:p>
            <a:pPr algn="ctr"/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Source:  https://</a:t>
            </a:r>
            <a:r>
              <a:rPr lang="en-GB" sz="400" dirty="0" err="1">
                <a:solidFill>
                  <a:schemeClr val="bg1"/>
                </a:solidFill>
                <a:latin typeface="Arial"/>
                <a:cs typeface="Arial"/>
                <a:sym typeface="Arial"/>
              </a:rPr>
              <a:t>www.opencompute.org</a:t>
            </a:r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/events/past-summits</a:t>
            </a:r>
            <a:endParaRPr sz="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793DC5-7F20-E840-A3D1-46B4F81AB59B}"/>
              </a:ext>
            </a:extLst>
          </p:cNvPr>
          <p:cNvSpPr txBox="1"/>
          <p:nvPr/>
        </p:nvSpPr>
        <p:spPr>
          <a:xfrm>
            <a:off x="266358" y="890535"/>
            <a:ext cx="11008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Booking.com</a:t>
            </a:r>
            <a:endParaRPr lang="en-US" sz="7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42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1" grpId="0"/>
      <p:bldP spid="17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9588" cy="14397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E96553-BD5D-0F42-B3C6-CD2A78D8CB81}"/>
              </a:ext>
            </a:extLst>
          </p:cNvPr>
          <p:cNvSpPr txBox="1"/>
          <p:nvPr/>
        </p:nvSpPr>
        <p:spPr>
          <a:xfrm>
            <a:off x="-2552437" y="4400"/>
            <a:ext cx="118146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Double Digit Growth through 2021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America’s CAGR = 47%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APAC CAGR = 103%</a:t>
            </a:r>
          </a:p>
          <a:p>
            <a:pPr algn="ctr"/>
            <a:endParaRPr lang="en-US" sz="800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EMEA CAGR = 70%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35264-7973-604B-89B1-3344E6E06558}"/>
              </a:ext>
            </a:extLst>
          </p:cNvPr>
          <p:cNvSpPr txBox="1"/>
          <p:nvPr/>
        </p:nvSpPr>
        <p:spPr>
          <a:xfrm>
            <a:off x="4241063" y="3155648"/>
            <a:ext cx="11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Source: IHS </a:t>
            </a:r>
            <a:r>
              <a:rPr lang="en-US" sz="200" dirty="0" err="1">
                <a:solidFill>
                  <a:schemeClr val="bg1">
                    <a:lumMod val="85000"/>
                  </a:schemeClr>
                </a:solidFill>
              </a:rPr>
              <a:t>Markit</a:t>
            </a:r>
            <a:endParaRPr lang="en-US" sz="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5463C3-B53E-094D-ABBE-502C88AB09E6}"/>
              </a:ext>
            </a:extLst>
          </p:cNvPr>
          <p:cNvSpPr txBox="1"/>
          <p:nvPr/>
        </p:nvSpPr>
        <p:spPr>
          <a:xfrm>
            <a:off x="1841199" y="2857909"/>
            <a:ext cx="27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 dirty="0">
                <a:solidFill>
                  <a:schemeClr val="bg1">
                    <a:lumMod val="85000"/>
                  </a:schemeClr>
                </a:solidFill>
              </a:rPr>
              <a:t>Note: Revenue reflected is for non OCP Board Member Companies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182A4-12E9-B248-A862-D83C892D68A8}"/>
              </a:ext>
            </a:extLst>
          </p:cNvPr>
          <p:cNvSpPr/>
          <p:nvPr/>
        </p:nvSpPr>
        <p:spPr>
          <a:xfrm>
            <a:off x="861714" y="24025"/>
            <a:ext cx="22363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OCP in the Rest of Asia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E906D8-D6FF-8C4E-85A6-AB0B81FFC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27" y="247004"/>
            <a:ext cx="376163" cy="3761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A8CCAE-DB97-7A4E-BE15-37EE2FD73B9B}"/>
              </a:ext>
            </a:extLst>
          </p:cNvPr>
          <p:cNvSpPr txBox="1"/>
          <p:nvPr/>
        </p:nvSpPr>
        <p:spPr>
          <a:xfrm>
            <a:off x="1266017" y="281498"/>
            <a:ext cx="2824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26% of their servers are OCP.  </a:t>
            </a:r>
            <a:r>
              <a:rPr lang="en-GB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8% more power efficient</a:t>
            </a:r>
            <a:r>
              <a:rPr lang="en-GB" sz="7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. </a:t>
            </a:r>
            <a:r>
              <a:rPr lang="en-GB" sz="7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 Most hardware parts can be replaced in 3 minutes or less.</a:t>
            </a:r>
            <a:endParaRPr lang="en-US" sz="700" dirty="0">
              <a:solidFill>
                <a:srgbClr val="92D05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5C7F81-3806-004C-96E2-AB226C791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120" y="753175"/>
            <a:ext cx="400892" cy="2720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E04B9E-01EB-AC49-AB51-2E9E7781C1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921" y="748939"/>
            <a:ext cx="380143" cy="2845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8E7793-618B-A746-BB59-26AB4F1A56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129" y="748939"/>
            <a:ext cx="416158" cy="276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1E47D3-12F6-5F43-8073-E11EDB024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2" y="749304"/>
            <a:ext cx="451318" cy="2784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DD4CBD-E84C-C347-9BFE-B3772607A3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5948" y="748939"/>
            <a:ext cx="391856" cy="282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24675A-8517-1E4A-BBCC-577981C1D4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9020" y="744398"/>
            <a:ext cx="418486" cy="283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5C395B-1317-5940-AD1E-5BC231958C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44750" y="748939"/>
            <a:ext cx="428555" cy="2893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ECDD51-7E6D-AA4D-A041-77E7CA26DF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2916" y="750958"/>
            <a:ext cx="408647" cy="2719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EEFA0E-BF2C-4F45-8A46-B46D2E732E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7469" y="742477"/>
            <a:ext cx="418485" cy="278483"/>
          </a:xfrm>
          <a:prstGeom prst="rect">
            <a:avLst/>
          </a:prstGeom>
        </p:spPr>
      </p:pic>
      <p:sp>
        <p:nvSpPr>
          <p:cNvPr id="21" name="Google Shape;849;p88">
            <a:extLst>
              <a:ext uri="{FF2B5EF4-FFF2-40B4-BE49-F238E27FC236}">
                <a16:creationId xmlns:a16="http://schemas.microsoft.com/office/drawing/2014/main" id="{8DFDD78C-A94D-A543-BA20-68D5FA991409}"/>
              </a:ext>
            </a:extLst>
          </p:cNvPr>
          <p:cNvSpPr/>
          <p:nvPr/>
        </p:nvSpPr>
        <p:spPr>
          <a:xfrm>
            <a:off x="1902" y="1324774"/>
            <a:ext cx="1571250" cy="11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593" tIns="12793" rIns="25593" bIns="12793" anchor="t" anchorCtr="0">
            <a:noAutofit/>
          </a:bodyPr>
          <a:lstStyle/>
          <a:p>
            <a:pPr algn="ctr"/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Source:  https://</a:t>
            </a:r>
            <a:r>
              <a:rPr lang="en-GB" sz="400" dirty="0" err="1">
                <a:solidFill>
                  <a:schemeClr val="bg1"/>
                </a:solidFill>
                <a:latin typeface="Arial"/>
                <a:cs typeface="Arial"/>
                <a:sym typeface="Arial"/>
              </a:rPr>
              <a:t>www.opencompute.org</a:t>
            </a:r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/events/past-summits</a:t>
            </a:r>
            <a:endParaRPr sz="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59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A25DE5-3BF4-0B4C-8F2C-B377E9BD2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158" y="500895"/>
            <a:ext cx="859701" cy="35247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E4541EE-1119-DC40-A1D7-0103F7DD6F09}"/>
              </a:ext>
            </a:extLst>
          </p:cNvPr>
          <p:cNvSpPr/>
          <p:nvPr/>
        </p:nvSpPr>
        <p:spPr>
          <a:xfrm>
            <a:off x="561252" y="766293"/>
            <a:ext cx="29105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Where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can I see </a:t>
            </a:r>
            <a:r>
              <a:rPr lang="en-US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OCP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Solutions?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80C519-F857-9341-91C6-13B69EDA1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2" y="335475"/>
            <a:ext cx="680579" cy="6805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AA60BF-2B09-FD4B-AF65-1A9570DC76F2}"/>
              </a:ext>
            </a:extLst>
          </p:cNvPr>
          <p:cNvSpPr/>
          <p:nvPr/>
        </p:nvSpPr>
        <p:spPr>
          <a:xfrm>
            <a:off x="752861" y="288990"/>
            <a:ext cx="2663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Who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sells </a:t>
            </a:r>
            <a:r>
              <a:rPr lang="en-US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OCP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Solutions?</a:t>
            </a:r>
          </a:p>
        </p:txBody>
      </p:sp>
    </p:spTree>
    <p:extLst>
      <p:ext uri="{BB962C8B-B14F-4D97-AF65-F5344CB8AC3E}">
        <p14:creationId xmlns:p14="http://schemas.microsoft.com/office/powerpoint/2010/main" val="1410143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E10827-4605-FF47-A4BC-FDBD53D82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744" y="202603"/>
            <a:ext cx="1018108" cy="50905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609851-48A4-284F-913B-5D8492B34F07}"/>
              </a:ext>
            </a:extLst>
          </p:cNvPr>
          <p:cNvSpPr/>
          <p:nvPr/>
        </p:nvSpPr>
        <p:spPr>
          <a:xfrm>
            <a:off x="147653" y="274239"/>
            <a:ext cx="20538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The OCP </a:t>
            </a:r>
            <a:r>
              <a:rPr lang="en-US" sz="14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Solution Provider</a:t>
            </a:r>
            <a:r>
              <a:rPr lang="en-US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 program is our reseller channel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80447F-1A89-614B-B12D-268FF6C22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44" y="788011"/>
            <a:ext cx="1018108" cy="47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42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EF1BD82-EC56-5F4C-8BDB-1100A27512C3}"/>
              </a:ext>
            </a:extLst>
          </p:cNvPr>
          <p:cNvGrpSpPr/>
          <p:nvPr/>
        </p:nvGrpSpPr>
        <p:grpSpPr>
          <a:xfrm>
            <a:off x="808600" y="340229"/>
            <a:ext cx="2702388" cy="947108"/>
            <a:chOff x="779132" y="331580"/>
            <a:chExt cx="2421025" cy="987668"/>
          </a:xfrm>
          <a:solidFill>
            <a:srgbClr val="92D050"/>
          </a:solidFill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5AC163-C801-0249-88E3-C937301E2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499" y="1107852"/>
              <a:ext cx="577278" cy="211395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B9E804B-4E1F-2F46-A8B2-1E6CE241A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499" y="335058"/>
              <a:ext cx="573734" cy="220349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001233F-DA26-8847-94BD-BEF52F1E0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628" y="864274"/>
              <a:ext cx="550224" cy="201756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63DF40B-3E7F-224D-9D57-93218501E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403" y="1122528"/>
              <a:ext cx="557301" cy="196719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B5030C0-5920-7A4B-9609-42ACDDF4A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499" y="602375"/>
              <a:ext cx="573734" cy="222771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2DBEF35-C455-C94E-8CFF-ABB896121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4862" y="337562"/>
              <a:ext cx="558240" cy="228191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3563C43-423D-2442-98C1-F21A471FF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404" y="860730"/>
              <a:ext cx="557301" cy="216874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0BCB0F9-97F4-6945-8AE4-448538211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157" y="1122529"/>
              <a:ext cx="555930" cy="196719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D66BE94-9356-794E-80E9-A40E2755A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132" y="337121"/>
              <a:ext cx="564955" cy="227467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94D5658-E62C-A744-9C38-BF920B00A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157" y="867532"/>
              <a:ext cx="555930" cy="21451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438C22B-A307-A14D-8F68-35728364C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499" y="864274"/>
              <a:ext cx="573734" cy="201756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66A6FBD-90FD-6241-938C-59AE5673A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699" y="331580"/>
              <a:ext cx="560458" cy="227466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7202F29-5C6E-5D48-B6A9-0272A6A6C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132" y="610517"/>
              <a:ext cx="564955" cy="21463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232D2F8-38D6-7E48-AC41-8A0693002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404" y="605774"/>
              <a:ext cx="557300" cy="213728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2054559-6F35-E847-A337-302FAB3DC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699" y="605774"/>
              <a:ext cx="557581" cy="21463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0D29F8A-6176-8642-A033-A2629CAB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145" y="1111152"/>
              <a:ext cx="547348" cy="196717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</p:pic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AE3FA0D7-9FB0-574D-9FA6-309D37D84EC4}"/>
              </a:ext>
            </a:extLst>
          </p:cNvPr>
          <p:cNvSpPr/>
          <p:nvPr/>
        </p:nvSpPr>
        <p:spPr>
          <a:xfrm>
            <a:off x="661215" y="-4984"/>
            <a:ext cx="2663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Who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sells </a:t>
            </a:r>
            <a:r>
              <a:rPr lang="en-US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OCP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Solutions?</a:t>
            </a:r>
          </a:p>
        </p:txBody>
      </p:sp>
      <p:sp>
        <p:nvSpPr>
          <p:cNvPr id="45" name="Google Shape;849;p88">
            <a:extLst>
              <a:ext uri="{FF2B5EF4-FFF2-40B4-BE49-F238E27FC236}">
                <a16:creationId xmlns:a16="http://schemas.microsoft.com/office/drawing/2014/main" id="{0F7C3BD8-A840-614E-ACBA-26ACA9098D08}"/>
              </a:ext>
            </a:extLst>
          </p:cNvPr>
          <p:cNvSpPr/>
          <p:nvPr/>
        </p:nvSpPr>
        <p:spPr>
          <a:xfrm>
            <a:off x="1902" y="1324774"/>
            <a:ext cx="1840966" cy="11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593" tIns="12793" rIns="25593" bIns="12793" anchor="t" anchorCtr="0">
            <a:noAutofit/>
          </a:bodyPr>
          <a:lstStyle/>
          <a:p>
            <a:pPr algn="ctr"/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https://</a:t>
            </a:r>
            <a:r>
              <a:rPr lang="en-GB" sz="400" dirty="0" err="1">
                <a:solidFill>
                  <a:schemeClr val="bg1"/>
                </a:solidFill>
                <a:latin typeface="Arial"/>
                <a:cs typeface="Arial"/>
                <a:sym typeface="Arial"/>
              </a:rPr>
              <a:t>www.opencompute.org</a:t>
            </a:r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/</a:t>
            </a:r>
            <a:r>
              <a:rPr lang="en-GB" sz="400" dirty="0" err="1">
                <a:solidFill>
                  <a:schemeClr val="bg1"/>
                </a:solidFill>
                <a:latin typeface="Arial"/>
                <a:cs typeface="Arial"/>
                <a:sym typeface="Arial"/>
              </a:rPr>
              <a:t>sp</a:t>
            </a:r>
            <a:r>
              <a:rPr lang="en-GB" sz="40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/open-compute-project-solution-providers</a:t>
            </a:r>
            <a:endParaRPr sz="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365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9588" cy="14397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5917EC-5BE8-5E49-A78E-E0ADACBEDF84}"/>
              </a:ext>
            </a:extLst>
          </p:cNvPr>
          <p:cNvSpPr/>
          <p:nvPr/>
        </p:nvSpPr>
        <p:spPr>
          <a:xfrm>
            <a:off x="685552" y="0"/>
            <a:ext cx="26649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2 types of OCP Products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526670-BA38-3749-9DBB-DD1F7B54E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23" y="373996"/>
            <a:ext cx="1298437" cy="49977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92D05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D5EAE2-2B01-D84B-A7C7-30F7E3F42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0" y="373995"/>
            <a:ext cx="1295528" cy="49977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92D050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5DF1CE0-A94D-A04D-91C2-77D1405869E7}"/>
              </a:ext>
            </a:extLst>
          </p:cNvPr>
          <p:cNvSpPr/>
          <p:nvPr/>
        </p:nvSpPr>
        <p:spPr>
          <a:xfrm>
            <a:off x="797169" y="886918"/>
            <a:ext cx="125919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Detailed Design Files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70D12A-66C4-894B-8A9B-2F31E796C4C9}"/>
              </a:ext>
            </a:extLst>
          </p:cNvPr>
          <p:cNvSpPr/>
          <p:nvPr/>
        </p:nvSpPr>
        <p:spPr>
          <a:xfrm>
            <a:off x="2329840" y="886918"/>
            <a:ext cx="125919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00" i="1" u="sng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No</a:t>
            </a:r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Design Files</a:t>
            </a:r>
          </a:p>
        </p:txBody>
      </p:sp>
      <p:sp>
        <p:nvSpPr>
          <p:cNvPr id="15" name="6-Point Star 14">
            <a:extLst>
              <a:ext uri="{FF2B5EF4-FFF2-40B4-BE49-F238E27FC236}">
                <a16:creationId xmlns:a16="http://schemas.microsoft.com/office/drawing/2014/main" id="{50D4CAF3-35F6-F645-B1B0-028C6B0C91E5}"/>
              </a:ext>
            </a:extLst>
          </p:cNvPr>
          <p:cNvSpPr/>
          <p:nvPr/>
        </p:nvSpPr>
        <p:spPr>
          <a:xfrm>
            <a:off x="793399" y="947225"/>
            <a:ext cx="97550" cy="96737"/>
          </a:xfrm>
          <a:prstGeom prst="star6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08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"/>
            <a:ext cx="4319588" cy="14397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2C3366-C09C-4546-9BF6-43AD07765C7A}"/>
              </a:ext>
            </a:extLst>
          </p:cNvPr>
          <p:cNvSpPr/>
          <p:nvPr/>
        </p:nvSpPr>
        <p:spPr>
          <a:xfrm>
            <a:off x="2713719" y="622864"/>
            <a:ext cx="14335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Data </a:t>
            </a:r>
            <a:r>
              <a:rPr lang="en-GB" sz="800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Center</a:t>
            </a:r>
            <a:r>
              <a:rPr lang="en-GB" sz="800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</a:rPr>
              <a:t> Facilities “ready” for OCP Solutions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685887-ABAF-454C-8805-F66AC191C2BD}"/>
              </a:ext>
            </a:extLst>
          </p:cNvPr>
          <p:cNvSpPr/>
          <p:nvPr/>
        </p:nvSpPr>
        <p:spPr>
          <a:xfrm>
            <a:off x="1184755" y="1203992"/>
            <a:ext cx="162240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" dirty="0">
                <a:solidFill>
                  <a:schemeClr val="bg1">
                    <a:lumMod val="95000"/>
                  </a:schemeClr>
                </a:solidFill>
              </a:rPr>
              <a:t>https://</a:t>
            </a:r>
            <a:r>
              <a:rPr lang="en-US" sz="500" dirty="0" err="1">
                <a:solidFill>
                  <a:schemeClr val="bg1">
                    <a:lumMod val="95000"/>
                  </a:schemeClr>
                </a:solidFill>
              </a:rPr>
              <a:t>www.opencompute.org</a:t>
            </a:r>
            <a:r>
              <a:rPr lang="en-US" sz="500" dirty="0">
                <a:solidFill>
                  <a:schemeClr val="bg1">
                    <a:lumMod val="95000"/>
                  </a:schemeClr>
                </a:solidFill>
              </a:rPr>
              <a:t>/contributions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5C729C-DCF8-734C-8E94-B50910613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779" y="364541"/>
            <a:ext cx="653381" cy="258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92D050"/>
            </a:solidFill>
          </a:ln>
        </p:spPr>
      </p:pic>
      <p:pic>
        <p:nvPicPr>
          <p:cNvPr id="9" name="Google Shape;675;p74">
            <a:extLst>
              <a:ext uri="{FF2B5EF4-FFF2-40B4-BE49-F238E27FC236}">
                <a16:creationId xmlns:a16="http://schemas.microsoft.com/office/drawing/2014/main" id="{FEC40672-2478-D94C-B28E-BA5D6E500C1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32" y="67914"/>
            <a:ext cx="1065508" cy="1237545"/>
          </a:xfrm>
          <a:prstGeom prst="rect">
            <a:avLst/>
          </a:prstGeom>
          <a:noFill/>
          <a:ln w="12700">
            <a:solidFill>
              <a:srgbClr val="92D05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3865E-05E6-9648-A9A5-1C688E2036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000" y="225283"/>
            <a:ext cx="1485914" cy="922805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585879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2C3366-C09C-4546-9BF6-43AD07765C7A}"/>
              </a:ext>
            </a:extLst>
          </p:cNvPr>
          <p:cNvSpPr/>
          <p:nvPr/>
        </p:nvSpPr>
        <p:spPr>
          <a:xfrm>
            <a:off x="196135" y="435035"/>
            <a:ext cx="20508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 can see a list of </a:t>
            </a:r>
            <a:r>
              <a:rPr lang="en-US" sz="1000" u="sng" dirty="0">
                <a:solidFill>
                  <a:schemeClr val="bg1"/>
                </a:solidFill>
                <a:latin typeface="Franklin Gothic Book" panose="020B0503020102020204" pitchFamily="34" charset="0"/>
              </a:rPr>
              <a:t>products</a:t>
            </a:r>
            <a:r>
              <a:rPr lang="en-US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 and </a:t>
            </a:r>
            <a:r>
              <a:rPr lang="en-US" sz="1000" u="sng" dirty="0">
                <a:solidFill>
                  <a:schemeClr val="bg1"/>
                </a:solidFill>
                <a:latin typeface="Franklin Gothic Book" panose="020B0503020102020204" pitchFamily="34" charset="0"/>
              </a:rPr>
              <a:t>facilities</a:t>
            </a:r>
            <a:r>
              <a:rPr lang="en-US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 on the </a:t>
            </a:r>
            <a:r>
              <a:rPr lang="en-US" sz="1000" dirty="0">
                <a:solidFill>
                  <a:srgbClr val="92D050"/>
                </a:solidFill>
                <a:latin typeface="Franklin Gothic Book" panose="020B0503020102020204" pitchFamily="34" charset="0"/>
              </a:rPr>
              <a:t>OCP Marketplace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685887-ABAF-454C-8805-F66AC191C2BD}"/>
              </a:ext>
            </a:extLst>
          </p:cNvPr>
          <p:cNvSpPr/>
          <p:nvPr/>
        </p:nvSpPr>
        <p:spPr>
          <a:xfrm>
            <a:off x="2539341" y="1294957"/>
            <a:ext cx="1622404" cy="14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36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https://www.opencompute.org/sp/open-compute-project-solution-providers</a:t>
            </a:r>
            <a:r>
              <a:rPr lang="en-US" sz="336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6A380E-D6E2-5146-93DB-B68571DD8765}"/>
              </a:ext>
            </a:extLst>
          </p:cNvPr>
          <p:cNvSpPr/>
          <p:nvPr/>
        </p:nvSpPr>
        <p:spPr>
          <a:xfrm>
            <a:off x="297096" y="837396"/>
            <a:ext cx="176089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dirty="0">
                <a:solidFill>
                  <a:schemeClr val="bg1">
                    <a:lumMod val="9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https://www.opencompute.org/products</a:t>
            </a:r>
            <a:r>
              <a:rPr lang="en-US" sz="6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5C59D9-5D81-8746-9E5C-AEA4B5C2B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3089" y="51"/>
            <a:ext cx="1876498" cy="1436656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288285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2D3EC5F0-84F9-A049-9A3D-823AC29CB6A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0381949"/>
                  </p:ext>
                </p:extLst>
              </p:nvPr>
            </p:nvGraphicFramePr>
            <p:xfrm>
              <a:off x="0" y="181787"/>
              <a:ext cx="2654105" cy="130001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2D3EC5F0-84F9-A049-9A3D-823AC29CB6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81787"/>
                <a:ext cx="2654105" cy="130001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C6A6BA14-B047-8443-8030-90B44A1906F5}"/>
              </a:ext>
            </a:extLst>
          </p:cNvPr>
          <p:cNvSpPr/>
          <p:nvPr/>
        </p:nvSpPr>
        <p:spPr>
          <a:xfrm>
            <a:off x="2515771" y="288127"/>
            <a:ext cx="13074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&gt; 2,000 visits per month from APAC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B118BC-2EF1-0C46-A591-5E257431D2FC}"/>
              </a:ext>
            </a:extLst>
          </p:cNvPr>
          <p:cNvSpPr/>
          <p:nvPr/>
        </p:nvSpPr>
        <p:spPr>
          <a:xfrm>
            <a:off x="2515771" y="685758"/>
            <a:ext cx="10746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Franklin Gothic Book" panose="020B0503020102020204" pitchFamily="34" charset="0"/>
              </a:rPr>
              <a:t>APAC = 5 of top 10 Countries visiting our website</a:t>
            </a:r>
          </a:p>
        </p:txBody>
      </p:sp>
    </p:spTree>
    <p:extLst>
      <p:ext uri="{BB962C8B-B14F-4D97-AF65-F5344CB8AC3E}">
        <p14:creationId xmlns:p14="http://schemas.microsoft.com/office/powerpoint/2010/main" val="44024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5B1894-8C0C-254F-90EC-ED6F74784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22" y="598314"/>
            <a:ext cx="566054" cy="5660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48B81F-FF23-6B41-BECD-CA27BC2D732C}"/>
              </a:ext>
            </a:extLst>
          </p:cNvPr>
          <p:cNvSpPr txBox="1"/>
          <p:nvPr/>
        </p:nvSpPr>
        <p:spPr>
          <a:xfrm>
            <a:off x="226707" y="319029"/>
            <a:ext cx="3866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In China...what OCP products do people view?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3AA97C-BA67-9F47-9488-F479F75580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26" y="581922"/>
            <a:ext cx="580907" cy="580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B77368-18A0-E94C-A778-47E8413B63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609" y="600897"/>
            <a:ext cx="591489" cy="5914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E9DDD6-D102-434A-B32F-6FABCDE3BFB7}"/>
              </a:ext>
            </a:extLst>
          </p:cNvPr>
          <p:cNvSpPr/>
          <p:nvPr/>
        </p:nvSpPr>
        <p:spPr>
          <a:xfrm>
            <a:off x="1317022" y="1107747"/>
            <a:ext cx="55495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</a:rPr>
              <a:t>Server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7D44E5-C8F7-A84A-9605-C10EDA9DC2AC}"/>
              </a:ext>
            </a:extLst>
          </p:cNvPr>
          <p:cNvSpPr/>
          <p:nvPr/>
        </p:nvSpPr>
        <p:spPr>
          <a:xfrm>
            <a:off x="1961122" y="1124813"/>
            <a:ext cx="55495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</a:rPr>
              <a:t>Storage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BDAE81-3A83-2F43-BAA8-BB2C5303B038}"/>
              </a:ext>
            </a:extLst>
          </p:cNvPr>
          <p:cNvSpPr/>
          <p:nvPr/>
        </p:nvSpPr>
        <p:spPr>
          <a:xfrm>
            <a:off x="2564237" y="1138520"/>
            <a:ext cx="69772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95000"/>
                  </a:schemeClr>
                </a:solidFill>
              </a:rPr>
              <a:t>Networking</a:t>
            </a:r>
          </a:p>
        </p:txBody>
      </p:sp>
    </p:spTree>
    <p:extLst>
      <p:ext uri="{BB962C8B-B14F-4D97-AF65-F5344CB8AC3E}">
        <p14:creationId xmlns:p14="http://schemas.microsoft.com/office/powerpoint/2010/main" val="2232468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7F851-472B-E54C-B237-68096535C9E4}"/>
              </a:ext>
            </a:extLst>
          </p:cNvPr>
          <p:cNvSpPr txBox="1"/>
          <p:nvPr/>
        </p:nvSpPr>
        <p:spPr>
          <a:xfrm>
            <a:off x="2813395" y="484896"/>
            <a:ext cx="1439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Inspur Open Rack v2 San Jose Compute Sled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2FE7F3-320A-6D43-ACD8-B2839959E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954" y="321719"/>
            <a:ext cx="834936" cy="7156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F26EB2-A232-9543-ADBA-FA439E64646B}"/>
              </a:ext>
            </a:extLst>
          </p:cNvPr>
          <p:cNvSpPr txBox="1"/>
          <p:nvPr/>
        </p:nvSpPr>
        <p:spPr>
          <a:xfrm>
            <a:off x="192165" y="494274"/>
            <a:ext cx="1135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Wiwynn Leopard Compute Sled 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0C353E-FF0D-2746-B982-BE8A9911B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451" y="321719"/>
            <a:ext cx="1118387" cy="74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0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9588" cy="143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7F851-472B-E54C-B237-68096535C9E4}"/>
              </a:ext>
            </a:extLst>
          </p:cNvPr>
          <p:cNvSpPr txBox="1"/>
          <p:nvPr/>
        </p:nvSpPr>
        <p:spPr>
          <a:xfrm>
            <a:off x="236672" y="523328"/>
            <a:ext cx="18806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Wiwynn Lightning </a:t>
            </a:r>
            <a:r>
              <a:rPr lang="en-GB" sz="1050" dirty="0" err="1">
                <a:solidFill>
                  <a:schemeClr val="bg1"/>
                </a:solidFill>
              </a:rPr>
              <a:t>NVMe</a:t>
            </a:r>
            <a:r>
              <a:rPr lang="en-GB" sz="1050" dirty="0">
                <a:solidFill>
                  <a:schemeClr val="bg1"/>
                </a:solidFill>
              </a:rPr>
              <a:t> JBOF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AD18E-7819-674D-A997-DAA02DF75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322" y="142043"/>
            <a:ext cx="1099490" cy="1057018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30873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7F851-472B-E54C-B237-68096535C9E4}"/>
              </a:ext>
            </a:extLst>
          </p:cNvPr>
          <p:cNvSpPr txBox="1"/>
          <p:nvPr/>
        </p:nvSpPr>
        <p:spPr>
          <a:xfrm>
            <a:off x="619464" y="393876"/>
            <a:ext cx="15403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err="1">
                <a:solidFill>
                  <a:schemeClr val="bg1"/>
                </a:solidFill>
              </a:rPr>
              <a:t>Edgecore</a:t>
            </a:r>
            <a:r>
              <a:rPr lang="en-GB" sz="1050" dirty="0">
                <a:solidFill>
                  <a:schemeClr val="bg1"/>
                </a:solidFill>
              </a:rPr>
              <a:t> Networks AS7816-64X 100GbE Data </a:t>
            </a:r>
            <a:r>
              <a:rPr lang="en-GB" sz="1050" dirty="0" err="1">
                <a:solidFill>
                  <a:schemeClr val="bg1"/>
                </a:solidFill>
              </a:rPr>
              <a:t>Center</a:t>
            </a:r>
            <a:r>
              <a:rPr lang="en-GB" sz="1050" dirty="0">
                <a:solidFill>
                  <a:schemeClr val="bg1"/>
                </a:solidFill>
              </a:rPr>
              <a:t> Switch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53614-F217-7540-88BF-257299EA9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12" y="346474"/>
            <a:ext cx="1233268" cy="844264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960925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7F851-472B-E54C-B237-68096535C9E4}"/>
              </a:ext>
            </a:extLst>
          </p:cNvPr>
          <p:cNvSpPr txBox="1"/>
          <p:nvPr/>
        </p:nvSpPr>
        <p:spPr>
          <a:xfrm>
            <a:off x="1140405" y="229995"/>
            <a:ext cx="1882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The OCP Market is Growing !!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89149-0C69-A34E-9C57-4D26519E188B}"/>
              </a:ext>
            </a:extLst>
          </p:cNvPr>
          <p:cNvSpPr txBox="1"/>
          <p:nvPr/>
        </p:nvSpPr>
        <p:spPr>
          <a:xfrm>
            <a:off x="1210137" y="487971"/>
            <a:ext cx="17427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Asia is using OCP Hardware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52573-1E43-3C41-ADE1-BD922FC331B9}"/>
              </a:ext>
            </a:extLst>
          </p:cNvPr>
          <p:cNvSpPr txBox="1"/>
          <p:nvPr/>
        </p:nvSpPr>
        <p:spPr>
          <a:xfrm>
            <a:off x="211467" y="742895"/>
            <a:ext cx="36567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Please visit with Solution Providers and </a:t>
            </a:r>
            <a:r>
              <a:rPr lang="en-US" sz="1100">
                <a:solidFill>
                  <a:schemeClr val="bg1"/>
                </a:solidFill>
              </a:rPr>
              <a:t>visit the </a:t>
            </a:r>
            <a:r>
              <a:rPr lang="en-US" sz="1100" dirty="0">
                <a:solidFill>
                  <a:schemeClr val="bg1"/>
                </a:solidFill>
              </a:rPr>
              <a:t>Marketplace</a:t>
            </a:r>
          </a:p>
        </p:txBody>
      </p:sp>
    </p:spTree>
    <p:extLst>
      <p:ext uri="{BB962C8B-B14F-4D97-AF65-F5344CB8AC3E}">
        <p14:creationId xmlns:p14="http://schemas.microsoft.com/office/powerpoint/2010/main" val="27278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E1D7F6-E045-4FE0-8A49-D6CD9554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"/>
            <a:ext cx="4319588" cy="143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B7F851-472B-E54C-B237-68096535C9E4}"/>
              </a:ext>
            </a:extLst>
          </p:cNvPr>
          <p:cNvSpPr txBox="1"/>
          <p:nvPr/>
        </p:nvSpPr>
        <p:spPr>
          <a:xfrm>
            <a:off x="502170" y="487180"/>
            <a:ext cx="8723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19589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</TotalTime>
  <Words>647</Words>
  <Application>Microsoft Macintosh PowerPoint</Application>
  <PresentationFormat>Custom</PresentationFormat>
  <Paragraphs>134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等线</vt:lpstr>
      <vt:lpstr>等线 Light</vt:lpstr>
      <vt:lpstr>맑은 고딕</vt:lpstr>
      <vt:lpstr>Arial</vt:lpstr>
      <vt:lpstr>Calibri</vt:lpstr>
      <vt:lpstr>Calibri Light</vt:lpstr>
      <vt:lpstr>Franklin Gothic Book</vt:lpstr>
      <vt:lpstr>TTTGB Medium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Hao</dc:creator>
  <cp:lastModifiedBy>Steve Helvie</cp:lastModifiedBy>
  <cp:revision>179</cp:revision>
  <dcterms:created xsi:type="dcterms:W3CDTF">2018-12-28T01:52:17Z</dcterms:created>
  <dcterms:modified xsi:type="dcterms:W3CDTF">2019-01-14T14:56:56Z</dcterms:modified>
</cp:coreProperties>
</file>