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3" r:id="rId5"/>
    <p:sldMasterId id="214748365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y="13716000" cx="24384000"/>
  <p:notesSz cx="6858000" cy="9144000"/>
  <p:embeddedFontLst>
    <p:embeddedFont>
      <p:font typeface="Source Sans Pro"/>
      <p:regular r:id="rId28"/>
      <p:bold r:id="rId29"/>
      <p:italic r:id="rId30"/>
      <p:boldItalic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320">
          <p15:clr>
            <a:srgbClr val="A4A3A4"/>
          </p15:clr>
        </p15:guide>
        <p15:guide id="2" pos="763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E974E985-D697-43DC-A928-9A255CEADBD7}">
  <a:tblStyle styleId="{E974E985-D697-43DC-A928-9A255CEADBD7}"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9EFF7"/>
          </a:solidFill>
        </a:fill>
      </a:tcStyle>
    </a:wholeTbl>
    <a:band1H>
      <a:tcTxStyle/>
      <a:tcStyle>
        <a:fill>
          <a:solidFill>
            <a:srgbClr val="D0DEEF"/>
          </a:solidFill>
        </a:fill>
      </a:tcStyle>
    </a:band1H>
    <a:band2H>
      <a:tcTxStyle/>
    </a:band2H>
    <a:band1V>
      <a:tcTxStyle/>
      <a:tcStyle>
        <a:fill>
          <a:solidFill>
            <a:srgbClr val="D0DEEF"/>
          </a:solidFill>
        </a:fill>
      </a:tcStyle>
    </a:band1V>
    <a:band2V>
      <a:tcTxStyle/>
    </a:band2V>
    <a:lastCol>
      <a:tcTxStyle b="on" i="off">
        <a:font>
          <a:latin typeface="Arial"/>
          <a:ea typeface="Arial"/>
          <a:cs typeface="Arial"/>
        </a:font>
        <a:schemeClr val="lt1"/>
      </a:tcTxStyle>
      <a:tcStyle>
        <a:fill>
          <a:solidFill>
            <a:schemeClr val="accent5"/>
          </a:solidFill>
        </a:fill>
      </a:tcStyle>
    </a:lastCol>
    <a:firstCol>
      <a:tcTxStyle b="on" i="off">
        <a:font>
          <a:latin typeface="Arial"/>
          <a:ea typeface="Arial"/>
          <a:cs typeface="Arial"/>
        </a:font>
        <a:schemeClr val="lt1"/>
      </a:tcTxStyle>
      <a:tcStyle>
        <a:fill>
          <a:solidFill>
            <a:schemeClr val="accent5"/>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5"/>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5"/>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4320" orient="horz"/>
        <p:guide pos="7632"/>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font" Target="fonts/SourceSansPro-regular.fntdata"/><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font" Target="fonts/SourceSansPro-bold.fntdata"/><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font" Target="fonts/SourceSansPro-boldItalic.fntdata"/><Relationship Id="rId30" Type="http://schemas.openxmlformats.org/officeDocument/2006/relationships/font" Target="fonts/SourceSansPro-italic.fntdata"/><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2400" u="none" cap="none" strike="noStrike">
                <a:solidFill>
                  <a:srgbClr val="000000"/>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 name="Shape 32"/>
        <p:cNvGrpSpPr/>
        <p:nvPr/>
      </p:nvGrpSpPr>
      <p:grpSpPr>
        <a:xfrm>
          <a:off x="0" y="0"/>
          <a:ext cx="0" cy="0"/>
          <a:chOff x="0" y="0"/>
          <a:chExt cx="0" cy="0"/>
        </a:xfrm>
      </p:grpSpPr>
      <p:sp>
        <p:nvSpPr>
          <p:cNvPr id="33" name="Google Shape;33;p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 name="Google Shape;3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 name="Shape 36"/>
        <p:cNvGrpSpPr/>
        <p:nvPr/>
      </p:nvGrpSpPr>
      <p:grpSpPr>
        <a:xfrm>
          <a:off x="0" y="0"/>
          <a:ext cx="0" cy="0"/>
          <a:chOff x="0" y="0"/>
          <a:chExt cx="0" cy="0"/>
        </a:xfrm>
      </p:grpSpPr>
      <p:sp>
        <p:nvSpPr>
          <p:cNvPr id="37" name="Google Shape;37;p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 name="Google Shape;3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 name="Shape 43"/>
        <p:cNvGrpSpPr/>
        <p:nvPr/>
      </p:nvGrpSpPr>
      <p:grpSpPr>
        <a:xfrm>
          <a:off x="0" y="0"/>
          <a:ext cx="0" cy="0"/>
          <a:chOff x="0" y="0"/>
          <a:chExt cx="0" cy="0"/>
        </a:xfrm>
      </p:grpSpPr>
      <p:sp>
        <p:nvSpPr>
          <p:cNvPr id="44" name="Google Shape;4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 name="Google Shape;45;p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 name="Shape 63"/>
        <p:cNvGrpSpPr/>
        <p:nvPr/>
      </p:nvGrpSpPr>
      <p:grpSpPr>
        <a:xfrm>
          <a:off x="0" y="0"/>
          <a:ext cx="0" cy="0"/>
          <a:chOff x="0" y="0"/>
          <a:chExt cx="0" cy="0"/>
        </a:xfrm>
      </p:grpSpPr>
      <p:sp>
        <p:nvSpPr>
          <p:cNvPr id="64" name="Google Shape;64;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5" name="Google Shape;65;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Google Shape;9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5" name="Google Shape;95;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b="0" i="0" sz="24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Google Shape;121;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2" name="Google Shape;122;p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2" name="Google Shape;162;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sz="240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8" name="Shape 188"/>
        <p:cNvGrpSpPr/>
        <p:nvPr/>
      </p:nvGrpSpPr>
      <p:grpSpPr>
        <a:xfrm>
          <a:off x="0" y="0"/>
          <a:ext cx="0" cy="0"/>
          <a:chOff x="0" y="0"/>
          <a:chExt cx="0" cy="0"/>
        </a:xfrm>
      </p:grpSpPr>
      <p:sp>
        <p:nvSpPr>
          <p:cNvPr id="189" name="Google Shape;189;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0" name="Google Shape;190;p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6" name="Google Shape;196;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sz="3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2" name="Google Shape;212;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8" name="Shape 228"/>
        <p:cNvGrpSpPr/>
        <p:nvPr/>
      </p:nvGrpSpPr>
      <p:grpSpPr>
        <a:xfrm>
          <a:off x="0" y="0"/>
          <a:ext cx="0" cy="0"/>
          <a:chOff x="0" y="0"/>
          <a:chExt cx="0" cy="0"/>
        </a:xfrm>
      </p:grpSpPr>
      <p:sp>
        <p:nvSpPr>
          <p:cNvPr id="229" name="Google Shape;229;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0" name="Google Shape;230;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a:p>
            <a:pPr indent="-228600" lvl="0" marL="457200" marR="0" rtl="0" algn="l">
              <a:lnSpc>
                <a:spcPct val="100000"/>
              </a:lnSpc>
              <a:spcBef>
                <a:spcPts val="0"/>
              </a:spcBef>
              <a:spcAft>
                <a:spcPts val="0"/>
              </a:spcAft>
              <a:buClr>
                <a:srgbClr val="000000"/>
              </a:buClr>
              <a:buSzPts val="1400"/>
              <a:buFont typeface="Arial"/>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Google Shape;235;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6" name="Google Shape;236;p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9" name="Shape 249"/>
        <p:cNvGrpSpPr/>
        <p:nvPr/>
      </p:nvGrpSpPr>
      <p:grpSpPr>
        <a:xfrm>
          <a:off x="0" y="0"/>
          <a:ext cx="0" cy="0"/>
          <a:chOff x="0" y="0"/>
          <a:chExt cx="0" cy="0"/>
        </a:xfrm>
      </p:grpSpPr>
      <p:sp>
        <p:nvSpPr>
          <p:cNvPr id="250" name="Google Shape;250;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1" name="Google Shape;251;p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7" name="Shape 277"/>
        <p:cNvGrpSpPr/>
        <p:nvPr/>
      </p:nvGrpSpPr>
      <p:grpSpPr>
        <a:xfrm>
          <a:off x="0" y="0"/>
          <a:ext cx="0" cy="0"/>
          <a:chOff x="0" y="0"/>
          <a:chExt cx="0" cy="0"/>
        </a:xfrm>
      </p:grpSpPr>
      <p:sp>
        <p:nvSpPr>
          <p:cNvPr id="278" name="Google Shape;278;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9" name="Google Shape;279;p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3" name="Shape 283"/>
        <p:cNvGrpSpPr/>
        <p:nvPr/>
      </p:nvGrpSpPr>
      <p:grpSpPr>
        <a:xfrm>
          <a:off x="0" y="0"/>
          <a:ext cx="0" cy="0"/>
          <a:chOff x="0" y="0"/>
          <a:chExt cx="0" cy="0"/>
        </a:xfrm>
      </p:grpSpPr>
      <p:sp>
        <p:nvSpPr>
          <p:cNvPr id="284" name="Google Shape;284;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5" name="Google Shape;285;p1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3" name="Shape 313"/>
        <p:cNvGrpSpPr/>
        <p:nvPr/>
      </p:nvGrpSpPr>
      <p:grpSpPr>
        <a:xfrm>
          <a:off x="0" y="0"/>
          <a:ext cx="0" cy="0"/>
          <a:chOff x="0" y="0"/>
          <a:chExt cx="0" cy="0"/>
        </a:xfrm>
      </p:grpSpPr>
      <p:sp>
        <p:nvSpPr>
          <p:cNvPr id="314" name="Google Shape;314;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5" name="Google Shape;315;p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9" name="Shape 319"/>
        <p:cNvGrpSpPr/>
        <p:nvPr/>
      </p:nvGrpSpPr>
      <p:grpSpPr>
        <a:xfrm>
          <a:off x="0" y="0"/>
          <a:ext cx="0" cy="0"/>
          <a:chOff x="0" y="0"/>
          <a:chExt cx="0" cy="0"/>
        </a:xfrm>
      </p:grpSpPr>
      <p:sp>
        <p:nvSpPr>
          <p:cNvPr id="320" name="Google Shape;320;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1" name="Google Shape;321;p1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6" name="Shape 346"/>
        <p:cNvGrpSpPr/>
        <p:nvPr/>
      </p:nvGrpSpPr>
      <p:grpSpPr>
        <a:xfrm>
          <a:off x="0" y="0"/>
          <a:ext cx="0" cy="0"/>
          <a:chOff x="0" y="0"/>
          <a:chExt cx="0" cy="0"/>
        </a:xfrm>
      </p:grpSpPr>
      <p:sp>
        <p:nvSpPr>
          <p:cNvPr id="347" name="Google Shape;347;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8" name="Google Shape;348;p1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5" name="Shape 355"/>
        <p:cNvGrpSpPr/>
        <p:nvPr/>
      </p:nvGrpSpPr>
      <p:grpSpPr>
        <a:xfrm>
          <a:off x="0" y="0"/>
          <a:ext cx="0" cy="0"/>
          <a:chOff x="0" y="0"/>
          <a:chExt cx="0" cy="0"/>
        </a:xfrm>
      </p:grpSpPr>
      <p:sp>
        <p:nvSpPr>
          <p:cNvPr id="356" name="Google Shape;356;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7" name="Google Shape;357;p1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2" name="Shape 362"/>
        <p:cNvGrpSpPr/>
        <p:nvPr/>
      </p:nvGrpSpPr>
      <p:grpSpPr>
        <a:xfrm>
          <a:off x="0" y="0"/>
          <a:ext cx="0" cy="0"/>
          <a:chOff x="0" y="0"/>
          <a:chExt cx="0" cy="0"/>
        </a:xfrm>
      </p:grpSpPr>
      <p:sp>
        <p:nvSpPr>
          <p:cNvPr id="363" name="Google Shape;363;p2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4" name="Google Shape;364;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spTree>
      <p:nvGrpSpPr>
        <p:cNvPr id="7" name="Shape 7"/>
        <p:cNvGrpSpPr/>
        <p:nvPr/>
      </p:nvGrpSpPr>
      <p:grpSpPr>
        <a:xfrm>
          <a:off x="0" y="0"/>
          <a:ext cx="0" cy="0"/>
          <a:chOff x="0" y="0"/>
          <a:chExt cx="0" cy="0"/>
        </a:xfrm>
      </p:grpSpPr>
      <p:sp>
        <p:nvSpPr>
          <p:cNvPr id="8" name="Google Shape;8;p2"/>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 name="Google Shape;9;p2"/>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0" name="Google Shape;10;p2"/>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1" name="Google Shape;11;p2"/>
          <p:cNvPicPr preferRelativeResize="0"/>
          <p:nvPr/>
        </p:nvPicPr>
        <p:blipFill rotWithShape="1">
          <a:blip r:embed="rId2">
            <a:alphaModFix/>
          </a:blip>
          <a:srcRect b="0" l="0" r="0" t="0"/>
          <a:stretch/>
        </p:blipFill>
        <p:spPr>
          <a:xfrm>
            <a:off x="0" y="0"/>
            <a:ext cx="24384000" cy="13716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ustom Layout">
  <p:cSld name="Custom Layout">
    <p:spTree>
      <p:nvGrpSpPr>
        <p:cNvPr id="12" name="Shape 12"/>
        <p:cNvGrpSpPr/>
        <p:nvPr/>
      </p:nvGrpSpPr>
      <p:grpSpPr>
        <a:xfrm>
          <a:off x="0" y="0"/>
          <a:ext cx="0" cy="0"/>
          <a:chOff x="0" y="0"/>
          <a:chExt cx="0" cy="0"/>
        </a:xfrm>
      </p:grpSpPr>
      <p:sp>
        <p:nvSpPr>
          <p:cNvPr id="13" name="Google Shape;13;p3"/>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4" name="Google Shape;14;p3"/>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5" name="Google Shape;15;p3"/>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6" name="Google Shape;16;p3"/>
          <p:cNvPicPr preferRelativeResize="0"/>
          <p:nvPr/>
        </p:nvPicPr>
        <p:blipFill rotWithShape="1">
          <a:blip r:embed="rId2">
            <a:alphaModFix/>
          </a:blip>
          <a:srcRect b="0" l="0" r="0" t="0"/>
          <a:stretch/>
        </p:blipFill>
        <p:spPr>
          <a:xfrm>
            <a:off x="0" y="0"/>
            <a:ext cx="24384000" cy="13716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CP17 End Bumper copy 1" showMasterSp="0">
  <p:cSld name="OCP17 End Bumper copy 1">
    <p:spTree>
      <p:nvGrpSpPr>
        <p:cNvPr id="17" name="Shape 17"/>
        <p:cNvGrpSpPr/>
        <p:nvPr/>
      </p:nvGrpSpPr>
      <p:grpSpPr>
        <a:xfrm>
          <a:off x="0" y="0"/>
          <a:ext cx="0" cy="0"/>
          <a:chOff x="0" y="0"/>
          <a:chExt cx="0" cy="0"/>
        </a:xfrm>
      </p:grpSpPr>
      <p:pic>
        <p:nvPicPr>
          <p:cNvPr descr="slide3.png" id="18" name="Google Shape;18;p4"/>
          <p:cNvPicPr preferRelativeResize="0"/>
          <p:nvPr/>
        </p:nvPicPr>
        <p:blipFill rotWithShape="1">
          <a:blip r:embed="rId2">
            <a:alphaModFix/>
          </a:blip>
          <a:srcRect b="0" l="0" r="0" t="0"/>
          <a:stretch/>
        </p:blipFill>
        <p:spPr>
          <a:xfrm>
            <a:off x="0" y="0"/>
            <a:ext cx="24384000" cy="137160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2" name="Shape 22"/>
        <p:cNvGrpSpPr/>
        <p:nvPr/>
      </p:nvGrpSpPr>
      <p:grpSpPr>
        <a:xfrm>
          <a:off x="0" y="0"/>
          <a:ext cx="0" cy="0"/>
          <a:chOff x="0" y="0"/>
          <a:chExt cx="0" cy="0"/>
        </a:xfrm>
      </p:grpSpPr>
      <p:sp>
        <p:nvSpPr>
          <p:cNvPr id="23" name="Google Shape;23;p6"/>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SzPts val="100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6"/>
          <p:cNvSpPr txBox="1"/>
          <p:nvPr>
            <p:ph idx="1" type="body"/>
          </p:nvPr>
        </p:nvSpPr>
        <p:spPr>
          <a:xfrm>
            <a:off x="1676400" y="2576830"/>
            <a:ext cx="21031199" cy="870267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2000"/>
              </a:spcBef>
              <a:spcAft>
                <a:spcPts val="0"/>
              </a:spcAft>
              <a:buSzPts val="6400"/>
              <a:buNone/>
              <a:defRPr/>
            </a:lvl1pPr>
            <a:lvl2pPr indent="-635000" lvl="1" marL="914400" algn="l">
              <a:lnSpc>
                <a:spcPct val="90000"/>
              </a:lnSpc>
              <a:spcBef>
                <a:spcPts val="2000"/>
              </a:spcBef>
              <a:spcAft>
                <a:spcPts val="0"/>
              </a:spcAft>
              <a:buSzPts val="6400"/>
              <a:buChar char="•"/>
              <a:defRPr/>
            </a:lvl2pPr>
            <a:lvl3pPr indent="-635000" lvl="2" marL="1371600" algn="l">
              <a:lnSpc>
                <a:spcPct val="90000"/>
              </a:lnSpc>
              <a:spcBef>
                <a:spcPts val="2000"/>
              </a:spcBef>
              <a:spcAft>
                <a:spcPts val="0"/>
              </a:spcAft>
              <a:buSzPts val="6400"/>
              <a:buChar char="•"/>
              <a:defRPr/>
            </a:lvl3pPr>
            <a:lvl4pPr indent="-635000" lvl="3" marL="1828800" algn="l">
              <a:lnSpc>
                <a:spcPct val="90000"/>
              </a:lnSpc>
              <a:spcBef>
                <a:spcPts val="2000"/>
              </a:spcBef>
              <a:spcAft>
                <a:spcPts val="0"/>
              </a:spcAft>
              <a:buSzPts val="6400"/>
              <a:buChar char="•"/>
              <a:defRPr/>
            </a:lvl4pPr>
            <a:lvl5pPr indent="-635000" lvl="4" marL="2286000" algn="l">
              <a:lnSpc>
                <a:spcPct val="90000"/>
              </a:lnSpc>
              <a:spcBef>
                <a:spcPts val="2000"/>
              </a:spcBef>
              <a:spcAft>
                <a:spcPts val="0"/>
              </a:spcAft>
              <a:buSzPts val="64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25" name="Google Shape;25;p6"/>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6" name="Google Shape;26;p6"/>
          <p:cNvSpPr txBox="1"/>
          <p:nvPr>
            <p:ph idx="11" type="ftr"/>
          </p:nvPr>
        </p:nvSpPr>
        <p:spPr>
          <a:xfrm>
            <a:off x="8077200" y="12712700"/>
            <a:ext cx="8229600" cy="730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27" name="Google Shape;27;p6"/>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28" name="Shape 28"/>
        <p:cNvGrpSpPr/>
        <p:nvPr/>
      </p:nvGrpSpPr>
      <p:grpSpPr>
        <a:xfrm>
          <a:off x="0" y="0"/>
          <a:ext cx="0" cy="0"/>
          <a:chOff x="0" y="0"/>
          <a:chExt cx="0" cy="0"/>
        </a:xfrm>
      </p:grpSpPr>
      <p:sp>
        <p:nvSpPr>
          <p:cNvPr id="29" name="Google Shape;29;p7"/>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lvl1pPr lvl="0" marR="0" algn="l">
              <a:lnSpc>
                <a:spcPct val="90000"/>
              </a:lnSpc>
              <a:spcBef>
                <a:spcPts val="0"/>
              </a:spcBef>
              <a:spcAft>
                <a:spcPts val="0"/>
              </a:spcAft>
              <a:buClr>
                <a:srgbClr val="535353"/>
              </a:buClr>
              <a:buSzPts val="10000"/>
              <a:buFont typeface="Source Sans Pro"/>
              <a:buNone/>
              <a:defRPr b="0" i="0" sz="10000" u="none" cap="none" strike="noStrike">
                <a:solidFill>
                  <a:srgbClr val="535353"/>
                </a:solidFill>
                <a:latin typeface="Source Sans Pro"/>
                <a:ea typeface="Source Sans Pro"/>
                <a:cs typeface="Source Sans Pro"/>
                <a:sym typeface="Source Sans Pro"/>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p:txBody>
      </p:sp>
      <p:sp>
        <p:nvSpPr>
          <p:cNvPr id="30" name="Google Shape;30;p7"/>
          <p:cNvSpPr txBox="1"/>
          <p:nvPr>
            <p:ph idx="1" type="body"/>
          </p:nvPr>
        </p:nvSpPr>
        <p:spPr>
          <a:xfrm>
            <a:off x="1676400" y="2668270"/>
            <a:ext cx="10439400" cy="8702675"/>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2000"/>
              </a:spcBef>
              <a:spcAft>
                <a:spcPts val="0"/>
              </a:spcAft>
              <a:buClr>
                <a:srgbClr val="5F6062"/>
              </a:buClr>
              <a:buSzPts val="6400"/>
              <a:buFont typeface="Source Sans Pro"/>
              <a:buNone/>
              <a:defRPr b="0" i="0" sz="6400" u="none" cap="none" strike="noStrike">
                <a:solidFill>
                  <a:srgbClr val="5F6062"/>
                </a:solidFill>
                <a:latin typeface="Source Sans Pro"/>
                <a:ea typeface="Source Sans Pro"/>
                <a:cs typeface="Source Sans Pro"/>
                <a:sym typeface="Source Sans Pro"/>
              </a:defRPr>
            </a:lvl1pPr>
            <a:lvl2pPr indent="-635000" lvl="1" marL="9144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2pPr>
            <a:lvl3pPr indent="-635000" lvl="2" marL="13716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3pPr>
            <a:lvl4pPr indent="-635000" lvl="3" marL="18288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4pPr>
            <a:lvl5pPr indent="-635000" lvl="4" marL="22860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 name="Google Shape;31;p7"/>
          <p:cNvSpPr txBox="1"/>
          <p:nvPr>
            <p:ph idx="2" type="body"/>
          </p:nvPr>
        </p:nvSpPr>
        <p:spPr>
          <a:xfrm>
            <a:off x="12268200" y="2668270"/>
            <a:ext cx="10439400" cy="8702675"/>
          </a:xfrm>
          <a:prstGeom prst="rect">
            <a:avLst/>
          </a:prstGeom>
          <a:noFill/>
          <a:ln>
            <a:noFill/>
          </a:ln>
        </p:spPr>
        <p:txBody>
          <a:bodyPr anchorCtr="0" anchor="t" bIns="45700" lIns="91425" spcFirstLastPara="1" rIns="91425" wrap="square" tIns="45700">
            <a:noAutofit/>
          </a:bodyPr>
          <a:lstStyle>
            <a:lvl1pPr indent="-228600" lvl="0" marL="457200" marR="0" algn="l">
              <a:lnSpc>
                <a:spcPct val="90000"/>
              </a:lnSpc>
              <a:spcBef>
                <a:spcPts val="2000"/>
              </a:spcBef>
              <a:spcAft>
                <a:spcPts val="0"/>
              </a:spcAft>
              <a:buClr>
                <a:srgbClr val="5F6062"/>
              </a:buClr>
              <a:buSzPts val="6400"/>
              <a:buFont typeface="Source Sans Pro"/>
              <a:buNone/>
              <a:defRPr b="0" i="0" sz="6400" u="none" cap="none" strike="noStrike">
                <a:solidFill>
                  <a:srgbClr val="5F6062"/>
                </a:solidFill>
                <a:latin typeface="Source Sans Pro"/>
                <a:ea typeface="Source Sans Pro"/>
                <a:cs typeface="Source Sans Pro"/>
                <a:sym typeface="Source Sans Pro"/>
              </a:defRPr>
            </a:lvl1pPr>
            <a:lvl2pPr indent="-635000" lvl="1" marL="9144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2pPr>
            <a:lvl3pPr indent="-635000" lvl="2" marL="13716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3pPr>
            <a:lvl4pPr indent="-635000" lvl="3" marL="18288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4pPr>
            <a:lvl5pPr indent="-635000" lvl="4" marL="2286000" marR="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5" name="Shape 5"/>
        <p:cNvGrpSpPr/>
        <p:nvPr/>
      </p:nvGrpSpPr>
      <p:grpSpPr>
        <a:xfrm>
          <a:off x="0" y="0"/>
          <a:ext cx="0" cy="0"/>
          <a:chOff x="0" y="0"/>
          <a:chExt cx="0" cy="0"/>
        </a:xfrm>
      </p:grpSpPr>
      <p:pic>
        <p:nvPicPr>
          <p:cNvPr id="6" name="Google Shape;6;p1"/>
          <p:cNvPicPr preferRelativeResize="0"/>
          <p:nvPr/>
        </p:nvPicPr>
        <p:blipFill rotWithShape="1">
          <a:blip r:embed="rId1">
            <a:alphaModFix/>
          </a:blip>
          <a:srcRect b="0" l="0" r="0" t="0"/>
          <a:stretch/>
        </p:blipFill>
        <p:spPr>
          <a:xfrm>
            <a:off x="0" y="0"/>
            <a:ext cx="24384000" cy="1371600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1">
            <a:alphaModFix/>
          </a:blip>
          <a:stretch>
            <a:fillRect/>
          </a:stretch>
        </a:blipFill>
      </p:bgPr>
    </p:bg>
    <p:spTree>
      <p:nvGrpSpPr>
        <p:cNvPr id="19" name="Shape 19"/>
        <p:cNvGrpSpPr/>
        <p:nvPr/>
      </p:nvGrpSpPr>
      <p:grpSpPr>
        <a:xfrm>
          <a:off x="0" y="0"/>
          <a:ext cx="0" cy="0"/>
          <a:chOff x="0" y="0"/>
          <a:chExt cx="0" cy="0"/>
        </a:xfrm>
      </p:grpSpPr>
      <p:sp>
        <p:nvSpPr>
          <p:cNvPr id="20" name="Google Shape;20;p5"/>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rgbClr val="535353"/>
              </a:buClr>
              <a:buSzPts val="10000"/>
              <a:buFont typeface="Source Sans Pro"/>
              <a:buNone/>
              <a:defRPr b="0" i="0" sz="10000" u="none" cap="none" strike="noStrike">
                <a:solidFill>
                  <a:srgbClr val="535353"/>
                </a:solidFill>
                <a:latin typeface="Source Sans Pro"/>
                <a:ea typeface="Source Sans Pro"/>
                <a:cs typeface="Source Sans Pro"/>
                <a:sym typeface="Source Sans Pro"/>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5"/>
          <p:cNvSpPr txBox="1"/>
          <p:nvPr>
            <p:ph idx="1" type="body"/>
          </p:nvPr>
        </p:nvSpPr>
        <p:spPr>
          <a:xfrm>
            <a:off x="1676400" y="2576830"/>
            <a:ext cx="21031199" cy="870267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2000"/>
              </a:spcBef>
              <a:spcAft>
                <a:spcPts val="0"/>
              </a:spcAft>
              <a:buClr>
                <a:srgbClr val="5F6062"/>
              </a:buClr>
              <a:buSzPts val="6400"/>
              <a:buFont typeface="Source Sans Pro"/>
              <a:buNone/>
              <a:defRPr b="0" i="0" sz="6400" u="none" cap="none" strike="noStrike">
                <a:solidFill>
                  <a:srgbClr val="5F6062"/>
                </a:solidFill>
                <a:latin typeface="Source Sans Pro"/>
                <a:ea typeface="Source Sans Pro"/>
                <a:cs typeface="Source Sans Pro"/>
                <a:sym typeface="Source Sans Pro"/>
              </a:defRPr>
            </a:lvl1pPr>
            <a:lvl2pPr indent="-635000" lvl="1" marL="9144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2pPr>
            <a:lvl3pPr indent="-635000" lvl="2" marL="13716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3pPr>
            <a:lvl4pPr indent="-635000" lvl="3" marL="18288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4pPr>
            <a:lvl5pPr indent="-635000" lvl="4" marL="2286000" marR="0" rtl="0" algn="l">
              <a:lnSpc>
                <a:spcPct val="90000"/>
              </a:lnSpc>
              <a:spcBef>
                <a:spcPts val="2000"/>
              </a:spcBef>
              <a:spcAft>
                <a:spcPts val="0"/>
              </a:spcAft>
              <a:buClr>
                <a:srgbClr val="5F6062"/>
              </a:buClr>
              <a:buSzPts val="6400"/>
              <a:buFont typeface="Source Sans Pro"/>
              <a:buChar char="•"/>
              <a:defRPr b="0" i="0" sz="6400" u="none" cap="none" strike="noStrike">
                <a:solidFill>
                  <a:srgbClr val="5F6062"/>
                </a:solidFill>
                <a:latin typeface="Source Sans Pro"/>
                <a:ea typeface="Source Sans Pro"/>
                <a:cs typeface="Source Sans Pro"/>
                <a:sym typeface="Source Sans Pro"/>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sldLayoutIdLst>
    <p:sldLayoutId id="2147483651" r:id="rId2"/>
    <p:sldLayoutId id="2147483652"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15.png"/><Relationship Id="rId5"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16.png"/><Relationship Id="rId5"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image" Target="../media/image12.png"/><Relationship Id="rId5" Type="http://schemas.openxmlformats.org/officeDocument/2006/relationships/image" Target="../media/image18.png"/><Relationship Id="rId6" Type="http://schemas.openxmlformats.org/officeDocument/2006/relationships/image" Target="../media/image10.png"/><Relationship Id="rId7"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 name="Shape 35"/>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 name="Shape 39"/>
        <p:cNvGrpSpPr/>
        <p:nvPr/>
      </p:nvGrpSpPr>
      <p:grpSpPr>
        <a:xfrm>
          <a:off x="0" y="0"/>
          <a:ext cx="0" cy="0"/>
          <a:chOff x="0" y="0"/>
          <a:chExt cx="0" cy="0"/>
        </a:xfrm>
      </p:grpSpPr>
      <p:sp>
        <p:nvSpPr>
          <p:cNvPr id="40" name="Google Shape;40;p9"/>
          <p:cNvSpPr txBox="1"/>
          <p:nvPr>
            <p:ph type="title"/>
          </p:nvPr>
        </p:nvSpPr>
        <p:spPr>
          <a:xfrm>
            <a:off x="1005840" y="3498574"/>
            <a:ext cx="16561501" cy="7829476"/>
          </a:xfrm>
          <a:prstGeom prst="rect">
            <a:avLst/>
          </a:prstGeom>
          <a:noFill/>
          <a:ln>
            <a:noFill/>
          </a:ln>
        </p:spPr>
        <p:txBody>
          <a:bodyPr anchorCtr="0" anchor="t" bIns="91425" lIns="91425" spcFirstLastPara="1" rIns="91425" wrap="square" tIns="0">
            <a:noAutofit/>
          </a:bodyPr>
          <a:lstStyle/>
          <a:p>
            <a:pPr indent="0" lvl="0" marL="0" rtl="0" algn="l">
              <a:lnSpc>
                <a:spcPct val="100000"/>
              </a:lnSpc>
              <a:spcBef>
                <a:spcPts val="0"/>
              </a:spcBef>
              <a:spcAft>
                <a:spcPts val="0"/>
              </a:spcAft>
              <a:buSzPts val="10000"/>
              <a:buNone/>
            </a:pPr>
            <a:r>
              <a:rPr lang="en-US">
                <a:solidFill>
                  <a:schemeClr val="dk2"/>
                </a:solidFill>
              </a:rPr>
              <a:t>Standalone Rack Level Liquid Cooling Solution</a:t>
            </a:r>
            <a:endParaRPr>
              <a:solidFill>
                <a:schemeClr val="dk2"/>
              </a:solidFill>
            </a:endParaRPr>
          </a:p>
          <a:p>
            <a:pPr indent="0" lvl="0" marL="0" rtl="0" algn="l">
              <a:lnSpc>
                <a:spcPct val="90000"/>
              </a:lnSpc>
              <a:spcBef>
                <a:spcPts val="0"/>
              </a:spcBef>
              <a:spcAft>
                <a:spcPts val="0"/>
              </a:spcAft>
              <a:buSzPts val="10000"/>
              <a:buNone/>
            </a:pPr>
            <a:r>
              <a:t/>
            </a:r>
            <a:endParaRPr>
              <a:solidFill>
                <a:schemeClr val="lt2"/>
              </a:solidFill>
            </a:endParaRPr>
          </a:p>
          <a:p>
            <a:pPr indent="0" lvl="0" marL="0" rtl="0" algn="l">
              <a:lnSpc>
                <a:spcPct val="90000"/>
              </a:lnSpc>
              <a:spcBef>
                <a:spcPts val="0"/>
              </a:spcBef>
              <a:spcAft>
                <a:spcPts val="0"/>
              </a:spcAft>
              <a:buClr>
                <a:srgbClr val="5F6062"/>
              </a:buClr>
              <a:buSzPts val="6400"/>
              <a:buNone/>
            </a:pPr>
            <a:r>
              <a:rPr lang="en-US" sz="6400">
                <a:solidFill>
                  <a:srgbClr val="5F6062"/>
                </a:solidFill>
              </a:rPr>
              <a:t>Yin Hang, Thermal Engineer, Facebook</a:t>
            </a:r>
            <a:br>
              <a:rPr lang="en-US" sz="6400">
                <a:solidFill>
                  <a:srgbClr val="5F6062"/>
                </a:solidFill>
              </a:rPr>
            </a:br>
            <a:r>
              <a:rPr lang="en-US" sz="6400">
                <a:solidFill>
                  <a:srgbClr val="5F6062"/>
                </a:solidFill>
              </a:rPr>
              <a:t>Albert Li, Thermal Engineer, Wiwynn</a:t>
            </a:r>
            <a:endParaRPr sz="6400">
              <a:solidFill>
                <a:schemeClr val="lt2"/>
              </a:solidFill>
            </a:endParaRPr>
          </a:p>
        </p:txBody>
      </p:sp>
      <p:pic>
        <p:nvPicPr>
          <p:cNvPr id="41" name="Google Shape;41;p9"/>
          <p:cNvPicPr preferRelativeResize="0"/>
          <p:nvPr/>
        </p:nvPicPr>
        <p:blipFill rotWithShape="1">
          <a:blip r:embed="rId3">
            <a:alphaModFix/>
          </a:blip>
          <a:srcRect b="0" l="0" r="0" t="0"/>
          <a:stretch/>
        </p:blipFill>
        <p:spPr>
          <a:xfrm>
            <a:off x="19771798" y="6029056"/>
            <a:ext cx="4612202" cy="4612202"/>
          </a:xfrm>
          <a:prstGeom prst="rect">
            <a:avLst/>
          </a:prstGeom>
          <a:noFill/>
          <a:ln>
            <a:noFill/>
          </a:ln>
        </p:spPr>
      </p:pic>
      <p:sp>
        <p:nvSpPr>
          <p:cNvPr id="42" name="Google Shape;42;p9"/>
          <p:cNvSpPr txBox="1"/>
          <p:nvPr/>
        </p:nvSpPr>
        <p:spPr>
          <a:xfrm>
            <a:off x="18356580" y="537772"/>
            <a:ext cx="5553659" cy="1169551"/>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5F6062"/>
              </a:buClr>
              <a:buSzPts val="6400"/>
              <a:buFont typeface="Source Sans Pro"/>
              <a:buNone/>
            </a:pPr>
            <a:r>
              <a:rPr b="0" i="0" lang="en-US" sz="6400" u="none" cap="none" strike="noStrike">
                <a:solidFill>
                  <a:srgbClr val="5F6062"/>
                </a:solidFill>
                <a:latin typeface="Source Sans Pro"/>
                <a:ea typeface="Source Sans Pro"/>
                <a:cs typeface="Source Sans Pro"/>
                <a:sym typeface="Source Sans Pro"/>
              </a:rPr>
              <a:t>ACS</a:t>
            </a:r>
            <a:endParaRPr b="0" i="0" sz="6400" u="none" cap="none" strike="noStrike">
              <a:solidFill>
                <a:srgbClr val="5F6062"/>
              </a:solidFill>
              <a:latin typeface="Source Sans Pro"/>
              <a:ea typeface="Source Sans Pro"/>
              <a:cs typeface="Source Sans Pro"/>
              <a:sym typeface="Source Sans Pr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 name="Shape 46"/>
        <p:cNvGrpSpPr/>
        <p:nvPr/>
      </p:nvGrpSpPr>
      <p:grpSpPr>
        <a:xfrm>
          <a:off x="0" y="0"/>
          <a:ext cx="0" cy="0"/>
          <a:chOff x="0" y="0"/>
          <a:chExt cx="0" cy="0"/>
        </a:xfrm>
      </p:grpSpPr>
      <p:sp>
        <p:nvSpPr>
          <p:cNvPr id="47" name="Google Shape;47;p10"/>
          <p:cNvSpPr txBox="1"/>
          <p:nvPr>
            <p:ph type="title"/>
          </p:nvPr>
        </p:nvSpPr>
        <p:spPr>
          <a:xfrm>
            <a:off x="1006475" y="730251"/>
            <a:ext cx="21031199" cy="1601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535353"/>
              </a:buClr>
              <a:buSzPts val="10000"/>
              <a:buFont typeface="Source Sans Pro"/>
              <a:buNone/>
            </a:pPr>
            <a:r>
              <a:rPr b="0" i="0" lang="en-US" sz="10000" u="none" cap="none" strike="noStrike">
                <a:solidFill>
                  <a:srgbClr val="535353"/>
                </a:solidFill>
                <a:latin typeface="Source Sans Pro"/>
                <a:ea typeface="Source Sans Pro"/>
                <a:cs typeface="Source Sans Pro"/>
                <a:sym typeface="Source Sans Pro"/>
              </a:rPr>
              <a:t>Standalone Rack Level Liquid Cooling</a:t>
            </a:r>
            <a:endParaRPr b="0" i="0" sz="10000" u="none" cap="none" strike="noStrike">
              <a:solidFill>
                <a:srgbClr val="535353"/>
              </a:solidFill>
              <a:latin typeface="Source Sans Pro"/>
              <a:ea typeface="Source Sans Pro"/>
              <a:cs typeface="Source Sans Pro"/>
              <a:sym typeface="Source Sans Pro"/>
            </a:endParaRPr>
          </a:p>
        </p:txBody>
      </p:sp>
      <p:grpSp>
        <p:nvGrpSpPr>
          <p:cNvPr id="48" name="Google Shape;48;p10"/>
          <p:cNvGrpSpPr/>
          <p:nvPr/>
        </p:nvGrpSpPr>
        <p:grpSpPr>
          <a:xfrm>
            <a:off x="509819" y="3376241"/>
            <a:ext cx="8546316" cy="7919975"/>
            <a:chOff x="3872787" y="3967225"/>
            <a:chExt cx="3896902" cy="3853426"/>
          </a:xfrm>
        </p:grpSpPr>
        <p:sp>
          <p:nvSpPr>
            <p:cNvPr id="49" name="Google Shape;49;p10"/>
            <p:cNvSpPr/>
            <p:nvPr/>
          </p:nvSpPr>
          <p:spPr>
            <a:xfrm>
              <a:off x="4175867" y="3967226"/>
              <a:ext cx="2176693" cy="3853425"/>
            </a:xfrm>
            <a:prstGeom prst="rect">
              <a:avLst/>
            </a:prstGeom>
            <a:solidFill>
              <a:srgbClr val="7F7F7F"/>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0" name="Google Shape;50;p10"/>
            <p:cNvSpPr/>
            <p:nvPr/>
          </p:nvSpPr>
          <p:spPr>
            <a:xfrm>
              <a:off x="4338597" y="4155565"/>
              <a:ext cx="1583038" cy="3502000"/>
            </a:xfrm>
            <a:prstGeom prst="rect">
              <a:avLst/>
            </a:prstGeom>
            <a:solidFill>
              <a:srgbClr val="F2F2F2"/>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5400" u="none" cap="none" strike="noStrike">
                  <a:solidFill>
                    <a:srgbClr val="0000FF"/>
                  </a:solidFill>
                  <a:latin typeface="Arial"/>
                  <a:ea typeface="Arial"/>
                  <a:cs typeface="Arial"/>
                  <a:sym typeface="Arial"/>
                </a:rPr>
                <a:t>IT</a:t>
              </a:r>
              <a:endParaRPr/>
            </a:p>
            <a:p>
              <a:pPr indent="0" lvl="0" marL="0" marR="0" rtl="0" algn="ctr">
                <a:lnSpc>
                  <a:spcPct val="100000"/>
                </a:lnSpc>
                <a:spcBef>
                  <a:spcPts val="0"/>
                </a:spcBef>
                <a:spcAft>
                  <a:spcPts val="0"/>
                </a:spcAft>
                <a:buNone/>
              </a:pPr>
              <a:r>
                <a:rPr b="1" i="0" lang="en-US" sz="5400" u="none" cap="none" strike="noStrike">
                  <a:solidFill>
                    <a:srgbClr val="0000FF"/>
                  </a:solidFill>
                  <a:latin typeface="Arial"/>
                  <a:ea typeface="Arial"/>
                  <a:cs typeface="Arial"/>
                  <a:sym typeface="Arial"/>
                </a:rPr>
                <a:t>Gear</a:t>
              </a:r>
              <a:endParaRPr b="1" i="0" sz="5400" u="none" cap="none" strike="noStrike">
                <a:solidFill>
                  <a:srgbClr val="0000FF"/>
                </a:solidFill>
                <a:latin typeface="Arial"/>
                <a:ea typeface="Arial"/>
                <a:cs typeface="Arial"/>
                <a:sym typeface="Arial"/>
              </a:endParaRPr>
            </a:p>
          </p:txBody>
        </p:sp>
        <p:sp>
          <p:nvSpPr>
            <p:cNvPr id="51" name="Google Shape;51;p10"/>
            <p:cNvSpPr/>
            <p:nvPr/>
          </p:nvSpPr>
          <p:spPr>
            <a:xfrm>
              <a:off x="6346073" y="3967225"/>
              <a:ext cx="848659" cy="3853425"/>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1400" u="none" cap="none" strike="noStrike">
                <a:solidFill>
                  <a:srgbClr val="0000FF"/>
                </a:solidFill>
                <a:latin typeface="Arial"/>
                <a:ea typeface="Arial"/>
                <a:cs typeface="Arial"/>
                <a:sym typeface="Arial"/>
              </a:endParaRPr>
            </a:p>
          </p:txBody>
        </p:sp>
        <p:sp>
          <p:nvSpPr>
            <p:cNvPr id="52" name="Google Shape;52;p10"/>
            <p:cNvSpPr txBox="1"/>
            <p:nvPr/>
          </p:nvSpPr>
          <p:spPr>
            <a:xfrm rot="5400000">
              <a:off x="5784018" y="5731078"/>
              <a:ext cx="1990547" cy="60345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4000" u="none" cap="none" strike="noStrike">
                  <a:solidFill>
                    <a:srgbClr val="000000"/>
                  </a:solidFill>
                  <a:latin typeface="Arial"/>
                  <a:ea typeface="Arial"/>
                  <a:cs typeface="Arial"/>
                  <a:sym typeface="Arial"/>
                </a:rPr>
                <a:t>Active Rear Door</a:t>
              </a:r>
              <a:endParaRPr/>
            </a:p>
            <a:p>
              <a:pPr indent="0" lvl="0" marL="0" marR="0" rtl="0" algn="l">
                <a:lnSpc>
                  <a:spcPct val="100000"/>
                </a:lnSpc>
                <a:spcBef>
                  <a:spcPts val="0"/>
                </a:spcBef>
                <a:spcAft>
                  <a:spcPts val="0"/>
                </a:spcAft>
                <a:buNone/>
              </a:pPr>
              <a:r>
                <a:rPr b="0" i="0" lang="en-US" sz="4000" u="none" cap="none" strike="noStrike">
                  <a:solidFill>
                    <a:srgbClr val="000000"/>
                  </a:solidFill>
                  <a:latin typeface="Arial"/>
                  <a:ea typeface="Arial"/>
                  <a:cs typeface="Arial"/>
                  <a:sym typeface="Arial"/>
                </a:rPr>
                <a:t> Heat Exchanger</a:t>
              </a:r>
              <a:endParaRPr b="0" i="0" sz="4000" u="none" cap="none" strike="noStrike">
                <a:solidFill>
                  <a:srgbClr val="000000"/>
                </a:solidFill>
                <a:latin typeface="Arial"/>
                <a:ea typeface="Arial"/>
                <a:cs typeface="Arial"/>
                <a:sym typeface="Arial"/>
              </a:endParaRPr>
            </a:p>
          </p:txBody>
        </p:sp>
        <p:sp>
          <p:nvSpPr>
            <p:cNvPr id="53" name="Google Shape;53;p10"/>
            <p:cNvSpPr/>
            <p:nvPr/>
          </p:nvSpPr>
          <p:spPr>
            <a:xfrm>
              <a:off x="3872787" y="5657454"/>
              <a:ext cx="704193" cy="472966"/>
            </a:xfrm>
            <a:prstGeom prst="rightArrow">
              <a:avLst>
                <a:gd fmla="val 50000" name="adj1"/>
                <a:gd fmla="val 50000" name="adj2"/>
              </a:avLst>
            </a:prstGeom>
            <a:solidFill>
              <a:srgbClr val="2E75B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800" u="none" cap="none" strike="noStrike">
                  <a:solidFill>
                    <a:schemeClr val="lt1"/>
                  </a:solidFill>
                  <a:latin typeface="Arial"/>
                  <a:ea typeface="Arial"/>
                  <a:cs typeface="Arial"/>
                  <a:sym typeface="Arial"/>
                </a:rPr>
                <a:t>Air</a:t>
              </a:r>
              <a:endParaRPr b="0" i="0" sz="2800" u="none" cap="none" strike="noStrike">
                <a:solidFill>
                  <a:schemeClr val="lt1"/>
                </a:solidFill>
                <a:latin typeface="Arial"/>
                <a:ea typeface="Arial"/>
                <a:cs typeface="Arial"/>
                <a:sym typeface="Arial"/>
              </a:endParaRPr>
            </a:p>
          </p:txBody>
        </p:sp>
        <p:sp>
          <p:nvSpPr>
            <p:cNvPr id="54" name="Google Shape;54;p10"/>
            <p:cNvSpPr/>
            <p:nvPr/>
          </p:nvSpPr>
          <p:spPr>
            <a:xfrm>
              <a:off x="7065496" y="5575060"/>
              <a:ext cx="704193" cy="472966"/>
            </a:xfrm>
            <a:prstGeom prst="rightArrow">
              <a:avLst>
                <a:gd fmla="val 50000" name="adj1"/>
                <a:gd fmla="val 50000" name="adj2"/>
              </a:avLst>
            </a:prstGeom>
            <a:solidFill>
              <a:srgbClr val="C55A1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2800" u="none" cap="none" strike="noStrike">
                  <a:solidFill>
                    <a:schemeClr val="lt1"/>
                  </a:solidFill>
                  <a:latin typeface="Arial"/>
                  <a:ea typeface="Arial"/>
                  <a:cs typeface="Arial"/>
                  <a:sym typeface="Arial"/>
                </a:rPr>
                <a:t>Air</a:t>
              </a:r>
              <a:endParaRPr b="0" i="0" sz="2800" u="none" cap="none" strike="noStrike">
                <a:solidFill>
                  <a:schemeClr val="lt1"/>
                </a:solidFill>
                <a:latin typeface="Arial"/>
                <a:ea typeface="Arial"/>
                <a:cs typeface="Arial"/>
                <a:sym typeface="Arial"/>
              </a:endParaRPr>
            </a:p>
          </p:txBody>
        </p:sp>
        <p:cxnSp>
          <p:nvCxnSpPr>
            <p:cNvPr id="55" name="Google Shape;55;p10"/>
            <p:cNvCxnSpPr/>
            <p:nvPr/>
          </p:nvCxnSpPr>
          <p:spPr>
            <a:xfrm>
              <a:off x="5921635" y="7350650"/>
              <a:ext cx="430925" cy="0"/>
            </a:xfrm>
            <a:prstGeom prst="straightConnector1">
              <a:avLst/>
            </a:prstGeom>
            <a:noFill/>
            <a:ln cap="flat" cmpd="sng" w="76200">
              <a:solidFill>
                <a:srgbClr val="0070C0"/>
              </a:solidFill>
              <a:prstDash val="solid"/>
              <a:round/>
              <a:headEnd len="sm" w="sm" type="none"/>
              <a:tailEnd len="med" w="med" type="triangle"/>
            </a:ln>
          </p:spPr>
        </p:cxnSp>
        <p:cxnSp>
          <p:nvCxnSpPr>
            <p:cNvPr id="56" name="Google Shape;56;p10"/>
            <p:cNvCxnSpPr/>
            <p:nvPr/>
          </p:nvCxnSpPr>
          <p:spPr>
            <a:xfrm>
              <a:off x="5915148" y="7524073"/>
              <a:ext cx="430925" cy="0"/>
            </a:xfrm>
            <a:prstGeom prst="straightConnector1">
              <a:avLst/>
            </a:prstGeom>
            <a:noFill/>
            <a:ln cap="flat" cmpd="sng" w="76200">
              <a:solidFill>
                <a:srgbClr val="C00000"/>
              </a:solidFill>
              <a:prstDash val="solid"/>
              <a:round/>
              <a:headEnd len="med" w="med" type="triangle"/>
              <a:tailEnd len="sm" w="sm" type="none"/>
            </a:ln>
          </p:spPr>
        </p:cxnSp>
        <p:sp>
          <p:nvSpPr>
            <p:cNvPr id="57" name="Google Shape;57;p10"/>
            <p:cNvSpPr txBox="1"/>
            <p:nvPr/>
          </p:nvSpPr>
          <p:spPr>
            <a:xfrm>
              <a:off x="5779235" y="6837451"/>
              <a:ext cx="715725" cy="3144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3600" u="none" cap="none" strike="noStrike">
                  <a:solidFill>
                    <a:srgbClr val="000000"/>
                  </a:solidFill>
                  <a:latin typeface="Arial"/>
                  <a:ea typeface="Arial"/>
                  <a:cs typeface="Arial"/>
                  <a:sym typeface="Arial"/>
                </a:rPr>
                <a:t>Liquid</a:t>
              </a:r>
              <a:endParaRPr b="1" i="0" sz="3600" u="none" cap="none" strike="noStrike">
                <a:solidFill>
                  <a:srgbClr val="000000"/>
                </a:solidFill>
                <a:latin typeface="Arial"/>
                <a:ea typeface="Arial"/>
                <a:cs typeface="Arial"/>
                <a:sym typeface="Arial"/>
              </a:endParaRPr>
            </a:p>
          </p:txBody>
        </p:sp>
      </p:grpSp>
      <p:sp>
        <p:nvSpPr>
          <p:cNvPr id="58" name="Google Shape;58;p10"/>
          <p:cNvSpPr txBox="1"/>
          <p:nvPr/>
        </p:nvSpPr>
        <p:spPr>
          <a:xfrm>
            <a:off x="9762648" y="5236997"/>
            <a:ext cx="12672142" cy="3226368"/>
          </a:xfrm>
          <a:prstGeom prst="rect">
            <a:avLst/>
          </a:prstGeom>
          <a:noFill/>
          <a:ln>
            <a:noFill/>
          </a:ln>
        </p:spPr>
        <p:txBody>
          <a:bodyPr anchorCtr="0" anchor="t" bIns="45700" lIns="91425" spcFirstLastPara="1" rIns="91425" wrap="square" tIns="45700">
            <a:noAutofit/>
          </a:bodyPr>
          <a:lstStyle/>
          <a:p>
            <a:pPr indent="0" lvl="1" marL="0" marR="0" rtl="0" algn="l">
              <a:lnSpc>
                <a:spcPct val="100000"/>
              </a:lnSpc>
              <a:spcBef>
                <a:spcPts val="0"/>
              </a:spcBef>
              <a:spcAft>
                <a:spcPts val="0"/>
              </a:spcAft>
              <a:buNone/>
            </a:pPr>
            <a:r>
              <a:rPr b="1" i="0" lang="en-US" sz="4800" u="none" cap="none" strike="noStrike">
                <a:solidFill>
                  <a:srgbClr val="5F6062"/>
                </a:solidFill>
                <a:latin typeface="Source Sans Pro"/>
                <a:ea typeface="Source Sans Pro"/>
                <a:cs typeface="Source Sans Pro"/>
                <a:sym typeface="Source Sans Pro"/>
              </a:rPr>
              <a:t>Standalone Rack Level Liquid Cooling</a:t>
            </a:r>
            <a:endParaRPr/>
          </a:p>
          <a:p>
            <a:pPr indent="-685800" lvl="1" marL="685800" marR="0" rtl="0" algn="l">
              <a:lnSpc>
                <a:spcPct val="100000"/>
              </a:lnSpc>
              <a:spcBef>
                <a:spcPts val="0"/>
              </a:spcBef>
              <a:spcAft>
                <a:spcPts val="0"/>
              </a:spcAft>
              <a:buClr>
                <a:srgbClr val="000000"/>
              </a:buClr>
              <a:buSzPts val="4800"/>
              <a:buFont typeface="Arial"/>
              <a:buChar char="•"/>
            </a:pPr>
            <a:r>
              <a:rPr b="0" i="0" lang="en-US" sz="4800" u="none" cap="none" strike="noStrike">
                <a:solidFill>
                  <a:srgbClr val="5F6062"/>
                </a:solidFill>
                <a:latin typeface="Source Sans Pro"/>
                <a:ea typeface="Source Sans Pro"/>
                <a:cs typeface="Source Sans Pro"/>
                <a:sym typeface="Source Sans Pro"/>
              </a:rPr>
              <a:t>Requires no facility change</a:t>
            </a:r>
            <a:endParaRPr/>
          </a:p>
          <a:p>
            <a:pPr indent="-685800" lvl="1" marL="685800" marR="0" rtl="0" algn="l">
              <a:lnSpc>
                <a:spcPct val="100000"/>
              </a:lnSpc>
              <a:spcBef>
                <a:spcPts val="0"/>
              </a:spcBef>
              <a:spcAft>
                <a:spcPts val="0"/>
              </a:spcAft>
              <a:buClr>
                <a:srgbClr val="000000"/>
              </a:buClr>
              <a:buSzPts val="4800"/>
              <a:buFont typeface="Arial"/>
              <a:buChar char="•"/>
            </a:pPr>
            <a:r>
              <a:rPr b="0" i="0" lang="en-US" sz="4800" u="none" cap="none" strike="noStrike">
                <a:solidFill>
                  <a:srgbClr val="5F6062"/>
                </a:solidFill>
                <a:latin typeface="Source Sans Pro"/>
                <a:ea typeface="Source Sans Pro"/>
                <a:cs typeface="Source Sans Pro"/>
                <a:sym typeface="Source Sans Pro"/>
              </a:rPr>
              <a:t>Key elements are compatible for ORV3</a:t>
            </a:r>
            <a:endParaRPr/>
          </a:p>
          <a:p>
            <a:pPr indent="-685800" lvl="1" marL="685800" marR="0" rtl="0" algn="l">
              <a:lnSpc>
                <a:spcPct val="100000"/>
              </a:lnSpc>
              <a:spcBef>
                <a:spcPts val="0"/>
              </a:spcBef>
              <a:spcAft>
                <a:spcPts val="0"/>
              </a:spcAft>
              <a:buClr>
                <a:srgbClr val="000000"/>
              </a:buClr>
              <a:buSzPts val="4800"/>
              <a:buFont typeface="Arial"/>
              <a:buChar char="•"/>
            </a:pPr>
            <a:r>
              <a:rPr b="0" i="0" lang="en-US" sz="4800" u="none" cap="none" strike="noStrike">
                <a:solidFill>
                  <a:srgbClr val="5F6062"/>
                </a:solidFill>
                <a:latin typeface="Source Sans Pro"/>
                <a:ea typeface="Source Sans Pro"/>
                <a:cs typeface="Source Sans Pro"/>
                <a:sym typeface="Source Sans Pro"/>
              </a:rPr>
              <a:t>High serviceability</a:t>
            </a:r>
            <a:endParaRPr/>
          </a:p>
          <a:p>
            <a:pPr indent="-685800" lvl="1" marL="685800" marR="0" rtl="0" algn="l">
              <a:lnSpc>
                <a:spcPct val="100000"/>
              </a:lnSpc>
              <a:spcBef>
                <a:spcPts val="0"/>
              </a:spcBef>
              <a:spcAft>
                <a:spcPts val="0"/>
              </a:spcAft>
              <a:buClr>
                <a:srgbClr val="000000"/>
              </a:buClr>
              <a:buSzPts val="4800"/>
              <a:buFont typeface="Arial"/>
              <a:buChar char="•"/>
            </a:pPr>
            <a:r>
              <a:rPr b="0" i="0" lang="en-US" sz="4800" u="none" cap="none" strike="noStrike">
                <a:solidFill>
                  <a:srgbClr val="5F6062"/>
                </a:solidFill>
                <a:latin typeface="Source Sans Pro"/>
                <a:ea typeface="Source Sans Pro"/>
                <a:cs typeface="Source Sans Pro"/>
                <a:sym typeface="Source Sans Pro"/>
              </a:rPr>
              <a:t>Independent rack level cooling control</a:t>
            </a:r>
            <a:endParaRPr/>
          </a:p>
          <a:p>
            <a:pPr indent="-381000" lvl="1" marL="685800" marR="0" rtl="0" algn="l">
              <a:lnSpc>
                <a:spcPct val="100000"/>
              </a:lnSpc>
              <a:spcBef>
                <a:spcPts val="0"/>
              </a:spcBef>
              <a:spcAft>
                <a:spcPts val="0"/>
              </a:spcAft>
              <a:buClr>
                <a:srgbClr val="000000"/>
              </a:buClr>
              <a:buSzPts val="4800"/>
              <a:buFont typeface="Arial"/>
              <a:buNone/>
            </a:pPr>
            <a:r>
              <a:t/>
            </a:r>
            <a:endParaRPr b="0" i="0" sz="4800" u="none" cap="none" strike="noStrike">
              <a:solidFill>
                <a:srgbClr val="5F6062"/>
              </a:solidFill>
              <a:latin typeface="Source Sans Pro"/>
              <a:ea typeface="Source Sans Pro"/>
              <a:cs typeface="Source Sans Pro"/>
              <a:sym typeface="Source Sans Pro"/>
            </a:endParaRPr>
          </a:p>
          <a:p>
            <a:pPr indent="0" lvl="1" marL="0" marR="0" rtl="0" algn="l">
              <a:lnSpc>
                <a:spcPct val="100000"/>
              </a:lnSpc>
              <a:spcBef>
                <a:spcPts val="0"/>
              </a:spcBef>
              <a:spcAft>
                <a:spcPts val="0"/>
              </a:spcAft>
              <a:buNone/>
            </a:pPr>
            <a:r>
              <a:rPr b="0" i="0" lang="en-US" sz="4800" u="none" cap="none" strike="noStrike">
                <a:solidFill>
                  <a:srgbClr val="5F6062"/>
                </a:solidFill>
                <a:latin typeface="Source Sans Pro"/>
                <a:ea typeface="Source Sans Pro"/>
                <a:cs typeface="Source Sans Pro"/>
                <a:sym typeface="Source Sans Pro"/>
              </a:rPr>
              <a:t> </a:t>
            </a:r>
            <a:endParaRPr b="0" i="0" sz="4800" u="none" cap="none" strike="noStrike">
              <a:solidFill>
                <a:srgbClr val="5F6062"/>
              </a:solidFill>
              <a:latin typeface="Source Sans Pro"/>
              <a:ea typeface="Source Sans Pro"/>
              <a:cs typeface="Source Sans Pro"/>
              <a:sym typeface="Source Sans Pro"/>
            </a:endParaRPr>
          </a:p>
          <a:p>
            <a:pPr indent="0" lvl="1" marL="0" marR="0" rtl="0" algn="l">
              <a:lnSpc>
                <a:spcPct val="100000"/>
              </a:lnSpc>
              <a:spcBef>
                <a:spcPts val="0"/>
              </a:spcBef>
              <a:spcAft>
                <a:spcPts val="0"/>
              </a:spcAft>
              <a:buNone/>
            </a:pPr>
            <a:r>
              <a:t/>
            </a:r>
            <a:endParaRPr b="0" i="0" sz="6000" u="none" cap="none" strike="noStrike">
              <a:solidFill>
                <a:srgbClr val="5F6061"/>
              </a:solidFill>
              <a:latin typeface="Source Sans Pro"/>
              <a:ea typeface="Source Sans Pro"/>
              <a:cs typeface="Source Sans Pro"/>
              <a:sym typeface="Source Sans Pro"/>
            </a:endParaRPr>
          </a:p>
        </p:txBody>
      </p:sp>
      <p:grpSp>
        <p:nvGrpSpPr>
          <p:cNvPr id="59" name="Google Shape;59;p10"/>
          <p:cNvGrpSpPr/>
          <p:nvPr/>
        </p:nvGrpSpPr>
        <p:grpSpPr>
          <a:xfrm>
            <a:off x="20808209" y="112584"/>
            <a:ext cx="3389769" cy="4438134"/>
            <a:chOff x="4318093" y="1185426"/>
            <a:chExt cx="3389769" cy="4438134"/>
          </a:xfrm>
        </p:grpSpPr>
        <p:pic>
          <p:nvPicPr>
            <p:cNvPr id="60" name="Google Shape;60;p10"/>
            <p:cNvPicPr preferRelativeResize="0"/>
            <p:nvPr/>
          </p:nvPicPr>
          <p:blipFill rotWithShape="1">
            <a:blip r:embed="rId3">
              <a:alphaModFix/>
            </a:blip>
            <a:srcRect b="0" l="0" r="0" t="0"/>
            <a:stretch/>
          </p:blipFill>
          <p:spPr>
            <a:xfrm>
              <a:off x="4449312" y="1185426"/>
              <a:ext cx="2895856" cy="2895856"/>
            </a:xfrm>
            <a:prstGeom prst="rect">
              <a:avLst/>
            </a:prstGeom>
            <a:noFill/>
            <a:ln>
              <a:noFill/>
            </a:ln>
          </p:spPr>
        </p:pic>
        <p:sp>
          <p:nvSpPr>
            <p:cNvPr id="61" name="Google Shape;61;p10"/>
            <p:cNvSpPr/>
            <p:nvPr/>
          </p:nvSpPr>
          <p:spPr>
            <a:xfrm>
              <a:off x="4318093" y="3979121"/>
              <a:ext cx="3389769" cy="1644439"/>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ADVANCED COOLING SOLUTIONS</a:t>
              </a:r>
              <a:endParaRPr b="0" i="0" sz="3600" u="none" cap="none" strike="noStrike">
                <a:solidFill>
                  <a:srgbClr val="5F6061"/>
                </a:solidFill>
                <a:latin typeface="Source Sans Pro"/>
                <a:ea typeface="Source Sans Pro"/>
                <a:cs typeface="Source Sans Pro"/>
                <a:sym typeface="Source Sans Pro"/>
              </a:endParaRPr>
            </a:p>
          </p:txBody>
        </p:sp>
      </p:grpSp>
      <p:sp>
        <p:nvSpPr>
          <p:cNvPr id="62" name="Google Shape;62;p10"/>
          <p:cNvSpPr/>
          <p:nvPr/>
        </p:nvSpPr>
        <p:spPr>
          <a:xfrm>
            <a:off x="1562921" y="9921768"/>
            <a:ext cx="3457542" cy="1039257"/>
          </a:xfrm>
          <a:prstGeom prst="rect">
            <a:avLst/>
          </a:prstGeom>
          <a:solidFill>
            <a:srgbClr val="C4E0B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4400" u="none" cap="none" strike="noStrike">
                <a:solidFill>
                  <a:srgbClr val="0000CC"/>
                </a:solidFill>
                <a:latin typeface="Arial"/>
                <a:ea typeface="Arial"/>
                <a:cs typeface="Arial"/>
                <a:sym typeface="Arial"/>
              </a:rPr>
              <a:t>CDU</a:t>
            </a:r>
            <a:endParaRPr b="1" i="0" sz="4400" u="none" cap="none" strike="noStrike">
              <a:solidFill>
                <a:srgbClr val="0000CC"/>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 name="Shape 66"/>
        <p:cNvGrpSpPr/>
        <p:nvPr/>
      </p:nvGrpSpPr>
      <p:grpSpPr>
        <a:xfrm>
          <a:off x="0" y="0"/>
          <a:ext cx="0" cy="0"/>
          <a:chOff x="0" y="0"/>
          <a:chExt cx="0" cy="0"/>
        </a:xfrm>
      </p:grpSpPr>
      <p:sp>
        <p:nvSpPr>
          <p:cNvPr id="67" name="Google Shape;67;p11"/>
          <p:cNvSpPr/>
          <p:nvPr/>
        </p:nvSpPr>
        <p:spPr>
          <a:xfrm>
            <a:off x="9687794" y="3354097"/>
            <a:ext cx="1535227"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Pump</a:t>
            </a:r>
            <a:endParaRPr b="1" i="0" sz="2800" u="none" cap="none" strike="noStrike">
              <a:solidFill>
                <a:schemeClr val="lt1"/>
              </a:solidFill>
              <a:latin typeface="Arial"/>
              <a:ea typeface="Arial"/>
              <a:cs typeface="Arial"/>
              <a:sym typeface="Arial"/>
            </a:endParaRPr>
          </a:p>
        </p:txBody>
      </p:sp>
      <p:sp>
        <p:nvSpPr>
          <p:cNvPr id="68" name="Google Shape;68;p11"/>
          <p:cNvSpPr/>
          <p:nvPr/>
        </p:nvSpPr>
        <p:spPr>
          <a:xfrm>
            <a:off x="9054622" y="9298300"/>
            <a:ext cx="1792025"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CDU</a:t>
            </a:r>
            <a:endParaRPr b="1" i="0" sz="2800" u="none" cap="none" strike="noStrike">
              <a:solidFill>
                <a:schemeClr val="lt1"/>
              </a:solidFill>
              <a:latin typeface="Arial"/>
              <a:ea typeface="Arial"/>
              <a:cs typeface="Arial"/>
              <a:sym typeface="Arial"/>
            </a:endParaRPr>
          </a:p>
        </p:txBody>
      </p:sp>
      <p:grpSp>
        <p:nvGrpSpPr>
          <p:cNvPr id="69" name="Google Shape;69;p11"/>
          <p:cNvGrpSpPr/>
          <p:nvPr/>
        </p:nvGrpSpPr>
        <p:grpSpPr>
          <a:xfrm>
            <a:off x="20494824" y="608683"/>
            <a:ext cx="3389769" cy="4438134"/>
            <a:chOff x="4318093" y="1185426"/>
            <a:chExt cx="3389769" cy="4438134"/>
          </a:xfrm>
        </p:grpSpPr>
        <p:pic>
          <p:nvPicPr>
            <p:cNvPr id="70" name="Google Shape;70;p11"/>
            <p:cNvPicPr preferRelativeResize="0"/>
            <p:nvPr/>
          </p:nvPicPr>
          <p:blipFill rotWithShape="1">
            <a:blip r:embed="rId3">
              <a:alphaModFix/>
            </a:blip>
            <a:srcRect b="0" l="0" r="0" t="0"/>
            <a:stretch/>
          </p:blipFill>
          <p:spPr>
            <a:xfrm>
              <a:off x="4449312" y="1185426"/>
              <a:ext cx="2895856" cy="2895856"/>
            </a:xfrm>
            <a:prstGeom prst="rect">
              <a:avLst/>
            </a:prstGeom>
            <a:noFill/>
            <a:ln>
              <a:noFill/>
            </a:ln>
          </p:spPr>
        </p:pic>
        <p:sp>
          <p:nvSpPr>
            <p:cNvPr id="71" name="Google Shape;71;p11"/>
            <p:cNvSpPr/>
            <p:nvPr/>
          </p:nvSpPr>
          <p:spPr>
            <a:xfrm>
              <a:off x="4318093" y="3979121"/>
              <a:ext cx="3389769" cy="1644439"/>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ADVANCED COOLING SOLUTIONS</a:t>
              </a:r>
              <a:endParaRPr b="0" i="0" sz="3600" u="none" cap="none" strike="noStrike">
                <a:solidFill>
                  <a:srgbClr val="5F6061"/>
                </a:solidFill>
                <a:latin typeface="Source Sans Pro"/>
                <a:ea typeface="Source Sans Pro"/>
                <a:cs typeface="Source Sans Pro"/>
                <a:sym typeface="Source Sans Pro"/>
              </a:endParaRPr>
            </a:p>
          </p:txBody>
        </p:sp>
      </p:grpSp>
      <p:pic>
        <p:nvPicPr>
          <p:cNvPr id="72" name="Google Shape;72;p11"/>
          <p:cNvPicPr preferRelativeResize="0"/>
          <p:nvPr/>
        </p:nvPicPr>
        <p:blipFill rotWithShape="1">
          <a:blip r:embed="rId4">
            <a:alphaModFix/>
          </a:blip>
          <a:srcRect b="0" l="0" r="0" t="0"/>
          <a:stretch/>
        </p:blipFill>
        <p:spPr>
          <a:xfrm>
            <a:off x="8147471" y="2649921"/>
            <a:ext cx="4033592" cy="7490956"/>
          </a:xfrm>
          <a:prstGeom prst="rect">
            <a:avLst/>
          </a:prstGeom>
          <a:noFill/>
          <a:ln>
            <a:noFill/>
          </a:ln>
        </p:spPr>
      </p:pic>
      <p:grpSp>
        <p:nvGrpSpPr>
          <p:cNvPr id="73" name="Google Shape;73;p11"/>
          <p:cNvGrpSpPr/>
          <p:nvPr/>
        </p:nvGrpSpPr>
        <p:grpSpPr>
          <a:xfrm>
            <a:off x="14230471" y="2831053"/>
            <a:ext cx="1572118" cy="7149747"/>
            <a:chOff x="10598689" y="3402378"/>
            <a:chExt cx="2205052" cy="6113283"/>
          </a:xfrm>
        </p:grpSpPr>
        <p:sp>
          <p:nvSpPr>
            <p:cNvPr id="74" name="Google Shape;74;p11"/>
            <p:cNvSpPr/>
            <p:nvPr/>
          </p:nvSpPr>
          <p:spPr>
            <a:xfrm rot="5400000">
              <a:off x="10736312" y="7251594"/>
              <a:ext cx="2127053"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Fan</a:t>
              </a:r>
              <a:endParaRPr b="1" i="0" sz="2800" u="none" cap="none" strike="noStrike">
                <a:solidFill>
                  <a:schemeClr val="lt1"/>
                </a:solidFill>
                <a:latin typeface="Arial"/>
                <a:ea typeface="Arial"/>
                <a:cs typeface="Arial"/>
                <a:sym typeface="Arial"/>
              </a:endParaRPr>
            </a:p>
          </p:txBody>
        </p:sp>
        <p:sp>
          <p:nvSpPr>
            <p:cNvPr id="75" name="Google Shape;75;p11"/>
            <p:cNvSpPr/>
            <p:nvPr/>
          </p:nvSpPr>
          <p:spPr>
            <a:xfrm>
              <a:off x="10598689" y="3402378"/>
              <a:ext cx="2202582" cy="6113283"/>
            </a:xfrm>
            <a:prstGeom prst="rect">
              <a:avLst/>
            </a:prstGeom>
            <a:solidFill>
              <a:schemeClr val="lt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1400" u="none" cap="none" strike="noStrike">
                <a:solidFill>
                  <a:srgbClr val="0000FF"/>
                </a:solidFill>
                <a:latin typeface="Arial"/>
                <a:ea typeface="Arial"/>
                <a:cs typeface="Arial"/>
                <a:sym typeface="Arial"/>
              </a:endParaRPr>
            </a:p>
          </p:txBody>
        </p:sp>
        <p:sp>
          <p:nvSpPr>
            <p:cNvPr id="76" name="Google Shape;76;p11"/>
            <p:cNvSpPr txBox="1"/>
            <p:nvPr/>
          </p:nvSpPr>
          <p:spPr>
            <a:xfrm rot="5400000">
              <a:off x="9803459" y="5778330"/>
              <a:ext cx="4554015" cy="144655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4400" u="none" cap="none" strike="noStrike">
                  <a:solidFill>
                    <a:srgbClr val="000000"/>
                  </a:solidFill>
                  <a:latin typeface="Arial"/>
                  <a:ea typeface="Arial"/>
                  <a:cs typeface="Arial"/>
                  <a:sym typeface="Arial"/>
                </a:rPr>
                <a:t>Rear Door Heat Exchanger</a:t>
              </a:r>
              <a:endParaRPr b="1" i="0" sz="4400" u="none" cap="none" strike="noStrike">
                <a:solidFill>
                  <a:srgbClr val="000000"/>
                </a:solidFill>
                <a:latin typeface="Arial"/>
                <a:ea typeface="Arial"/>
                <a:cs typeface="Arial"/>
                <a:sym typeface="Arial"/>
              </a:endParaRPr>
            </a:p>
          </p:txBody>
        </p:sp>
      </p:grpSp>
      <p:grpSp>
        <p:nvGrpSpPr>
          <p:cNvPr id="77" name="Google Shape;77;p11"/>
          <p:cNvGrpSpPr/>
          <p:nvPr/>
        </p:nvGrpSpPr>
        <p:grpSpPr>
          <a:xfrm>
            <a:off x="15803662" y="2831053"/>
            <a:ext cx="1570356" cy="7149747"/>
            <a:chOff x="10598689" y="3402378"/>
            <a:chExt cx="2202582" cy="6113283"/>
          </a:xfrm>
        </p:grpSpPr>
        <p:sp>
          <p:nvSpPr>
            <p:cNvPr id="78" name="Google Shape;78;p11"/>
            <p:cNvSpPr/>
            <p:nvPr/>
          </p:nvSpPr>
          <p:spPr>
            <a:xfrm rot="5400000">
              <a:off x="10736312" y="7251594"/>
              <a:ext cx="2127053"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Fan</a:t>
              </a:r>
              <a:endParaRPr b="1" i="0" sz="2800" u="none" cap="none" strike="noStrike">
                <a:solidFill>
                  <a:schemeClr val="lt1"/>
                </a:solidFill>
                <a:latin typeface="Arial"/>
                <a:ea typeface="Arial"/>
                <a:cs typeface="Arial"/>
                <a:sym typeface="Arial"/>
              </a:endParaRPr>
            </a:p>
          </p:txBody>
        </p:sp>
        <p:sp>
          <p:nvSpPr>
            <p:cNvPr id="79" name="Google Shape;79;p11"/>
            <p:cNvSpPr/>
            <p:nvPr/>
          </p:nvSpPr>
          <p:spPr>
            <a:xfrm>
              <a:off x="10598689" y="3402378"/>
              <a:ext cx="2202582" cy="6113283"/>
            </a:xfrm>
            <a:prstGeom prst="rect">
              <a:avLst/>
            </a:prstGeom>
            <a:solidFill>
              <a:srgbClr val="8296B0"/>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1400" u="none" cap="none" strike="noStrike">
                <a:solidFill>
                  <a:srgbClr val="0000FF"/>
                </a:solidFill>
                <a:latin typeface="Arial"/>
                <a:ea typeface="Arial"/>
                <a:cs typeface="Arial"/>
                <a:sym typeface="Arial"/>
              </a:endParaRPr>
            </a:p>
          </p:txBody>
        </p:sp>
        <p:sp>
          <p:nvSpPr>
            <p:cNvPr id="80" name="Google Shape;80;p11"/>
            <p:cNvSpPr txBox="1"/>
            <p:nvPr/>
          </p:nvSpPr>
          <p:spPr>
            <a:xfrm rot="5400000">
              <a:off x="9513854" y="5936774"/>
              <a:ext cx="4554015" cy="1079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4400" u="none" cap="none" strike="noStrike">
                  <a:solidFill>
                    <a:srgbClr val="000000"/>
                  </a:solidFill>
                  <a:latin typeface="Arial"/>
                  <a:ea typeface="Arial"/>
                  <a:cs typeface="Arial"/>
                  <a:sym typeface="Arial"/>
                </a:rPr>
                <a:t>Fan Wall</a:t>
              </a:r>
              <a:endParaRPr b="1" i="0" sz="4400" u="none" cap="none" strike="noStrike">
                <a:solidFill>
                  <a:srgbClr val="000000"/>
                </a:solidFill>
                <a:latin typeface="Arial"/>
                <a:ea typeface="Arial"/>
                <a:cs typeface="Arial"/>
                <a:sym typeface="Arial"/>
              </a:endParaRPr>
            </a:p>
          </p:txBody>
        </p:sp>
      </p:grpSp>
      <p:sp>
        <p:nvSpPr>
          <p:cNvPr id="81" name="Google Shape;81;p11"/>
          <p:cNvSpPr txBox="1"/>
          <p:nvPr>
            <p:ph type="title"/>
          </p:nvPr>
        </p:nvSpPr>
        <p:spPr>
          <a:xfrm>
            <a:off x="1006475" y="730251"/>
            <a:ext cx="21031199" cy="1601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535353"/>
              </a:buClr>
              <a:buSzPts val="10000"/>
              <a:buFont typeface="Source Sans Pro"/>
              <a:buNone/>
            </a:pPr>
            <a:r>
              <a:rPr lang="en-US"/>
              <a:t>Thermal Architecture</a:t>
            </a:r>
            <a:endParaRPr b="0" i="0" sz="10000" u="none" cap="none" strike="noStrike">
              <a:solidFill>
                <a:srgbClr val="535353"/>
              </a:solidFill>
              <a:latin typeface="Source Sans Pro"/>
              <a:ea typeface="Source Sans Pro"/>
              <a:cs typeface="Source Sans Pro"/>
              <a:sym typeface="Source Sans Pro"/>
            </a:endParaRPr>
          </a:p>
        </p:txBody>
      </p:sp>
      <p:sp>
        <p:nvSpPr>
          <p:cNvPr id="82" name="Google Shape;82;p11"/>
          <p:cNvSpPr/>
          <p:nvPr/>
        </p:nvSpPr>
        <p:spPr>
          <a:xfrm>
            <a:off x="6364931" y="4852250"/>
            <a:ext cx="2097766" cy="1800000"/>
          </a:xfrm>
          <a:prstGeom prst="rightArrow">
            <a:avLst>
              <a:gd fmla="val 50000" name="adj1"/>
              <a:gd fmla="val 50000" name="adj2"/>
            </a:avLst>
          </a:prstGeom>
          <a:solidFill>
            <a:srgbClr val="2E75B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Cool Air</a:t>
            </a:r>
            <a:endParaRPr b="1" i="0" sz="2800" u="none" cap="none" strike="noStrike">
              <a:solidFill>
                <a:schemeClr val="lt1"/>
              </a:solidFill>
              <a:latin typeface="Arial"/>
              <a:ea typeface="Arial"/>
              <a:cs typeface="Arial"/>
              <a:sym typeface="Arial"/>
            </a:endParaRPr>
          </a:p>
        </p:txBody>
      </p:sp>
      <p:sp>
        <p:nvSpPr>
          <p:cNvPr id="83" name="Google Shape;83;p11"/>
          <p:cNvSpPr/>
          <p:nvPr/>
        </p:nvSpPr>
        <p:spPr>
          <a:xfrm>
            <a:off x="11988979" y="4855849"/>
            <a:ext cx="2304000" cy="1800000"/>
          </a:xfrm>
          <a:prstGeom prst="rightArrow">
            <a:avLst>
              <a:gd fmla="val 50000" name="adj1"/>
              <a:gd fmla="val 50000" name="adj2"/>
            </a:avLst>
          </a:prstGeom>
          <a:solidFill>
            <a:srgbClr val="F4B08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Warm Air</a:t>
            </a:r>
            <a:endParaRPr b="1" i="0" sz="2800" u="none" cap="none" strike="noStrike">
              <a:solidFill>
                <a:schemeClr val="lt1"/>
              </a:solidFill>
              <a:latin typeface="Arial"/>
              <a:ea typeface="Arial"/>
              <a:cs typeface="Arial"/>
              <a:sym typeface="Arial"/>
            </a:endParaRPr>
          </a:p>
        </p:txBody>
      </p:sp>
      <p:sp>
        <p:nvSpPr>
          <p:cNvPr id="84" name="Google Shape;84;p11"/>
          <p:cNvSpPr/>
          <p:nvPr/>
        </p:nvSpPr>
        <p:spPr>
          <a:xfrm>
            <a:off x="17465127" y="5505926"/>
            <a:ext cx="2304150" cy="1800000"/>
          </a:xfrm>
          <a:prstGeom prst="rightArrow">
            <a:avLst>
              <a:gd fmla="val 50000" name="adj1"/>
              <a:gd fmla="val 50000" name="adj2"/>
            </a:avLst>
          </a:prstGeom>
          <a:solidFill>
            <a:srgbClr val="C55A1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Hot Air</a:t>
            </a:r>
            <a:endParaRPr b="1" i="0" sz="2800" u="none" cap="none" strike="noStrike">
              <a:solidFill>
                <a:schemeClr val="lt1"/>
              </a:solidFill>
              <a:latin typeface="Arial"/>
              <a:ea typeface="Arial"/>
              <a:cs typeface="Arial"/>
              <a:sym typeface="Arial"/>
            </a:endParaRPr>
          </a:p>
        </p:txBody>
      </p:sp>
      <p:sp>
        <p:nvSpPr>
          <p:cNvPr id="85" name="Google Shape;85;p11"/>
          <p:cNvSpPr/>
          <p:nvPr/>
        </p:nvSpPr>
        <p:spPr>
          <a:xfrm>
            <a:off x="11912742" y="8522975"/>
            <a:ext cx="2352301" cy="27306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6" name="Google Shape;86;p11"/>
          <p:cNvSpPr/>
          <p:nvPr/>
        </p:nvSpPr>
        <p:spPr>
          <a:xfrm>
            <a:off x="11876958" y="9104463"/>
            <a:ext cx="2352096" cy="276828"/>
          </a:xfrm>
          <a:prstGeom prst="rect">
            <a:avLst/>
          </a:prstGeom>
          <a:solidFill>
            <a:srgbClr val="C55A1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7" name="Google Shape;87;p11"/>
          <p:cNvSpPr txBox="1"/>
          <p:nvPr/>
        </p:nvSpPr>
        <p:spPr>
          <a:xfrm>
            <a:off x="9879436" y="1945040"/>
            <a:ext cx="3209456" cy="76944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4400" u="none" cap="none" strike="noStrike">
                <a:solidFill>
                  <a:srgbClr val="000000"/>
                </a:solidFill>
                <a:latin typeface="Arial"/>
                <a:ea typeface="Arial"/>
                <a:cs typeface="Arial"/>
                <a:sym typeface="Arial"/>
              </a:rPr>
              <a:t>Air Side</a:t>
            </a:r>
            <a:endParaRPr b="0" i="0" sz="4400" u="none" cap="none" strike="noStrike">
              <a:solidFill>
                <a:srgbClr val="000000"/>
              </a:solidFill>
              <a:latin typeface="Arial"/>
              <a:ea typeface="Arial"/>
              <a:cs typeface="Arial"/>
              <a:sym typeface="Arial"/>
            </a:endParaRPr>
          </a:p>
        </p:txBody>
      </p:sp>
      <p:sp>
        <p:nvSpPr>
          <p:cNvPr id="88" name="Google Shape;88;p11"/>
          <p:cNvSpPr txBox="1"/>
          <p:nvPr/>
        </p:nvSpPr>
        <p:spPr>
          <a:xfrm>
            <a:off x="10907792" y="9796693"/>
            <a:ext cx="4911720" cy="76944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4400" u="none" cap="none" strike="noStrike">
                <a:solidFill>
                  <a:srgbClr val="000000"/>
                </a:solidFill>
                <a:latin typeface="Arial"/>
                <a:ea typeface="Arial"/>
                <a:cs typeface="Arial"/>
                <a:sym typeface="Arial"/>
              </a:rPr>
              <a:t>Coolant Side</a:t>
            </a:r>
            <a:endParaRPr b="0" i="0" sz="4400" u="none" cap="none" strike="noStrike">
              <a:solidFill>
                <a:srgbClr val="000000"/>
              </a:solidFill>
              <a:latin typeface="Arial"/>
              <a:ea typeface="Arial"/>
              <a:cs typeface="Arial"/>
              <a:sym typeface="Arial"/>
            </a:endParaRPr>
          </a:p>
        </p:txBody>
      </p:sp>
      <p:sp>
        <p:nvSpPr>
          <p:cNvPr id="89" name="Google Shape;89;p11"/>
          <p:cNvSpPr txBox="1"/>
          <p:nvPr>
            <p:ph idx="4294967295" type="body"/>
          </p:nvPr>
        </p:nvSpPr>
        <p:spPr>
          <a:xfrm>
            <a:off x="2129312" y="10199026"/>
            <a:ext cx="21919159" cy="1861503"/>
          </a:xfrm>
          <a:prstGeom prst="rect">
            <a:avLst/>
          </a:prstGeom>
          <a:noFill/>
          <a:ln>
            <a:noFill/>
          </a:ln>
        </p:spPr>
        <p:txBody>
          <a:bodyPr anchorCtr="0" anchor="t" bIns="45700" lIns="91425" spcFirstLastPara="1" rIns="91425" wrap="square" tIns="45700">
            <a:noAutofit/>
          </a:bodyPr>
          <a:lstStyle/>
          <a:p>
            <a:pPr indent="-571500" lvl="0" marL="571500" rtl="0" algn="l">
              <a:lnSpc>
                <a:spcPct val="90000"/>
              </a:lnSpc>
              <a:spcBef>
                <a:spcPts val="2000"/>
              </a:spcBef>
              <a:spcAft>
                <a:spcPts val="0"/>
              </a:spcAft>
              <a:buSzPts val="6400"/>
              <a:buFont typeface="Arial"/>
              <a:buChar char="•"/>
            </a:pPr>
            <a:r>
              <a:rPr lang="en-US" sz="4800"/>
              <a:t>Air assisted liquid cooling (AALC): heat dissipated from the high power chips is transferred to the rear door heat exchanger through cold plate and the rest of the heat from the IT gears is cooled by air directly</a:t>
            </a:r>
            <a:endParaRPr sz="4000"/>
          </a:p>
        </p:txBody>
      </p:sp>
      <p:sp>
        <p:nvSpPr>
          <p:cNvPr id="90" name="Google Shape;90;p11"/>
          <p:cNvSpPr txBox="1"/>
          <p:nvPr/>
        </p:nvSpPr>
        <p:spPr>
          <a:xfrm>
            <a:off x="4960731" y="2748830"/>
            <a:ext cx="9266906" cy="3996000"/>
          </a:xfrm>
          <a:prstGeom prst="rect">
            <a:avLst/>
          </a:prstGeom>
          <a:solidFill>
            <a:srgbClr val="E2F0D9">
              <a:alpha val="21960"/>
            </a:srgbClr>
          </a:solidFill>
          <a:ln cap="flat" cmpd="sng" w="57150">
            <a:solidFill>
              <a:srgbClr val="2E75B5"/>
            </a:solidFill>
            <a:prstDash val="dashDot"/>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1" name="Google Shape;91;p11"/>
          <p:cNvSpPr txBox="1"/>
          <p:nvPr/>
        </p:nvSpPr>
        <p:spPr>
          <a:xfrm>
            <a:off x="8462697" y="8313430"/>
            <a:ext cx="7338130" cy="1620000"/>
          </a:xfrm>
          <a:prstGeom prst="rect">
            <a:avLst/>
          </a:prstGeom>
          <a:solidFill>
            <a:srgbClr val="98FCC5">
              <a:alpha val="21960"/>
            </a:srgbClr>
          </a:solidFill>
          <a:ln cap="flat" cmpd="sng" w="57150">
            <a:solidFill>
              <a:srgbClr val="7B7B7B"/>
            </a:solidFill>
            <a:prstDash val="dashDot"/>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2" name="Google Shape;92;p11"/>
          <p:cNvSpPr/>
          <p:nvPr/>
        </p:nvSpPr>
        <p:spPr>
          <a:xfrm>
            <a:off x="9435423" y="8699287"/>
            <a:ext cx="1615827" cy="1039257"/>
          </a:xfrm>
          <a:prstGeom prst="rect">
            <a:avLst/>
          </a:prstGeom>
          <a:solidFill>
            <a:srgbClr val="C4E0B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4400" u="none" cap="none" strike="noStrike">
                <a:solidFill>
                  <a:srgbClr val="0000CC"/>
                </a:solidFill>
                <a:latin typeface="Arial"/>
                <a:ea typeface="Arial"/>
                <a:cs typeface="Arial"/>
                <a:sym typeface="Arial"/>
              </a:rPr>
              <a:t>CDU</a:t>
            </a:r>
            <a:endParaRPr b="1" i="0" sz="4400" u="none" cap="none" strike="noStrike">
              <a:solidFill>
                <a:srgbClr val="0000CC"/>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sp>
        <p:nvSpPr>
          <p:cNvPr id="97" name="Google Shape;97;p12"/>
          <p:cNvSpPr txBox="1"/>
          <p:nvPr/>
        </p:nvSpPr>
        <p:spPr>
          <a:xfrm>
            <a:off x="1006475" y="730251"/>
            <a:ext cx="21031199" cy="1601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535353"/>
              </a:buClr>
              <a:buSzPts val="10000"/>
              <a:buFont typeface="Source Sans Pro"/>
              <a:buNone/>
            </a:pPr>
            <a:r>
              <a:rPr b="0" i="0" lang="en-US" sz="10000" u="none" cap="none" strike="noStrike">
                <a:solidFill>
                  <a:srgbClr val="535353"/>
                </a:solidFill>
                <a:latin typeface="Source Sans Pro"/>
                <a:ea typeface="Source Sans Pro"/>
                <a:cs typeface="Source Sans Pro"/>
                <a:sym typeface="Source Sans Pro"/>
              </a:rPr>
              <a:t>Heat Dissipation Path- Coolant Side</a:t>
            </a:r>
            <a:endParaRPr b="0" i="0" sz="10000" u="none" cap="none" strike="noStrike">
              <a:solidFill>
                <a:srgbClr val="535353"/>
              </a:solidFill>
              <a:latin typeface="Source Sans Pro"/>
              <a:ea typeface="Source Sans Pro"/>
              <a:cs typeface="Source Sans Pro"/>
              <a:sym typeface="Source Sans Pro"/>
            </a:endParaRPr>
          </a:p>
        </p:txBody>
      </p:sp>
      <p:sp>
        <p:nvSpPr>
          <p:cNvPr id="98" name="Google Shape;98;p12"/>
          <p:cNvSpPr/>
          <p:nvPr/>
        </p:nvSpPr>
        <p:spPr>
          <a:xfrm>
            <a:off x="3216202" y="4558401"/>
            <a:ext cx="2030483" cy="4622533"/>
          </a:xfrm>
          <a:prstGeom prst="rect">
            <a:avLst/>
          </a:prstGeom>
          <a:solidFill>
            <a:srgbClr val="C9C9C9">
              <a:alpha val="21960"/>
            </a:srgbClr>
          </a:solidFill>
          <a:ln cap="flat" cmpd="sng" w="1270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US" sz="2800" u="none" cap="none" strike="noStrike">
                <a:solidFill>
                  <a:srgbClr val="F2F2F2"/>
                </a:solidFill>
                <a:latin typeface="Arial"/>
                <a:ea typeface="Arial"/>
                <a:cs typeface="Arial"/>
                <a:sym typeface="Arial"/>
              </a:rPr>
              <a:t>Cold Plate</a:t>
            </a:r>
            <a:endParaRPr b="1" i="0" sz="2800" u="none" cap="none" strike="noStrike">
              <a:solidFill>
                <a:srgbClr val="F2F2F2"/>
              </a:solidFill>
              <a:latin typeface="Arial"/>
              <a:ea typeface="Arial"/>
              <a:cs typeface="Arial"/>
              <a:sym typeface="Arial"/>
            </a:endParaRPr>
          </a:p>
        </p:txBody>
      </p:sp>
      <p:grpSp>
        <p:nvGrpSpPr>
          <p:cNvPr id="99" name="Google Shape;99;p12"/>
          <p:cNvGrpSpPr/>
          <p:nvPr/>
        </p:nvGrpSpPr>
        <p:grpSpPr>
          <a:xfrm>
            <a:off x="20494824" y="608683"/>
            <a:ext cx="3389769" cy="4438134"/>
            <a:chOff x="4318093" y="1185426"/>
            <a:chExt cx="3389769" cy="4438134"/>
          </a:xfrm>
        </p:grpSpPr>
        <p:pic>
          <p:nvPicPr>
            <p:cNvPr id="100" name="Google Shape;100;p12"/>
            <p:cNvPicPr preferRelativeResize="0"/>
            <p:nvPr/>
          </p:nvPicPr>
          <p:blipFill rotWithShape="1">
            <a:blip r:embed="rId3">
              <a:alphaModFix/>
            </a:blip>
            <a:srcRect b="0" l="0" r="0" t="0"/>
            <a:stretch/>
          </p:blipFill>
          <p:spPr>
            <a:xfrm>
              <a:off x="4449312" y="1185426"/>
              <a:ext cx="2895856" cy="2895856"/>
            </a:xfrm>
            <a:prstGeom prst="rect">
              <a:avLst/>
            </a:prstGeom>
            <a:noFill/>
            <a:ln>
              <a:noFill/>
            </a:ln>
          </p:spPr>
        </p:pic>
        <p:sp>
          <p:nvSpPr>
            <p:cNvPr id="101" name="Google Shape;101;p12"/>
            <p:cNvSpPr/>
            <p:nvPr/>
          </p:nvSpPr>
          <p:spPr>
            <a:xfrm>
              <a:off x="4318093" y="3979121"/>
              <a:ext cx="3389769" cy="1644439"/>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ADVANCED COOLING SOLUTIONS</a:t>
              </a:r>
              <a:endParaRPr b="0" i="0" sz="3600" u="none" cap="none" strike="noStrike">
                <a:solidFill>
                  <a:srgbClr val="5F6061"/>
                </a:solidFill>
                <a:latin typeface="Source Sans Pro"/>
                <a:ea typeface="Source Sans Pro"/>
                <a:cs typeface="Source Sans Pro"/>
                <a:sym typeface="Source Sans Pro"/>
              </a:endParaRPr>
            </a:p>
          </p:txBody>
        </p:sp>
      </p:grpSp>
      <p:sp>
        <p:nvSpPr>
          <p:cNvPr id="102" name="Google Shape;102;p12"/>
          <p:cNvSpPr txBox="1"/>
          <p:nvPr/>
        </p:nvSpPr>
        <p:spPr>
          <a:xfrm>
            <a:off x="1843899" y="4294785"/>
            <a:ext cx="1164101" cy="5847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200" u="none" cap="none" strike="noStrike">
                <a:solidFill>
                  <a:srgbClr val="000000"/>
                </a:solidFill>
                <a:latin typeface="Arial"/>
                <a:ea typeface="Arial"/>
                <a:cs typeface="Arial"/>
                <a:sym typeface="Arial"/>
              </a:rPr>
              <a:t>Rack</a:t>
            </a:r>
            <a:endParaRPr b="1" i="0" sz="3200" u="none" cap="none" strike="noStrike">
              <a:solidFill>
                <a:srgbClr val="000000"/>
              </a:solidFill>
              <a:latin typeface="Arial"/>
              <a:ea typeface="Arial"/>
              <a:cs typeface="Arial"/>
              <a:sym typeface="Arial"/>
            </a:endParaRPr>
          </a:p>
        </p:txBody>
      </p:sp>
      <p:sp>
        <p:nvSpPr>
          <p:cNvPr id="103" name="Google Shape;103;p12"/>
          <p:cNvSpPr/>
          <p:nvPr/>
        </p:nvSpPr>
        <p:spPr>
          <a:xfrm>
            <a:off x="3442841" y="6114475"/>
            <a:ext cx="1643401" cy="1412609"/>
          </a:xfrm>
          <a:prstGeom prst="rect">
            <a:avLst/>
          </a:prstGeom>
          <a:solidFill>
            <a:srgbClr val="222A35"/>
          </a:solidFill>
          <a:ln cap="flat" cmpd="sng" w="1270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US" sz="2800" u="none" cap="none" strike="noStrike">
                <a:solidFill>
                  <a:srgbClr val="F2F2F2"/>
                </a:solidFill>
                <a:latin typeface="Arial"/>
                <a:ea typeface="Arial"/>
                <a:cs typeface="Arial"/>
                <a:sym typeface="Arial"/>
              </a:rPr>
              <a:t>Cold Plate</a:t>
            </a:r>
            <a:endParaRPr b="1" i="0" sz="2800" u="none" cap="none" strike="noStrike">
              <a:solidFill>
                <a:srgbClr val="F2F2F2"/>
              </a:solidFill>
              <a:latin typeface="Arial"/>
              <a:ea typeface="Arial"/>
              <a:cs typeface="Arial"/>
              <a:sym typeface="Arial"/>
            </a:endParaRPr>
          </a:p>
        </p:txBody>
      </p:sp>
      <p:cxnSp>
        <p:nvCxnSpPr>
          <p:cNvPr id="104" name="Google Shape;104;p12"/>
          <p:cNvCxnSpPr/>
          <p:nvPr/>
        </p:nvCxnSpPr>
        <p:spPr>
          <a:xfrm flipH="1">
            <a:off x="4233591" y="9834770"/>
            <a:ext cx="3870671" cy="21172"/>
          </a:xfrm>
          <a:prstGeom prst="straightConnector1">
            <a:avLst/>
          </a:prstGeom>
          <a:noFill/>
          <a:ln cap="flat" cmpd="sng" w="57150">
            <a:solidFill>
              <a:srgbClr val="0070C0"/>
            </a:solidFill>
            <a:prstDash val="solid"/>
            <a:round/>
            <a:headEnd len="sm" w="sm" type="none"/>
            <a:tailEnd len="sm" w="sm" type="none"/>
          </a:ln>
        </p:spPr>
      </p:cxnSp>
      <p:cxnSp>
        <p:nvCxnSpPr>
          <p:cNvPr id="105" name="Google Shape;105;p12"/>
          <p:cNvCxnSpPr/>
          <p:nvPr/>
        </p:nvCxnSpPr>
        <p:spPr>
          <a:xfrm rot="10800000">
            <a:off x="4264542" y="3611144"/>
            <a:ext cx="9528971" cy="0"/>
          </a:xfrm>
          <a:prstGeom prst="straightConnector1">
            <a:avLst/>
          </a:prstGeom>
          <a:noFill/>
          <a:ln cap="flat" cmpd="sng" w="76200">
            <a:solidFill>
              <a:srgbClr val="C55A11"/>
            </a:solidFill>
            <a:prstDash val="solid"/>
            <a:round/>
            <a:headEnd len="sm" w="sm" type="none"/>
            <a:tailEnd len="sm" w="sm" type="none"/>
          </a:ln>
        </p:spPr>
      </p:cxnSp>
      <p:sp>
        <p:nvSpPr>
          <p:cNvPr id="106" name="Google Shape;106;p12"/>
          <p:cNvSpPr/>
          <p:nvPr/>
        </p:nvSpPr>
        <p:spPr>
          <a:xfrm flipH="1">
            <a:off x="11770388" y="9361388"/>
            <a:ext cx="1220614" cy="587134"/>
          </a:xfrm>
          <a:prstGeom prst="rightArrow">
            <a:avLst>
              <a:gd fmla="val 50000" name="adj1"/>
              <a:gd fmla="val 50000" name="adj2"/>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107" name="Google Shape;107;p12"/>
          <p:cNvSpPr txBox="1"/>
          <p:nvPr/>
        </p:nvSpPr>
        <p:spPr>
          <a:xfrm>
            <a:off x="10967876" y="8707922"/>
            <a:ext cx="2940259" cy="70788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4000" u="none" cap="none" strike="noStrike">
                <a:solidFill>
                  <a:schemeClr val="accent5"/>
                </a:solidFill>
                <a:latin typeface="Arial"/>
                <a:ea typeface="Arial"/>
                <a:cs typeface="Arial"/>
                <a:sym typeface="Arial"/>
              </a:rPr>
              <a:t>Liquid In</a:t>
            </a:r>
            <a:endParaRPr b="1" i="0" sz="4000" u="none" cap="none" strike="noStrike">
              <a:solidFill>
                <a:schemeClr val="accent5"/>
              </a:solidFill>
              <a:latin typeface="Arial"/>
              <a:ea typeface="Arial"/>
              <a:cs typeface="Arial"/>
              <a:sym typeface="Arial"/>
            </a:endParaRPr>
          </a:p>
        </p:txBody>
      </p:sp>
      <p:sp>
        <p:nvSpPr>
          <p:cNvPr id="108" name="Google Shape;108;p12"/>
          <p:cNvSpPr/>
          <p:nvPr/>
        </p:nvSpPr>
        <p:spPr>
          <a:xfrm>
            <a:off x="7900869" y="8808953"/>
            <a:ext cx="3098341" cy="2051634"/>
          </a:xfrm>
          <a:prstGeom prst="ellipse">
            <a:avLst/>
          </a:prstGeom>
          <a:solidFill>
            <a:srgbClr val="2F5496"/>
          </a:solidFill>
          <a:ln cap="flat" cmpd="sng" w="1270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lt1"/>
              </a:buClr>
              <a:buSzPts val="3200"/>
              <a:buFont typeface="Arial"/>
              <a:buNone/>
            </a:pPr>
            <a:r>
              <a:rPr b="1" i="0" lang="en-US" sz="3200" u="none" cap="none" strike="noStrike">
                <a:solidFill>
                  <a:schemeClr val="lt1"/>
                </a:solidFill>
                <a:latin typeface="Arial"/>
                <a:ea typeface="Arial"/>
                <a:cs typeface="Arial"/>
                <a:sym typeface="Arial"/>
              </a:rPr>
              <a:t>CDU</a:t>
            </a:r>
            <a:endParaRPr b="1" i="0" sz="3200" u="none" cap="none" strike="noStrike">
              <a:solidFill>
                <a:schemeClr val="lt1"/>
              </a:solidFill>
              <a:latin typeface="Arial"/>
              <a:ea typeface="Arial"/>
              <a:cs typeface="Arial"/>
              <a:sym typeface="Arial"/>
            </a:endParaRPr>
          </a:p>
        </p:txBody>
      </p:sp>
      <p:sp>
        <p:nvSpPr>
          <p:cNvPr id="109" name="Google Shape;109;p12"/>
          <p:cNvSpPr/>
          <p:nvPr/>
        </p:nvSpPr>
        <p:spPr>
          <a:xfrm flipH="1" rot="10800000">
            <a:off x="8800660" y="3018025"/>
            <a:ext cx="1220614" cy="587134"/>
          </a:xfrm>
          <a:prstGeom prst="rightArrow">
            <a:avLst>
              <a:gd fmla="val 50000" name="adj1"/>
              <a:gd fmla="val 50000" name="adj2"/>
            </a:avLst>
          </a:prstGeom>
          <a:solidFill>
            <a:srgbClr val="C55A1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110" name="Google Shape;110;p12"/>
          <p:cNvSpPr txBox="1"/>
          <p:nvPr/>
        </p:nvSpPr>
        <p:spPr>
          <a:xfrm>
            <a:off x="7346580" y="2336355"/>
            <a:ext cx="3829551" cy="70788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4000" u="none" cap="none" strike="noStrike">
                <a:solidFill>
                  <a:schemeClr val="accent5"/>
                </a:solidFill>
                <a:latin typeface="Arial"/>
                <a:ea typeface="Arial"/>
                <a:cs typeface="Arial"/>
                <a:sym typeface="Arial"/>
              </a:rPr>
              <a:t>Liquid Out</a:t>
            </a:r>
            <a:endParaRPr b="1" i="0" sz="4000" u="none" cap="none" strike="noStrike">
              <a:solidFill>
                <a:schemeClr val="accent5"/>
              </a:solidFill>
              <a:latin typeface="Arial"/>
              <a:ea typeface="Arial"/>
              <a:cs typeface="Arial"/>
              <a:sym typeface="Arial"/>
            </a:endParaRPr>
          </a:p>
        </p:txBody>
      </p:sp>
      <p:sp>
        <p:nvSpPr>
          <p:cNvPr id="111" name="Google Shape;111;p12"/>
          <p:cNvSpPr/>
          <p:nvPr/>
        </p:nvSpPr>
        <p:spPr>
          <a:xfrm>
            <a:off x="12213009" y="5732196"/>
            <a:ext cx="3098341" cy="2659944"/>
          </a:xfrm>
          <a:prstGeom prst="rect">
            <a:avLst/>
          </a:prstGeom>
          <a:solidFill>
            <a:srgbClr val="DDEAF6"/>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200" u="none" cap="none" strike="noStrike">
                <a:solidFill>
                  <a:schemeClr val="dk1"/>
                </a:solidFill>
                <a:latin typeface="Arial"/>
                <a:ea typeface="Arial"/>
                <a:cs typeface="Arial"/>
                <a:sym typeface="Arial"/>
              </a:rPr>
              <a:t>Active RDHx</a:t>
            </a:r>
            <a:endParaRPr/>
          </a:p>
          <a:p>
            <a:pPr indent="0" lvl="0" marL="0" marR="0" rtl="0" algn="ctr">
              <a:lnSpc>
                <a:spcPct val="100000"/>
              </a:lnSpc>
              <a:spcBef>
                <a:spcPts val="0"/>
              </a:spcBef>
              <a:spcAft>
                <a:spcPts val="0"/>
              </a:spcAft>
              <a:buNone/>
            </a:pPr>
            <a:r>
              <a:rPr b="1" i="0" lang="en-US" sz="3200" u="none" cap="none" strike="noStrike">
                <a:solidFill>
                  <a:schemeClr val="dk1"/>
                </a:solidFill>
                <a:latin typeface="Arial"/>
                <a:ea typeface="Arial"/>
                <a:cs typeface="Arial"/>
                <a:sym typeface="Arial"/>
              </a:rPr>
              <a:t>(with Fan)</a:t>
            </a:r>
            <a:endParaRPr b="1" i="0" sz="3200" u="none" cap="none" strike="noStrike">
              <a:solidFill>
                <a:schemeClr val="dk1"/>
              </a:solidFill>
              <a:latin typeface="Arial"/>
              <a:ea typeface="Arial"/>
              <a:cs typeface="Arial"/>
              <a:sym typeface="Arial"/>
            </a:endParaRPr>
          </a:p>
        </p:txBody>
      </p:sp>
      <p:cxnSp>
        <p:nvCxnSpPr>
          <p:cNvPr id="112" name="Google Shape;112;p12"/>
          <p:cNvCxnSpPr>
            <a:stCxn id="103" idx="2"/>
          </p:cNvCxnSpPr>
          <p:nvPr/>
        </p:nvCxnSpPr>
        <p:spPr>
          <a:xfrm>
            <a:off x="4264542" y="7527084"/>
            <a:ext cx="0" cy="2328900"/>
          </a:xfrm>
          <a:prstGeom prst="straightConnector1">
            <a:avLst/>
          </a:prstGeom>
          <a:noFill/>
          <a:ln cap="flat" cmpd="sng" w="57150">
            <a:solidFill>
              <a:srgbClr val="0070C0"/>
            </a:solidFill>
            <a:prstDash val="solid"/>
            <a:round/>
            <a:headEnd len="sm" w="sm" type="none"/>
            <a:tailEnd len="sm" w="sm" type="none"/>
          </a:ln>
        </p:spPr>
      </p:cxnSp>
      <p:cxnSp>
        <p:nvCxnSpPr>
          <p:cNvPr id="113" name="Google Shape;113;p12"/>
          <p:cNvCxnSpPr/>
          <p:nvPr/>
        </p:nvCxnSpPr>
        <p:spPr>
          <a:xfrm rot="10800000">
            <a:off x="10967877" y="9855942"/>
            <a:ext cx="2794303" cy="23828"/>
          </a:xfrm>
          <a:prstGeom prst="straightConnector1">
            <a:avLst/>
          </a:prstGeom>
          <a:noFill/>
          <a:ln cap="flat" cmpd="sng" w="57150">
            <a:solidFill>
              <a:srgbClr val="0070C0"/>
            </a:solidFill>
            <a:prstDash val="solid"/>
            <a:round/>
            <a:headEnd len="sm" w="sm" type="none"/>
            <a:tailEnd len="sm" w="sm" type="none"/>
          </a:ln>
        </p:spPr>
      </p:cxnSp>
      <p:cxnSp>
        <p:nvCxnSpPr>
          <p:cNvPr id="114" name="Google Shape;114;p12"/>
          <p:cNvCxnSpPr>
            <a:stCxn id="111" idx="2"/>
          </p:cNvCxnSpPr>
          <p:nvPr/>
        </p:nvCxnSpPr>
        <p:spPr>
          <a:xfrm>
            <a:off x="13762180" y="8392140"/>
            <a:ext cx="21600" cy="1487700"/>
          </a:xfrm>
          <a:prstGeom prst="straightConnector1">
            <a:avLst/>
          </a:prstGeom>
          <a:noFill/>
          <a:ln cap="flat" cmpd="sng" w="57150">
            <a:solidFill>
              <a:srgbClr val="0070C0"/>
            </a:solidFill>
            <a:prstDash val="solid"/>
            <a:round/>
            <a:headEnd len="sm" w="sm" type="none"/>
            <a:tailEnd len="sm" w="sm" type="none"/>
          </a:ln>
        </p:spPr>
      </p:cxnSp>
      <p:cxnSp>
        <p:nvCxnSpPr>
          <p:cNvPr id="115" name="Google Shape;115;p12"/>
          <p:cNvCxnSpPr/>
          <p:nvPr/>
        </p:nvCxnSpPr>
        <p:spPr>
          <a:xfrm flipH="1">
            <a:off x="13793513" y="3611144"/>
            <a:ext cx="1" cy="2121052"/>
          </a:xfrm>
          <a:prstGeom prst="straightConnector1">
            <a:avLst/>
          </a:prstGeom>
          <a:noFill/>
          <a:ln cap="flat" cmpd="sng" w="76200">
            <a:solidFill>
              <a:srgbClr val="C55A11"/>
            </a:solidFill>
            <a:prstDash val="solid"/>
            <a:round/>
            <a:headEnd len="sm" w="sm" type="none"/>
            <a:tailEnd len="sm" w="sm" type="none"/>
          </a:ln>
        </p:spPr>
      </p:cxnSp>
      <p:cxnSp>
        <p:nvCxnSpPr>
          <p:cNvPr id="116" name="Google Shape;116;p12"/>
          <p:cNvCxnSpPr/>
          <p:nvPr/>
        </p:nvCxnSpPr>
        <p:spPr>
          <a:xfrm flipH="1">
            <a:off x="4213025" y="3567380"/>
            <a:ext cx="20566" cy="2547095"/>
          </a:xfrm>
          <a:prstGeom prst="straightConnector1">
            <a:avLst/>
          </a:prstGeom>
          <a:noFill/>
          <a:ln cap="flat" cmpd="sng" w="76200">
            <a:solidFill>
              <a:srgbClr val="C55A11"/>
            </a:solidFill>
            <a:prstDash val="solid"/>
            <a:round/>
            <a:headEnd len="sm" w="sm" type="none"/>
            <a:tailEnd len="sm" w="sm" type="none"/>
          </a:ln>
        </p:spPr>
      </p:cxnSp>
      <p:sp>
        <p:nvSpPr>
          <p:cNvPr id="117" name="Google Shape;117;p12"/>
          <p:cNvSpPr txBox="1"/>
          <p:nvPr>
            <p:ph idx="4294967295" type="body"/>
          </p:nvPr>
        </p:nvSpPr>
        <p:spPr>
          <a:xfrm>
            <a:off x="1596598" y="10893216"/>
            <a:ext cx="22287995" cy="1861503"/>
          </a:xfrm>
          <a:prstGeom prst="rect">
            <a:avLst/>
          </a:prstGeom>
          <a:noFill/>
          <a:ln>
            <a:noFill/>
          </a:ln>
        </p:spPr>
        <p:txBody>
          <a:bodyPr anchorCtr="0" anchor="t" bIns="45700" lIns="91425" spcFirstLastPara="1" rIns="91425" wrap="square" tIns="45700">
            <a:noAutofit/>
          </a:bodyPr>
          <a:lstStyle/>
          <a:p>
            <a:pPr indent="-685800" lvl="0" marL="685800" rtl="0" algn="l">
              <a:lnSpc>
                <a:spcPct val="90000"/>
              </a:lnSpc>
              <a:spcBef>
                <a:spcPts val="2000"/>
              </a:spcBef>
              <a:spcAft>
                <a:spcPts val="0"/>
              </a:spcAft>
              <a:buSzPts val="6400"/>
              <a:buFont typeface="Arial"/>
              <a:buChar char="•"/>
            </a:pPr>
            <a:r>
              <a:rPr lang="en-US" sz="5400"/>
              <a:t>Total heat of chip is transferred by coolant side 🡪 RDHx Cooling capacity</a:t>
            </a:r>
            <a:endParaRPr sz="5400"/>
          </a:p>
          <a:p>
            <a:pPr indent="-165100" lvl="0" marL="571500" rtl="0" algn="l">
              <a:lnSpc>
                <a:spcPct val="90000"/>
              </a:lnSpc>
              <a:spcBef>
                <a:spcPts val="2000"/>
              </a:spcBef>
              <a:spcAft>
                <a:spcPts val="0"/>
              </a:spcAft>
              <a:buSzPts val="6400"/>
              <a:buFont typeface="Arial"/>
              <a:buNone/>
            </a:pPr>
            <a:r>
              <a:t/>
            </a:r>
            <a:endParaRPr sz="5400"/>
          </a:p>
        </p:txBody>
      </p:sp>
      <p:sp>
        <p:nvSpPr>
          <p:cNvPr id="118" name="Google Shape;118;p12"/>
          <p:cNvSpPr txBox="1"/>
          <p:nvPr/>
        </p:nvSpPr>
        <p:spPr>
          <a:xfrm>
            <a:off x="5198745" y="6249851"/>
            <a:ext cx="5711820" cy="132343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4000" u="none" cap="none" strike="noStrike">
                <a:solidFill>
                  <a:srgbClr val="2E75B5"/>
                </a:solidFill>
                <a:latin typeface="Arial"/>
                <a:ea typeface="Arial"/>
                <a:cs typeface="Arial"/>
                <a:sym typeface="Arial"/>
              </a:rPr>
              <a:t>TDP of Chip</a:t>
            </a:r>
            <a:endParaRPr/>
          </a:p>
          <a:p>
            <a:pPr indent="0" lvl="0" marL="0" marR="0" rtl="0" algn="l">
              <a:lnSpc>
                <a:spcPct val="100000"/>
              </a:lnSpc>
              <a:spcBef>
                <a:spcPts val="0"/>
              </a:spcBef>
              <a:spcAft>
                <a:spcPts val="0"/>
              </a:spcAft>
              <a:buNone/>
            </a:pPr>
            <a:r>
              <a:rPr b="1" i="0" lang="en-US" sz="4000" u="none" cap="none" strike="noStrike">
                <a:solidFill>
                  <a:srgbClr val="2E75B5"/>
                </a:solidFill>
                <a:latin typeface="Arial"/>
                <a:ea typeface="Arial"/>
                <a:cs typeface="Arial"/>
                <a:sym typeface="Arial"/>
              </a:rPr>
              <a:t>Qty of Chip/Cold plate</a:t>
            </a:r>
            <a:endParaRPr b="1" i="0" sz="4000" u="none" cap="none" strike="noStrike">
              <a:solidFill>
                <a:srgbClr val="2E75B5"/>
              </a:solidFill>
              <a:latin typeface="Arial"/>
              <a:ea typeface="Arial"/>
              <a:cs typeface="Arial"/>
              <a:sym typeface="Arial"/>
            </a:endParaRPr>
          </a:p>
        </p:txBody>
      </p:sp>
      <p:sp>
        <p:nvSpPr>
          <p:cNvPr id="119" name="Google Shape;119;p12"/>
          <p:cNvSpPr txBox="1"/>
          <p:nvPr/>
        </p:nvSpPr>
        <p:spPr>
          <a:xfrm>
            <a:off x="11732102" y="4640712"/>
            <a:ext cx="4286751" cy="70788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4000" u="none" cap="none" strike="noStrike">
                <a:solidFill>
                  <a:srgbClr val="C55A11"/>
                </a:solidFill>
                <a:latin typeface="Arial"/>
                <a:ea typeface="Arial"/>
                <a:cs typeface="Arial"/>
                <a:sym typeface="Arial"/>
              </a:rPr>
              <a:t>Cooling capacity</a:t>
            </a:r>
            <a:endParaRPr b="1" i="0" sz="4000" u="none" cap="none" strike="noStrike">
              <a:solidFill>
                <a:srgbClr val="C55A1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p13"/>
          <p:cNvSpPr/>
          <p:nvPr/>
        </p:nvSpPr>
        <p:spPr>
          <a:xfrm>
            <a:off x="5226764" y="4150954"/>
            <a:ext cx="2030483" cy="4622533"/>
          </a:xfrm>
          <a:prstGeom prst="rect">
            <a:avLst/>
          </a:prstGeom>
          <a:solidFill>
            <a:srgbClr val="1E4E79">
              <a:alpha val="21960"/>
            </a:srgbClr>
          </a:solidFill>
          <a:ln cap="flat" cmpd="sng" w="1270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b="1" i="0" sz="2800" u="none" cap="none" strike="noStrike">
              <a:solidFill>
                <a:srgbClr val="F2F2F2"/>
              </a:solidFill>
              <a:latin typeface="Arial"/>
              <a:ea typeface="Arial"/>
              <a:cs typeface="Arial"/>
              <a:sym typeface="Arial"/>
            </a:endParaRPr>
          </a:p>
        </p:txBody>
      </p:sp>
      <p:grpSp>
        <p:nvGrpSpPr>
          <p:cNvPr id="125" name="Google Shape;125;p13"/>
          <p:cNvGrpSpPr/>
          <p:nvPr/>
        </p:nvGrpSpPr>
        <p:grpSpPr>
          <a:xfrm>
            <a:off x="20494824" y="608683"/>
            <a:ext cx="3389769" cy="4438134"/>
            <a:chOff x="4318093" y="1185426"/>
            <a:chExt cx="3389769" cy="4438134"/>
          </a:xfrm>
        </p:grpSpPr>
        <p:pic>
          <p:nvPicPr>
            <p:cNvPr id="126" name="Google Shape;126;p13"/>
            <p:cNvPicPr preferRelativeResize="0"/>
            <p:nvPr/>
          </p:nvPicPr>
          <p:blipFill rotWithShape="1">
            <a:blip r:embed="rId3">
              <a:alphaModFix/>
            </a:blip>
            <a:srcRect b="0" l="0" r="0" t="0"/>
            <a:stretch/>
          </p:blipFill>
          <p:spPr>
            <a:xfrm>
              <a:off x="4449312" y="1185426"/>
              <a:ext cx="2895856" cy="2895856"/>
            </a:xfrm>
            <a:prstGeom prst="rect">
              <a:avLst/>
            </a:prstGeom>
            <a:noFill/>
            <a:ln>
              <a:noFill/>
            </a:ln>
          </p:spPr>
        </p:pic>
        <p:sp>
          <p:nvSpPr>
            <p:cNvPr id="127" name="Google Shape;127;p13"/>
            <p:cNvSpPr/>
            <p:nvPr/>
          </p:nvSpPr>
          <p:spPr>
            <a:xfrm>
              <a:off x="4318093" y="3979121"/>
              <a:ext cx="3389769" cy="1644439"/>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ADVANCED COOLING SOLUTIONS</a:t>
              </a:r>
              <a:endParaRPr b="0" i="0" sz="3600" u="none" cap="none" strike="noStrike">
                <a:solidFill>
                  <a:srgbClr val="5F6061"/>
                </a:solidFill>
                <a:latin typeface="Source Sans Pro"/>
                <a:ea typeface="Source Sans Pro"/>
                <a:cs typeface="Source Sans Pro"/>
                <a:sym typeface="Source Sans Pro"/>
              </a:endParaRPr>
            </a:p>
          </p:txBody>
        </p:sp>
      </p:grpSp>
      <p:sp>
        <p:nvSpPr>
          <p:cNvPr id="128" name="Google Shape;128;p13"/>
          <p:cNvSpPr txBox="1"/>
          <p:nvPr/>
        </p:nvSpPr>
        <p:spPr>
          <a:xfrm>
            <a:off x="8367958" y="3723378"/>
            <a:ext cx="4915128" cy="132343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4000" u="none" cap="none" strike="noStrike">
                <a:solidFill>
                  <a:srgbClr val="2E75B5"/>
                </a:solidFill>
                <a:latin typeface="Arial"/>
                <a:ea typeface="Arial"/>
                <a:cs typeface="Arial"/>
                <a:sym typeface="Arial"/>
              </a:rPr>
              <a:t>CFM per W</a:t>
            </a:r>
            <a:endParaRPr/>
          </a:p>
          <a:p>
            <a:pPr indent="0" lvl="0" marL="0" marR="0" rtl="0" algn="ctr">
              <a:lnSpc>
                <a:spcPct val="100000"/>
              </a:lnSpc>
              <a:spcBef>
                <a:spcPts val="0"/>
              </a:spcBef>
              <a:spcAft>
                <a:spcPts val="0"/>
              </a:spcAft>
              <a:buNone/>
            </a:pPr>
            <a:r>
              <a:rPr b="1" i="0" lang="en-US" sz="4000" u="none" cap="none" strike="noStrike">
                <a:solidFill>
                  <a:srgbClr val="2E75B5"/>
                </a:solidFill>
                <a:latin typeface="Arial"/>
                <a:ea typeface="Arial"/>
                <a:cs typeface="Arial"/>
                <a:sym typeface="Arial"/>
              </a:rPr>
              <a:t>Whole Rack Power </a:t>
            </a:r>
            <a:endParaRPr b="1" i="0" sz="4000" u="none" cap="none" strike="noStrike">
              <a:solidFill>
                <a:srgbClr val="2E75B5"/>
              </a:solidFill>
              <a:latin typeface="Arial"/>
              <a:ea typeface="Arial"/>
              <a:cs typeface="Arial"/>
              <a:sym typeface="Arial"/>
            </a:endParaRPr>
          </a:p>
        </p:txBody>
      </p:sp>
      <p:sp>
        <p:nvSpPr>
          <p:cNvPr id="129" name="Google Shape;129;p13"/>
          <p:cNvSpPr/>
          <p:nvPr/>
        </p:nvSpPr>
        <p:spPr>
          <a:xfrm>
            <a:off x="5453403" y="5707028"/>
            <a:ext cx="1643401" cy="1412609"/>
          </a:xfrm>
          <a:prstGeom prst="rect">
            <a:avLst/>
          </a:prstGeom>
          <a:solidFill>
            <a:srgbClr val="002060"/>
          </a:solidFill>
          <a:ln cap="flat" cmpd="sng" w="1270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US" sz="2800" u="none" cap="none" strike="noStrike">
                <a:solidFill>
                  <a:srgbClr val="F2F2F2"/>
                </a:solidFill>
                <a:latin typeface="Arial"/>
                <a:ea typeface="Arial"/>
                <a:cs typeface="Arial"/>
                <a:sym typeface="Arial"/>
              </a:rPr>
              <a:t>Cold Plate</a:t>
            </a:r>
            <a:endParaRPr b="1" i="0" sz="2800" u="none" cap="none" strike="noStrike">
              <a:solidFill>
                <a:srgbClr val="F2F2F2"/>
              </a:solidFill>
              <a:latin typeface="Arial"/>
              <a:ea typeface="Arial"/>
              <a:cs typeface="Arial"/>
              <a:sym typeface="Arial"/>
            </a:endParaRPr>
          </a:p>
        </p:txBody>
      </p:sp>
      <p:cxnSp>
        <p:nvCxnSpPr>
          <p:cNvPr id="130" name="Google Shape;130;p13"/>
          <p:cNvCxnSpPr/>
          <p:nvPr/>
        </p:nvCxnSpPr>
        <p:spPr>
          <a:xfrm rot="10800000">
            <a:off x="6223587" y="9427323"/>
            <a:ext cx="3891236" cy="0"/>
          </a:xfrm>
          <a:prstGeom prst="straightConnector1">
            <a:avLst/>
          </a:prstGeom>
          <a:noFill/>
          <a:ln cap="flat" cmpd="sng" w="57150">
            <a:solidFill>
              <a:srgbClr val="000000">
                <a:alpha val="40000"/>
              </a:srgbClr>
            </a:solidFill>
            <a:prstDash val="dot"/>
            <a:round/>
            <a:headEnd len="sm" w="sm" type="none"/>
            <a:tailEnd len="sm" w="sm" type="none"/>
          </a:ln>
        </p:spPr>
      </p:cxnSp>
      <p:cxnSp>
        <p:nvCxnSpPr>
          <p:cNvPr id="131" name="Google Shape;131;p13"/>
          <p:cNvCxnSpPr/>
          <p:nvPr/>
        </p:nvCxnSpPr>
        <p:spPr>
          <a:xfrm rot="10800000">
            <a:off x="6275104" y="3203697"/>
            <a:ext cx="9528971" cy="0"/>
          </a:xfrm>
          <a:prstGeom prst="straightConnector1">
            <a:avLst/>
          </a:prstGeom>
          <a:noFill/>
          <a:ln cap="flat" cmpd="sng" w="76200">
            <a:solidFill>
              <a:srgbClr val="000000">
                <a:alpha val="40000"/>
              </a:srgbClr>
            </a:solidFill>
            <a:prstDash val="dot"/>
            <a:round/>
            <a:headEnd len="sm" w="sm" type="none"/>
            <a:tailEnd len="sm" w="sm" type="none"/>
          </a:ln>
        </p:spPr>
      </p:cxnSp>
      <p:sp>
        <p:nvSpPr>
          <p:cNvPr id="132" name="Google Shape;132;p13"/>
          <p:cNvSpPr/>
          <p:nvPr/>
        </p:nvSpPr>
        <p:spPr>
          <a:xfrm flipH="1">
            <a:off x="13780950" y="8953941"/>
            <a:ext cx="1220614" cy="587134"/>
          </a:xfrm>
          <a:prstGeom prst="rightArrow">
            <a:avLst>
              <a:gd fmla="val 50000" name="adj1"/>
              <a:gd fmla="val 50000" name="adj2"/>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133" name="Google Shape;133;p13"/>
          <p:cNvSpPr txBox="1"/>
          <p:nvPr/>
        </p:nvSpPr>
        <p:spPr>
          <a:xfrm>
            <a:off x="12921127" y="8401506"/>
            <a:ext cx="2940259" cy="5847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200" u="none" cap="none" strike="noStrike">
                <a:solidFill>
                  <a:schemeClr val="accent5"/>
                </a:solidFill>
                <a:latin typeface="Arial"/>
                <a:ea typeface="Arial"/>
                <a:cs typeface="Arial"/>
                <a:sym typeface="Arial"/>
              </a:rPr>
              <a:t>Liquid In</a:t>
            </a:r>
            <a:endParaRPr b="1" i="0" sz="3200" u="none" cap="none" strike="noStrike">
              <a:solidFill>
                <a:schemeClr val="accent5"/>
              </a:solidFill>
              <a:latin typeface="Arial"/>
              <a:ea typeface="Arial"/>
              <a:cs typeface="Arial"/>
              <a:sym typeface="Arial"/>
            </a:endParaRPr>
          </a:p>
        </p:txBody>
      </p:sp>
      <p:sp>
        <p:nvSpPr>
          <p:cNvPr id="134" name="Google Shape;134;p13"/>
          <p:cNvSpPr/>
          <p:nvPr/>
        </p:nvSpPr>
        <p:spPr>
          <a:xfrm>
            <a:off x="9911431" y="8401506"/>
            <a:ext cx="3098341" cy="2051634"/>
          </a:xfrm>
          <a:prstGeom prst="ellipse">
            <a:avLst/>
          </a:prstGeom>
          <a:solidFill>
            <a:srgbClr val="2F5496"/>
          </a:solidFill>
          <a:ln cap="flat" cmpd="sng" w="12700">
            <a:solidFill>
              <a:schemeClr val="dk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lt1"/>
              </a:buClr>
              <a:buSzPts val="3200"/>
              <a:buFont typeface="Arial"/>
              <a:buNone/>
            </a:pPr>
            <a:r>
              <a:rPr b="1" i="0" lang="en-US" sz="3200" u="none" cap="none" strike="noStrike">
                <a:solidFill>
                  <a:schemeClr val="lt1"/>
                </a:solidFill>
                <a:latin typeface="Arial"/>
                <a:ea typeface="Arial"/>
                <a:cs typeface="Arial"/>
                <a:sym typeface="Arial"/>
              </a:rPr>
              <a:t>CDU</a:t>
            </a:r>
            <a:endParaRPr b="1" i="0" sz="3200" u="none" cap="none" strike="noStrike">
              <a:solidFill>
                <a:schemeClr val="lt1"/>
              </a:solidFill>
              <a:latin typeface="Arial"/>
              <a:ea typeface="Arial"/>
              <a:cs typeface="Arial"/>
              <a:sym typeface="Arial"/>
            </a:endParaRPr>
          </a:p>
        </p:txBody>
      </p:sp>
      <p:sp>
        <p:nvSpPr>
          <p:cNvPr id="135" name="Google Shape;135;p13"/>
          <p:cNvSpPr/>
          <p:nvPr/>
        </p:nvSpPr>
        <p:spPr>
          <a:xfrm flipH="1" rot="10800000">
            <a:off x="10811222" y="2610578"/>
            <a:ext cx="1220614" cy="587134"/>
          </a:xfrm>
          <a:prstGeom prst="rightArrow">
            <a:avLst>
              <a:gd fmla="val 50000" name="adj1"/>
              <a:gd fmla="val 50000" name="adj2"/>
            </a:avLst>
          </a:prstGeom>
          <a:solidFill>
            <a:srgbClr val="C55A1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400" u="none" cap="none" strike="noStrike">
              <a:solidFill>
                <a:schemeClr val="lt1"/>
              </a:solidFill>
              <a:latin typeface="Arial"/>
              <a:ea typeface="Arial"/>
              <a:cs typeface="Arial"/>
              <a:sym typeface="Arial"/>
            </a:endParaRPr>
          </a:p>
        </p:txBody>
      </p:sp>
      <p:sp>
        <p:nvSpPr>
          <p:cNvPr id="136" name="Google Shape;136;p13"/>
          <p:cNvSpPr txBox="1"/>
          <p:nvPr/>
        </p:nvSpPr>
        <p:spPr>
          <a:xfrm>
            <a:off x="9951399" y="2058143"/>
            <a:ext cx="2940259" cy="5847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200" u="none" cap="none" strike="noStrike">
                <a:solidFill>
                  <a:schemeClr val="accent5"/>
                </a:solidFill>
                <a:latin typeface="Arial"/>
                <a:ea typeface="Arial"/>
                <a:cs typeface="Arial"/>
                <a:sym typeface="Arial"/>
              </a:rPr>
              <a:t>Liquid Out</a:t>
            </a:r>
            <a:endParaRPr b="1" i="0" sz="3200" u="none" cap="none" strike="noStrike">
              <a:solidFill>
                <a:schemeClr val="accent5"/>
              </a:solidFill>
              <a:latin typeface="Arial"/>
              <a:ea typeface="Arial"/>
              <a:cs typeface="Arial"/>
              <a:sym typeface="Arial"/>
            </a:endParaRPr>
          </a:p>
        </p:txBody>
      </p:sp>
      <p:grpSp>
        <p:nvGrpSpPr>
          <p:cNvPr id="137" name="Google Shape;137;p13"/>
          <p:cNvGrpSpPr/>
          <p:nvPr/>
        </p:nvGrpSpPr>
        <p:grpSpPr>
          <a:xfrm>
            <a:off x="14223571" y="5324749"/>
            <a:ext cx="5384388" cy="2659944"/>
            <a:chOff x="11762269" y="7428627"/>
            <a:chExt cx="5384388" cy="2659944"/>
          </a:xfrm>
        </p:grpSpPr>
        <p:sp>
          <p:nvSpPr>
            <p:cNvPr id="138" name="Google Shape;138;p13"/>
            <p:cNvSpPr/>
            <p:nvPr/>
          </p:nvSpPr>
          <p:spPr>
            <a:xfrm>
              <a:off x="11762269" y="7428627"/>
              <a:ext cx="3098341" cy="2659944"/>
            </a:xfrm>
            <a:prstGeom prst="rect">
              <a:avLst/>
            </a:prstGeom>
            <a:solidFill>
              <a:srgbClr val="DDEAF6"/>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200" u="none" cap="none" strike="noStrike">
                  <a:solidFill>
                    <a:schemeClr val="dk1"/>
                  </a:solidFill>
                  <a:latin typeface="Arial"/>
                  <a:ea typeface="Arial"/>
                  <a:cs typeface="Arial"/>
                  <a:sym typeface="Arial"/>
                </a:rPr>
                <a:t>Active RDHx</a:t>
              </a:r>
              <a:endParaRPr/>
            </a:p>
            <a:p>
              <a:pPr indent="0" lvl="0" marL="0" marR="0" rtl="0" algn="ctr">
                <a:lnSpc>
                  <a:spcPct val="100000"/>
                </a:lnSpc>
                <a:spcBef>
                  <a:spcPts val="0"/>
                </a:spcBef>
                <a:spcAft>
                  <a:spcPts val="0"/>
                </a:spcAft>
                <a:buNone/>
              </a:pPr>
              <a:r>
                <a:rPr b="1" i="0" lang="en-US" sz="3200" u="none" cap="none" strike="noStrike">
                  <a:solidFill>
                    <a:schemeClr val="dk1"/>
                  </a:solidFill>
                  <a:latin typeface="Arial"/>
                  <a:ea typeface="Arial"/>
                  <a:cs typeface="Arial"/>
                  <a:sym typeface="Arial"/>
                </a:rPr>
                <a:t>(with Fan)</a:t>
              </a:r>
              <a:endParaRPr b="1" i="0" sz="3200" u="none" cap="none" strike="noStrike">
                <a:solidFill>
                  <a:schemeClr val="dk1"/>
                </a:solidFill>
                <a:latin typeface="Arial"/>
                <a:ea typeface="Arial"/>
                <a:cs typeface="Arial"/>
                <a:sym typeface="Arial"/>
              </a:endParaRPr>
            </a:p>
          </p:txBody>
        </p:sp>
        <p:sp>
          <p:nvSpPr>
            <p:cNvPr id="139" name="Google Shape;139;p13"/>
            <p:cNvSpPr/>
            <p:nvPr/>
          </p:nvSpPr>
          <p:spPr>
            <a:xfrm>
              <a:off x="15324045" y="8591399"/>
              <a:ext cx="1801460" cy="400520"/>
            </a:xfrm>
            <a:custGeom>
              <a:rect b="b" l="l" r="r" t="t"/>
              <a:pathLst>
                <a:path extrusionOk="0" h="1134134" w="4007223">
                  <a:moveTo>
                    <a:pt x="0" y="811391"/>
                  </a:moveTo>
                  <a:cubicBezTo>
                    <a:pt x="179294" y="381085"/>
                    <a:pt x="358588" y="-49220"/>
                    <a:pt x="537882" y="4568"/>
                  </a:cubicBezTo>
                  <a:cubicBezTo>
                    <a:pt x="717176" y="58356"/>
                    <a:pt x="878541" y="1129639"/>
                    <a:pt x="1075764" y="1134121"/>
                  </a:cubicBezTo>
                  <a:cubicBezTo>
                    <a:pt x="1272987" y="1138603"/>
                    <a:pt x="1501588" y="53874"/>
                    <a:pt x="1721223" y="31462"/>
                  </a:cubicBezTo>
                  <a:cubicBezTo>
                    <a:pt x="1940858" y="9050"/>
                    <a:pt x="2205317" y="977238"/>
                    <a:pt x="2393576" y="999650"/>
                  </a:cubicBezTo>
                  <a:cubicBezTo>
                    <a:pt x="2581835" y="1022062"/>
                    <a:pt x="2689411" y="219720"/>
                    <a:pt x="2850776" y="165932"/>
                  </a:cubicBezTo>
                  <a:cubicBezTo>
                    <a:pt x="3012141" y="112144"/>
                    <a:pt x="3169023" y="600721"/>
                    <a:pt x="3361764" y="676921"/>
                  </a:cubicBezTo>
                  <a:cubicBezTo>
                    <a:pt x="3554505" y="753121"/>
                    <a:pt x="3780864" y="688126"/>
                    <a:pt x="4007223" y="623132"/>
                  </a:cubicBezTo>
                </a:path>
              </a:pathLst>
            </a:custGeom>
            <a:noFill/>
            <a:ln cap="flat" cmpd="sng" w="76200">
              <a:solidFill>
                <a:srgbClr val="C55A1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40" name="Google Shape;140;p13"/>
            <p:cNvSpPr/>
            <p:nvPr/>
          </p:nvSpPr>
          <p:spPr>
            <a:xfrm>
              <a:off x="15345197" y="9249272"/>
              <a:ext cx="1801460" cy="400520"/>
            </a:xfrm>
            <a:custGeom>
              <a:rect b="b" l="l" r="r" t="t"/>
              <a:pathLst>
                <a:path extrusionOk="0" h="1134134" w="4007223">
                  <a:moveTo>
                    <a:pt x="0" y="811391"/>
                  </a:moveTo>
                  <a:cubicBezTo>
                    <a:pt x="179294" y="381085"/>
                    <a:pt x="358588" y="-49220"/>
                    <a:pt x="537882" y="4568"/>
                  </a:cubicBezTo>
                  <a:cubicBezTo>
                    <a:pt x="717176" y="58356"/>
                    <a:pt x="878541" y="1129639"/>
                    <a:pt x="1075764" y="1134121"/>
                  </a:cubicBezTo>
                  <a:cubicBezTo>
                    <a:pt x="1272987" y="1138603"/>
                    <a:pt x="1501588" y="53874"/>
                    <a:pt x="1721223" y="31462"/>
                  </a:cubicBezTo>
                  <a:cubicBezTo>
                    <a:pt x="1940858" y="9050"/>
                    <a:pt x="2205317" y="977238"/>
                    <a:pt x="2393576" y="999650"/>
                  </a:cubicBezTo>
                  <a:cubicBezTo>
                    <a:pt x="2581835" y="1022062"/>
                    <a:pt x="2689411" y="219720"/>
                    <a:pt x="2850776" y="165932"/>
                  </a:cubicBezTo>
                  <a:cubicBezTo>
                    <a:pt x="3012141" y="112144"/>
                    <a:pt x="3169023" y="600721"/>
                    <a:pt x="3361764" y="676921"/>
                  </a:cubicBezTo>
                  <a:cubicBezTo>
                    <a:pt x="3554505" y="753121"/>
                    <a:pt x="3780864" y="688126"/>
                    <a:pt x="4007223" y="623132"/>
                  </a:cubicBezTo>
                </a:path>
              </a:pathLst>
            </a:custGeom>
            <a:noFill/>
            <a:ln cap="flat" cmpd="sng" w="76200">
              <a:solidFill>
                <a:srgbClr val="C55A1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41" name="Google Shape;141;p13"/>
            <p:cNvSpPr/>
            <p:nvPr/>
          </p:nvSpPr>
          <p:spPr>
            <a:xfrm>
              <a:off x="15324045" y="7879038"/>
              <a:ext cx="1801460" cy="400520"/>
            </a:xfrm>
            <a:custGeom>
              <a:rect b="b" l="l" r="r" t="t"/>
              <a:pathLst>
                <a:path extrusionOk="0" h="1134134" w="4007223">
                  <a:moveTo>
                    <a:pt x="0" y="811391"/>
                  </a:moveTo>
                  <a:cubicBezTo>
                    <a:pt x="179294" y="381085"/>
                    <a:pt x="358588" y="-49220"/>
                    <a:pt x="537882" y="4568"/>
                  </a:cubicBezTo>
                  <a:cubicBezTo>
                    <a:pt x="717176" y="58356"/>
                    <a:pt x="878541" y="1129639"/>
                    <a:pt x="1075764" y="1134121"/>
                  </a:cubicBezTo>
                  <a:cubicBezTo>
                    <a:pt x="1272987" y="1138603"/>
                    <a:pt x="1501588" y="53874"/>
                    <a:pt x="1721223" y="31462"/>
                  </a:cubicBezTo>
                  <a:cubicBezTo>
                    <a:pt x="1940858" y="9050"/>
                    <a:pt x="2205317" y="977238"/>
                    <a:pt x="2393576" y="999650"/>
                  </a:cubicBezTo>
                  <a:cubicBezTo>
                    <a:pt x="2581835" y="1022062"/>
                    <a:pt x="2689411" y="219720"/>
                    <a:pt x="2850776" y="165932"/>
                  </a:cubicBezTo>
                  <a:cubicBezTo>
                    <a:pt x="3012141" y="112144"/>
                    <a:pt x="3169023" y="600721"/>
                    <a:pt x="3361764" y="676921"/>
                  </a:cubicBezTo>
                  <a:cubicBezTo>
                    <a:pt x="3554505" y="753121"/>
                    <a:pt x="3780864" y="688126"/>
                    <a:pt x="4007223" y="623132"/>
                  </a:cubicBezTo>
                </a:path>
              </a:pathLst>
            </a:custGeom>
            <a:noFill/>
            <a:ln cap="flat" cmpd="sng" w="76200">
              <a:solidFill>
                <a:srgbClr val="C55A1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grpSp>
      <p:cxnSp>
        <p:nvCxnSpPr>
          <p:cNvPr id="142" name="Google Shape;142;p13"/>
          <p:cNvCxnSpPr>
            <a:stCxn id="129" idx="2"/>
          </p:cNvCxnSpPr>
          <p:nvPr/>
        </p:nvCxnSpPr>
        <p:spPr>
          <a:xfrm>
            <a:off x="6275104" y="7119637"/>
            <a:ext cx="0" cy="2328900"/>
          </a:xfrm>
          <a:prstGeom prst="straightConnector1">
            <a:avLst/>
          </a:prstGeom>
          <a:noFill/>
          <a:ln cap="flat" cmpd="sng" w="57150">
            <a:solidFill>
              <a:srgbClr val="000000">
                <a:alpha val="40000"/>
              </a:srgbClr>
            </a:solidFill>
            <a:prstDash val="dot"/>
            <a:round/>
            <a:headEnd len="sm" w="sm" type="none"/>
            <a:tailEnd len="sm" w="sm" type="none"/>
          </a:ln>
        </p:spPr>
      </p:cxnSp>
      <p:cxnSp>
        <p:nvCxnSpPr>
          <p:cNvPr id="143" name="Google Shape;143;p13"/>
          <p:cNvCxnSpPr/>
          <p:nvPr/>
        </p:nvCxnSpPr>
        <p:spPr>
          <a:xfrm rot="10800000">
            <a:off x="12978438" y="9448495"/>
            <a:ext cx="2794303" cy="23828"/>
          </a:xfrm>
          <a:prstGeom prst="straightConnector1">
            <a:avLst/>
          </a:prstGeom>
          <a:noFill/>
          <a:ln cap="flat" cmpd="sng" w="57150">
            <a:solidFill>
              <a:srgbClr val="000000">
                <a:alpha val="40000"/>
              </a:srgbClr>
            </a:solidFill>
            <a:prstDash val="dot"/>
            <a:round/>
            <a:headEnd len="sm" w="sm" type="none"/>
            <a:tailEnd len="sm" w="sm" type="none"/>
          </a:ln>
        </p:spPr>
      </p:cxnSp>
      <p:cxnSp>
        <p:nvCxnSpPr>
          <p:cNvPr id="144" name="Google Shape;144;p13"/>
          <p:cNvCxnSpPr>
            <a:stCxn id="138" idx="2"/>
          </p:cNvCxnSpPr>
          <p:nvPr/>
        </p:nvCxnSpPr>
        <p:spPr>
          <a:xfrm>
            <a:off x="15772741" y="7984693"/>
            <a:ext cx="21600" cy="1487700"/>
          </a:xfrm>
          <a:prstGeom prst="straightConnector1">
            <a:avLst/>
          </a:prstGeom>
          <a:noFill/>
          <a:ln cap="flat" cmpd="sng" w="57150">
            <a:solidFill>
              <a:srgbClr val="000000">
                <a:alpha val="40000"/>
              </a:srgbClr>
            </a:solidFill>
            <a:prstDash val="dot"/>
            <a:round/>
            <a:headEnd len="sm" w="sm" type="none"/>
            <a:tailEnd len="sm" w="sm" type="none"/>
          </a:ln>
        </p:spPr>
      </p:cxnSp>
      <p:cxnSp>
        <p:nvCxnSpPr>
          <p:cNvPr id="145" name="Google Shape;145;p13"/>
          <p:cNvCxnSpPr/>
          <p:nvPr/>
        </p:nvCxnSpPr>
        <p:spPr>
          <a:xfrm flipH="1">
            <a:off x="15804076" y="3203697"/>
            <a:ext cx="1" cy="2121052"/>
          </a:xfrm>
          <a:prstGeom prst="straightConnector1">
            <a:avLst/>
          </a:prstGeom>
          <a:noFill/>
          <a:ln cap="flat" cmpd="sng" w="76200">
            <a:solidFill>
              <a:srgbClr val="000000">
                <a:alpha val="40000"/>
              </a:srgbClr>
            </a:solidFill>
            <a:prstDash val="dot"/>
            <a:round/>
            <a:headEnd len="sm" w="sm" type="none"/>
            <a:tailEnd len="sm" w="sm" type="none"/>
          </a:ln>
        </p:spPr>
      </p:cxnSp>
      <p:cxnSp>
        <p:nvCxnSpPr>
          <p:cNvPr id="146" name="Google Shape;146;p13"/>
          <p:cNvCxnSpPr/>
          <p:nvPr/>
        </p:nvCxnSpPr>
        <p:spPr>
          <a:xfrm flipH="1">
            <a:off x="6223587" y="3159933"/>
            <a:ext cx="20566" cy="2547095"/>
          </a:xfrm>
          <a:prstGeom prst="straightConnector1">
            <a:avLst/>
          </a:prstGeom>
          <a:noFill/>
          <a:ln cap="flat" cmpd="sng" w="76200">
            <a:solidFill>
              <a:srgbClr val="000000">
                <a:alpha val="40000"/>
              </a:srgbClr>
            </a:solidFill>
            <a:prstDash val="dot"/>
            <a:round/>
            <a:headEnd len="sm" w="sm" type="none"/>
            <a:tailEnd len="sm" w="sm" type="none"/>
          </a:ln>
        </p:spPr>
      </p:cxnSp>
      <p:sp>
        <p:nvSpPr>
          <p:cNvPr id="147" name="Google Shape;147;p13"/>
          <p:cNvSpPr/>
          <p:nvPr/>
        </p:nvSpPr>
        <p:spPr>
          <a:xfrm>
            <a:off x="2487243" y="6420123"/>
            <a:ext cx="1801460" cy="400520"/>
          </a:xfrm>
          <a:custGeom>
            <a:rect b="b" l="l" r="r" t="t"/>
            <a:pathLst>
              <a:path extrusionOk="0" h="1134134" w="4007223">
                <a:moveTo>
                  <a:pt x="0" y="811391"/>
                </a:moveTo>
                <a:cubicBezTo>
                  <a:pt x="179294" y="381085"/>
                  <a:pt x="358588" y="-49220"/>
                  <a:pt x="537882" y="4568"/>
                </a:cubicBezTo>
                <a:cubicBezTo>
                  <a:pt x="717176" y="58356"/>
                  <a:pt x="878541" y="1129639"/>
                  <a:pt x="1075764" y="1134121"/>
                </a:cubicBezTo>
                <a:cubicBezTo>
                  <a:pt x="1272987" y="1138603"/>
                  <a:pt x="1501588" y="53874"/>
                  <a:pt x="1721223" y="31462"/>
                </a:cubicBezTo>
                <a:cubicBezTo>
                  <a:pt x="1940858" y="9050"/>
                  <a:pt x="2205317" y="977238"/>
                  <a:pt x="2393576" y="999650"/>
                </a:cubicBezTo>
                <a:cubicBezTo>
                  <a:pt x="2581835" y="1022062"/>
                  <a:pt x="2689411" y="219720"/>
                  <a:pt x="2850776" y="165932"/>
                </a:cubicBezTo>
                <a:cubicBezTo>
                  <a:pt x="3012141" y="112144"/>
                  <a:pt x="3169023" y="600721"/>
                  <a:pt x="3361764" y="676921"/>
                </a:cubicBezTo>
                <a:cubicBezTo>
                  <a:pt x="3554505" y="753121"/>
                  <a:pt x="3780864" y="688126"/>
                  <a:pt x="4007223" y="623132"/>
                </a:cubicBezTo>
              </a:path>
            </a:pathLst>
          </a:custGeom>
          <a:noFill/>
          <a:ln cap="flat" cmpd="sng" w="76200">
            <a:solidFill>
              <a:srgbClr val="8DA9DB"/>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48" name="Google Shape;148;p13"/>
          <p:cNvSpPr/>
          <p:nvPr/>
        </p:nvSpPr>
        <p:spPr>
          <a:xfrm>
            <a:off x="2508395" y="7077996"/>
            <a:ext cx="1801460" cy="400520"/>
          </a:xfrm>
          <a:custGeom>
            <a:rect b="b" l="l" r="r" t="t"/>
            <a:pathLst>
              <a:path extrusionOk="0" h="1134134" w="4007223">
                <a:moveTo>
                  <a:pt x="0" y="811391"/>
                </a:moveTo>
                <a:cubicBezTo>
                  <a:pt x="179294" y="381085"/>
                  <a:pt x="358588" y="-49220"/>
                  <a:pt x="537882" y="4568"/>
                </a:cubicBezTo>
                <a:cubicBezTo>
                  <a:pt x="717176" y="58356"/>
                  <a:pt x="878541" y="1129639"/>
                  <a:pt x="1075764" y="1134121"/>
                </a:cubicBezTo>
                <a:cubicBezTo>
                  <a:pt x="1272987" y="1138603"/>
                  <a:pt x="1501588" y="53874"/>
                  <a:pt x="1721223" y="31462"/>
                </a:cubicBezTo>
                <a:cubicBezTo>
                  <a:pt x="1940858" y="9050"/>
                  <a:pt x="2205317" y="977238"/>
                  <a:pt x="2393576" y="999650"/>
                </a:cubicBezTo>
                <a:cubicBezTo>
                  <a:pt x="2581835" y="1022062"/>
                  <a:pt x="2689411" y="219720"/>
                  <a:pt x="2850776" y="165932"/>
                </a:cubicBezTo>
                <a:cubicBezTo>
                  <a:pt x="3012141" y="112144"/>
                  <a:pt x="3169023" y="600721"/>
                  <a:pt x="3361764" y="676921"/>
                </a:cubicBezTo>
                <a:cubicBezTo>
                  <a:pt x="3554505" y="753121"/>
                  <a:pt x="3780864" y="688126"/>
                  <a:pt x="4007223" y="623132"/>
                </a:cubicBezTo>
              </a:path>
            </a:pathLst>
          </a:custGeom>
          <a:noFill/>
          <a:ln cap="flat" cmpd="sng" w="76200">
            <a:solidFill>
              <a:srgbClr val="8DA9DB"/>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49" name="Google Shape;149;p13"/>
          <p:cNvSpPr/>
          <p:nvPr/>
        </p:nvSpPr>
        <p:spPr>
          <a:xfrm>
            <a:off x="2487243" y="5707762"/>
            <a:ext cx="1801460" cy="400520"/>
          </a:xfrm>
          <a:custGeom>
            <a:rect b="b" l="l" r="r" t="t"/>
            <a:pathLst>
              <a:path extrusionOk="0" h="1134134" w="4007223">
                <a:moveTo>
                  <a:pt x="0" y="811391"/>
                </a:moveTo>
                <a:cubicBezTo>
                  <a:pt x="179294" y="381085"/>
                  <a:pt x="358588" y="-49220"/>
                  <a:pt x="537882" y="4568"/>
                </a:cubicBezTo>
                <a:cubicBezTo>
                  <a:pt x="717176" y="58356"/>
                  <a:pt x="878541" y="1129639"/>
                  <a:pt x="1075764" y="1134121"/>
                </a:cubicBezTo>
                <a:cubicBezTo>
                  <a:pt x="1272987" y="1138603"/>
                  <a:pt x="1501588" y="53874"/>
                  <a:pt x="1721223" y="31462"/>
                </a:cubicBezTo>
                <a:cubicBezTo>
                  <a:pt x="1940858" y="9050"/>
                  <a:pt x="2205317" y="977238"/>
                  <a:pt x="2393576" y="999650"/>
                </a:cubicBezTo>
                <a:cubicBezTo>
                  <a:pt x="2581835" y="1022062"/>
                  <a:pt x="2689411" y="219720"/>
                  <a:pt x="2850776" y="165932"/>
                </a:cubicBezTo>
                <a:cubicBezTo>
                  <a:pt x="3012141" y="112144"/>
                  <a:pt x="3169023" y="600721"/>
                  <a:pt x="3361764" y="676921"/>
                </a:cubicBezTo>
                <a:cubicBezTo>
                  <a:pt x="3554505" y="753121"/>
                  <a:pt x="3780864" y="688126"/>
                  <a:pt x="4007223" y="623132"/>
                </a:cubicBezTo>
              </a:path>
            </a:pathLst>
          </a:custGeom>
          <a:noFill/>
          <a:ln cap="flat" cmpd="sng" w="76200">
            <a:solidFill>
              <a:srgbClr val="8DA9DB"/>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50" name="Google Shape;150;p13"/>
          <p:cNvSpPr/>
          <p:nvPr/>
        </p:nvSpPr>
        <p:spPr>
          <a:xfrm>
            <a:off x="9718625" y="6450831"/>
            <a:ext cx="1801460" cy="400520"/>
          </a:xfrm>
          <a:custGeom>
            <a:rect b="b" l="l" r="r" t="t"/>
            <a:pathLst>
              <a:path extrusionOk="0" h="1134134" w="4007223">
                <a:moveTo>
                  <a:pt x="0" y="811391"/>
                </a:moveTo>
                <a:cubicBezTo>
                  <a:pt x="179294" y="381085"/>
                  <a:pt x="358588" y="-49220"/>
                  <a:pt x="537882" y="4568"/>
                </a:cubicBezTo>
                <a:cubicBezTo>
                  <a:pt x="717176" y="58356"/>
                  <a:pt x="878541" y="1129639"/>
                  <a:pt x="1075764" y="1134121"/>
                </a:cubicBezTo>
                <a:cubicBezTo>
                  <a:pt x="1272987" y="1138603"/>
                  <a:pt x="1501588" y="53874"/>
                  <a:pt x="1721223" y="31462"/>
                </a:cubicBezTo>
                <a:cubicBezTo>
                  <a:pt x="1940858" y="9050"/>
                  <a:pt x="2205317" y="977238"/>
                  <a:pt x="2393576" y="999650"/>
                </a:cubicBezTo>
                <a:cubicBezTo>
                  <a:pt x="2581835" y="1022062"/>
                  <a:pt x="2689411" y="219720"/>
                  <a:pt x="2850776" y="165932"/>
                </a:cubicBezTo>
                <a:cubicBezTo>
                  <a:pt x="3012141" y="112144"/>
                  <a:pt x="3169023" y="600721"/>
                  <a:pt x="3361764" y="676921"/>
                </a:cubicBezTo>
                <a:cubicBezTo>
                  <a:pt x="3554505" y="753121"/>
                  <a:pt x="3780864" y="688126"/>
                  <a:pt x="4007223" y="623132"/>
                </a:cubicBezTo>
              </a:path>
            </a:pathLst>
          </a:custGeom>
          <a:noFill/>
          <a:ln cap="flat" cmpd="sng" w="76200">
            <a:solidFill>
              <a:srgbClr val="FFD966"/>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51" name="Google Shape;151;p13"/>
          <p:cNvSpPr/>
          <p:nvPr/>
        </p:nvSpPr>
        <p:spPr>
          <a:xfrm>
            <a:off x="9739777" y="7108704"/>
            <a:ext cx="1801460" cy="400520"/>
          </a:xfrm>
          <a:custGeom>
            <a:rect b="b" l="l" r="r" t="t"/>
            <a:pathLst>
              <a:path extrusionOk="0" h="1134134" w="4007223">
                <a:moveTo>
                  <a:pt x="0" y="811391"/>
                </a:moveTo>
                <a:cubicBezTo>
                  <a:pt x="179294" y="381085"/>
                  <a:pt x="358588" y="-49220"/>
                  <a:pt x="537882" y="4568"/>
                </a:cubicBezTo>
                <a:cubicBezTo>
                  <a:pt x="717176" y="58356"/>
                  <a:pt x="878541" y="1129639"/>
                  <a:pt x="1075764" y="1134121"/>
                </a:cubicBezTo>
                <a:cubicBezTo>
                  <a:pt x="1272987" y="1138603"/>
                  <a:pt x="1501588" y="53874"/>
                  <a:pt x="1721223" y="31462"/>
                </a:cubicBezTo>
                <a:cubicBezTo>
                  <a:pt x="1940858" y="9050"/>
                  <a:pt x="2205317" y="977238"/>
                  <a:pt x="2393576" y="999650"/>
                </a:cubicBezTo>
                <a:cubicBezTo>
                  <a:pt x="2581835" y="1022062"/>
                  <a:pt x="2689411" y="219720"/>
                  <a:pt x="2850776" y="165932"/>
                </a:cubicBezTo>
                <a:cubicBezTo>
                  <a:pt x="3012141" y="112144"/>
                  <a:pt x="3169023" y="600721"/>
                  <a:pt x="3361764" y="676921"/>
                </a:cubicBezTo>
                <a:cubicBezTo>
                  <a:pt x="3554505" y="753121"/>
                  <a:pt x="3780864" y="688126"/>
                  <a:pt x="4007223" y="623132"/>
                </a:cubicBezTo>
              </a:path>
            </a:pathLst>
          </a:custGeom>
          <a:noFill/>
          <a:ln cap="flat" cmpd="sng" w="76200">
            <a:solidFill>
              <a:srgbClr val="FFD966"/>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52" name="Google Shape;152;p13"/>
          <p:cNvSpPr/>
          <p:nvPr/>
        </p:nvSpPr>
        <p:spPr>
          <a:xfrm>
            <a:off x="9718625" y="5738470"/>
            <a:ext cx="1801460" cy="400520"/>
          </a:xfrm>
          <a:custGeom>
            <a:rect b="b" l="l" r="r" t="t"/>
            <a:pathLst>
              <a:path extrusionOk="0" h="1134134" w="4007223">
                <a:moveTo>
                  <a:pt x="0" y="811391"/>
                </a:moveTo>
                <a:cubicBezTo>
                  <a:pt x="179294" y="381085"/>
                  <a:pt x="358588" y="-49220"/>
                  <a:pt x="537882" y="4568"/>
                </a:cubicBezTo>
                <a:cubicBezTo>
                  <a:pt x="717176" y="58356"/>
                  <a:pt x="878541" y="1129639"/>
                  <a:pt x="1075764" y="1134121"/>
                </a:cubicBezTo>
                <a:cubicBezTo>
                  <a:pt x="1272987" y="1138603"/>
                  <a:pt x="1501588" y="53874"/>
                  <a:pt x="1721223" y="31462"/>
                </a:cubicBezTo>
                <a:cubicBezTo>
                  <a:pt x="1940858" y="9050"/>
                  <a:pt x="2205317" y="977238"/>
                  <a:pt x="2393576" y="999650"/>
                </a:cubicBezTo>
                <a:cubicBezTo>
                  <a:pt x="2581835" y="1022062"/>
                  <a:pt x="2689411" y="219720"/>
                  <a:pt x="2850776" y="165932"/>
                </a:cubicBezTo>
                <a:cubicBezTo>
                  <a:pt x="3012141" y="112144"/>
                  <a:pt x="3169023" y="600721"/>
                  <a:pt x="3361764" y="676921"/>
                </a:cubicBezTo>
                <a:cubicBezTo>
                  <a:pt x="3554505" y="753121"/>
                  <a:pt x="3780864" y="688126"/>
                  <a:pt x="4007223" y="623132"/>
                </a:cubicBezTo>
              </a:path>
            </a:pathLst>
          </a:custGeom>
          <a:noFill/>
          <a:ln cap="flat" cmpd="sng" w="76200">
            <a:solidFill>
              <a:srgbClr val="FFD966"/>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sp>
        <p:nvSpPr>
          <p:cNvPr id="153" name="Google Shape;153;p13"/>
          <p:cNvSpPr txBox="1"/>
          <p:nvPr>
            <p:ph idx="4294967295" type="body"/>
          </p:nvPr>
        </p:nvSpPr>
        <p:spPr>
          <a:xfrm>
            <a:off x="2682790" y="10377980"/>
            <a:ext cx="20417735" cy="1861503"/>
          </a:xfrm>
          <a:prstGeom prst="rect">
            <a:avLst/>
          </a:prstGeom>
          <a:noFill/>
          <a:ln>
            <a:noFill/>
          </a:ln>
        </p:spPr>
        <p:txBody>
          <a:bodyPr anchorCtr="0" anchor="t" bIns="45700" lIns="91425" spcFirstLastPara="1" rIns="91425" wrap="square" tIns="45700">
            <a:noAutofit/>
          </a:bodyPr>
          <a:lstStyle/>
          <a:p>
            <a:pPr indent="-685800" lvl="0" marL="685800" rtl="0" algn="l">
              <a:lnSpc>
                <a:spcPct val="90000"/>
              </a:lnSpc>
              <a:spcBef>
                <a:spcPts val="2000"/>
              </a:spcBef>
              <a:spcAft>
                <a:spcPts val="0"/>
              </a:spcAft>
              <a:buSzPts val="6400"/>
              <a:buFont typeface="Arial"/>
              <a:buChar char="•"/>
            </a:pPr>
            <a:r>
              <a:rPr lang="en-US" sz="5400"/>
              <a:t>Total rack power and CFM/W requirement🡪 RDHx Max. air flow rate </a:t>
            </a:r>
            <a:endParaRPr/>
          </a:p>
          <a:p>
            <a:pPr indent="-685800" lvl="0" marL="685800" rtl="0" algn="l">
              <a:lnSpc>
                <a:spcPct val="90000"/>
              </a:lnSpc>
              <a:spcBef>
                <a:spcPts val="2000"/>
              </a:spcBef>
              <a:spcAft>
                <a:spcPts val="0"/>
              </a:spcAft>
              <a:buSzPts val="6400"/>
              <a:buFont typeface="Arial"/>
              <a:buChar char="•"/>
            </a:pPr>
            <a:r>
              <a:rPr lang="en-US" sz="5400"/>
              <a:t>Rest of heat is transferred by air  🡪 Air Tin of RDHx </a:t>
            </a:r>
            <a:endParaRPr sz="5400"/>
          </a:p>
          <a:p>
            <a:pPr indent="-165100" lvl="0" marL="571500" rtl="0" algn="l">
              <a:lnSpc>
                <a:spcPct val="90000"/>
              </a:lnSpc>
              <a:spcBef>
                <a:spcPts val="2000"/>
              </a:spcBef>
              <a:spcAft>
                <a:spcPts val="0"/>
              </a:spcAft>
              <a:buSzPts val="6400"/>
              <a:buFont typeface="Arial"/>
              <a:buNone/>
            </a:pPr>
            <a:r>
              <a:t/>
            </a:r>
            <a:endParaRPr sz="5400"/>
          </a:p>
        </p:txBody>
      </p:sp>
      <p:sp>
        <p:nvSpPr>
          <p:cNvPr id="154" name="Google Shape;154;p13"/>
          <p:cNvSpPr txBox="1"/>
          <p:nvPr/>
        </p:nvSpPr>
        <p:spPr>
          <a:xfrm>
            <a:off x="14008377" y="4636102"/>
            <a:ext cx="3591398" cy="73187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4000" u="none" cap="none" strike="noStrike">
                <a:solidFill>
                  <a:srgbClr val="C55A11"/>
                </a:solidFill>
                <a:latin typeface="Arial"/>
                <a:ea typeface="Arial"/>
                <a:cs typeface="Arial"/>
                <a:sym typeface="Arial"/>
              </a:rPr>
              <a:t>Air Flow Rate</a:t>
            </a:r>
            <a:endParaRPr b="1" i="0" sz="4000" u="none" cap="none" strike="noStrike">
              <a:solidFill>
                <a:srgbClr val="C55A11"/>
              </a:solidFill>
              <a:latin typeface="Arial"/>
              <a:ea typeface="Arial"/>
              <a:cs typeface="Arial"/>
              <a:sym typeface="Arial"/>
            </a:endParaRPr>
          </a:p>
        </p:txBody>
      </p:sp>
      <p:sp>
        <p:nvSpPr>
          <p:cNvPr id="155" name="Google Shape;155;p13"/>
          <p:cNvSpPr txBox="1"/>
          <p:nvPr/>
        </p:nvSpPr>
        <p:spPr>
          <a:xfrm>
            <a:off x="2102271" y="7439377"/>
            <a:ext cx="3909110" cy="83099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4800" u="none" cap="none" strike="noStrike">
                <a:solidFill>
                  <a:srgbClr val="2E75B5"/>
                </a:solidFill>
                <a:latin typeface="Arial"/>
                <a:ea typeface="Arial"/>
                <a:cs typeface="Arial"/>
                <a:sym typeface="Arial"/>
              </a:rPr>
              <a:t>T</a:t>
            </a:r>
            <a:r>
              <a:rPr b="1" baseline="-25000" i="0" lang="en-US" sz="5400" u="none" cap="none" strike="noStrike">
                <a:solidFill>
                  <a:srgbClr val="2E75B5"/>
                </a:solidFill>
                <a:latin typeface="Arial"/>
                <a:ea typeface="Arial"/>
                <a:cs typeface="Arial"/>
                <a:sym typeface="Arial"/>
              </a:rPr>
              <a:t>ambient</a:t>
            </a:r>
            <a:endParaRPr b="1" baseline="-25000" i="0" sz="5400" u="none" cap="none" strike="noStrike">
              <a:solidFill>
                <a:srgbClr val="2E75B5"/>
              </a:solidFill>
              <a:latin typeface="Arial"/>
              <a:ea typeface="Arial"/>
              <a:cs typeface="Arial"/>
              <a:sym typeface="Arial"/>
            </a:endParaRPr>
          </a:p>
        </p:txBody>
      </p:sp>
      <p:cxnSp>
        <p:nvCxnSpPr>
          <p:cNvPr id="156" name="Google Shape;156;p13"/>
          <p:cNvCxnSpPr/>
          <p:nvPr/>
        </p:nvCxnSpPr>
        <p:spPr>
          <a:xfrm rot="-5400000">
            <a:off x="5202257" y="3233831"/>
            <a:ext cx="3018600" cy="1927800"/>
          </a:xfrm>
          <a:prstGeom prst="bentConnector3">
            <a:avLst>
              <a:gd fmla="val 99763" name="adj1"/>
            </a:avLst>
          </a:prstGeom>
          <a:noFill/>
          <a:ln cap="flat" cmpd="sng" w="76200">
            <a:solidFill>
              <a:srgbClr val="C9C9C9"/>
            </a:solidFill>
            <a:prstDash val="dash"/>
            <a:round/>
            <a:headEnd len="sm" w="sm" type="none"/>
            <a:tailEnd len="lg" w="lg" type="triangle"/>
          </a:ln>
        </p:spPr>
      </p:cxnSp>
      <p:cxnSp>
        <p:nvCxnSpPr>
          <p:cNvPr id="157" name="Google Shape;157;p13"/>
          <p:cNvCxnSpPr/>
          <p:nvPr/>
        </p:nvCxnSpPr>
        <p:spPr>
          <a:xfrm>
            <a:off x="5747657" y="7545914"/>
            <a:ext cx="2620301" cy="0"/>
          </a:xfrm>
          <a:prstGeom prst="straightConnector1">
            <a:avLst/>
          </a:prstGeom>
          <a:noFill/>
          <a:ln cap="flat" cmpd="sng" w="76200">
            <a:solidFill>
              <a:srgbClr val="3E6EC2"/>
            </a:solidFill>
            <a:prstDash val="solid"/>
            <a:round/>
            <a:headEnd len="sm" w="sm" type="none"/>
            <a:tailEnd len="lg" w="lg" type="triangle"/>
          </a:ln>
        </p:spPr>
      </p:cxnSp>
      <p:sp>
        <p:nvSpPr>
          <p:cNvPr id="158" name="Google Shape;158;p13"/>
          <p:cNvSpPr txBox="1"/>
          <p:nvPr/>
        </p:nvSpPr>
        <p:spPr>
          <a:xfrm>
            <a:off x="11952276" y="6220436"/>
            <a:ext cx="3909110" cy="83099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4800" u="none" cap="none" strike="noStrike">
                <a:solidFill>
                  <a:srgbClr val="C55A11"/>
                </a:solidFill>
                <a:latin typeface="Arial"/>
                <a:ea typeface="Arial"/>
                <a:cs typeface="Arial"/>
                <a:sym typeface="Arial"/>
              </a:rPr>
              <a:t>T</a:t>
            </a:r>
            <a:r>
              <a:rPr b="1" baseline="-25000" i="0" lang="en-US" sz="5400" u="none" cap="none" strike="noStrike">
                <a:solidFill>
                  <a:srgbClr val="C55A11"/>
                </a:solidFill>
                <a:latin typeface="Arial"/>
                <a:ea typeface="Arial"/>
                <a:cs typeface="Arial"/>
                <a:sym typeface="Arial"/>
              </a:rPr>
              <a:t>in,RDHx</a:t>
            </a:r>
            <a:endParaRPr b="1" baseline="-25000" i="0" sz="5400" u="none" cap="none" strike="noStrike">
              <a:solidFill>
                <a:srgbClr val="C55A11"/>
              </a:solidFill>
              <a:latin typeface="Arial"/>
              <a:ea typeface="Arial"/>
              <a:cs typeface="Arial"/>
              <a:sym typeface="Arial"/>
            </a:endParaRPr>
          </a:p>
        </p:txBody>
      </p:sp>
      <p:sp>
        <p:nvSpPr>
          <p:cNvPr id="159" name="Google Shape;159;p13"/>
          <p:cNvSpPr txBox="1"/>
          <p:nvPr/>
        </p:nvSpPr>
        <p:spPr>
          <a:xfrm>
            <a:off x="1006475" y="730251"/>
            <a:ext cx="21031199" cy="1601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535353"/>
              </a:buClr>
              <a:buSzPts val="10000"/>
              <a:buFont typeface="Source Sans Pro"/>
              <a:buNone/>
            </a:pPr>
            <a:r>
              <a:rPr b="0" i="0" lang="en-US" sz="10000" u="none" cap="none" strike="noStrike">
                <a:solidFill>
                  <a:srgbClr val="535353"/>
                </a:solidFill>
                <a:latin typeface="Source Sans Pro"/>
                <a:ea typeface="Source Sans Pro"/>
                <a:cs typeface="Source Sans Pro"/>
                <a:sym typeface="Source Sans Pro"/>
              </a:rPr>
              <a:t>Heat Dissipation Path- Air Side</a:t>
            </a:r>
            <a:endParaRPr b="0" i="0" sz="10000" u="none" cap="none" strike="noStrike">
              <a:solidFill>
                <a:srgbClr val="535353"/>
              </a:solidFill>
              <a:latin typeface="Source Sans Pro"/>
              <a:ea typeface="Source Sans Pro"/>
              <a:cs typeface="Source Sans Pro"/>
              <a:sym typeface="Source Sans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3" name="Shape 163"/>
        <p:cNvGrpSpPr/>
        <p:nvPr/>
      </p:nvGrpSpPr>
      <p:grpSpPr>
        <a:xfrm>
          <a:off x="0" y="0"/>
          <a:ext cx="0" cy="0"/>
          <a:chOff x="0" y="0"/>
          <a:chExt cx="0" cy="0"/>
        </a:xfrm>
      </p:grpSpPr>
      <p:sp>
        <p:nvSpPr>
          <p:cNvPr id="164" name="Google Shape;164;p14"/>
          <p:cNvSpPr txBox="1"/>
          <p:nvPr>
            <p:ph type="title"/>
          </p:nvPr>
        </p:nvSpPr>
        <p:spPr>
          <a:xfrm>
            <a:off x="1006475" y="730251"/>
            <a:ext cx="21031199" cy="1601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535353"/>
              </a:buClr>
              <a:buSzPts val="10000"/>
              <a:buFont typeface="Source Sans Pro"/>
              <a:buNone/>
            </a:pPr>
            <a:r>
              <a:rPr lang="en-US"/>
              <a:t>Standalone Rack Level Liquid Cooling</a:t>
            </a:r>
            <a:endParaRPr b="0" i="0" sz="10000" u="none" cap="none" strike="noStrike">
              <a:solidFill>
                <a:srgbClr val="535353"/>
              </a:solidFill>
              <a:latin typeface="Source Sans Pro"/>
              <a:ea typeface="Source Sans Pro"/>
              <a:cs typeface="Source Sans Pro"/>
              <a:sym typeface="Source Sans Pro"/>
            </a:endParaRPr>
          </a:p>
        </p:txBody>
      </p:sp>
      <p:grpSp>
        <p:nvGrpSpPr>
          <p:cNvPr id="165" name="Google Shape;165;p14"/>
          <p:cNvGrpSpPr/>
          <p:nvPr/>
        </p:nvGrpSpPr>
        <p:grpSpPr>
          <a:xfrm>
            <a:off x="20494824" y="608683"/>
            <a:ext cx="3389769" cy="4438134"/>
            <a:chOff x="4318093" y="1185426"/>
            <a:chExt cx="3389769" cy="4438134"/>
          </a:xfrm>
        </p:grpSpPr>
        <p:pic>
          <p:nvPicPr>
            <p:cNvPr id="166" name="Google Shape;166;p14"/>
            <p:cNvPicPr preferRelativeResize="0"/>
            <p:nvPr/>
          </p:nvPicPr>
          <p:blipFill rotWithShape="1">
            <a:blip r:embed="rId3">
              <a:alphaModFix/>
            </a:blip>
            <a:srcRect b="0" l="0" r="0" t="0"/>
            <a:stretch/>
          </p:blipFill>
          <p:spPr>
            <a:xfrm>
              <a:off x="4449312" y="1185426"/>
              <a:ext cx="2895856" cy="2895856"/>
            </a:xfrm>
            <a:prstGeom prst="rect">
              <a:avLst/>
            </a:prstGeom>
            <a:noFill/>
            <a:ln>
              <a:noFill/>
            </a:ln>
          </p:spPr>
        </p:pic>
        <p:sp>
          <p:nvSpPr>
            <p:cNvPr id="167" name="Google Shape;167;p14"/>
            <p:cNvSpPr/>
            <p:nvPr/>
          </p:nvSpPr>
          <p:spPr>
            <a:xfrm>
              <a:off x="4318093" y="3979121"/>
              <a:ext cx="3389769" cy="1644439"/>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ADVANCED COOLING SOLUTIONS</a:t>
              </a:r>
              <a:endParaRPr b="0" i="0" sz="3600" u="none" cap="none" strike="noStrike">
                <a:solidFill>
                  <a:srgbClr val="5F6061"/>
                </a:solidFill>
                <a:latin typeface="Source Sans Pro"/>
                <a:ea typeface="Source Sans Pro"/>
                <a:cs typeface="Source Sans Pro"/>
                <a:sym typeface="Source Sans Pro"/>
              </a:endParaRPr>
            </a:p>
          </p:txBody>
        </p:sp>
      </p:grpSp>
      <p:sp>
        <p:nvSpPr>
          <p:cNvPr id="168" name="Google Shape;168;p14"/>
          <p:cNvSpPr txBox="1"/>
          <p:nvPr>
            <p:ph idx="4294967295" type="body"/>
          </p:nvPr>
        </p:nvSpPr>
        <p:spPr>
          <a:xfrm>
            <a:off x="6466676" y="2751640"/>
            <a:ext cx="14904894" cy="5755598"/>
          </a:xfrm>
          <a:prstGeom prst="rect">
            <a:avLst/>
          </a:prstGeom>
          <a:noFill/>
          <a:ln>
            <a:noFill/>
          </a:ln>
        </p:spPr>
        <p:txBody>
          <a:bodyPr anchorCtr="0" anchor="t" bIns="45700" lIns="91425" spcFirstLastPara="1" rIns="91425" wrap="square" tIns="45700">
            <a:noAutofit/>
          </a:bodyPr>
          <a:lstStyle/>
          <a:p>
            <a:pPr indent="-685800" lvl="0" marL="685800" rtl="0" algn="l">
              <a:lnSpc>
                <a:spcPct val="90000"/>
              </a:lnSpc>
              <a:spcBef>
                <a:spcPts val="2000"/>
              </a:spcBef>
              <a:spcAft>
                <a:spcPts val="0"/>
              </a:spcAft>
              <a:buSzPts val="6400"/>
              <a:buFont typeface="Arial"/>
              <a:buChar char="•"/>
            </a:pPr>
            <a:r>
              <a:rPr lang="en-US" sz="5400"/>
              <a:t>Standalone rack level cooling solution</a:t>
            </a:r>
            <a:endParaRPr/>
          </a:p>
          <a:p>
            <a:pPr indent="0" lvl="0" marL="0" rtl="0" algn="l">
              <a:lnSpc>
                <a:spcPct val="90000"/>
              </a:lnSpc>
              <a:spcBef>
                <a:spcPts val="2000"/>
              </a:spcBef>
              <a:spcAft>
                <a:spcPts val="0"/>
              </a:spcAft>
              <a:buSzPts val="6400"/>
              <a:buNone/>
            </a:pPr>
            <a:r>
              <a:rPr lang="en-US" sz="5400"/>
              <a:t>     - Without any facility change</a:t>
            </a:r>
            <a:endParaRPr/>
          </a:p>
          <a:p>
            <a:pPr indent="0" lvl="0" marL="0" rtl="0" algn="l">
              <a:lnSpc>
                <a:spcPct val="90000"/>
              </a:lnSpc>
              <a:spcBef>
                <a:spcPts val="2000"/>
              </a:spcBef>
              <a:spcAft>
                <a:spcPts val="0"/>
              </a:spcAft>
              <a:buSzPts val="6400"/>
              <a:buNone/>
            </a:pPr>
            <a:r>
              <a:rPr lang="en-US" sz="5400"/>
              <a:t>     - Independent rack cooling control system</a:t>
            </a:r>
            <a:endParaRPr/>
          </a:p>
          <a:p>
            <a:pPr indent="-685800" lvl="0" marL="685800" rtl="0" algn="l">
              <a:lnSpc>
                <a:spcPct val="90000"/>
              </a:lnSpc>
              <a:spcBef>
                <a:spcPts val="2000"/>
              </a:spcBef>
              <a:spcAft>
                <a:spcPts val="0"/>
              </a:spcAft>
              <a:buSzPts val="6400"/>
              <a:buFont typeface="Arial"/>
              <a:buChar char="•"/>
            </a:pPr>
            <a:r>
              <a:rPr lang="en-US" sz="5400"/>
              <a:t>Prototype ready in Q3, 2020</a:t>
            </a:r>
            <a:endParaRPr/>
          </a:p>
          <a:p>
            <a:pPr indent="-685800" lvl="0" marL="685800" rtl="0" algn="l">
              <a:lnSpc>
                <a:spcPct val="90000"/>
              </a:lnSpc>
              <a:spcBef>
                <a:spcPts val="2000"/>
              </a:spcBef>
              <a:spcAft>
                <a:spcPts val="0"/>
              </a:spcAft>
              <a:buSzPts val="6400"/>
              <a:buFont typeface="Arial"/>
              <a:buChar char="•"/>
            </a:pPr>
            <a:r>
              <a:rPr lang="en-US" sz="5400"/>
              <a:t>Contribution in Q1, 2021</a:t>
            </a:r>
            <a:endParaRPr/>
          </a:p>
          <a:p>
            <a:pPr indent="-279400" lvl="0" marL="685800" rtl="0" algn="l">
              <a:lnSpc>
                <a:spcPct val="90000"/>
              </a:lnSpc>
              <a:spcBef>
                <a:spcPts val="2000"/>
              </a:spcBef>
              <a:spcAft>
                <a:spcPts val="0"/>
              </a:spcAft>
              <a:buSzPts val="6400"/>
              <a:buFont typeface="Arial"/>
              <a:buNone/>
            </a:pPr>
            <a:r>
              <a:t/>
            </a:r>
            <a:endParaRPr sz="5400"/>
          </a:p>
          <a:p>
            <a:pPr indent="-279400" lvl="0" marL="685800" rtl="0" algn="l">
              <a:lnSpc>
                <a:spcPct val="90000"/>
              </a:lnSpc>
              <a:spcBef>
                <a:spcPts val="2000"/>
              </a:spcBef>
              <a:spcAft>
                <a:spcPts val="0"/>
              </a:spcAft>
              <a:buSzPts val="6400"/>
              <a:buFont typeface="Arial"/>
              <a:buNone/>
            </a:pPr>
            <a:r>
              <a:t/>
            </a:r>
            <a:endParaRPr sz="5400"/>
          </a:p>
          <a:p>
            <a:pPr indent="0" lvl="0" marL="0" rtl="0" algn="l">
              <a:lnSpc>
                <a:spcPct val="90000"/>
              </a:lnSpc>
              <a:spcBef>
                <a:spcPts val="2000"/>
              </a:spcBef>
              <a:spcAft>
                <a:spcPts val="0"/>
              </a:spcAft>
              <a:buSzPts val="6400"/>
              <a:buNone/>
            </a:pPr>
            <a:r>
              <a:t/>
            </a:r>
            <a:endParaRPr sz="5400"/>
          </a:p>
        </p:txBody>
      </p:sp>
      <p:grpSp>
        <p:nvGrpSpPr>
          <p:cNvPr id="169" name="Google Shape;169;p14"/>
          <p:cNvGrpSpPr/>
          <p:nvPr/>
        </p:nvGrpSpPr>
        <p:grpSpPr>
          <a:xfrm>
            <a:off x="65832" y="2957356"/>
            <a:ext cx="5388751" cy="8816340"/>
            <a:chOff x="1768158" y="3201737"/>
            <a:chExt cx="5026057" cy="7813449"/>
          </a:xfrm>
        </p:grpSpPr>
        <p:grpSp>
          <p:nvGrpSpPr>
            <p:cNvPr id="170" name="Google Shape;170;p14"/>
            <p:cNvGrpSpPr/>
            <p:nvPr/>
          </p:nvGrpSpPr>
          <p:grpSpPr>
            <a:xfrm>
              <a:off x="2141374" y="3201737"/>
              <a:ext cx="4652840" cy="7813449"/>
              <a:chOff x="8549895" y="1097783"/>
              <a:chExt cx="2774593" cy="3101636"/>
            </a:xfrm>
          </p:grpSpPr>
          <p:sp>
            <p:nvSpPr>
              <p:cNvPr id="171" name="Google Shape;171;p14"/>
              <p:cNvSpPr/>
              <p:nvPr/>
            </p:nvSpPr>
            <p:spPr>
              <a:xfrm>
                <a:off x="8661400" y="1365250"/>
                <a:ext cx="1454150" cy="2774950"/>
              </a:xfrm>
              <a:custGeom>
                <a:rect b="b" l="l" r="r" t="t"/>
                <a:pathLst>
                  <a:path extrusionOk="0" h="2774950" w="1454150">
                    <a:moveTo>
                      <a:pt x="0" y="25400"/>
                    </a:moveTo>
                    <a:cubicBezTo>
                      <a:pt x="4233" y="880533"/>
                      <a:pt x="8467" y="1735667"/>
                      <a:pt x="12700" y="2590800"/>
                    </a:cubicBezTo>
                    <a:lnTo>
                      <a:pt x="393700" y="2774950"/>
                    </a:lnTo>
                    <a:lnTo>
                      <a:pt x="609600" y="2755900"/>
                    </a:lnTo>
                    <a:lnTo>
                      <a:pt x="1384300" y="2597150"/>
                    </a:lnTo>
                    <a:lnTo>
                      <a:pt x="1454150" y="590550"/>
                    </a:lnTo>
                    <a:lnTo>
                      <a:pt x="1308100" y="63500"/>
                    </a:lnTo>
                    <a:lnTo>
                      <a:pt x="1022350" y="0"/>
                    </a:lnTo>
                    <a:lnTo>
                      <a:pt x="260350" y="69850"/>
                    </a:lnTo>
                    <a:lnTo>
                      <a:pt x="0" y="2540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800" u="none" cap="none" strike="noStrike">
                  <a:solidFill>
                    <a:schemeClr val="accent5"/>
                  </a:solidFill>
                  <a:latin typeface="Arial"/>
                  <a:ea typeface="Arial"/>
                  <a:cs typeface="Arial"/>
                  <a:sym typeface="Arial"/>
                </a:endParaRPr>
              </a:p>
            </p:txBody>
          </p:sp>
          <p:sp>
            <p:nvSpPr>
              <p:cNvPr id="172" name="Google Shape;172;p14"/>
              <p:cNvSpPr/>
              <p:nvPr/>
            </p:nvSpPr>
            <p:spPr>
              <a:xfrm>
                <a:off x="9702800" y="1225550"/>
                <a:ext cx="374650" cy="139700"/>
              </a:xfrm>
              <a:custGeom>
                <a:rect b="b" l="l" r="r" t="t"/>
                <a:pathLst>
                  <a:path extrusionOk="0" h="139700" w="374650">
                    <a:moveTo>
                      <a:pt x="0" y="82550"/>
                    </a:moveTo>
                    <a:lnTo>
                      <a:pt x="336550" y="139700"/>
                    </a:lnTo>
                    <a:lnTo>
                      <a:pt x="374650" y="57150"/>
                    </a:lnTo>
                    <a:lnTo>
                      <a:pt x="190500" y="0"/>
                    </a:lnTo>
                    <a:lnTo>
                      <a:pt x="0" y="82550"/>
                    </a:lnTo>
                    <a:close/>
                  </a:path>
                </a:pathLst>
              </a:custGeom>
              <a:solidFill>
                <a:srgbClr val="7F7F7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2800" u="none" cap="none" strike="noStrike">
                  <a:solidFill>
                    <a:schemeClr val="accent5"/>
                  </a:solidFill>
                  <a:latin typeface="Arial"/>
                  <a:ea typeface="Arial"/>
                  <a:cs typeface="Arial"/>
                  <a:sym typeface="Arial"/>
                </a:endParaRPr>
              </a:p>
            </p:txBody>
          </p:sp>
          <p:pic>
            <p:nvPicPr>
              <p:cNvPr id="173" name="Google Shape;173;p14"/>
              <p:cNvPicPr preferRelativeResize="0"/>
              <p:nvPr/>
            </p:nvPicPr>
            <p:blipFill rotWithShape="1">
              <a:blip r:embed="rId4">
                <a:alphaModFix/>
              </a:blip>
              <a:srcRect b="0" l="0" r="0" t="0"/>
              <a:stretch/>
            </p:blipFill>
            <p:spPr>
              <a:xfrm>
                <a:off x="8549895" y="1097783"/>
                <a:ext cx="2774593" cy="3101636"/>
              </a:xfrm>
              <a:prstGeom prst="rect">
                <a:avLst/>
              </a:prstGeom>
              <a:noFill/>
              <a:ln>
                <a:noFill/>
              </a:ln>
            </p:spPr>
          </p:pic>
        </p:grpSp>
        <p:sp>
          <p:nvSpPr>
            <p:cNvPr id="174" name="Google Shape;174;p14"/>
            <p:cNvSpPr/>
            <p:nvPr/>
          </p:nvSpPr>
          <p:spPr>
            <a:xfrm rot="5400000">
              <a:off x="4643710" y="6757827"/>
              <a:ext cx="1779602"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RDHx</a:t>
              </a:r>
              <a:endParaRPr b="1" i="0" sz="2800" u="none" cap="none" strike="noStrike">
                <a:solidFill>
                  <a:schemeClr val="lt1"/>
                </a:solidFill>
                <a:latin typeface="Arial"/>
                <a:ea typeface="Arial"/>
                <a:cs typeface="Arial"/>
                <a:sym typeface="Arial"/>
              </a:endParaRPr>
            </a:p>
          </p:txBody>
        </p:sp>
        <p:sp>
          <p:nvSpPr>
            <p:cNvPr id="175" name="Google Shape;175;p14"/>
            <p:cNvSpPr/>
            <p:nvPr/>
          </p:nvSpPr>
          <p:spPr>
            <a:xfrm rot="5400000">
              <a:off x="5653617" y="6846852"/>
              <a:ext cx="1317569"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FAN</a:t>
              </a:r>
              <a:endParaRPr b="1" i="0" sz="2800" u="none" cap="none" strike="noStrike">
                <a:solidFill>
                  <a:schemeClr val="lt1"/>
                </a:solidFill>
                <a:latin typeface="Arial"/>
                <a:ea typeface="Arial"/>
                <a:cs typeface="Arial"/>
                <a:sym typeface="Arial"/>
              </a:endParaRPr>
            </a:p>
          </p:txBody>
        </p:sp>
        <p:sp>
          <p:nvSpPr>
            <p:cNvPr id="176" name="Google Shape;176;p14"/>
            <p:cNvSpPr/>
            <p:nvPr/>
          </p:nvSpPr>
          <p:spPr>
            <a:xfrm>
              <a:off x="1768158" y="9799441"/>
              <a:ext cx="1792025" cy="52322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2800" u="none" cap="none" strike="noStrike">
                  <a:solidFill>
                    <a:schemeClr val="lt1"/>
                  </a:solidFill>
                  <a:latin typeface="Arial"/>
                  <a:ea typeface="Arial"/>
                  <a:cs typeface="Arial"/>
                  <a:sym typeface="Arial"/>
                </a:rPr>
                <a:t>CDU</a:t>
              </a:r>
              <a:endParaRPr b="1" i="0" sz="2800" u="none" cap="none" strike="noStrike">
                <a:solidFill>
                  <a:schemeClr val="lt1"/>
                </a:solidFill>
                <a:latin typeface="Arial"/>
                <a:ea typeface="Arial"/>
                <a:cs typeface="Arial"/>
                <a:sym typeface="Arial"/>
              </a:endParaRPr>
            </a:p>
          </p:txBody>
        </p:sp>
      </p:grpSp>
      <p:grpSp>
        <p:nvGrpSpPr>
          <p:cNvPr id="177" name="Google Shape;177;p14"/>
          <p:cNvGrpSpPr/>
          <p:nvPr/>
        </p:nvGrpSpPr>
        <p:grpSpPr>
          <a:xfrm>
            <a:off x="6466676" y="8477631"/>
            <a:ext cx="17369306" cy="3961194"/>
            <a:chOff x="6515286" y="8292210"/>
            <a:chExt cx="17369306" cy="3961194"/>
          </a:xfrm>
        </p:grpSpPr>
        <p:grpSp>
          <p:nvGrpSpPr>
            <p:cNvPr id="178" name="Google Shape;178;p14"/>
            <p:cNvGrpSpPr/>
            <p:nvPr/>
          </p:nvGrpSpPr>
          <p:grpSpPr>
            <a:xfrm>
              <a:off x="6871080" y="9895001"/>
              <a:ext cx="15039832" cy="964293"/>
              <a:chOff x="4206" y="0"/>
              <a:chExt cx="15039832" cy="964293"/>
            </a:xfrm>
          </p:grpSpPr>
          <p:sp>
            <p:nvSpPr>
              <p:cNvPr id="179" name="Google Shape;179;p14"/>
              <p:cNvSpPr/>
              <p:nvPr/>
            </p:nvSpPr>
            <p:spPr>
              <a:xfrm>
                <a:off x="4206" y="0"/>
                <a:ext cx="5345506" cy="964293"/>
              </a:xfrm>
              <a:prstGeom prst="homePlate">
                <a:avLst>
                  <a:gd fmla="val 50000" name="adj"/>
                </a:avLst>
              </a:prstGeom>
              <a:solidFill>
                <a:srgbClr val="599BD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4"/>
              <p:cNvSpPr txBox="1"/>
              <p:nvPr/>
            </p:nvSpPr>
            <p:spPr>
              <a:xfrm>
                <a:off x="4206" y="0"/>
                <a:ext cx="5104433" cy="964293"/>
              </a:xfrm>
              <a:prstGeom prst="rect">
                <a:avLst/>
              </a:prstGeom>
              <a:noFill/>
              <a:ln>
                <a:noFill/>
              </a:ln>
            </p:spPr>
            <p:txBody>
              <a:bodyPr anchorCtr="0" anchor="ctr" bIns="144000" lIns="288025" spcFirstLastPara="1" rIns="72000" wrap="square" tIns="144000">
                <a:noAutofit/>
              </a:bodyPr>
              <a:lstStyle/>
              <a:p>
                <a:pPr indent="0" lvl="0" marL="0" marR="0" rtl="0" algn="ctr">
                  <a:lnSpc>
                    <a:spcPct val="90000"/>
                  </a:lnSpc>
                  <a:spcBef>
                    <a:spcPts val="0"/>
                  </a:spcBef>
                  <a:spcAft>
                    <a:spcPts val="0"/>
                  </a:spcAft>
                  <a:buNone/>
                </a:pPr>
                <a:r>
                  <a:rPr b="1" i="0" lang="en-US" sz="5400" u="none" cap="none" strike="noStrike">
                    <a:solidFill>
                      <a:schemeClr val="lt1"/>
                    </a:solidFill>
                    <a:latin typeface="Arial"/>
                    <a:ea typeface="Arial"/>
                    <a:cs typeface="Arial"/>
                    <a:sym typeface="Arial"/>
                  </a:rPr>
                  <a:t>Q3, 2020</a:t>
                </a:r>
                <a:endParaRPr b="1" i="0" sz="5400" u="none" cap="none" strike="noStrike">
                  <a:solidFill>
                    <a:schemeClr val="lt1"/>
                  </a:solidFill>
                  <a:latin typeface="Arial"/>
                  <a:ea typeface="Arial"/>
                  <a:cs typeface="Arial"/>
                  <a:sym typeface="Arial"/>
                </a:endParaRPr>
              </a:p>
            </p:txBody>
          </p:sp>
          <p:sp>
            <p:nvSpPr>
              <p:cNvPr id="181" name="Google Shape;181;p14"/>
              <p:cNvSpPr/>
              <p:nvPr/>
            </p:nvSpPr>
            <p:spPr>
              <a:xfrm>
                <a:off x="5296258" y="0"/>
                <a:ext cx="5345506" cy="964293"/>
              </a:xfrm>
              <a:prstGeom prst="chevron">
                <a:avLst>
                  <a:gd fmla="val 50000" name="adj"/>
                </a:avLst>
              </a:prstGeom>
              <a:solidFill>
                <a:srgbClr val="4CC38C"/>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4"/>
              <p:cNvSpPr txBox="1"/>
              <p:nvPr/>
            </p:nvSpPr>
            <p:spPr>
              <a:xfrm>
                <a:off x="5778405" y="0"/>
                <a:ext cx="4381213" cy="964293"/>
              </a:xfrm>
              <a:prstGeom prst="rect">
                <a:avLst/>
              </a:prstGeom>
              <a:noFill/>
              <a:ln>
                <a:noFill/>
              </a:ln>
            </p:spPr>
            <p:txBody>
              <a:bodyPr anchorCtr="0" anchor="ctr" bIns="144000" lIns="216025" spcFirstLastPara="1" rIns="72000" wrap="square" tIns="144000">
                <a:noAutofit/>
              </a:bodyPr>
              <a:lstStyle/>
              <a:p>
                <a:pPr indent="0" lvl="0" marL="0" marR="0" rtl="0" algn="ctr">
                  <a:lnSpc>
                    <a:spcPct val="90000"/>
                  </a:lnSpc>
                  <a:spcBef>
                    <a:spcPts val="0"/>
                  </a:spcBef>
                  <a:spcAft>
                    <a:spcPts val="0"/>
                  </a:spcAft>
                  <a:buNone/>
                </a:pPr>
                <a:r>
                  <a:rPr b="1" i="0" lang="en-US" sz="5400" u="none" cap="none" strike="noStrike">
                    <a:solidFill>
                      <a:schemeClr val="lt1"/>
                    </a:solidFill>
                    <a:latin typeface="Arial"/>
                    <a:ea typeface="Arial"/>
                    <a:cs typeface="Arial"/>
                    <a:sym typeface="Arial"/>
                  </a:rPr>
                  <a:t>Q4, 2020</a:t>
                </a:r>
                <a:endParaRPr b="1" i="0" sz="5400" u="none" cap="none" strike="noStrike">
                  <a:solidFill>
                    <a:schemeClr val="lt1"/>
                  </a:solidFill>
                  <a:latin typeface="Arial"/>
                  <a:ea typeface="Arial"/>
                  <a:cs typeface="Arial"/>
                  <a:sym typeface="Arial"/>
                </a:endParaRPr>
              </a:p>
            </p:txBody>
          </p:sp>
          <p:sp>
            <p:nvSpPr>
              <p:cNvPr id="183" name="Google Shape;183;p14"/>
              <p:cNvSpPr/>
              <p:nvPr/>
            </p:nvSpPr>
            <p:spPr>
              <a:xfrm>
                <a:off x="10588310" y="0"/>
                <a:ext cx="4455728" cy="964293"/>
              </a:xfrm>
              <a:prstGeom prst="chevron">
                <a:avLst>
                  <a:gd fmla="val 50000" name="adj"/>
                </a:avLst>
              </a:prstGeom>
              <a:solidFill>
                <a:srgbClr val="6FAB4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4"/>
              <p:cNvSpPr txBox="1"/>
              <p:nvPr/>
            </p:nvSpPr>
            <p:spPr>
              <a:xfrm>
                <a:off x="11070457" y="0"/>
                <a:ext cx="3491435" cy="964293"/>
              </a:xfrm>
              <a:prstGeom prst="rect">
                <a:avLst/>
              </a:prstGeom>
              <a:noFill/>
              <a:ln>
                <a:noFill/>
              </a:ln>
            </p:spPr>
            <p:txBody>
              <a:bodyPr anchorCtr="0" anchor="ctr" bIns="144000" lIns="216025" spcFirstLastPara="1" rIns="72000" wrap="square" tIns="144000">
                <a:noAutofit/>
              </a:bodyPr>
              <a:lstStyle/>
              <a:p>
                <a:pPr indent="0" lvl="0" marL="0" marR="0" rtl="0" algn="ctr">
                  <a:lnSpc>
                    <a:spcPct val="90000"/>
                  </a:lnSpc>
                  <a:spcBef>
                    <a:spcPts val="0"/>
                  </a:spcBef>
                  <a:spcAft>
                    <a:spcPts val="0"/>
                  </a:spcAft>
                  <a:buNone/>
                </a:pPr>
                <a:r>
                  <a:rPr b="1" i="0" lang="en-US" sz="5400" u="none" cap="none" strike="noStrike">
                    <a:solidFill>
                      <a:schemeClr val="lt1"/>
                    </a:solidFill>
                    <a:latin typeface="Arial"/>
                    <a:ea typeface="Arial"/>
                    <a:cs typeface="Arial"/>
                    <a:sym typeface="Arial"/>
                  </a:rPr>
                  <a:t>Q1,2021</a:t>
                </a:r>
                <a:endParaRPr b="1" i="0" sz="5400" u="none" cap="none" strike="noStrike">
                  <a:solidFill>
                    <a:schemeClr val="lt1"/>
                  </a:solidFill>
                  <a:latin typeface="Arial"/>
                  <a:ea typeface="Arial"/>
                  <a:cs typeface="Arial"/>
                  <a:sym typeface="Arial"/>
                </a:endParaRPr>
              </a:p>
            </p:txBody>
          </p:sp>
        </p:grpSp>
        <p:sp>
          <p:nvSpPr>
            <p:cNvPr id="185" name="Google Shape;185;p14"/>
            <p:cNvSpPr/>
            <p:nvPr/>
          </p:nvSpPr>
          <p:spPr>
            <a:xfrm>
              <a:off x="6515286" y="8292210"/>
              <a:ext cx="8250541" cy="1278971"/>
            </a:xfrm>
            <a:prstGeom prst="wedgeRoundRectCallout">
              <a:avLst>
                <a:gd fmla="val 17891" name="adj1"/>
                <a:gd fmla="val 78074" name="adj2"/>
                <a:gd fmla="val 16667" name="adj3"/>
              </a:avLst>
            </a:prstGeom>
            <a:solidFill>
              <a:srgbClr val="D8E2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4400" u="none" cap="none" strike="noStrike">
                  <a:solidFill>
                    <a:srgbClr val="002060"/>
                  </a:solidFill>
                  <a:latin typeface="Source Sans Pro"/>
                  <a:ea typeface="Source Sans Pro"/>
                  <a:cs typeface="Source Sans Pro"/>
                  <a:sym typeface="Source Sans Pro"/>
                </a:rPr>
                <a:t>Working L11 ready in Q3, 2020</a:t>
              </a:r>
              <a:endParaRPr b="0" i="0" sz="4400" u="none" cap="none" strike="noStrike">
                <a:solidFill>
                  <a:srgbClr val="002060"/>
                </a:solidFill>
                <a:latin typeface="Source Sans Pro"/>
                <a:ea typeface="Source Sans Pro"/>
                <a:cs typeface="Source Sans Pro"/>
                <a:sym typeface="Source Sans Pro"/>
              </a:endParaRPr>
            </a:p>
          </p:txBody>
        </p:sp>
        <p:sp>
          <p:nvSpPr>
            <p:cNvPr id="186" name="Google Shape;186;p14"/>
            <p:cNvSpPr/>
            <p:nvPr/>
          </p:nvSpPr>
          <p:spPr>
            <a:xfrm>
              <a:off x="10134600" y="11119775"/>
              <a:ext cx="8934435" cy="1133629"/>
            </a:xfrm>
            <a:prstGeom prst="wedgeRoundRectCallout">
              <a:avLst>
                <a:gd fmla="val 32630" name="adj1"/>
                <a:gd fmla="val -81652" name="adj2"/>
                <a:gd fmla="val 16667" name="adj3"/>
              </a:avLst>
            </a:prstGeom>
            <a:solidFill>
              <a:srgbClr val="D8E2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4400" u="none" cap="none" strike="noStrike">
                  <a:solidFill>
                    <a:srgbClr val="002060"/>
                  </a:solidFill>
                  <a:latin typeface="Source Sans Pro"/>
                  <a:ea typeface="Source Sans Pro"/>
                  <a:cs typeface="Source Sans Pro"/>
                  <a:sym typeface="Source Sans Pro"/>
                </a:rPr>
                <a:t>Test data collection in Q4, 2020</a:t>
              </a:r>
              <a:endParaRPr b="0" i="0" sz="4400" u="none" cap="none" strike="noStrike">
                <a:solidFill>
                  <a:srgbClr val="002060"/>
                </a:solidFill>
                <a:latin typeface="Source Sans Pro"/>
                <a:ea typeface="Source Sans Pro"/>
                <a:cs typeface="Source Sans Pro"/>
                <a:sym typeface="Source Sans Pro"/>
              </a:endParaRPr>
            </a:p>
          </p:txBody>
        </p:sp>
        <p:sp>
          <p:nvSpPr>
            <p:cNvPr id="187" name="Google Shape;187;p14"/>
            <p:cNvSpPr/>
            <p:nvPr/>
          </p:nvSpPr>
          <p:spPr>
            <a:xfrm>
              <a:off x="16406123" y="8292210"/>
              <a:ext cx="7478469" cy="1278971"/>
            </a:xfrm>
            <a:prstGeom prst="wedgeRoundRectCallout">
              <a:avLst>
                <a:gd fmla="val 23348" name="adj1"/>
                <a:gd fmla="val 80885" name="adj2"/>
                <a:gd fmla="val 16667" name="adj3"/>
              </a:avLst>
            </a:prstGeom>
            <a:solidFill>
              <a:srgbClr val="D8E2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4400" u="none" cap="none" strike="noStrike">
                  <a:solidFill>
                    <a:srgbClr val="548135"/>
                  </a:solidFill>
                  <a:latin typeface="Source Sans Pro"/>
                  <a:ea typeface="Source Sans Pro"/>
                  <a:cs typeface="Source Sans Pro"/>
                  <a:sym typeface="Source Sans Pro"/>
                </a:rPr>
                <a:t>Contribute design and test result to OCP </a:t>
              </a:r>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1" name="Shape 191"/>
        <p:cNvGrpSpPr/>
        <p:nvPr/>
      </p:nvGrpSpPr>
      <p:grpSpPr>
        <a:xfrm>
          <a:off x="0" y="0"/>
          <a:ext cx="0" cy="0"/>
          <a:chOff x="0" y="0"/>
          <a:chExt cx="0" cy="0"/>
        </a:xfrm>
      </p:grpSpPr>
      <p:sp>
        <p:nvSpPr>
          <p:cNvPr id="192" name="Google Shape;192;p15"/>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Design Factors</a:t>
            </a:r>
            <a:endParaRPr/>
          </a:p>
        </p:txBody>
      </p:sp>
      <p:sp>
        <p:nvSpPr>
          <p:cNvPr id="193" name="Google Shape;193;p15"/>
          <p:cNvSpPr txBox="1"/>
          <p:nvPr>
            <p:ph idx="1" type="body"/>
          </p:nvPr>
        </p:nvSpPr>
        <p:spPr>
          <a:xfrm>
            <a:off x="1676400" y="1965749"/>
            <a:ext cx="21831300" cy="1107969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2000"/>
              </a:spcBef>
              <a:spcAft>
                <a:spcPts val="0"/>
              </a:spcAft>
              <a:buSzPts val="6400"/>
              <a:buNone/>
            </a:pPr>
            <a:r>
              <a:rPr b="1" lang="en-US" sz="6600">
                <a:solidFill>
                  <a:srgbClr val="0000CC"/>
                </a:solidFill>
              </a:rPr>
              <a:t>Performance</a:t>
            </a:r>
            <a:endParaRPr/>
          </a:p>
          <a:p>
            <a:pPr indent="-685800" lvl="0" marL="685800" rtl="0" algn="l">
              <a:lnSpc>
                <a:spcPct val="90000"/>
              </a:lnSpc>
              <a:spcBef>
                <a:spcPts val="2000"/>
              </a:spcBef>
              <a:spcAft>
                <a:spcPts val="0"/>
              </a:spcAft>
              <a:buSzPts val="6400"/>
              <a:buFont typeface="Arial"/>
              <a:buChar char="•"/>
            </a:pPr>
            <a:r>
              <a:rPr b="1" lang="en-US" sz="4800">
                <a:solidFill>
                  <a:srgbClr val="0000CC"/>
                </a:solidFill>
              </a:rPr>
              <a:t>RDHx cooling capacity (request no facility water)</a:t>
            </a:r>
            <a:endParaRPr/>
          </a:p>
          <a:p>
            <a:pPr indent="-685800" lvl="0" marL="685800" rtl="0" algn="l">
              <a:lnSpc>
                <a:spcPct val="90000"/>
              </a:lnSpc>
              <a:spcBef>
                <a:spcPts val="2000"/>
              </a:spcBef>
              <a:spcAft>
                <a:spcPts val="0"/>
              </a:spcAft>
              <a:buSzPts val="6400"/>
              <a:buFont typeface="Arial"/>
              <a:buChar char="•"/>
            </a:pPr>
            <a:r>
              <a:rPr b="1" lang="en-US" sz="4800">
                <a:solidFill>
                  <a:srgbClr val="0000CC"/>
                </a:solidFill>
              </a:rPr>
              <a:t>Cold plate performance</a:t>
            </a:r>
            <a:endParaRPr/>
          </a:p>
          <a:p>
            <a:pPr indent="0" lvl="0" marL="0" rtl="0" algn="l">
              <a:lnSpc>
                <a:spcPct val="90000"/>
              </a:lnSpc>
              <a:spcBef>
                <a:spcPts val="2000"/>
              </a:spcBef>
              <a:spcAft>
                <a:spcPts val="0"/>
              </a:spcAft>
              <a:buSzPts val="6400"/>
              <a:buNone/>
            </a:pPr>
            <a:r>
              <a:rPr b="1" lang="en-US" sz="6000">
                <a:solidFill>
                  <a:srgbClr val="A5A5A5"/>
                </a:solidFill>
              </a:rPr>
              <a:t>Serviceability </a:t>
            </a:r>
            <a:endParaRPr/>
          </a:p>
          <a:p>
            <a:pPr indent="-685800" lvl="0" marL="685800" rtl="0" algn="l">
              <a:lnSpc>
                <a:spcPct val="90000"/>
              </a:lnSpc>
              <a:spcBef>
                <a:spcPts val="2000"/>
              </a:spcBef>
              <a:spcAft>
                <a:spcPts val="0"/>
              </a:spcAft>
              <a:buSzPts val="6400"/>
              <a:buFont typeface="Arial"/>
              <a:buChar char="•"/>
            </a:pPr>
            <a:r>
              <a:rPr b="1" lang="en-US" sz="4400">
                <a:solidFill>
                  <a:srgbClr val="A5A5A5"/>
                </a:solidFill>
              </a:rPr>
              <a:t>Cold plate assembly and maintenance </a:t>
            </a:r>
            <a:endParaRPr b="1" sz="4400">
              <a:solidFill>
                <a:srgbClr val="A5A5A5"/>
              </a:solidFill>
            </a:endParaRPr>
          </a:p>
          <a:p>
            <a:pPr indent="-685800" lvl="0" marL="685800" rtl="0" algn="l">
              <a:lnSpc>
                <a:spcPct val="90000"/>
              </a:lnSpc>
              <a:spcBef>
                <a:spcPts val="2000"/>
              </a:spcBef>
              <a:spcAft>
                <a:spcPts val="0"/>
              </a:spcAft>
              <a:buSzPts val="6400"/>
              <a:buFont typeface="Arial"/>
              <a:buChar char="•"/>
            </a:pPr>
            <a:r>
              <a:rPr b="1" lang="en-US" sz="4400">
                <a:solidFill>
                  <a:srgbClr val="A5A5A5"/>
                </a:solidFill>
              </a:rPr>
              <a:t>Blind-mate liquid cooling interfaces implemented</a:t>
            </a:r>
            <a:endParaRPr/>
          </a:p>
          <a:p>
            <a:pPr indent="0" lvl="0" marL="0" rtl="0" algn="l">
              <a:lnSpc>
                <a:spcPct val="90000"/>
              </a:lnSpc>
              <a:spcBef>
                <a:spcPts val="2000"/>
              </a:spcBef>
              <a:spcAft>
                <a:spcPts val="0"/>
              </a:spcAft>
              <a:buSzPts val="6400"/>
              <a:buNone/>
            </a:pPr>
            <a:r>
              <a:rPr b="1" lang="en-US" sz="6000">
                <a:solidFill>
                  <a:srgbClr val="A5A5A5"/>
                </a:solidFill>
              </a:rPr>
              <a:t>Control </a:t>
            </a:r>
            <a:endParaRPr/>
          </a:p>
          <a:p>
            <a:pPr indent="-857250" lvl="0" marL="857250" rtl="0" algn="l">
              <a:lnSpc>
                <a:spcPct val="90000"/>
              </a:lnSpc>
              <a:spcBef>
                <a:spcPts val="2000"/>
              </a:spcBef>
              <a:spcAft>
                <a:spcPts val="0"/>
              </a:spcAft>
              <a:buSzPts val="6400"/>
              <a:buFont typeface="Arial"/>
              <a:buChar char="•"/>
            </a:pPr>
            <a:r>
              <a:rPr b="1" lang="en-US" sz="4400">
                <a:solidFill>
                  <a:srgbClr val="A5A5A5"/>
                </a:solidFill>
              </a:rPr>
              <a:t>CDU serves as brain of rack level liquid cooling</a:t>
            </a:r>
            <a:endParaRPr/>
          </a:p>
          <a:p>
            <a:pPr indent="0" lvl="0" marL="0" rtl="0" algn="l">
              <a:lnSpc>
                <a:spcPct val="90000"/>
              </a:lnSpc>
              <a:spcBef>
                <a:spcPts val="2000"/>
              </a:spcBef>
              <a:spcAft>
                <a:spcPts val="0"/>
              </a:spcAft>
              <a:buSzPts val="6400"/>
              <a:buNone/>
            </a:pPr>
            <a:r>
              <a:rPr b="1" lang="en-US" sz="6000">
                <a:solidFill>
                  <a:srgbClr val="A5A5A5"/>
                </a:solidFill>
              </a:rPr>
              <a:t>Compatible Design</a:t>
            </a:r>
            <a:endParaRPr b="1" sz="6000">
              <a:solidFill>
                <a:srgbClr val="A5A5A5"/>
              </a:solidFill>
            </a:endParaRPr>
          </a:p>
          <a:p>
            <a:pPr indent="-685800" lvl="0" marL="685800" rtl="0" algn="l">
              <a:lnSpc>
                <a:spcPct val="90000"/>
              </a:lnSpc>
              <a:spcBef>
                <a:spcPts val="2000"/>
              </a:spcBef>
              <a:spcAft>
                <a:spcPts val="0"/>
              </a:spcAft>
              <a:buSzPts val="6400"/>
              <a:buFont typeface="Arial"/>
              <a:buChar char="•"/>
            </a:pPr>
            <a:r>
              <a:rPr b="1" lang="en-US" sz="4400">
                <a:solidFill>
                  <a:srgbClr val="A5A5A5"/>
                </a:solidFill>
              </a:rPr>
              <a:t>Key element is compatible to ORV3 and EIA 19” rack </a:t>
            </a:r>
            <a:endParaRPr/>
          </a:p>
          <a:p>
            <a:pPr indent="-279400" lvl="0" marL="685800" rtl="0" algn="l">
              <a:lnSpc>
                <a:spcPct val="90000"/>
              </a:lnSpc>
              <a:spcBef>
                <a:spcPts val="2000"/>
              </a:spcBef>
              <a:spcAft>
                <a:spcPts val="0"/>
              </a:spcAft>
              <a:buSzPts val="6400"/>
              <a:buFont typeface="Arial"/>
              <a:buNone/>
            </a:pPr>
            <a:r>
              <a:t/>
            </a:r>
            <a:endParaRPr b="1" sz="5400"/>
          </a:p>
          <a:p>
            <a:pPr indent="0" lvl="0" marL="0" rtl="0" algn="l">
              <a:lnSpc>
                <a:spcPct val="90000"/>
              </a:lnSpc>
              <a:spcBef>
                <a:spcPts val="2000"/>
              </a:spcBef>
              <a:spcAft>
                <a:spcPts val="0"/>
              </a:spcAft>
              <a:buSzPts val="6400"/>
              <a:buNone/>
            </a:pPr>
            <a:r>
              <a:t/>
            </a:r>
            <a:endParaRPr sz="48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7" name="Shape 197"/>
        <p:cNvGrpSpPr/>
        <p:nvPr/>
      </p:nvGrpSpPr>
      <p:grpSpPr>
        <a:xfrm>
          <a:off x="0" y="0"/>
          <a:ext cx="0" cy="0"/>
          <a:chOff x="0" y="0"/>
          <a:chExt cx="0" cy="0"/>
        </a:xfrm>
      </p:grpSpPr>
      <p:sp>
        <p:nvSpPr>
          <p:cNvPr id="198" name="Google Shape;198;p16"/>
          <p:cNvSpPr txBox="1"/>
          <p:nvPr>
            <p:ph type="title"/>
          </p:nvPr>
        </p:nvSpPr>
        <p:spPr>
          <a:xfrm>
            <a:off x="1006475" y="730251"/>
            <a:ext cx="21031199" cy="1601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535353"/>
              </a:buClr>
              <a:buSzPts val="10000"/>
              <a:buFont typeface="Source Sans Pro"/>
              <a:buNone/>
            </a:pPr>
            <a:r>
              <a:rPr lang="en-US"/>
              <a:t>Performance- Active RDHx</a:t>
            </a:r>
            <a:endParaRPr b="0" i="0" sz="10000" u="none" cap="none" strike="noStrike">
              <a:solidFill>
                <a:srgbClr val="535353"/>
              </a:solidFill>
              <a:latin typeface="Source Sans Pro"/>
              <a:ea typeface="Source Sans Pro"/>
              <a:cs typeface="Source Sans Pro"/>
              <a:sym typeface="Source Sans Pro"/>
            </a:endParaRPr>
          </a:p>
        </p:txBody>
      </p:sp>
      <p:grpSp>
        <p:nvGrpSpPr>
          <p:cNvPr id="199" name="Google Shape;199;p16"/>
          <p:cNvGrpSpPr/>
          <p:nvPr/>
        </p:nvGrpSpPr>
        <p:grpSpPr>
          <a:xfrm>
            <a:off x="20494824" y="608683"/>
            <a:ext cx="3389769" cy="4438134"/>
            <a:chOff x="4318093" y="1185426"/>
            <a:chExt cx="3389769" cy="4438134"/>
          </a:xfrm>
        </p:grpSpPr>
        <p:pic>
          <p:nvPicPr>
            <p:cNvPr id="200" name="Google Shape;200;p16"/>
            <p:cNvPicPr preferRelativeResize="0"/>
            <p:nvPr/>
          </p:nvPicPr>
          <p:blipFill rotWithShape="1">
            <a:blip r:embed="rId3">
              <a:alphaModFix/>
            </a:blip>
            <a:srcRect b="0" l="0" r="0" t="0"/>
            <a:stretch/>
          </p:blipFill>
          <p:spPr>
            <a:xfrm>
              <a:off x="4449312" y="1185426"/>
              <a:ext cx="2895856" cy="2895856"/>
            </a:xfrm>
            <a:prstGeom prst="rect">
              <a:avLst/>
            </a:prstGeom>
            <a:noFill/>
            <a:ln>
              <a:noFill/>
            </a:ln>
          </p:spPr>
        </p:pic>
        <p:sp>
          <p:nvSpPr>
            <p:cNvPr id="201" name="Google Shape;201;p16"/>
            <p:cNvSpPr/>
            <p:nvPr/>
          </p:nvSpPr>
          <p:spPr>
            <a:xfrm>
              <a:off x="4318093" y="3979121"/>
              <a:ext cx="3389769" cy="1644439"/>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ADVANCED COOLING SOLUTIONS</a:t>
              </a:r>
              <a:endParaRPr b="0" i="0" sz="3600" u="none" cap="none" strike="noStrike">
                <a:solidFill>
                  <a:srgbClr val="5F6061"/>
                </a:solidFill>
                <a:latin typeface="Source Sans Pro"/>
                <a:ea typeface="Source Sans Pro"/>
                <a:cs typeface="Source Sans Pro"/>
                <a:sym typeface="Source Sans Pro"/>
              </a:endParaRPr>
            </a:p>
          </p:txBody>
        </p:sp>
      </p:grpSp>
      <p:pic>
        <p:nvPicPr>
          <p:cNvPr descr="https://lh3.googleusercontent.com/b2nk-rZesEwLMGXL1jQsJd9VS-uxMYcIfQfSAl16hNzE10pEp8lPznkAwxA0e69IDgeFF2e9EZGO8O8AEZnJvRFqa1zpdbrgf75WMaDKHeTThQE9-LhkhXTwNNO8Nhxtr0pPKeip" id="202" name="Google Shape;202;p16"/>
          <p:cNvPicPr preferRelativeResize="0"/>
          <p:nvPr/>
        </p:nvPicPr>
        <p:blipFill rotWithShape="1">
          <a:blip r:embed="rId4">
            <a:alphaModFix/>
          </a:blip>
          <a:srcRect b="10387" l="28726" r="0" t="29382"/>
          <a:stretch/>
        </p:blipFill>
        <p:spPr>
          <a:xfrm>
            <a:off x="4333434" y="2669771"/>
            <a:ext cx="9169577" cy="4754092"/>
          </a:xfrm>
          <a:prstGeom prst="rect">
            <a:avLst/>
          </a:prstGeom>
          <a:noFill/>
          <a:ln>
            <a:noFill/>
          </a:ln>
        </p:spPr>
      </p:pic>
      <p:grpSp>
        <p:nvGrpSpPr>
          <p:cNvPr id="203" name="Google Shape;203;p16"/>
          <p:cNvGrpSpPr/>
          <p:nvPr/>
        </p:nvGrpSpPr>
        <p:grpSpPr>
          <a:xfrm>
            <a:off x="1823149" y="2063459"/>
            <a:ext cx="1852503" cy="6393956"/>
            <a:chOff x="5810254" y="1"/>
            <a:chExt cx="1990607" cy="6870627"/>
          </a:xfrm>
        </p:grpSpPr>
        <p:pic>
          <p:nvPicPr>
            <p:cNvPr id="204" name="Google Shape;204;p16"/>
            <p:cNvPicPr preferRelativeResize="0"/>
            <p:nvPr/>
          </p:nvPicPr>
          <p:blipFill rotWithShape="1">
            <a:blip r:embed="rId5">
              <a:alphaModFix/>
            </a:blip>
            <a:srcRect b="0" l="0" r="0" t="0"/>
            <a:stretch/>
          </p:blipFill>
          <p:spPr>
            <a:xfrm rot="5400000">
              <a:off x="3370244" y="2440011"/>
              <a:ext cx="6870627" cy="1990607"/>
            </a:xfrm>
            <a:prstGeom prst="rect">
              <a:avLst/>
            </a:prstGeom>
            <a:noFill/>
            <a:ln>
              <a:noFill/>
            </a:ln>
          </p:spPr>
        </p:pic>
        <p:sp>
          <p:nvSpPr>
            <p:cNvPr id="205" name="Google Shape;205;p16"/>
            <p:cNvSpPr/>
            <p:nvPr/>
          </p:nvSpPr>
          <p:spPr>
            <a:xfrm>
              <a:off x="5856554" y="183779"/>
              <a:ext cx="1839288" cy="6367494"/>
            </a:xfrm>
            <a:prstGeom prst="rect">
              <a:avLst/>
            </a:prstGeom>
            <a:solidFill>
              <a:schemeClr val="accent2">
                <a:alpha val="4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aphicFrame>
        <p:nvGraphicFramePr>
          <p:cNvPr id="206" name="Google Shape;206;p16"/>
          <p:cNvGraphicFramePr/>
          <p:nvPr/>
        </p:nvGraphicFramePr>
        <p:xfrm>
          <a:off x="665133" y="8160216"/>
          <a:ext cx="3000000" cy="3000000"/>
        </p:xfrm>
        <a:graphic>
          <a:graphicData uri="http://schemas.openxmlformats.org/drawingml/2006/table">
            <a:tbl>
              <a:tblPr bandRow="1" firstRow="1">
                <a:noFill/>
                <a:tableStyleId>{E974E985-D697-43DC-A928-9A255CEADBD7}</a:tableStyleId>
              </a:tblPr>
              <a:tblGrid>
                <a:gridCol w="6734000"/>
                <a:gridCol w="6103875"/>
              </a:tblGrid>
              <a:tr h="537350">
                <a:tc gridSpan="2">
                  <a:txBody>
                    <a:bodyPr/>
                    <a:lstStyle/>
                    <a:p>
                      <a:pPr indent="0" lvl="0" marL="0" marR="0" rtl="0" algn="ctr">
                        <a:lnSpc>
                          <a:spcPct val="100000"/>
                        </a:lnSpc>
                        <a:spcBef>
                          <a:spcPts val="0"/>
                        </a:spcBef>
                        <a:spcAft>
                          <a:spcPts val="0"/>
                        </a:spcAft>
                        <a:buNone/>
                      </a:pPr>
                      <a:r>
                        <a:rPr lang="en-US" sz="4000" u="none" cap="none" strike="noStrike"/>
                        <a:t>RDHx Design Target for ORV3</a:t>
                      </a:r>
                      <a:endParaRPr sz="4000" u="none" cap="none" strike="noStrike">
                        <a:latin typeface="Arial"/>
                        <a:ea typeface="Arial"/>
                        <a:cs typeface="Arial"/>
                        <a:sym typeface="Arial"/>
                      </a:endParaRPr>
                    </a:p>
                  </a:txBody>
                  <a:tcPr marT="0" marB="0" marR="68575" marL="68575" anchor="ctr"/>
                </a:tc>
                <a:tc hMerge="1"/>
              </a:tr>
              <a:tr h="782950">
                <a:tc>
                  <a:txBody>
                    <a:bodyPr/>
                    <a:lstStyle/>
                    <a:p>
                      <a:pPr indent="0" lvl="0" marL="0" marR="0" rtl="0" algn="ctr">
                        <a:lnSpc>
                          <a:spcPct val="100000"/>
                        </a:lnSpc>
                        <a:spcBef>
                          <a:spcPts val="0"/>
                        </a:spcBef>
                        <a:spcAft>
                          <a:spcPts val="0"/>
                        </a:spcAft>
                        <a:buNone/>
                      </a:pPr>
                      <a:r>
                        <a:rPr lang="en-US" sz="3600" u="none" cap="none" strike="noStrike"/>
                        <a:t>Dimension</a:t>
                      </a:r>
                      <a:endParaRPr sz="3600" u="none" cap="none" strike="noStrike">
                        <a:latin typeface="Arial"/>
                        <a:ea typeface="Arial"/>
                        <a:cs typeface="Arial"/>
                        <a:sym typeface="Arial"/>
                      </a:endParaRPr>
                    </a:p>
                  </a:txBody>
                  <a:tcPr marT="0" marB="0" marR="68575" marL="68575" anchor="ctr"/>
                </a:tc>
                <a:tc>
                  <a:txBody>
                    <a:bodyPr/>
                    <a:lstStyle/>
                    <a:p>
                      <a:pPr indent="0" lvl="0" marL="0" marR="0" rtl="0" algn="ctr">
                        <a:lnSpc>
                          <a:spcPct val="100000"/>
                        </a:lnSpc>
                        <a:spcBef>
                          <a:spcPts val="0"/>
                        </a:spcBef>
                        <a:spcAft>
                          <a:spcPts val="0"/>
                        </a:spcAft>
                        <a:buClr>
                          <a:srgbClr val="000000"/>
                        </a:buClr>
                        <a:buSzPts val="3600"/>
                        <a:buFont typeface="Arial"/>
                        <a:buNone/>
                      </a:pPr>
                      <a:r>
                        <a:rPr lang="en-US" sz="3600" u="none" cap="none" strike="noStrike"/>
                        <a:t>L2230*W600*D305 (mm)</a:t>
                      </a:r>
                      <a:endParaRPr b="0" i="0" sz="3600" u="none" cap="none" strike="noStrike">
                        <a:solidFill>
                          <a:schemeClr val="dk1"/>
                        </a:solidFill>
                        <a:latin typeface="Arial"/>
                        <a:ea typeface="Arial"/>
                        <a:cs typeface="Arial"/>
                        <a:sym typeface="Arial"/>
                      </a:endParaRPr>
                    </a:p>
                  </a:txBody>
                  <a:tcPr marT="0" marB="0" marR="68575" marL="68575" anchor="ctr"/>
                </a:tc>
              </a:tr>
              <a:tr h="782950">
                <a:tc>
                  <a:txBody>
                    <a:bodyPr/>
                    <a:lstStyle/>
                    <a:p>
                      <a:pPr indent="0" lvl="0" marL="0" marR="0" rtl="0" algn="ctr">
                        <a:lnSpc>
                          <a:spcPct val="100000"/>
                        </a:lnSpc>
                        <a:spcBef>
                          <a:spcPts val="0"/>
                        </a:spcBef>
                        <a:spcAft>
                          <a:spcPts val="0"/>
                        </a:spcAft>
                        <a:buNone/>
                      </a:pPr>
                      <a:r>
                        <a:rPr lang="en-US" sz="3600" u="none" cap="none" strike="noStrike"/>
                        <a:t>Maximum Weight (with coolant)</a:t>
                      </a:r>
                      <a:endParaRPr sz="3600" u="none" cap="none" strike="noStrike">
                        <a:latin typeface="Arial"/>
                        <a:ea typeface="Arial"/>
                        <a:cs typeface="Arial"/>
                        <a:sym typeface="Arial"/>
                      </a:endParaRPr>
                    </a:p>
                  </a:txBody>
                  <a:tcPr marT="0" marB="0" marR="68575" marL="68575" anchor="ctr"/>
                </a:tc>
                <a:tc>
                  <a:txBody>
                    <a:bodyPr/>
                    <a:lstStyle/>
                    <a:p>
                      <a:pPr indent="0" lvl="0" marL="0" marR="0" rtl="0" algn="ctr">
                        <a:lnSpc>
                          <a:spcPct val="100000"/>
                        </a:lnSpc>
                        <a:spcBef>
                          <a:spcPts val="0"/>
                        </a:spcBef>
                        <a:spcAft>
                          <a:spcPts val="0"/>
                        </a:spcAft>
                        <a:buNone/>
                      </a:pPr>
                      <a:r>
                        <a:rPr lang="en-US" sz="3600" u="none" cap="none" strike="noStrike"/>
                        <a:t>150kg</a:t>
                      </a:r>
                      <a:endParaRPr sz="3600" u="none" cap="none" strike="noStrike">
                        <a:latin typeface="Arial"/>
                        <a:ea typeface="Arial"/>
                        <a:cs typeface="Arial"/>
                        <a:sym typeface="Arial"/>
                      </a:endParaRPr>
                    </a:p>
                  </a:txBody>
                  <a:tcPr marT="0" marB="0" marR="68575" marL="68575" anchor="ctr"/>
                </a:tc>
              </a:tr>
              <a:tr h="900950">
                <a:tc>
                  <a:txBody>
                    <a:bodyPr/>
                    <a:lstStyle/>
                    <a:p>
                      <a:pPr indent="0" lvl="0" marL="0" marR="0" rtl="0" algn="ctr">
                        <a:lnSpc>
                          <a:spcPct val="100000"/>
                        </a:lnSpc>
                        <a:spcBef>
                          <a:spcPts val="0"/>
                        </a:spcBef>
                        <a:spcAft>
                          <a:spcPts val="0"/>
                        </a:spcAft>
                        <a:buNone/>
                      </a:pPr>
                      <a:r>
                        <a:rPr lang="en-US" sz="3600" u="none" cap="none" strike="noStrike"/>
                        <a:t>Max. Air Flow Rate Usage</a:t>
                      </a:r>
                      <a:endParaRPr sz="3600" u="none" cap="none" strike="noStrike">
                        <a:latin typeface="Arial"/>
                        <a:ea typeface="Arial"/>
                        <a:cs typeface="Arial"/>
                        <a:sym typeface="Arial"/>
                      </a:endParaRPr>
                    </a:p>
                  </a:txBody>
                  <a:tcPr marT="0" marB="0" marR="68575" marL="68575" anchor="ctr"/>
                </a:tc>
                <a:tc>
                  <a:txBody>
                    <a:bodyPr/>
                    <a:lstStyle/>
                    <a:p>
                      <a:pPr indent="0" lvl="0" marL="0" marR="0" rtl="0" algn="ctr">
                        <a:lnSpc>
                          <a:spcPct val="100000"/>
                        </a:lnSpc>
                        <a:spcBef>
                          <a:spcPts val="0"/>
                        </a:spcBef>
                        <a:spcAft>
                          <a:spcPts val="0"/>
                        </a:spcAft>
                        <a:buNone/>
                      </a:pPr>
                      <a:r>
                        <a:rPr lang="en-US" sz="3600" u="none" cap="none" strike="noStrike"/>
                        <a:t>≤3300CFM</a:t>
                      </a:r>
                      <a:endParaRPr/>
                    </a:p>
                    <a:p>
                      <a:pPr indent="0" lvl="0" marL="0" marR="0" rtl="0" algn="ctr">
                        <a:lnSpc>
                          <a:spcPct val="100000"/>
                        </a:lnSpc>
                        <a:spcBef>
                          <a:spcPts val="0"/>
                        </a:spcBef>
                        <a:spcAft>
                          <a:spcPts val="0"/>
                        </a:spcAft>
                        <a:buNone/>
                      </a:pPr>
                      <a:r>
                        <a:rPr lang="en-US" sz="3600" u="none" cap="none" strike="noStrike">
                          <a:latin typeface="Arial"/>
                          <a:ea typeface="Arial"/>
                          <a:cs typeface="Arial"/>
                          <a:sym typeface="Arial"/>
                        </a:rPr>
                        <a:t>N+1 rotor/fan redundancy</a:t>
                      </a:r>
                      <a:endParaRPr sz="3600" u="none" cap="none" strike="noStrike">
                        <a:latin typeface="Arial"/>
                        <a:ea typeface="Arial"/>
                        <a:cs typeface="Arial"/>
                        <a:sym typeface="Arial"/>
                      </a:endParaRPr>
                    </a:p>
                  </a:txBody>
                  <a:tcPr marT="0" marB="0" marR="68575" marL="68575" anchor="ctr"/>
                </a:tc>
              </a:tr>
              <a:tr h="900950">
                <a:tc>
                  <a:txBody>
                    <a:bodyPr/>
                    <a:lstStyle/>
                    <a:p>
                      <a:pPr indent="0" lvl="0" marL="0" marR="0" rtl="0" algn="ctr">
                        <a:lnSpc>
                          <a:spcPct val="100000"/>
                        </a:lnSpc>
                        <a:spcBef>
                          <a:spcPts val="0"/>
                        </a:spcBef>
                        <a:spcAft>
                          <a:spcPts val="0"/>
                        </a:spcAft>
                        <a:buNone/>
                      </a:pPr>
                      <a:r>
                        <a:rPr lang="en-US" sz="3600" u="none" cap="none" strike="noStrike"/>
                        <a:t>Nominal Capacity</a:t>
                      </a:r>
                      <a:endParaRPr sz="3600" u="none" cap="none" strike="noStrike">
                        <a:latin typeface="Arial"/>
                        <a:ea typeface="Arial"/>
                        <a:cs typeface="Arial"/>
                        <a:sym typeface="Arial"/>
                      </a:endParaRPr>
                    </a:p>
                  </a:txBody>
                  <a:tcPr marT="0" marB="0" marR="68575" marL="68575" anchor="ctr"/>
                </a:tc>
                <a:tc>
                  <a:txBody>
                    <a:bodyPr/>
                    <a:lstStyle/>
                    <a:p>
                      <a:pPr indent="0" lvl="0" marL="0" marR="0" rtl="0" algn="ctr">
                        <a:lnSpc>
                          <a:spcPct val="100000"/>
                        </a:lnSpc>
                        <a:spcBef>
                          <a:spcPts val="0"/>
                        </a:spcBef>
                        <a:spcAft>
                          <a:spcPts val="0"/>
                        </a:spcAft>
                        <a:buNone/>
                      </a:pPr>
                      <a:r>
                        <a:rPr lang="en-US" sz="3600" u="none" cap="none" strike="noStrike"/>
                        <a:t>≥23kW</a:t>
                      </a:r>
                      <a:endParaRPr sz="3600" u="none" cap="none" strike="noStrike">
                        <a:latin typeface="Arial"/>
                        <a:ea typeface="Arial"/>
                        <a:cs typeface="Arial"/>
                        <a:sym typeface="Arial"/>
                      </a:endParaRPr>
                    </a:p>
                  </a:txBody>
                  <a:tcPr marT="0" marB="0" marR="68575" marL="68575" anchor="ctr"/>
                </a:tc>
              </a:tr>
            </a:tbl>
          </a:graphicData>
        </a:graphic>
      </p:graphicFrame>
      <p:sp>
        <p:nvSpPr>
          <p:cNvPr id="207" name="Google Shape;207;p16"/>
          <p:cNvSpPr txBox="1"/>
          <p:nvPr>
            <p:ph idx="4294967295" type="body"/>
          </p:nvPr>
        </p:nvSpPr>
        <p:spPr>
          <a:xfrm>
            <a:off x="13864391" y="5437513"/>
            <a:ext cx="10373724" cy="2256483"/>
          </a:xfrm>
          <a:prstGeom prst="rect">
            <a:avLst/>
          </a:prstGeom>
          <a:noFill/>
          <a:ln>
            <a:noFill/>
          </a:ln>
        </p:spPr>
        <p:txBody>
          <a:bodyPr anchorCtr="0" anchor="t" bIns="45700" lIns="91425" spcFirstLastPara="1" rIns="91425" wrap="square" tIns="45700">
            <a:noAutofit/>
          </a:bodyPr>
          <a:lstStyle/>
          <a:p>
            <a:pPr indent="-571500" lvl="0" marL="571500" rtl="0" algn="l">
              <a:lnSpc>
                <a:spcPct val="90000"/>
              </a:lnSpc>
              <a:spcBef>
                <a:spcPts val="2000"/>
              </a:spcBef>
              <a:spcAft>
                <a:spcPts val="0"/>
              </a:spcAft>
              <a:buSzPts val="6400"/>
              <a:buFont typeface="Arial"/>
              <a:buChar char="•"/>
            </a:pPr>
            <a:r>
              <a:rPr lang="en-US" sz="4800"/>
              <a:t>Meet OCP Door Heat Exchanger specification</a:t>
            </a:r>
            <a:endParaRPr sz="4800"/>
          </a:p>
        </p:txBody>
      </p:sp>
      <p:sp>
        <p:nvSpPr>
          <p:cNvPr id="208" name="Google Shape;208;p16"/>
          <p:cNvSpPr txBox="1"/>
          <p:nvPr>
            <p:ph idx="4294967295" type="body"/>
          </p:nvPr>
        </p:nvSpPr>
        <p:spPr>
          <a:xfrm>
            <a:off x="13864391" y="7404997"/>
            <a:ext cx="10373724" cy="2104838"/>
          </a:xfrm>
          <a:prstGeom prst="rect">
            <a:avLst/>
          </a:prstGeom>
          <a:noFill/>
          <a:ln>
            <a:noFill/>
          </a:ln>
        </p:spPr>
        <p:txBody>
          <a:bodyPr anchorCtr="0" anchor="t" bIns="45700" lIns="91425" spcFirstLastPara="1" rIns="91425" wrap="square" tIns="45700">
            <a:noAutofit/>
          </a:bodyPr>
          <a:lstStyle/>
          <a:p>
            <a:pPr indent="-571500" lvl="0" marL="571500" rtl="0" algn="l">
              <a:lnSpc>
                <a:spcPct val="90000"/>
              </a:lnSpc>
              <a:spcBef>
                <a:spcPts val="2000"/>
              </a:spcBef>
              <a:spcAft>
                <a:spcPts val="0"/>
              </a:spcAft>
              <a:buSzPts val="6400"/>
              <a:buFont typeface="Arial"/>
              <a:buChar char="•"/>
            </a:pPr>
            <a:r>
              <a:rPr lang="en-US" sz="4800"/>
              <a:t>Support up to ORV3 rack power</a:t>
            </a:r>
            <a:endParaRPr/>
          </a:p>
        </p:txBody>
      </p:sp>
      <p:sp>
        <p:nvSpPr>
          <p:cNvPr id="209" name="Google Shape;209;p16"/>
          <p:cNvSpPr txBox="1"/>
          <p:nvPr>
            <p:ph idx="4294967295" type="body"/>
          </p:nvPr>
        </p:nvSpPr>
        <p:spPr>
          <a:xfrm>
            <a:off x="13864391" y="8929193"/>
            <a:ext cx="9511623" cy="2104838"/>
          </a:xfrm>
          <a:prstGeom prst="rect">
            <a:avLst/>
          </a:prstGeom>
          <a:noFill/>
          <a:ln>
            <a:noFill/>
          </a:ln>
        </p:spPr>
        <p:txBody>
          <a:bodyPr anchorCtr="0" anchor="t" bIns="45700" lIns="91425" spcFirstLastPara="1" rIns="91425" wrap="square" tIns="45700">
            <a:noAutofit/>
          </a:bodyPr>
          <a:lstStyle/>
          <a:p>
            <a:pPr indent="-571500" lvl="0" marL="571500" rtl="0" algn="l">
              <a:lnSpc>
                <a:spcPct val="90000"/>
              </a:lnSpc>
              <a:spcBef>
                <a:spcPts val="2000"/>
              </a:spcBef>
              <a:spcAft>
                <a:spcPts val="0"/>
              </a:spcAft>
              <a:buSzPts val="6400"/>
              <a:buFont typeface="Arial"/>
              <a:buChar char="•"/>
            </a:pPr>
            <a:r>
              <a:rPr lang="en-US" sz="4800"/>
              <a:t>70%  rack power from main chip</a:t>
            </a:r>
            <a:endParaRPr/>
          </a:p>
          <a:p>
            <a:pPr indent="0" lvl="0" marL="0" rtl="0" algn="l">
              <a:lnSpc>
                <a:spcPct val="90000"/>
              </a:lnSpc>
              <a:spcBef>
                <a:spcPts val="2000"/>
              </a:spcBef>
              <a:spcAft>
                <a:spcPts val="0"/>
              </a:spcAft>
              <a:buSzPts val="6400"/>
              <a:buNone/>
            </a:pPr>
            <a:r>
              <a:rPr lang="en-US" sz="4800"/>
              <a:t>     </a:t>
            </a:r>
            <a:endParaRPr sz="4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3" name="Shape 213"/>
        <p:cNvGrpSpPr/>
        <p:nvPr/>
      </p:nvGrpSpPr>
      <p:grpSpPr>
        <a:xfrm>
          <a:off x="0" y="0"/>
          <a:ext cx="0" cy="0"/>
          <a:chOff x="0" y="0"/>
          <a:chExt cx="0" cy="0"/>
        </a:xfrm>
      </p:grpSpPr>
      <p:sp>
        <p:nvSpPr>
          <p:cNvPr id="214" name="Google Shape;214;p17"/>
          <p:cNvSpPr txBox="1"/>
          <p:nvPr>
            <p:ph type="title"/>
          </p:nvPr>
        </p:nvSpPr>
        <p:spPr>
          <a:xfrm>
            <a:off x="1006475" y="730251"/>
            <a:ext cx="21031199" cy="1601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535353"/>
              </a:buClr>
              <a:buSzPts val="10000"/>
              <a:buFont typeface="Source Sans Pro"/>
              <a:buNone/>
            </a:pPr>
            <a:r>
              <a:rPr b="0" i="0" lang="en-US" sz="10000" u="none" cap="none" strike="noStrike">
                <a:solidFill>
                  <a:srgbClr val="535353"/>
                </a:solidFill>
                <a:latin typeface="Source Sans Pro"/>
                <a:ea typeface="Source Sans Pro"/>
                <a:cs typeface="Source Sans Pro"/>
                <a:sym typeface="Source Sans Pro"/>
              </a:rPr>
              <a:t>Performance- Cold </a:t>
            </a:r>
            <a:r>
              <a:rPr lang="en-US"/>
              <a:t>Plate</a:t>
            </a:r>
            <a:endParaRPr b="0" i="0" sz="10000" u="none" cap="none" strike="noStrike">
              <a:solidFill>
                <a:srgbClr val="535353"/>
              </a:solidFill>
              <a:latin typeface="Source Sans Pro"/>
              <a:ea typeface="Source Sans Pro"/>
              <a:cs typeface="Source Sans Pro"/>
              <a:sym typeface="Source Sans Pro"/>
            </a:endParaRPr>
          </a:p>
        </p:txBody>
      </p:sp>
      <p:grpSp>
        <p:nvGrpSpPr>
          <p:cNvPr id="215" name="Google Shape;215;p17"/>
          <p:cNvGrpSpPr/>
          <p:nvPr/>
        </p:nvGrpSpPr>
        <p:grpSpPr>
          <a:xfrm>
            <a:off x="20494824" y="608683"/>
            <a:ext cx="3389769" cy="4438134"/>
            <a:chOff x="4318093" y="1185426"/>
            <a:chExt cx="3389769" cy="4438134"/>
          </a:xfrm>
        </p:grpSpPr>
        <p:pic>
          <p:nvPicPr>
            <p:cNvPr id="216" name="Google Shape;216;p17"/>
            <p:cNvPicPr preferRelativeResize="0"/>
            <p:nvPr/>
          </p:nvPicPr>
          <p:blipFill rotWithShape="1">
            <a:blip r:embed="rId3">
              <a:alphaModFix/>
            </a:blip>
            <a:srcRect b="0" l="0" r="0" t="0"/>
            <a:stretch/>
          </p:blipFill>
          <p:spPr>
            <a:xfrm>
              <a:off x="4449312" y="1185426"/>
              <a:ext cx="2895856" cy="2895856"/>
            </a:xfrm>
            <a:prstGeom prst="rect">
              <a:avLst/>
            </a:prstGeom>
            <a:noFill/>
            <a:ln>
              <a:noFill/>
            </a:ln>
          </p:spPr>
        </p:pic>
        <p:sp>
          <p:nvSpPr>
            <p:cNvPr id="217" name="Google Shape;217;p17"/>
            <p:cNvSpPr/>
            <p:nvPr/>
          </p:nvSpPr>
          <p:spPr>
            <a:xfrm>
              <a:off x="4318093" y="3979121"/>
              <a:ext cx="3389769" cy="1644439"/>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ADVANCED COOLING SOLUTIONS</a:t>
              </a:r>
              <a:endParaRPr b="0" i="0" sz="3600" u="none" cap="none" strike="noStrike">
                <a:solidFill>
                  <a:srgbClr val="5F6061"/>
                </a:solidFill>
                <a:latin typeface="Source Sans Pro"/>
                <a:ea typeface="Source Sans Pro"/>
                <a:cs typeface="Source Sans Pro"/>
                <a:sym typeface="Source Sans Pro"/>
              </a:endParaRPr>
            </a:p>
          </p:txBody>
        </p:sp>
      </p:grpSp>
      <p:sp>
        <p:nvSpPr>
          <p:cNvPr id="218" name="Google Shape;218;p17"/>
          <p:cNvSpPr txBox="1"/>
          <p:nvPr>
            <p:ph idx="4294967295" type="body"/>
          </p:nvPr>
        </p:nvSpPr>
        <p:spPr>
          <a:xfrm>
            <a:off x="1770373" y="7971809"/>
            <a:ext cx="20267302" cy="4445200"/>
          </a:xfrm>
          <a:prstGeom prst="rect">
            <a:avLst/>
          </a:prstGeom>
          <a:noFill/>
          <a:ln>
            <a:noFill/>
          </a:ln>
        </p:spPr>
        <p:txBody>
          <a:bodyPr anchorCtr="0" anchor="t" bIns="45700" lIns="91425" spcFirstLastPara="1" rIns="91425" wrap="square" tIns="45700">
            <a:noAutofit/>
          </a:bodyPr>
          <a:lstStyle/>
          <a:p>
            <a:pPr indent="-571500" lvl="0" marL="571500" rtl="0" algn="l">
              <a:lnSpc>
                <a:spcPct val="90000"/>
              </a:lnSpc>
              <a:spcBef>
                <a:spcPts val="2000"/>
              </a:spcBef>
              <a:spcAft>
                <a:spcPts val="0"/>
              </a:spcAft>
              <a:buSzPts val="6400"/>
              <a:buFont typeface="Arial"/>
              <a:buChar char="•"/>
            </a:pPr>
            <a:r>
              <a:rPr lang="en-US" sz="4800"/>
              <a:t>Test with water and 250W TTV</a:t>
            </a:r>
            <a:endParaRPr/>
          </a:p>
          <a:p>
            <a:pPr indent="-571500" lvl="0" marL="571500" rtl="0" algn="l">
              <a:lnSpc>
                <a:spcPct val="90000"/>
              </a:lnSpc>
              <a:spcBef>
                <a:spcPts val="2000"/>
              </a:spcBef>
              <a:spcAft>
                <a:spcPts val="0"/>
              </a:spcAft>
              <a:buSzPts val="6400"/>
              <a:buFont typeface="Arial"/>
              <a:buChar char="•"/>
            </a:pPr>
            <a:r>
              <a:rPr lang="en-US" sz="4800"/>
              <a:t>Single cold plate performance at 1LPM</a:t>
            </a:r>
            <a:endParaRPr/>
          </a:p>
          <a:p>
            <a:pPr indent="0" lvl="0" marL="0" rtl="0" algn="l">
              <a:lnSpc>
                <a:spcPct val="90000"/>
              </a:lnSpc>
              <a:spcBef>
                <a:spcPts val="2000"/>
              </a:spcBef>
              <a:spcAft>
                <a:spcPts val="0"/>
              </a:spcAft>
              <a:buSzPts val="6400"/>
              <a:buNone/>
            </a:pPr>
            <a:r>
              <a:rPr lang="en-US" sz="4800"/>
              <a:t>    Thermal Resistance: 0.036 C/W ; Pressure drop:  4.2kPa</a:t>
            </a:r>
            <a:endParaRPr/>
          </a:p>
          <a:p>
            <a:pPr indent="-571500" lvl="0" marL="571500" rtl="0" algn="l">
              <a:lnSpc>
                <a:spcPct val="90000"/>
              </a:lnSpc>
              <a:spcBef>
                <a:spcPts val="2000"/>
              </a:spcBef>
              <a:spcAft>
                <a:spcPts val="0"/>
              </a:spcAft>
              <a:buSzPts val="6400"/>
              <a:buFont typeface="Arial"/>
              <a:buChar char="•"/>
            </a:pPr>
            <a:r>
              <a:rPr lang="en-US" sz="4800"/>
              <a:t>Module Pressure drop at 1LPM- 30.2kPa  ( including 3 sets  SCG03 QDs)</a:t>
            </a:r>
            <a:endParaRPr/>
          </a:p>
          <a:p>
            <a:pPr indent="0" lvl="0" marL="0" rtl="0" algn="l">
              <a:lnSpc>
                <a:spcPct val="90000"/>
              </a:lnSpc>
              <a:spcBef>
                <a:spcPts val="2000"/>
              </a:spcBef>
              <a:spcAft>
                <a:spcPts val="0"/>
              </a:spcAft>
              <a:buSzPts val="6400"/>
              <a:buNone/>
            </a:pPr>
            <a:r>
              <a:t/>
            </a:r>
            <a:endParaRPr sz="4800"/>
          </a:p>
          <a:p>
            <a:pPr indent="-165100" lvl="0" marL="571500" rtl="0" algn="l">
              <a:lnSpc>
                <a:spcPct val="90000"/>
              </a:lnSpc>
              <a:spcBef>
                <a:spcPts val="2000"/>
              </a:spcBef>
              <a:spcAft>
                <a:spcPts val="0"/>
              </a:spcAft>
              <a:buSzPts val="6400"/>
              <a:buFont typeface="Arial"/>
              <a:buNone/>
            </a:pPr>
            <a:r>
              <a:t/>
            </a:r>
            <a:endParaRPr sz="4800"/>
          </a:p>
        </p:txBody>
      </p:sp>
      <p:grpSp>
        <p:nvGrpSpPr>
          <p:cNvPr id="219" name="Google Shape;219;p17"/>
          <p:cNvGrpSpPr/>
          <p:nvPr/>
        </p:nvGrpSpPr>
        <p:grpSpPr>
          <a:xfrm>
            <a:off x="14012485" y="1494025"/>
            <a:ext cx="7142824" cy="6140938"/>
            <a:chOff x="13684908" y="2334353"/>
            <a:chExt cx="6898708" cy="5320082"/>
          </a:xfrm>
        </p:grpSpPr>
        <p:grpSp>
          <p:nvGrpSpPr>
            <p:cNvPr id="220" name="Google Shape;220;p17"/>
            <p:cNvGrpSpPr/>
            <p:nvPr/>
          </p:nvGrpSpPr>
          <p:grpSpPr>
            <a:xfrm>
              <a:off x="13684908" y="2334353"/>
              <a:ext cx="6898708" cy="5320082"/>
              <a:chOff x="13684908" y="2334353"/>
              <a:chExt cx="6898708" cy="5320082"/>
            </a:xfrm>
          </p:grpSpPr>
          <p:pic>
            <p:nvPicPr>
              <p:cNvPr id="221" name="Google Shape;221;p17"/>
              <p:cNvPicPr preferRelativeResize="0"/>
              <p:nvPr/>
            </p:nvPicPr>
            <p:blipFill rotWithShape="1">
              <a:blip r:embed="rId4">
                <a:alphaModFix/>
              </a:blip>
              <a:srcRect b="0" l="16073" r="13169" t="60540"/>
              <a:stretch/>
            </p:blipFill>
            <p:spPr>
              <a:xfrm rot="-243563">
                <a:off x="13847161" y="2561006"/>
                <a:ext cx="6574203" cy="4817024"/>
              </a:xfrm>
              <a:prstGeom prst="rect">
                <a:avLst/>
              </a:prstGeom>
              <a:noFill/>
              <a:ln>
                <a:noFill/>
              </a:ln>
            </p:spPr>
          </p:pic>
          <p:sp>
            <p:nvSpPr>
              <p:cNvPr id="222" name="Google Shape;222;p17"/>
              <p:cNvSpPr/>
              <p:nvPr/>
            </p:nvSpPr>
            <p:spPr>
              <a:xfrm>
                <a:off x="14276439" y="7163452"/>
                <a:ext cx="5563348" cy="49098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223" name="Google Shape;223;p17"/>
            <p:cNvSpPr/>
            <p:nvPr/>
          </p:nvSpPr>
          <p:spPr>
            <a:xfrm>
              <a:off x="14482917" y="3504539"/>
              <a:ext cx="825910" cy="2335822"/>
            </a:xfrm>
            <a:prstGeom prst="rect">
              <a:avLst/>
            </a:prstGeom>
            <a:solidFill>
              <a:srgbClr val="4688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4" name="Google Shape;224;p17"/>
            <p:cNvSpPr/>
            <p:nvPr/>
          </p:nvSpPr>
          <p:spPr>
            <a:xfrm>
              <a:off x="16433020" y="3543933"/>
              <a:ext cx="1762292" cy="2335822"/>
            </a:xfrm>
            <a:prstGeom prst="rect">
              <a:avLst/>
            </a:prstGeom>
            <a:solidFill>
              <a:srgbClr val="4688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5" name="Google Shape;225;p17"/>
            <p:cNvSpPr/>
            <p:nvPr/>
          </p:nvSpPr>
          <p:spPr>
            <a:xfrm>
              <a:off x="19153058" y="3568016"/>
              <a:ext cx="702996" cy="2335822"/>
            </a:xfrm>
            <a:prstGeom prst="rect">
              <a:avLst/>
            </a:prstGeom>
            <a:solidFill>
              <a:srgbClr val="46886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pic>
        <p:nvPicPr>
          <p:cNvPr id="226" name="Google Shape;226;p17"/>
          <p:cNvPicPr preferRelativeResize="0"/>
          <p:nvPr/>
        </p:nvPicPr>
        <p:blipFill rotWithShape="1">
          <a:blip r:embed="rId5">
            <a:alphaModFix/>
          </a:blip>
          <a:srcRect b="0" l="0" r="0" t="0"/>
          <a:stretch/>
        </p:blipFill>
        <p:spPr>
          <a:xfrm>
            <a:off x="65025" y="1755649"/>
            <a:ext cx="14607945" cy="6427394"/>
          </a:xfrm>
          <a:prstGeom prst="rect">
            <a:avLst/>
          </a:prstGeom>
          <a:noFill/>
          <a:ln>
            <a:noFill/>
          </a:ln>
        </p:spPr>
      </p:pic>
      <p:sp>
        <p:nvSpPr>
          <p:cNvPr id="227" name="Google Shape;227;p17"/>
          <p:cNvSpPr txBox="1"/>
          <p:nvPr/>
        </p:nvSpPr>
        <p:spPr>
          <a:xfrm>
            <a:off x="14672970" y="7113697"/>
            <a:ext cx="6495840" cy="75713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b="0" i="0" lang="en-US" sz="4800" u="none" cap="none" strike="noStrike">
                <a:solidFill>
                  <a:srgbClr val="5F6062"/>
                </a:solidFill>
                <a:latin typeface="Source Sans Pro"/>
                <a:ea typeface="Source Sans Pro"/>
                <a:cs typeface="Source Sans Pro"/>
                <a:sym typeface="Source Sans Pro"/>
              </a:rPr>
              <a:t>Cold Plate Module Test </a:t>
            </a:r>
            <a:endParaRPr b="0" i="0" sz="4800" u="none" cap="none" strike="noStrike">
              <a:solidFill>
                <a:srgbClr val="5F6062"/>
              </a:solidFill>
              <a:latin typeface="Source Sans Pro"/>
              <a:ea typeface="Source Sans Pro"/>
              <a:cs typeface="Source Sans Pro"/>
              <a:sym typeface="Source Sans Pr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1" name="Shape 231"/>
        <p:cNvGrpSpPr/>
        <p:nvPr/>
      </p:nvGrpSpPr>
      <p:grpSpPr>
        <a:xfrm>
          <a:off x="0" y="0"/>
          <a:ext cx="0" cy="0"/>
          <a:chOff x="0" y="0"/>
          <a:chExt cx="0" cy="0"/>
        </a:xfrm>
      </p:grpSpPr>
      <p:sp>
        <p:nvSpPr>
          <p:cNvPr id="232" name="Google Shape;232;p18"/>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Content</a:t>
            </a:r>
            <a:endParaRPr/>
          </a:p>
        </p:txBody>
      </p:sp>
      <p:sp>
        <p:nvSpPr>
          <p:cNvPr id="233" name="Google Shape;233;p18"/>
          <p:cNvSpPr txBox="1"/>
          <p:nvPr>
            <p:ph idx="1" type="body"/>
          </p:nvPr>
        </p:nvSpPr>
        <p:spPr>
          <a:xfrm>
            <a:off x="1676400" y="1965749"/>
            <a:ext cx="21831300" cy="1107969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2000"/>
              </a:spcBef>
              <a:spcAft>
                <a:spcPts val="0"/>
              </a:spcAft>
              <a:buSzPts val="6400"/>
              <a:buNone/>
            </a:pPr>
            <a:r>
              <a:rPr b="1" lang="en-US" sz="6000">
                <a:solidFill>
                  <a:srgbClr val="A5A5A5"/>
                </a:solidFill>
              </a:rPr>
              <a:t>Performance</a:t>
            </a:r>
            <a:endParaRPr/>
          </a:p>
          <a:p>
            <a:pPr indent="-685800" lvl="0" marL="685800" rtl="0" algn="l">
              <a:lnSpc>
                <a:spcPct val="90000"/>
              </a:lnSpc>
              <a:spcBef>
                <a:spcPts val="2000"/>
              </a:spcBef>
              <a:spcAft>
                <a:spcPts val="0"/>
              </a:spcAft>
              <a:buSzPts val="6400"/>
              <a:buFont typeface="Arial"/>
              <a:buChar char="•"/>
            </a:pPr>
            <a:r>
              <a:rPr b="1" lang="en-US" sz="4400">
                <a:solidFill>
                  <a:srgbClr val="A5A5A5"/>
                </a:solidFill>
              </a:rPr>
              <a:t>RDHx cooling capacity (request no facility water)</a:t>
            </a:r>
            <a:endParaRPr/>
          </a:p>
          <a:p>
            <a:pPr indent="-685800" lvl="0" marL="685800" rtl="0" algn="l">
              <a:lnSpc>
                <a:spcPct val="90000"/>
              </a:lnSpc>
              <a:spcBef>
                <a:spcPts val="2000"/>
              </a:spcBef>
              <a:spcAft>
                <a:spcPts val="0"/>
              </a:spcAft>
              <a:buSzPts val="6400"/>
              <a:buFont typeface="Arial"/>
              <a:buChar char="•"/>
            </a:pPr>
            <a:r>
              <a:rPr b="1" lang="en-US" sz="4400">
                <a:solidFill>
                  <a:srgbClr val="A5A5A5"/>
                </a:solidFill>
              </a:rPr>
              <a:t>Cold plate performance</a:t>
            </a:r>
            <a:endParaRPr/>
          </a:p>
          <a:p>
            <a:pPr indent="0" lvl="0" marL="0" rtl="0" algn="l">
              <a:lnSpc>
                <a:spcPct val="90000"/>
              </a:lnSpc>
              <a:spcBef>
                <a:spcPts val="2000"/>
              </a:spcBef>
              <a:spcAft>
                <a:spcPts val="0"/>
              </a:spcAft>
              <a:buSzPts val="6400"/>
              <a:buNone/>
            </a:pPr>
            <a:r>
              <a:rPr b="1" lang="en-US" sz="6600">
                <a:solidFill>
                  <a:srgbClr val="0000CC"/>
                </a:solidFill>
              </a:rPr>
              <a:t>Serviceability </a:t>
            </a:r>
            <a:endParaRPr/>
          </a:p>
          <a:p>
            <a:pPr indent="-685800" lvl="0" marL="685800" rtl="0" algn="l">
              <a:lnSpc>
                <a:spcPct val="90000"/>
              </a:lnSpc>
              <a:spcBef>
                <a:spcPts val="2000"/>
              </a:spcBef>
              <a:spcAft>
                <a:spcPts val="0"/>
              </a:spcAft>
              <a:buSzPts val="6400"/>
              <a:buFont typeface="Arial"/>
              <a:buChar char="•"/>
            </a:pPr>
            <a:r>
              <a:rPr b="1" lang="en-US" sz="4800">
                <a:solidFill>
                  <a:srgbClr val="0000CC"/>
                </a:solidFill>
              </a:rPr>
              <a:t>Cold plate assembly and maintenance </a:t>
            </a:r>
            <a:endParaRPr/>
          </a:p>
          <a:p>
            <a:pPr indent="-685800" lvl="0" marL="685800" rtl="0" algn="l">
              <a:lnSpc>
                <a:spcPct val="90000"/>
              </a:lnSpc>
              <a:spcBef>
                <a:spcPts val="2000"/>
              </a:spcBef>
              <a:spcAft>
                <a:spcPts val="0"/>
              </a:spcAft>
              <a:buSzPts val="6400"/>
              <a:buFont typeface="Arial"/>
              <a:buChar char="•"/>
            </a:pPr>
            <a:r>
              <a:rPr b="1" lang="en-US" sz="4800">
                <a:solidFill>
                  <a:srgbClr val="0000CC"/>
                </a:solidFill>
              </a:rPr>
              <a:t>Blind-mate liquid cooling interfaces implemented</a:t>
            </a:r>
            <a:endParaRPr b="1" sz="4800">
              <a:solidFill>
                <a:srgbClr val="0000CC"/>
              </a:solidFill>
            </a:endParaRPr>
          </a:p>
          <a:p>
            <a:pPr indent="0" lvl="0" marL="0" rtl="0" algn="l">
              <a:lnSpc>
                <a:spcPct val="90000"/>
              </a:lnSpc>
              <a:spcBef>
                <a:spcPts val="2000"/>
              </a:spcBef>
              <a:spcAft>
                <a:spcPts val="0"/>
              </a:spcAft>
              <a:buSzPts val="6400"/>
              <a:buNone/>
            </a:pPr>
            <a:r>
              <a:rPr b="1" lang="en-US" sz="6000">
                <a:solidFill>
                  <a:srgbClr val="A5A5A5"/>
                </a:solidFill>
              </a:rPr>
              <a:t>Control </a:t>
            </a:r>
            <a:endParaRPr/>
          </a:p>
          <a:p>
            <a:pPr indent="-857250" lvl="0" marL="857250" rtl="0" algn="l">
              <a:lnSpc>
                <a:spcPct val="90000"/>
              </a:lnSpc>
              <a:spcBef>
                <a:spcPts val="2000"/>
              </a:spcBef>
              <a:spcAft>
                <a:spcPts val="0"/>
              </a:spcAft>
              <a:buSzPts val="6400"/>
              <a:buFont typeface="Arial"/>
              <a:buChar char="•"/>
            </a:pPr>
            <a:r>
              <a:rPr b="1" lang="en-US" sz="4400">
                <a:solidFill>
                  <a:srgbClr val="A5A5A5"/>
                </a:solidFill>
              </a:rPr>
              <a:t>CDU serves as brain of rack level liquid cooling</a:t>
            </a:r>
            <a:endParaRPr/>
          </a:p>
          <a:p>
            <a:pPr indent="0" lvl="0" marL="0" rtl="0" algn="l">
              <a:lnSpc>
                <a:spcPct val="90000"/>
              </a:lnSpc>
              <a:spcBef>
                <a:spcPts val="2000"/>
              </a:spcBef>
              <a:spcAft>
                <a:spcPts val="0"/>
              </a:spcAft>
              <a:buSzPts val="6400"/>
              <a:buNone/>
            </a:pPr>
            <a:r>
              <a:rPr b="1" lang="en-US" sz="6000">
                <a:solidFill>
                  <a:srgbClr val="A5A5A5"/>
                </a:solidFill>
              </a:rPr>
              <a:t>Compatible Design</a:t>
            </a:r>
            <a:endParaRPr b="1" sz="6000">
              <a:solidFill>
                <a:srgbClr val="A5A5A5"/>
              </a:solidFill>
            </a:endParaRPr>
          </a:p>
          <a:p>
            <a:pPr indent="-685800" lvl="0" marL="685800" rtl="0" algn="l">
              <a:lnSpc>
                <a:spcPct val="90000"/>
              </a:lnSpc>
              <a:spcBef>
                <a:spcPts val="2000"/>
              </a:spcBef>
              <a:spcAft>
                <a:spcPts val="0"/>
              </a:spcAft>
              <a:buSzPts val="6400"/>
              <a:buFont typeface="Arial"/>
              <a:buChar char="•"/>
            </a:pPr>
            <a:r>
              <a:rPr b="1" lang="en-US" sz="4400">
                <a:solidFill>
                  <a:srgbClr val="A5A5A5"/>
                </a:solidFill>
              </a:rPr>
              <a:t>Key element is compatible to ORV3 and EIA 19” rack </a:t>
            </a:r>
            <a:endParaRPr/>
          </a:p>
          <a:p>
            <a:pPr indent="-279400" lvl="0" marL="685800" rtl="0" algn="l">
              <a:lnSpc>
                <a:spcPct val="90000"/>
              </a:lnSpc>
              <a:spcBef>
                <a:spcPts val="2000"/>
              </a:spcBef>
              <a:spcAft>
                <a:spcPts val="0"/>
              </a:spcAft>
              <a:buSzPts val="6400"/>
              <a:buFont typeface="Arial"/>
              <a:buNone/>
            </a:pPr>
            <a:r>
              <a:t/>
            </a:r>
            <a:endParaRPr b="1" sz="5400"/>
          </a:p>
          <a:p>
            <a:pPr indent="0" lvl="0" marL="0" rtl="0" algn="l">
              <a:lnSpc>
                <a:spcPct val="90000"/>
              </a:lnSpc>
              <a:spcBef>
                <a:spcPts val="2000"/>
              </a:spcBef>
              <a:spcAft>
                <a:spcPts val="0"/>
              </a:spcAft>
              <a:buSzPts val="6400"/>
              <a:buNone/>
            </a:pPr>
            <a:r>
              <a:t/>
            </a:r>
            <a:endParaRPr sz="48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7" name="Shape 237"/>
        <p:cNvGrpSpPr/>
        <p:nvPr/>
      </p:nvGrpSpPr>
      <p:grpSpPr>
        <a:xfrm>
          <a:off x="0" y="0"/>
          <a:ext cx="0" cy="0"/>
          <a:chOff x="0" y="0"/>
          <a:chExt cx="0" cy="0"/>
        </a:xfrm>
      </p:grpSpPr>
      <p:sp>
        <p:nvSpPr>
          <p:cNvPr id="238" name="Google Shape;238;p19"/>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Serviceability- Cold Plate</a:t>
            </a:r>
            <a:endParaRPr b="0" i="0" sz="10000" u="none" cap="none" strike="noStrike">
              <a:solidFill>
                <a:srgbClr val="535353"/>
              </a:solidFill>
              <a:latin typeface="Source Sans Pro"/>
              <a:ea typeface="Source Sans Pro"/>
              <a:cs typeface="Source Sans Pro"/>
              <a:sym typeface="Source Sans Pro"/>
            </a:endParaRPr>
          </a:p>
        </p:txBody>
      </p:sp>
      <p:sp>
        <p:nvSpPr>
          <p:cNvPr id="239" name="Google Shape;239;p19"/>
          <p:cNvSpPr txBox="1"/>
          <p:nvPr>
            <p:ph idx="4294967295" type="body"/>
          </p:nvPr>
        </p:nvSpPr>
        <p:spPr>
          <a:xfrm>
            <a:off x="1733286" y="8092599"/>
            <a:ext cx="20974312" cy="3042286"/>
          </a:xfrm>
          <a:prstGeom prst="rect">
            <a:avLst/>
          </a:prstGeom>
          <a:noFill/>
          <a:ln>
            <a:noFill/>
          </a:ln>
        </p:spPr>
        <p:txBody>
          <a:bodyPr anchorCtr="0" anchor="t" bIns="45700" lIns="91425" spcFirstLastPara="1" rIns="91425" wrap="square" tIns="45700">
            <a:noAutofit/>
          </a:bodyPr>
          <a:lstStyle/>
          <a:p>
            <a:pPr indent="-571500" lvl="0" marL="571500" rtl="0" algn="l">
              <a:lnSpc>
                <a:spcPct val="90000"/>
              </a:lnSpc>
              <a:spcBef>
                <a:spcPts val="2000"/>
              </a:spcBef>
              <a:spcAft>
                <a:spcPts val="0"/>
              </a:spcAft>
              <a:buSzPts val="6400"/>
              <a:buFont typeface="Arial"/>
              <a:buChar char="•"/>
            </a:pPr>
            <a:r>
              <a:rPr lang="en-US" sz="4800"/>
              <a:t>Internal QDs  design for serviceability and maintenance </a:t>
            </a:r>
            <a:endParaRPr/>
          </a:p>
          <a:p>
            <a:pPr indent="-571500" lvl="0" marL="571500" rtl="0" algn="l">
              <a:lnSpc>
                <a:spcPct val="90000"/>
              </a:lnSpc>
              <a:spcBef>
                <a:spcPts val="2000"/>
              </a:spcBef>
              <a:spcAft>
                <a:spcPts val="0"/>
              </a:spcAft>
              <a:buSzPts val="6400"/>
              <a:buFont typeface="Arial"/>
              <a:buChar char="•"/>
            </a:pPr>
            <a:r>
              <a:rPr lang="en-US" sz="4800"/>
              <a:t>Soft tube is flexible for system assembly and disassembly separately</a:t>
            </a:r>
            <a:endParaRPr/>
          </a:p>
          <a:p>
            <a:pPr indent="-571500" lvl="0" marL="571500" rtl="0" algn="l">
              <a:lnSpc>
                <a:spcPct val="90000"/>
              </a:lnSpc>
              <a:spcBef>
                <a:spcPts val="2000"/>
              </a:spcBef>
              <a:spcAft>
                <a:spcPts val="0"/>
              </a:spcAft>
              <a:buSzPts val="6400"/>
              <a:buFont typeface="Arial"/>
              <a:buChar char="•"/>
            </a:pPr>
            <a:r>
              <a:rPr lang="en-US" sz="4800"/>
              <a:t>Chassis design for pipe routing and straightly assemble</a:t>
            </a:r>
            <a:endParaRPr sz="4800"/>
          </a:p>
        </p:txBody>
      </p:sp>
      <p:grpSp>
        <p:nvGrpSpPr>
          <p:cNvPr id="240" name="Google Shape;240;p19"/>
          <p:cNvGrpSpPr/>
          <p:nvPr/>
        </p:nvGrpSpPr>
        <p:grpSpPr>
          <a:xfrm>
            <a:off x="20494824" y="608683"/>
            <a:ext cx="3389769" cy="4438134"/>
            <a:chOff x="4318093" y="1185426"/>
            <a:chExt cx="3389769" cy="4438134"/>
          </a:xfrm>
        </p:grpSpPr>
        <p:pic>
          <p:nvPicPr>
            <p:cNvPr id="241" name="Google Shape;241;p19"/>
            <p:cNvPicPr preferRelativeResize="0"/>
            <p:nvPr/>
          </p:nvPicPr>
          <p:blipFill rotWithShape="1">
            <a:blip r:embed="rId3">
              <a:alphaModFix/>
            </a:blip>
            <a:srcRect b="0" l="0" r="0" t="0"/>
            <a:stretch/>
          </p:blipFill>
          <p:spPr>
            <a:xfrm>
              <a:off x="4449312" y="1185426"/>
              <a:ext cx="2895856" cy="2895856"/>
            </a:xfrm>
            <a:prstGeom prst="rect">
              <a:avLst/>
            </a:prstGeom>
            <a:noFill/>
            <a:ln>
              <a:noFill/>
            </a:ln>
          </p:spPr>
        </p:pic>
        <p:sp>
          <p:nvSpPr>
            <p:cNvPr id="242" name="Google Shape;242;p19"/>
            <p:cNvSpPr/>
            <p:nvPr/>
          </p:nvSpPr>
          <p:spPr>
            <a:xfrm>
              <a:off x="4318093" y="3979121"/>
              <a:ext cx="3389769" cy="1644439"/>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ADVANCED COOLING SOLUTIONS</a:t>
              </a:r>
              <a:endParaRPr b="0" i="0" sz="3600" u="none" cap="none" strike="noStrike">
                <a:solidFill>
                  <a:srgbClr val="5F6061"/>
                </a:solidFill>
                <a:latin typeface="Source Sans Pro"/>
                <a:ea typeface="Source Sans Pro"/>
                <a:cs typeface="Source Sans Pro"/>
                <a:sym typeface="Source Sans Pro"/>
              </a:endParaRPr>
            </a:p>
          </p:txBody>
        </p:sp>
      </p:grpSp>
      <p:grpSp>
        <p:nvGrpSpPr>
          <p:cNvPr id="243" name="Google Shape;243;p19"/>
          <p:cNvGrpSpPr/>
          <p:nvPr/>
        </p:nvGrpSpPr>
        <p:grpSpPr>
          <a:xfrm>
            <a:off x="2907792" y="2805637"/>
            <a:ext cx="7772501" cy="4482359"/>
            <a:chOff x="3654652" y="2082730"/>
            <a:chExt cx="7772501" cy="4482359"/>
          </a:xfrm>
        </p:grpSpPr>
        <p:pic>
          <p:nvPicPr>
            <p:cNvPr id="244" name="Google Shape;244;p19"/>
            <p:cNvPicPr preferRelativeResize="0"/>
            <p:nvPr/>
          </p:nvPicPr>
          <p:blipFill rotWithShape="1">
            <a:blip r:embed="rId4">
              <a:alphaModFix/>
            </a:blip>
            <a:srcRect b="24014" l="0" r="0" t="0"/>
            <a:stretch/>
          </p:blipFill>
          <p:spPr>
            <a:xfrm rot="10800000">
              <a:off x="3761599" y="2721072"/>
              <a:ext cx="7258404" cy="3844017"/>
            </a:xfrm>
            <a:prstGeom prst="rect">
              <a:avLst/>
            </a:prstGeom>
            <a:noFill/>
            <a:ln>
              <a:noFill/>
            </a:ln>
          </p:spPr>
        </p:pic>
        <p:sp>
          <p:nvSpPr>
            <p:cNvPr id="245" name="Google Shape;245;p19"/>
            <p:cNvSpPr txBox="1"/>
            <p:nvPr/>
          </p:nvSpPr>
          <p:spPr>
            <a:xfrm>
              <a:off x="6080739" y="5046817"/>
              <a:ext cx="2924924" cy="70788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4000" u="none" cap="none" strike="noStrike">
                  <a:solidFill>
                    <a:srgbClr val="262626"/>
                  </a:solidFill>
                  <a:latin typeface="Source Sans Pro"/>
                  <a:ea typeface="Source Sans Pro"/>
                  <a:cs typeface="Source Sans Pro"/>
                  <a:sym typeface="Source Sans Pro"/>
                </a:rPr>
                <a:t>QD(s)</a:t>
              </a:r>
              <a:endParaRPr b="1" i="0" sz="4000" u="none" cap="none" strike="noStrike">
                <a:solidFill>
                  <a:srgbClr val="262626"/>
                </a:solidFill>
                <a:latin typeface="Source Sans Pro"/>
                <a:ea typeface="Source Sans Pro"/>
                <a:cs typeface="Source Sans Pro"/>
                <a:sym typeface="Source Sans Pro"/>
              </a:endParaRPr>
            </a:p>
          </p:txBody>
        </p:sp>
        <p:sp>
          <p:nvSpPr>
            <p:cNvPr id="246" name="Google Shape;246;p19"/>
            <p:cNvSpPr txBox="1"/>
            <p:nvPr/>
          </p:nvSpPr>
          <p:spPr>
            <a:xfrm>
              <a:off x="3654652" y="2082730"/>
              <a:ext cx="2924924" cy="70788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4000" u="none" cap="none" strike="noStrike">
                  <a:solidFill>
                    <a:srgbClr val="262626"/>
                  </a:solidFill>
                  <a:latin typeface="Source Sans Pro"/>
                  <a:ea typeface="Source Sans Pro"/>
                  <a:cs typeface="Source Sans Pro"/>
                  <a:sym typeface="Source Sans Pro"/>
                </a:rPr>
                <a:t>Cold Plate</a:t>
              </a:r>
              <a:endParaRPr b="1" i="0" sz="4000" u="none" cap="none" strike="noStrike">
                <a:solidFill>
                  <a:srgbClr val="262626"/>
                </a:solidFill>
                <a:latin typeface="Source Sans Pro"/>
                <a:ea typeface="Source Sans Pro"/>
                <a:cs typeface="Source Sans Pro"/>
                <a:sym typeface="Source Sans Pro"/>
              </a:endParaRPr>
            </a:p>
          </p:txBody>
        </p:sp>
        <p:sp>
          <p:nvSpPr>
            <p:cNvPr id="247" name="Google Shape;247;p19"/>
            <p:cNvSpPr txBox="1"/>
            <p:nvPr/>
          </p:nvSpPr>
          <p:spPr>
            <a:xfrm>
              <a:off x="8502229" y="2128577"/>
              <a:ext cx="2924924" cy="70788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4000" u="none" cap="none" strike="noStrike">
                  <a:solidFill>
                    <a:srgbClr val="262626"/>
                  </a:solidFill>
                  <a:latin typeface="Source Sans Pro"/>
                  <a:ea typeface="Source Sans Pro"/>
                  <a:cs typeface="Source Sans Pro"/>
                  <a:sym typeface="Source Sans Pro"/>
                </a:rPr>
                <a:t>Cold Plate</a:t>
              </a:r>
              <a:endParaRPr b="1" i="0" sz="4000" u="none" cap="none" strike="noStrike">
                <a:solidFill>
                  <a:srgbClr val="262626"/>
                </a:solidFill>
                <a:latin typeface="Source Sans Pro"/>
                <a:ea typeface="Source Sans Pro"/>
                <a:cs typeface="Source Sans Pro"/>
                <a:sym typeface="Source Sans Pro"/>
              </a:endParaRPr>
            </a:p>
          </p:txBody>
        </p:sp>
      </p:grpSp>
      <p:pic>
        <p:nvPicPr>
          <p:cNvPr descr="image001" id="248" name="Google Shape;248;p19"/>
          <p:cNvPicPr preferRelativeResize="0"/>
          <p:nvPr/>
        </p:nvPicPr>
        <p:blipFill rotWithShape="1">
          <a:blip r:embed="rId5">
            <a:alphaModFix/>
          </a:blip>
          <a:srcRect b="0" l="0" r="0" t="0"/>
          <a:stretch/>
        </p:blipFill>
        <p:spPr>
          <a:xfrm>
            <a:off x="10782279" y="2531319"/>
            <a:ext cx="9481070" cy="448236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2" name="Shape 252"/>
        <p:cNvGrpSpPr/>
        <p:nvPr/>
      </p:nvGrpSpPr>
      <p:grpSpPr>
        <a:xfrm>
          <a:off x="0" y="0"/>
          <a:ext cx="0" cy="0"/>
          <a:chOff x="0" y="0"/>
          <a:chExt cx="0" cy="0"/>
        </a:xfrm>
      </p:grpSpPr>
      <p:sp>
        <p:nvSpPr>
          <p:cNvPr id="253" name="Google Shape;253;p20"/>
          <p:cNvSpPr txBox="1"/>
          <p:nvPr>
            <p:ph type="title"/>
          </p:nvPr>
        </p:nvSpPr>
        <p:spPr>
          <a:xfrm>
            <a:off x="1006475" y="730251"/>
            <a:ext cx="21031199" cy="1601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535353"/>
              </a:buClr>
              <a:buSzPts val="10000"/>
              <a:buFont typeface="Source Sans Pro"/>
              <a:buNone/>
            </a:pPr>
            <a:r>
              <a:rPr lang="en-US"/>
              <a:t>Serviceability- Rack Manifold </a:t>
            </a:r>
            <a:endParaRPr b="0" i="0" sz="10000" u="none" cap="none" strike="noStrike">
              <a:solidFill>
                <a:srgbClr val="535353"/>
              </a:solidFill>
              <a:latin typeface="Source Sans Pro"/>
              <a:ea typeface="Source Sans Pro"/>
              <a:cs typeface="Source Sans Pro"/>
              <a:sym typeface="Source Sans Pro"/>
            </a:endParaRPr>
          </a:p>
        </p:txBody>
      </p:sp>
      <p:grpSp>
        <p:nvGrpSpPr>
          <p:cNvPr id="254" name="Google Shape;254;p20"/>
          <p:cNvGrpSpPr/>
          <p:nvPr/>
        </p:nvGrpSpPr>
        <p:grpSpPr>
          <a:xfrm>
            <a:off x="20494824" y="608683"/>
            <a:ext cx="3389769" cy="4438134"/>
            <a:chOff x="4318093" y="1185426"/>
            <a:chExt cx="3389769" cy="4438134"/>
          </a:xfrm>
        </p:grpSpPr>
        <p:pic>
          <p:nvPicPr>
            <p:cNvPr id="255" name="Google Shape;255;p20"/>
            <p:cNvPicPr preferRelativeResize="0"/>
            <p:nvPr/>
          </p:nvPicPr>
          <p:blipFill rotWithShape="1">
            <a:blip r:embed="rId3">
              <a:alphaModFix/>
            </a:blip>
            <a:srcRect b="0" l="0" r="0" t="0"/>
            <a:stretch/>
          </p:blipFill>
          <p:spPr>
            <a:xfrm>
              <a:off x="4449312" y="1185426"/>
              <a:ext cx="2895856" cy="2895856"/>
            </a:xfrm>
            <a:prstGeom prst="rect">
              <a:avLst/>
            </a:prstGeom>
            <a:noFill/>
            <a:ln>
              <a:noFill/>
            </a:ln>
          </p:spPr>
        </p:pic>
        <p:sp>
          <p:nvSpPr>
            <p:cNvPr id="256" name="Google Shape;256;p20"/>
            <p:cNvSpPr/>
            <p:nvPr/>
          </p:nvSpPr>
          <p:spPr>
            <a:xfrm>
              <a:off x="4318093" y="3979121"/>
              <a:ext cx="3389769" cy="1644439"/>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ADVANCED COOLING SOLUTIONS</a:t>
              </a:r>
              <a:endParaRPr b="0" i="0" sz="3600" u="none" cap="none" strike="noStrike">
                <a:solidFill>
                  <a:srgbClr val="5F6061"/>
                </a:solidFill>
                <a:latin typeface="Source Sans Pro"/>
                <a:ea typeface="Source Sans Pro"/>
                <a:cs typeface="Source Sans Pro"/>
                <a:sym typeface="Source Sans Pro"/>
              </a:endParaRPr>
            </a:p>
          </p:txBody>
        </p:sp>
      </p:grpSp>
      <p:sp>
        <p:nvSpPr>
          <p:cNvPr id="257" name="Google Shape;257;p20"/>
          <p:cNvSpPr txBox="1"/>
          <p:nvPr>
            <p:ph idx="4294967295" type="body"/>
          </p:nvPr>
        </p:nvSpPr>
        <p:spPr>
          <a:xfrm>
            <a:off x="7019777" y="8750759"/>
            <a:ext cx="17364223" cy="3042286"/>
          </a:xfrm>
          <a:prstGeom prst="rect">
            <a:avLst/>
          </a:prstGeom>
          <a:noFill/>
          <a:ln>
            <a:noFill/>
          </a:ln>
        </p:spPr>
        <p:txBody>
          <a:bodyPr anchorCtr="0" anchor="t" bIns="45700" lIns="91425" spcFirstLastPara="1" rIns="91425" wrap="square" tIns="45700">
            <a:noAutofit/>
          </a:bodyPr>
          <a:lstStyle/>
          <a:p>
            <a:pPr indent="-571500" lvl="0" marL="571500" rtl="0" algn="l">
              <a:lnSpc>
                <a:spcPct val="90000"/>
              </a:lnSpc>
              <a:spcBef>
                <a:spcPts val="2000"/>
              </a:spcBef>
              <a:spcAft>
                <a:spcPts val="0"/>
              </a:spcAft>
              <a:buSzPts val="6400"/>
              <a:buFont typeface="Arial"/>
              <a:buChar char="•"/>
            </a:pPr>
            <a:r>
              <a:rPr lang="en-US" sz="4800"/>
              <a:t>Blind mate, self-align QDs as coolant interface with L10 system </a:t>
            </a:r>
            <a:endParaRPr/>
          </a:p>
          <a:p>
            <a:pPr indent="-571500" lvl="0" marL="571500" rtl="0" algn="l">
              <a:lnSpc>
                <a:spcPct val="90000"/>
              </a:lnSpc>
              <a:spcBef>
                <a:spcPts val="2000"/>
              </a:spcBef>
              <a:spcAft>
                <a:spcPts val="0"/>
              </a:spcAft>
              <a:buSzPts val="6400"/>
              <a:buFont typeface="Arial"/>
              <a:buChar char="•"/>
            </a:pPr>
            <a:r>
              <a:rPr lang="en-US" sz="4800"/>
              <a:t>Manual mate QD as coolant interface with RDHx and CDU</a:t>
            </a:r>
            <a:endParaRPr/>
          </a:p>
          <a:p>
            <a:pPr indent="-571500" lvl="0" marL="571500" rtl="0" algn="l">
              <a:lnSpc>
                <a:spcPct val="90000"/>
              </a:lnSpc>
              <a:spcBef>
                <a:spcPts val="2000"/>
              </a:spcBef>
              <a:spcAft>
                <a:spcPts val="0"/>
              </a:spcAft>
              <a:buSzPts val="6400"/>
              <a:buFont typeface="Arial"/>
              <a:buChar char="•"/>
            </a:pPr>
            <a:r>
              <a:rPr lang="en-US" sz="4800"/>
              <a:t>Separated manifold design</a:t>
            </a:r>
            <a:endParaRPr/>
          </a:p>
        </p:txBody>
      </p:sp>
      <p:grpSp>
        <p:nvGrpSpPr>
          <p:cNvPr id="258" name="Google Shape;258;p20"/>
          <p:cNvGrpSpPr/>
          <p:nvPr/>
        </p:nvGrpSpPr>
        <p:grpSpPr>
          <a:xfrm>
            <a:off x="78547" y="2056611"/>
            <a:ext cx="9375679" cy="10242908"/>
            <a:chOff x="-395686" y="2056611"/>
            <a:chExt cx="9375679" cy="10242908"/>
          </a:xfrm>
        </p:grpSpPr>
        <p:pic>
          <p:nvPicPr>
            <p:cNvPr id="259" name="Google Shape;259;p20"/>
            <p:cNvPicPr preferRelativeResize="0"/>
            <p:nvPr/>
          </p:nvPicPr>
          <p:blipFill rotWithShape="1">
            <a:blip r:embed="rId4">
              <a:alphaModFix/>
            </a:blip>
            <a:srcRect b="0" l="0" r="0" t="0"/>
            <a:stretch/>
          </p:blipFill>
          <p:spPr>
            <a:xfrm>
              <a:off x="2184469" y="2056611"/>
              <a:ext cx="4017641" cy="10065936"/>
            </a:xfrm>
            <a:prstGeom prst="rect">
              <a:avLst/>
            </a:prstGeom>
            <a:noFill/>
            <a:ln>
              <a:noFill/>
            </a:ln>
          </p:spPr>
        </p:pic>
        <p:grpSp>
          <p:nvGrpSpPr>
            <p:cNvPr id="260" name="Google Shape;260;p20"/>
            <p:cNvGrpSpPr/>
            <p:nvPr/>
          </p:nvGrpSpPr>
          <p:grpSpPr>
            <a:xfrm>
              <a:off x="-395686" y="3194955"/>
              <a:ext cx="9375679" cy="9104564"/>
              <a:chOff x="-857108" y="2495833"/>
              <a:chExt cx="9426300" cy="10115857"/>
            </a:xfrm>
          </p:grpSpPr>
          <p:grpSp>
            <p:nvGrpSpPr>
              <p:cNvPr id="261" name="Google Shape;261;p20"/>
              <p:cNvGrpSpPr/>
              <p:nvPr/>
            </p:nvGrpSpPr>
            <p:grpSpPr>
              <a:xfrm>
                <a:off x="79668" y="2495833"/>
                <a:ext cx="8489524" cy="1436244"/>
                <a:chOff x="576968" y="1649106"/>
                <a:chExt cx="7395827" cy="1233481"/>
              </a:xfrm>
            </p:grpSpPr>
            <p:sp>
              <p:nvSpPr>
                <p:cNvPr id="262" name="Google Shape;262;p20"/>
                <p:cNvSpPr txBox="1"/>
                <p:nvPr/>
              </p:nvSpPr>
              <p:spPr>
                <a:xfrm>
                  <a:off x="5032476" y="2207109"/>
                  <a:ext cx="2940319" cy="675478"/>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4000" u="none" cap="none" strike="noStrike">
                      <a:solidFill>
                        <a:srgbClr val="262626"/>
                      </a:solidFill>
                      <a:latin typeface="Source Sans Pro"/>
                      <a:ea typeface="Source Sans Pro"/>
                      <a:cs typeface="Source Sans Pro"/>
                      <a:sym typeface="Source Sans Pro"/>
                    </a:rPr>
                    <a:t>Cold manifold</a:t>
                  </a:r>
                  <a:endParaRPr b="1" i="0" sz="4000" u="none" cap="none" strike="noStrike">
                    <a:solidFill>
                      <a:srgbClr val="262626"/>
                    </a:solidFill>
                    <a:latin typeface="Source Sans Pro"/>
                    <a:ea typeface="Source Sans Pro"/>
                    <a:cs typeface="Source Sans Pro"/>
                    <a:sym typeface="Source Sans Pro"/>
                  </a:endParaRPr>
                </a:p>
              </p:txBody>
            </p:sp>
            <p:sp>
              <p:nvSpPr>
                <p:cNvPr id="263" name="Google Shape;263;p20"/>
                <p:cNvSpPr txBox="1"/>
                <p:nvPr/>
              </p:nvSpPr>
              <p:spPr>
                <a:xfrm>
                  <a:off x="576968" y="1649106"/>
                  <a:ext cx="1787611" cy="675478"/>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4000" u="none" cap="none" strike="noStrike">
                      <a:solidFill>
                        <a:srgbClr val="262626"/>
                      </a:solidFill>
                      <a:latin typeface="Source Sans Pro"/>
                      <a:ea typeface="Source Sans Pro"/>
                      <a:cs typeface="Source Sans Pro"/>
                      <a:sym typeface="Source Sans Pro"/>
                    </a:rPr>
                    <a:t>BUSBAR</a:t>
                  </a:r>
                  <a:endParaRPr b="1" i="0" sz="4000" u="none" cap="none" strike="noStrike">
                    <a:solidFill>
                      <a:srgbClr val="262626"/>
                    </a:solidFill>
                    <a:latin typeface="Source Sans Pro"/>
                    <a:ea typeface="Source Sans Pro"/>
                    <a:cs typeface="Source Sans Pro"/>
                    <a:sym typeface="Source Sans Pro"/>
                  </a:endParaRPr>
                </a:p>
              </p:txBody>
            </p:sp>
          </p:grpSp>
          <p:sp>
            <p:nvSpPr>
              <p:cNvPr id="264" name="Google Shape;264;p20"/>
              <p:cNvSpPr txBox="1"/>
              <p:nvPr/>
            </p:nvSpPr>
            <p:spPr>
              <a:xfrm>
                <a:off x="2788872" y="12026915"/>
                <a:ext cx="2145139" cy="584775"/>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200" u="none" cap="none" strike="noStrike">
                    <a:solidFill>
                      <a:srgbClr val="000000"/>
                    </a:solidFill>
                    <a:latin typeface="Arial"/>
                    <a:ea typeface="Arial"/>
                    <a:cs typeface="Arial"/>
                    <a:sym typeface="Arial"/>
                  </a:rPr>
                  <a:t>Rear View</a:t>
                </a:r>
                <a:endParaRPr b="1" i="0" sz="3200" u="none" cap="none" strike="noStrike">
                  <a:solidFill>
                    <a:srgbClr val="000000"/>
                  </a:solidFill>
                  <a:latin typeface="Arial"/>
                  <a:ea typeface="Arial"/>
                  <a:cs typeface="Arial"/>
                  <a:sym typeface="Arial"/>
                </a:endParaRPr>
              </a:p>
            </p:txBody>
          </p:sp>
          <p:cxnSp>
            <p:nvCxnSpPr>
              <p:cNvPr id="265" name="Google Shape;265;p20"/>
              <p:cNvCxnSpPr/>
              <p:nvPr/>
            </p:nvCxnSpPr>
            <p:spPr>
              <a:xfrm flipH="1">
                <a:off x="4763881" y="3932077"/>
                <a:ext cx="1939531" cy="1424140"/>
              </a:xfrm>
              <a:prstGeom prst="straightConnector1">
                <a:avLst/>
              </a:prstGeom>
              <a:noFill/>
              <a:ln cap="flat" cmpd="sng" w="76200">
                <a:solidFill>
                  <a:srgbClr val="000000"/>
                </a:solidFill>
                <a:prstDash val="solid"/>
                <a:round/>
                <a:headEnd len="sm" w="sm" type="none"/>
                <a:tailEnd len="med" w="med" type="triangle"/>
              </a:ln>
            </p:spPr>
          </p:cxnSp>
          <p:cxnSp>
            <p:nvCxnSpPr>
              <p:cNvPr id="266" name="Google Shape;266;p20"/>
              <p:cNvCxnSpPr/>
              <p:nvPr/>
            </p:nvCxnSpPr>
            <p:spPr>
              <a:xfrm flipH="1" rot="10800000">
                <a:off x="1144774" y="5647605"/>
                <a:ext cx="1509197" cy="945214"/>
              </a:xfrm>
              <a:prstGeom prst="straightConnector1">
                <a:avLst/>
              </a:prstGeom>
              <a:noFill/>
              <a:ln cap="flat" cmpd="sng" w="76200">
                <a:solidFill>
                  <a:srgbClr val="000000"/>
                </a:solidFill>
                <a:prstDash val="solid"/>
                <a:round/>
                <a:headEnd len="sm" w="sm" type="none"/>
                <a:tailEnd len="med" w="med" type="triangle"/>
              </a:ln>
            </p:spPr>
          </p:cxnSp>
          <p:sp>
            <p:nvSpPr>
              <p:cNvPr id="267" name="Google Shape;267;p20"/>
              <p:cNvSpPr txBox="1"/>
              <p:nvPr/>
            </p:nvSpPr>
            <p:spPr>
              <a:xfrm>
                <a:off x="-857108" y="6613371"/>
                <a:ext cx="3178511" cy="78651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4000" u="none" cap="none" strike="noStrike">
                    <a:solidFill>
                      <a:srgbClr val="262626"/>
                    </a:solidFill>
                    <a:latin typeface="Source Sans Pro"/>
                    <a:ea typeface="Source Sans Pro"/>
                    <a:cs typeface="Source Sans Pro"/>
                    <a:sym typeface="Source Sans Pro"/>
                  </a:rPr>
                  <a:t>Hot manifold</a:t>
                </a:r>
                <a:endParaRPr b="1" i="0" sz="4000" u="none" cap="none" strike="noStrike">
                  <a:solidFill>
                    <a:srgbClr val="262626"/>
                  </a:solidFill>
                  <a:latin typeface="Source Sans Pro"/>
                  <a:ea typeface="Source Sans Pro"/>
                  <a:cs typeface="Source Sans Pro"/>
                  <a:sym typeface="Source Sans Pro"/>
                </a:endParaRPr>
              </a:p>
            </p:txBody>
          </p:sp>
          <p:cxnSp>
            <p:nvCxnSpPr>
              <p:cNvPr id="268" name="Google Shape;268;p20"/>
              <p:cNvCxnSpPr/>
              <p:nvPr/>
            </p:nvCxnSpPr>
            <p:spPr>
              <a:xfrm>
                <a:off x="1909014" y="3165005"/>
                <a:ext cx="1759714" cy="353263"/>
              </a:xfrm>
              <a:prstGeom prst="straightConnector1">
                <a:avLst/>
              </a:prstGeom>
              <a:noFill/>
              <a:ln cap="flat" cmpd="sng" w="76200">
                <a:solidFill>
                  <a:srgbClr val="000000"/>
                </a:solidFill>
                <a:prstDash val="solid"/>
                <a:round/>
                <a:headEnd len="sm" w="sm" type="none"/>
                <a:tailEnd len="med" w="med" type="triangle"/>
              </a:ln>
            </p:spPr>
          </p:cxnSp>
        </p:grpSp>
      </p:grpSp>
      <p:grpSp>
        <p:nvGrpSpPr>
          <p:cNvPr id="269" name="Google Shape;269;p20"/>
          <p:cNvGrpSpPr/>
          <p:nvPr/>
        </p:nvGrpSpPr>
        <p:grpSpPr>
          <a:xfrm>
            <a:off x="7934177" y="2564658"/>
            <a:ext cx="14419759" cy="5576368"/>
            <a:chOff x="9367227" y="9448423"/>
            <a:chExt cx="11948593" cy="3679308"/>
          </a:xfrm>
        </p:grpSpPr>
        <p:pic>
          <p:nvPicPr>
            <p:cNvPr id="270" name="Google Shape;270;p20"/>
            <p:cNvPicPr preferRelativeResize="0"/>
            <p:nvPr/>
          </p:nvPicPr>
          <p:blipFill rotWithShape="1">
            <a:blip r:embed="rId5">
              <a:alphaModFix/>
            </a:blip>
            <a:srcRect b="0" l="0" r="0" t="0"/>
            <a:stretch/>
          </p:blipFill>
          <p:spPr>
            <a:xfrm>
              <a:off x="11600976" y="9448423"/>
              <a:ext cx="7183412" cy="3679308"/>
            </a:xfrm>
            <a:prstGeom prst="rect">
              <a:avLst/>
            </a:prstGeom>
            <a:noFill/>
            <a:ln>
              <a:noFill/>
            </a:ln>
          </p:spPr>
        </p:pic>
        <p:sp>
          <p:nvSpPr>
            <p:cNvPr id="271" name="Google Shape;271;p20"/>
            <p:cNvSpPr txBox="1"/>
            <p:nvPr/>
          </p:nvSpPr>
          <p:spPr>
            <a:xfrm>
              <a:off x="9367227" y="11545830"/>
              <a:ext cx="4467497" cy="70788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4000" u="none" cap="none" strike="noStrike">
                  <a:solidFill>
                    <a:srgbClr val="262626"/>
                  </a:solidFill>
                  <a:latin typeface="Source Sans Pro"/>
                  <a:ea typeface="Source Sans Pro"/>
                  <a:cs typeface="Source Sans Pro"/>
                  <a:sym typeface="Source Sans Pro"/>
                </a:rPr>
                <a:t>Rack Manifold</a:t>
              </a:r>
              <a:endParaRPr b="1" i="0" sz="4000" u="none" cap="none" strike="noStrike">
                <a:solidFill>
                  <a:srgbClr val="262626"/>
                </a:solidFill>
                <a:latin typeface="Source Sans Pro"/>
                <a:ea typeface="Source Sans Pro"/>
                <a:cs typeface="Source Sans Pro"/>
                <a:sym typeface="Source Sans Pro"/>
              </a:endParaRPr>
            </a:p>
          </p:txBody>
        </p:sp>
        <p:sp>
          <p:nvSpPr>
            <p:cNvPr id="272" name="Google Shape;272;p20"/>
            <p:cNvSpPr txBox="1"/>
            <p:nvPr/>
          </p:nvSpPr>
          <p:spPr>
            <a:xfrm>
              <a:off x="16848323" y="10817024"/>
              <a:ext cx="4467497" cy="70788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4000" u="none" cap="none" strike="noStrike">
                  <a:solidFill>
                    <a:srgbClr val="262626"/>
                  </a:solidFill>
                  <a:latin typeface="Source Sans Pro"/>
                  <a:ea typeface="Source Sans Pro"/>
                  <a:cs typeface="Source Sans Pro"/>
                  <a:sym typeface="Source Sans Pro"/>
                </a:rPr>
                <a:t>Server</a:t>
              </a:r>
              <a:endParaRPr b="1" i="0" sz="4000" u="none" cap="none" strike="noStrike">
                <a:solidFill>
                  <a:srgbClr val="262626"/>
                </a:solidFill>
                <a:latin typeface="Source Sans Pro"/>
                <a:ea typeface="Source Sans Pro"/>
                <a:cs typeface="Source Sans Pro"/>
                <a:sym typeface="Source Sans Pro"/>
              </a:endParaRPr>
            </a:p>
          </p:txBody>
        </p:sp>
        <p:sp>
          <p:nvSpPr>
            <p:cNvPr id="273" name="Google Shape;273;p20"/>
            <p:cNvSpPr txBox="1"/>
            <p:nvPr/>
          </p:nvSpPr>
          <p:spPr>
            <a:xfrm>
              <a:off x="13348859" y="10073161"/>
              <a:ext cx="4467497" cy="70788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4000" u="none" cap="none" strike="noStrike">
                  <a:solidFill>
                    <a:schemeClr val="lt1"/>
                  </a:solidFill>
                  <a:latin typeface="Source Sans Pro"/>
                  <a:ea typeface="Source Sans Pro"/>
                  <a:cs typeface="Source Sans Pro"/>
                  <a:sym typeface="Source Sans Pro"/>
                </a:rPr>
                <a:t>Blind Mate QDs</a:t>
              </a:r>
              <a:endParaRPr b="1" i="0" sz="4000" u="none" cap="none" strike="noStrike">
                <a:solidFill>
                  <a:schemeClr val="lt1"/>
                </a:solidFill>
                <a:latin typeface="Source Sans Pro"/>
                <a:ea typeface="Source Sans Pro"/>
                <a:cs typeface="Source Sans Pro"/>
                <a:sym typeface="Source Sans Pro"/>
              </a:endParaRPr>
            </a:p>
          </p:txBody>
        </p:sp>
        <p:cxnSp>
          <p:nvCxnSpPr>
            <p:cNvPr id="274" name="Google Shape;274;p20"/>
            <p:cNvCxnSpPr>
              <a:stCxn id="273" idx="2"/>
            </p:cNvCxnSpPr>
            <p:nvPr/>
          </p:nvCxnSpPr>
          <p:spPr>
            <a:xfrm flipH="1">
              <a:off x="14578208" y="10781047"/>
              <a:ext cx="1004400" cy="1118700"/>
            </a:xfrm>
            <a:prstGeom prst="straightConnector1">
              <a:avLst/>
            </a:prstGeom>
            <a:noFill/>
            <a:ln cap="flat" cmpd="sng" w="57150">
              <a:solidFill>
                <a:schemeClr val="lt1"/>
              </a:solidFill>
              <a:prstDash val="solid"/>
              <a:round/>
              <a:headEnd len="sm" w="sm" type="none"/>
              <a:tailEnd len="sm" w="sm" type="none"/>
            </a:ln>
          </p:spPr>
        </p:cxnSp>
        <p:cxnSp>
          <p:nvCxnSpPr>
            <p:cNvPr id="275" name="Google Shape;275;p20"/>
            <p:cNvCxnSpPr>
              <a:stCxn id="273" idx="2"/>
            </p:cNvCxnSpPr>
            <p:nvPr/>
          </p:nvCxnSpPr>
          <p:spPr>
            <a:xfrm>
              <a:off x="15582608" y="10781047"/>
              <a:ext cx="1581900" cy="497700"/>
            </a:xfrm>
            <a:prstGeom prst="straightConnector1">
              <a:avLst/>
            </a:prstGeom>
            <a:noFill/>
            <a:ln cap="flat" cmpd="sng" w="57150">
              <a:solidFill>
                <a:schemeClr val="lt1"/>
              </a:solidFill>
              <a:prstDash val="solid"/>
              <a:round/>
              <a:headEnd len="sm" w="sm" type="none"/>
              <a:tailEnd len="sm" w="sm" type="none"/>
            </a:ln>
          </p:spPr>
        </p:cxnSp>
      </p:grpSp>
      <p:sp>
        <p:nvSpPr>
          <p:cNvPr id="276" name="Google Shape;276;p20"/>
          <p:cNvSpPr/>
          <p:nvPr/>
        </p:nvSpPr>
        <p:spPr>
          <a:xfrm>
            <a:off x="3704947" y="10345091"/>
            <a:ext cx="1876703" cy="1039257"/>
          </a:xfrm>
          <a:prstGeom prst="rect">
            <a:avLst/>
          </a:prstGeom>
          <a:solidFill>
            <a:srgbClr val="C4E0B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4400" u="none" cap="none" strike="noStrike">
                <a:solidFill>
                  <a:srgbClr val="0000CC"/>
                </a:solidFill>
                <a:latin typeface="Arial"/>
                <a:ea typeface="Arial"/>
                <a:cs typeface="Arial"/>
                <a:sym typeface="Arial"/>
              </a:rPr>
              <a:t>CDU</a:t>
            </a:r>
            <a:endParaRPr b="1" i="0" sz="4400" u="none" cap="none" strike="noStrike">
              <a:solidFill>
                <a:srgbClr val="0000CC"/>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0" name="Shape 280"/>
        <p:cNvGrpSpPr/>
        <p:nvPr/>
      </p:nvGrpSpPr>
      <p:grpSpPr>
        <a:xfrm>
          <a:off x="0" y="0"/>
          <a:ext cx="0" cy="0"/>
          <a:chOff x="0" y="0"/>
          <a:chExt cx="0" cy="0"/>
        </a:xfrm>
      </p:grpSpPr>
      <p:sp>
        <p:nvSpPr>
          <p:cNvPr id="281" name="Google Shape;281;p21"/>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Content</a:t>
            </a:r>
            <a:endParaRPr/>
          </a:p>
        </p:txBody>
      </p:sp>
      <p:sp>
        <p:nvSpPr>
          <p:cNvPr id="282" name="Google Shape;282;p21"/>
          <p:cNvSpPr txBox="1"/>
          <p:nvPr>
            <p:ph idx="1" type="body"/>
          </p:nvPr>
        </p:nvSpPr>
        <p:spPr>
          <a:xfrm>
            <a:off x="1676400" y="1965749"/>
            <a:ext cx="21831300" cy="1107969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2000"/>
              </a:spcBef>
              <a:spcAft>
                <a:spcPts val="0"/>
              </a:spcAft>
              <a:buSzPts val="6400"/>
              <a:buNone/>
            </a:pPr>
            <a:r>
              <a:rPr b="1" lang="en-US" sz="6000">
                <a:solidFill>
                  <a:srgbClr val="A5A5A5"/>
                </a:solidFill>
              </a:rPr>
              <a:t>Performance</a:t>
            </a:r>
            <a:endParaRPr/>
          </a:p>
          <a:p>
            <a:pPr indent="-685800" lvl="0" marL="685800" rtl="0" algn="l">
              <a:lnSpc>
                <a:spcPct val="90000"/>
              </a:lnSpc>
              <a:spcBef>
                <a:spcPts val="2000"/>
              </a:spcBef>
              <a:spcAft>
                <a:spcPts val="0"/>
              </a:spcAft>
              <a:buSzPts val="6400"/>
              <a:buFont typeface="Arial"/>
              <a:buChar char="•"/>
            </a:pPr>
            <a:r>
              <a:rPr b="1" lang="en-US" sz="4400">
                <a:solidFill>
                  <a:srgbClr val="A5A5A5"/>
                </a:solidFill>
              </a:rPr>
              <a:t>RDHx cooling capacity (request no facility water)</a:t>
            </a:r>
            <a:endParaRPr/>
          </a:p>
          <a:p>
            <a:pPr indent="-685800" lvl="0" marL="685800" rtl="0" algn="l">
              <a:lnSpc>
                <a:spcPct val="90000"/>
              </a:lnSpc>
              <a:spcBef>
                <a:spcPts val="2000"/>
              </a:spcBef>
              <a:spcAft>
                <a:spcPts val="0"/>
              </a:spcAft>
              <a:buSzPts val="6400"/>
              <a:buFont typeface="Arial"/>
              <a:buChar char="•"/>
            </a:pPr>
            <a:r>
              <a:rPr b="1" lang="en-US" sz="4400">
                <a:solidFill>
                  <a:srgbClr val="A5A5A5"/>
                </a:solidFill>
              </a:rPr>
              <a:t>Cold plate performance</a:t>
            </a:r>
            <a:endParaRPr/>
          </a:p>
          <a:p>
            <a:pPr indent="0" lvl="0" marL="0" rtl="0" algn="l">
              <a:lnSpc>
                <a:spcPct val="90000"/>
              </a:lnSpc>
              <a:spcBef>
                <a:spcPts val="2000"/>
              </a:spcBef>
              <a:spcAft>
                <a:spcPts val="0"/>
              </a:spcAft>
              <a:buSzPts val="6400"/>
              <a:buNone/>
            </a:pPr>
            <a:r>
              <a:rPr b="1" lang="en-US" sz="6000">
                <a:solidFill>
                  <a:srgbClr val="A5A5A5"/>
                </a:solidFill>
              </a:rPr>
              <a:t>Serviceability </a:t>
            </a:r>
            <a:endParaRPr/>
          </a:p>
          <a:p>
            <a:pPr indent="-685800" lvl="0" marL="685800" rtl="0" algn="l">
              <a:lnSpc>
                <a:spcPct val="90000"/>
              </a:lnSpc>
              <a:spcBef>
                <a:spcPts val="2000"/>
              </a:spcBef>
              <a:spcAft>
                <a:spcPts val="0"/>
              </a:spcAft>
              <a:buSzPts val="6400"/>
              <a:buFont typeface="Arial"/>
              <a:buChar char="•"/>
            </a:pPr>
            <a:r>
              <a:rPr b="1" lang="en-US" sz="4400">
                <a:solidFill>
                  <a:srgbClr val="A5A5A5"/>
                </a:solidFill>
              </a:rPr>
              <a:t>Cold plate assembly and maintenance </a:t>
            </a:r>
            <a:endParaRPr b="1" sz="4400">
              <a:solidFill>
                <a:srgbClr val="A5A5A5"/>
              </a:solidFill>
            </a:endParaRPr>
          </a:p>
          <a:p>
            <a:pPr indent="-685800" lvl="0" marL="685800" rtl="0" algn="l">
              <a:lnSpc>
                <a:spcPct val="90000"/>
              </a:lnSpc>
              <a:spcBef>
                <a:spcPts val="2000"/>
              </a:spcBef>
              <a:spcAft>
                <a:spcPts val="0"/>
              </a:spcAft>
              <a:buSzPts val="6400"/>
              <a:buFont typeface="Arial"/>
              <a:buChar char="•"/>
            </a:pPr>
            <a:r>
              <a:rPr b="1" lang="en-US" sz="4400">
                <a:solidFill>
                  <a:srgbClr val="A5A5A5"/>
                </a:solidFill>
              </a:rPr>
              <a:t>Blind-mate liquid cooling interfaces implemented</a:t>
            </a:r>
            <a:endParaRPr/>
          </a:p>
          <a:p>
            <a:pPr indent="0" lvl="0" marL="0" rtl="0" algn="l">
              <a:lnSpc>
                <a:spcPct val="90000"/>
              </a:lnSpc>
              <a:spcBef>
                <a:spcPts val="2000"/>
              </a:spcBef>
              <a:spcAft>
                <a:spcPts val="0"/>
              </a:spcAft>
              <a:buSzPts val="6400"/>
              <a:buNone/>
            </a:pPr>
            <a:r>
              <a:rPr b="1" lang="en-US" sz="6600">
                <a:solidFill>
                  <a:srgbClr val="0000CC"/>
                </a:solidFill>
              </a:rPr>
              <a:t>Control </a:t>
            </a:r>
            <a:endParaRPr/>
          </a:p>
          <a:p>
            <a:pPr indent="-857250" lvl="0" marL="857250" rtl="0" algn="l">
              <a:lnSpc>
                <a:spcPct val="90000"/>
              </a:lnSpc>
              <a:spcBef>
                <a:spcPts val="2000"/>
              </a:spcBef>
              <a:spcAft>
                <a:spcPts val="0"/>
              </a:spcAft>
              <a:buSzPts val="6400"/>
              <a:buFont typeface="Arial"/>
              <a:buChar char="•"/>
            </a:pPr>
            <a:r>
              <a:rPr b="1" lang="en-US" sz="4800">
                <a:solidFill>
                  <a:srgbClr val="0000CC"/>
                </a:solidFill>
              </a:rPr>
              <a:t>CDU serves as brain of rack level liquid cooling</a:t>
            </a:r>
            <a:endParaRPr/>
          </a:p>
          <a:p>
            <a:pPr indent="0" lvl="0" marL="0" rtl="0" algn="l">
              <a:lnSpc>
                <a:spcPct val="90000"/>
              </a:lnSpc>
              <a:spcBef>
                <a:spcPts val="2000"/>
              </a:spcBef>
              <a:spcAft>
                <a:spcPts val="0"/>
              </a:spcAft>
              <a:buSzPts val="6400"/>
              <a:buNone/>
            </a:pPr>
            <a:r>
              <a:rPr b="1" lang="en-US" sz="6000">
                <a:solidFill>
                  <a:srgbClr val="A5A5A5"/>
                </a:solidFill>
              </a:rPr>
              <a:t>Compatible Design</a:t>
            </a:r>
            <a:endParaRPr b="1" sz="6000">
              <a:solidFill>
                <a:srgbClr val="A5A5A5"/>
              </a:solidFill>
            </a:endParaRPr>
          </a:p>
          <a:p>
            <a:pPr indent="-685800" lvl="0" marL="685800" rtl="0" algn="l">
              <a:lnSpc>
                <a:spcPct val="90000"/>
              </a:lnSpc>
              <a:spcBef>
                <a:spcPts val="2000"/>
              </a:spcBef>
              <a:spcAft>
                <a:spcPts val="0"/>
              </a:spcAft>
              <a:buSzPts val="6400"/>
              <a:buFont typeface="Arial"/>
              <a:buChar char="•"/>
            </a:pPr>
            <a:r>
              <a:rPr b="1" lang="en-US" sz="4400">
                <a:solidFill>
                  <a:srgbClr val="A5A5A5"/>
                </a:solidFill>
              </a:rPr>
              <a:t>Key element is compatible to ORV3 and EIA 19” rack </a:t>
            </a:r>
            <a:endParaRPr/>
          </a:p>
          <a:p>
            <a:pPr indent="-279400" lvl="0" marL="685800" rtl="0" algn="l">
              <a:lnSpc>
                <a:spcPct val="90000"/>
              </a:lnSpc>
              <a:spcBef>
                <a:spcPts val="2000"/>
              </a:spcBef>
              <a:spcAft>
                <a:spcPts val="0"/>
              </a:spcAft>
              <a:buSzPts val="6400"/>
              <a:buFont typeface="Arial"/>
              <a:buNone/>
            </a:pPr>
            <a:r>
              <a:t/>
            </a:r>
            <a:endParaRPr b="1" sz="5400"/>
          </a:p>
          <a:p>
            <a:pPr indent="0" lvl="0" marL="0" rtl="0" algn="l">
              <a:lnSpc>
                <a:spcPct val="90000"/>
              </a:lnSpc>
              <a:spcBef>
                <a:spcPts val="2000"/>
              </a:spcBef>
              <a:spcAft>
                <a:spcPts val="0"/>
              </a:spcAft>
              <a:buSzPts val="6400"/>
              <a:buNone/>
            </a:pPr>
            <a:r>
              <a:t/>
            </a:r>
            <a:endParaRPr sz="48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6" name="Shape 286"/>
        <p:cNvGrpSpPr/>
        <p:nvPr/>
      </p:nvGrpSpPr>
      <p:grpSpPr>
        <a:xfrm>
          <a:off x="0" y="0"/>
          <a:ext cx="0" cy="0"/>
          <a:chOff x="0" y="0"/>
          <a:chExt cx="0" cy="0"/>
        </a:xfrm>
      </p:grpSpPr>
      <p:sp>
        <p:nvSpPr>
          <p:cNvPr id="287" name="Google Shape;287;p22"/>
          <p:cNvSpPr txBox="1"/>
          <p:nvPr>
            <p:ph type="title"/>
          </p:nvPr>
        </p:nvSpPr>
        <p:spPr>
          <a:xfrm>
            <a:off x="1006475" y="730251"/>
            <a:ext cx="22515424" cy="16014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sz="7200"/>
              <a:t>Control-CDU Serve as Brain of  Rack Cooling Solution</a:t>
            </a:r>
            <a:endParaRPr b="0" i="0" sz="7200" u="none" cap="none" strike="noStrike">
              <a:solidFill>
                <a:srgbClr val="535353"/>
              </a:solidFill>
            </a:endParaRPr>
          </a:p>
        </p:txBody>
      </p:sp>
      <p:grpSp>
        <p:nvGrpSpPr>
          <p:cNvPr id="288" name="Google Shape;288;p22"/>
          <p:cNvGrpSpPr/>
          <p:nvPr/>
        </p:nvGrpSpPr>
        <p:grpSpPr>
          <a:xfrm>
            <a:off x="5233412" y="2529350"/>
            <a:ext cx="12002394" cy="8191558"/>
            <a:chOff x="3813793" y="1288394"/>
            <a:chExt cx="6082402" cy="5105770"/>
          </a:xfrm>
        </p:grpSpPr>
        <p:sp>
          <p:nvSpPr>
            <p:cNvPr id="289" name="Google Shape;289;p22"/>
            <p:cNvSpPr/>
            <p:nvPr/>
          </p:nvSpPr>
          <p:spPr>
            <a:xfrm>
              <a:off x="3817182" y="1288395"/>
              <a:ext cx="4749355" cy="3459921"/>
            </a:xfrm>
            <a:prstGeom prst="rect">
              <a:avLst/>
            </a:prstGeom>
            <a:solidFill>
              <a:srgbClr val="A5A5A5"/>
            </a:solidFill>
            <a:ln cap="flat" cmpd="sng" w="57150">
              <a:solidFill>
                <a:srgbClr val="26262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0" i="0" lang="en-US" sz="4800" u="none" cap="none" strike="noStrike">
                  <a:solidFill>
                    <a:schemeClr val="lt1"/>
                  </a:solidFill>
                  <a:latin typeface="Arial"/>
                  <a:ea typeface="Arial"/>
                  <a:cs typeface="Arial"/>
                  <a:sym typeface="Arial"/>
                </a:rPr>
                <a:t>                  IT Gear</a:t>
              </a:r>
              <a:endParaRPr b="0" i="0" sz="4800" u="none" cap="none" strike="noStrike">
                <a:solidFill>
                  <a:schemeClr val="lt1"/>
                </a:solidFill>
                <a:latin typeface="Arial"/>
                <a:ea typeface="Arial"/>
                <a:cs typeface="Arial"/>
                <a:sym typeface="Arial"/>
              </a:endParaRPr>
            </a:p>
          </p:txBody>
        </p:sp>
        <p:sp>
          <p:nvSpPr>
            <p:cNvPr id="290" name="Google Shape;290;p22"/>
            <p:cNvSpPr/>
            <p:nvPr/>
          </p:nvSpPr>
          <p:spPr>
            <a:xfrm>
              <a:off x="3813793" y="4855711"/>
              <a:ext cx="4749390" cy="1538452"/>
            </a:xfrm>
            <a:prstGeom prst="rect">
              <a:avLst/>
            </a:prstGeom>
            <a:solidFill>
              <a:srgbClr val="2E75B5"/>
            </a:solidFill>
            <a:ln cap="flat" cmpd="sng" w="57150">
              <a:solidFill>
                <a:srgbClr val="262626"/>
              </a:solidFill>
              <a:prstDash val="solid"/>
              <a:round/>
              <a:headEnd len="sm" w="sm" type="none"/>
              <a:tailEnd len="sm" w="sm" type="none"/>
            </a:ln>
          </p:spPr>
          <p:txBody>
            <a:bodyPr anchorCtr="0" anchor="t" bIns="45700" lIns="91425" spcFirstLastPara="1" rIns="91425" wrap="square" tIns="0">
              <a:noAutofit/>
            </a:bodyPr>
            <a:lstStyle/>
            <a:p>
              <a:pPr indent="0" lvl="0" marL="0" marR="0" rtl="0" algn="ctr">
                <a:lnSpc>
                  <a:spcPct val="100000"/>
                </a:lnSpc>
                <a:spcBef>
                  <a:spcPts val="0"/>
                </a:spcBef>
                <a:spcAft>
                  <a:spcPts val="0"/>
                </a:spcAft>
                <a:buNone/>
              </a:pPr>
              <a:r>
                <a:rPr b="1" i="0" lang="en-US" sz="4800" u="none" cap="none" strike="noStrike">
                  <a:solidFill>
                    <a:schemeClr val="lt1"/>
                  </a:solidFill>
                  <a:latin typeface="Arial"/>
                  <a:ea typeface="Arial"/>
                  <a:cs typeface="Arial"/>
                  <a:sym typeface="Arial"/>
                </a:rPr>
                <a:t>                  CDU</a:t>
              </a:r>
              <a:endParaRPr/>
            </a:p>
            <a:p>
              <a:pPr indent="0" lvl="0" marL="0" marR="0" rtl="0" algn="ctr">
                <a:lnSpc>
                  <a:spcPct val="100000"/>
                </a:lnSpc>
                <a:spcBef>
                  <a:spcPts val="0"/>
                </a:spcBef>
                <a:spcAft>
                  <a:spcPts val="0"/>
                </a:spcAft>
                <a:buNone/>
              </a:pPr>
              <a:r>
                <a:rPr b="1" i="0" lang="en-US" sz="4800" u="none" cap="none" strike="noStrike">
                  <a:solidFill>
                    <a:srgbClr val="FFFF00"/>
                  </a:solidFill>
                  <a:latin typeface="Arial"/>
                  <a:ea typeface="Arial"/>
                  <a:cs typeface="Arial"/>
                  <a:sym typeface="Arial"/>
                </a:rPr>
                <a:t>                    </a:t>
              </a:r>
              <a:r>
                <a:rPr b="1" i="0" lang="en-US" sz="4800" u="none" cap="none" strike="noStrike">
                  <a:solidFill>
                    <a:schemeClr val="accent2"/>
                  </a:solidFill>
                  <a:latin typeface="Arial"/>
                  <a:ea typeface="Arial"/>
                  <a:cs typeface="Arial"/>
                  <a:sym typeface="Arial"/>
                </a:rPr>
                <a:t>(Control Algorithm)</a:t>
              </a:r>
              <a:endParaRPr b="1" i="0" sz="2400" u="none" cap="none" strike="noStrike">
                <a:solidFill>
                  <a:schemeClr val="accent2"/>
                </a:solidFill>
                <a:latin typeface="Arial"/>
                <a:ea typeface="Arial"/>
                <a:cs typeface="Arial"/>
                <a:sym typeface="Arial"/>
              </a:endParaRPr>
            </a:p>
            <a:p>
              <a:pPr indent="0" lvl="0" marL="0" marR="0" rtl="0" algn="ctr">
                <a:lnSpc>
                  <a:spcPct val="100000"/>
                </a:lnSpc>
                <a:spcBef>
                  <a:spcPts val="0"/>
                </a:spcBef>
                <a:spcAft>
                  <a:spcPts val="0"/>
                </a:spcAft>
                <a:buNone/>
              </a:pPr>
              <a:r>
                <a:t/>
              </a:r>
              <a:endParaRPr b="0" i="0" sz="2800" u="none" cap="none" strike="noStrike">
                <a:solidFill>
                  <a:schemeClr val="lt1"/>
                </a:solidFill>
                <a:latin typeface="Arial"/>
                <a:ea typeface="Arial"/>
                <a:cs typeface="Arial"/>
                <a:sym typeface="Arial"/>
              </a:endParaRPr>
            </a:p>
          </p:txBody>
        </p:sp>
        <p:sp>
          <p:nvSpPr>
            <p:cNvPr id="291" name="Google Shape;291;p22"/>
            <p:cNvSpPr/>
            <p:nvPr/>
          </p:nvSpPr>
          <p:spPr>
            <a:xfrm>
              <a:off x="8637937" y="1288394"/>
              <a:ext cx="1258258" cy="5105770"/>
            </a:xfrm>
            <a:prstGeom prst="rect">
              <a:avLst/>
            </a:prstGeom>
            <a:solidFill>
              <a:srgbClr val="F7CAAC"/>
            </a:solidFill>
            <a:ln cap="flat" cmpd="sng" w="57150">
              <a:solidFill>
                <a:srgbClr val="26262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4000" u="none" cap="none" strike="noStrike">
                  <a:solidFill>
                    <a:schemeClr val="lt1"/>
                  </a:solidFill>
                  <a:latin typeface="Arial"/>
                  <a:ea typeface="Arial"/>
                  <a:cs typeface="Arial"/>
                  <a:sym typeface="Arial"/>
                </a:rPr>
                <a:t>Active</a:t>
              </a:r>
              <a:endParaRPr/>
            </a:p>
            <a:p>
              <a:pPr indent="0" lvl="0" marL="0" marR="0" rtl="0" algn="ctr">
                <a:lnSpc>
                  <a:spcPct val="100000"/>
                </a:lnSpc>
                <a:spcBef>
                  <a:spcPts val="0"/>
                </a:spcBef>
                <a:spcAft>
                  <a:spcPts val="0"/>
                </a:spcAft>
                <a:buNone/>
              </a:pPr>
              <a:r>
                <a:rPr b="0" i="0" lang="en-US" sz="4000" u="none" cap="none" strike="noStrike">
                  <a:solidFill>
                    <a:schemeClr val="lt1"/>
                  </a:solidFill>
                  <a:latin typeface="Arial"/>
                  <a:ea typeface="Arial"/>
                  <a:cs typeface="Arial"/>
                  <a:sym typeface="Arial"/>
                </a:rPr>
                <a:t>RDHx </a:t>
              </a:r>
              <a:endParaRPr b="0" i="0" sz="4000" u="none" cap="none" strike="noStrike">
                <a:solidFill>
                  <a:schemeClr val="lt1"/>
                </a:solidFill>
                <a:latin typeface="Arial"/>
                <a:ea typeface="Arial"/>
                <a:cs typeface="Arial"/>
                <a:sym typeface="Arial"/>
              </a:endParaRPr>
            </a:p>
          </p:txBody>
        </p:sp>
        <p:sp>
          <p:nvSpPr>
            <p:cNvPr id="292" name="Google Shape;292;p22"/>
            <p:cNvSpPr/>
            <p:nvPr/>
          </p:nvSpPr>
          <p:spPr>
            <a:xfrm>
              <a:off x="3813793" y="4855711"/>
              <a:ext cx="1255111" cy="1538453"/>
            </a:xfrm>
            <a:prstGeom prst="rect">
              <a:avLst/>
            </a:prstGeom>
            <a:solidFill>
              <a:srgbClr val="9CC2E5"/>
            </a:solidFill>
            <a:ln cap="flat" cmpd="sng" w="57150">
              <a:solidFill>
                <a:srgbClr val="26262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4800" u="none" cap="none" strike="noStrike">
                  <a:solidFill>
                    <a:schemeClr val="lt1"/>
                  </a:solidFill>
                  <a:latin typeface="Arial"/>
                  <a:ea typeface="Arial"/>
                  <a:cs typeface="Arial"/>
                  <a:sym typeface="Arial"/>
                </a:rPr>
                <a:t>PUMP</a:t>
              </a:r>
              <a:endParaRPr b="1" i="0" sz="4800" u="none" cap="none" strike="noStrike">
                <a:solidFill>
                  <a:schemeClr val="lt1"/>
                </a:solidFill>
                <a:latin typeface="Arial"/>
                <a:ea typeface="Arial"/>
                <a:cs typeface="Arial"/>
                <a:sym typeface="Arial"/>
              </a:endParaRPr>
            </a:p>
          </p:txBody>
        </p:sp>
      </p:grpSp>
      <p:sp>
        <p:nvSpPr>
          <p:cNvPr id="293" name="Google Shape;293;p22"/>
          <p:cNvSpPr txBox="1"/>
          <p:nvPr>
            <p:ph idx="4294967295" type="body"/>
          </p:nvPr>
        </p:nvSpPr>
        <p:spPr>
          <a:xfrm>
            <a:off x="4441271" y="10693467"/>
            <a:ext cx="16275546" cy="1053642"/>
          </a:xfrm>
          <a:prstGeom prst="rect">
            <a:avLst/>
          </a:prstGeom>
          <a:noFill/>
          <a:ln>
            <a:noFill/>
          </a:ln>
        </p:spPr>
        <p:txBody>
          <a:bodyPr anchorCtr="0" anchor="t" bIns="45700" lIns="91425" spcFirstLastPara="1" rIns="91425" wrap="square" tIns="45700">
            <a:noAutofit/>
          </a:bodyPr>
          <a:lstStyle/>
          <a:p>
            <a:pPr indent="-571500" lvl="0" marL="571500" rtl="0" algn="l">
              <a:lnSpc>
                <a:spcPct val="90000"/>
              </a:lnSpc>
              <a:spcBef>
                <a:spcPts val="2000"/>
              </a:spcBef>
              <a:spcAft>
                <a:spcPts val="0"/>
              </a:spcAft>
              <a:buSzPts val="6400"/>
              <a:buFont typeface="Arial"/>
              <a:buChar char="•"/>
            </a:pPr>
            <a:r>
              <a:rPr lang="en-US" sz="4800"/>
              <a:t>CDU will serve as center of control and sensors reporting  </a:t>
            </a:r>
            <a:endParaRPr/>
          </a:p>
          <a:p>
            <a:pPr indent="-228600" lvl="0" marL="457200" marR="0" rtl="0" algn="l">
              <a:lnSpc>
                <a:spcPct val="90000"/>
              </a:lnSpc>
              <a:spcBef>
                <a:spcPts val="2000"/>
              </a:spcBef>
              <a:spcAft>
                <a:spcPts val="0"/>
              </a:spcAft>
              <a:buClr>
                <a:srgbClr val="5F6062"/>
              </a:buClr>
              <a:buSzPts val="6400"/>
              <a:buFont typeface="Source Sans Pro"/>
              <a:buNone/>
            </a:pPr>
            <a:r>
              <a:t/>
            </a:r>
            <a:endParaRPr sz="2400"/>
          </a:p>
          <a:p>
            <a:pPr indent="-228600" lvl="0" marL="457200" marR="0" rtl="0" algn="l">
              <a:lnSpc>
                <a:spcPct val="90000"/>
              </a:lnSpc>
              <a:spcBef>
                <a:spcPts val="2000"/>
              </a:spcBef>
              <a:spcAft>
                <a:spcPts val="0"/>
              </a:spcAft>
              <a:buClr>
                <a:srgbClr val="5F6062"/>
              </a:buClr>
              <a:buSzPts val="6400"/>
              <a:buFont typeface="Source Sans Pro"/>
              <a:buNone/>
            </a:pPr>
            <a:r>
              <a:t/>
            </a:r>
            <a:endParaRPr/>
          </a:p>
          <a:p>
            <a:pPr indent="-228600" lvl="0" marL="457200" marR="0" rtl="0" algn="l">
              <a:lnSpc>
                <a:spcPct val="90000"/>
              </a:lnSpc>
              <a:spcBef>
                <a:spcPts val="2000"/>
              </a:spcBef>
              <a:spcAft>
                <a:spcPts val="0"/>
              </a:spcAft>
              <a:buClr>
                <a:srgbClr val="5F6062"/>
              </a:buClr>
              <a:buSzPts val="6400"/>
              <a:buFont typeface="Source Sans Pro"/>
              <a:buNone/>
            </a:pPr>
            <a:r>
              <a:t/>
            </a:r>
            <a:endParaRPr/>
          </a:p>
        </p:txBody>
      </p:sp>
      <p:grpSp>
        <p:nvGrpSpPr>
          <p:cNvPr id="294" name="Google Shape;294;p22"/>
          <p:cNvGrpSpPr/>
          <p:nvPr/>
        </p:nvGrpSpPr>
        <p:grpSpPr>
          <a:xfrm>
            <a:off x="20494824" y="608683"/>
            <a:ext cx="3389769" cy="4438134"/>
            <a:chOff x="4318093" y="1185426"/>
            <a:chExt cx="3389769" cy="4438134"/>
          </a:xfrm>
        </p:grpSpPr>
        <p:pic>
          <p:nvPicPr>
            <p:cNvPr id="295" name="Google Shape;295;p22"/>
            <p:cNvPicPr preferRelativeResize="0"/>
            <p:nvPr/>
          </p:nvPicPr>
          <p:blipFill rotWithShape="1">
            <a:blip r:embed="rId3">
              <a:alphaModFix/>
            </a:blip>
            <a:srcRect b="0" l="0" r="0" t="0"/>
            <a:stretch/>
          </p:blipFill>
          <p:spPr>
            <a:xfrm>
              <a:off x="4449312" y="1185426"/>
              <a:ext cx="2895856" cy="2895856"/>
            </a:xfrm>
            <a:prstGeom prst="rect">
              <a:avLst/>
            </a:prstGeom>
            <a:noFill/>
            <a:ln>
              <a:noFill/>
            </a:ln>
          </p:spPr>
        </p:pic>
        <p:sp>
          <p:nvSpPr>
            <p:cNvPr id="296" name="Google Shape;296;p22"/>
            <p:cNvSpPr/>
            <p:nvPr/>
          </p:nvSpPr>
          <p:spPr>
            <a:xfrm>
              <a:off x="4318093" y="3979121"/>
              <a:ext cx="3389769" cy="1644439"/>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ADVANCED COOLING SOLUTIONS</a:t>
              </a:r>
              <a:endParaRPr b="0" i="0" sz="3600" u="none" cap="none" strike="noStrike">
                <a:solidFill>
                  <a:srgbClr val="5F6061"/>
                </a:solidFill>
                <a:latin typeface="Source Sans Pro"/>
                <a:ea typeface="Source Sans Pro"/>
                <a:cs typeface="Source Sans Pro"/>
                <a:sym typeface="Source Sans Pro"/>
              </a:endParaRPr>
            </a:p>
          </p:txBody>
        </p:sp>
      </p:grpSp>
      <p:sp>
        <p:nvSpPr>
          <p:cNvPr id="297" name="Google Shape;297;p22"/>
          <p:cNvSpPr/>
          <p:nvPr/>
        </p:nvSpPr>
        <p:spPr>
          <a:xfrm>
            <a:off x="12350796" y="2529350"/>
            <a:ext cx="2228918" cy="5551005"/>
          </a:xfrm>
          <a:prstGeom prst="rect">
            <a:avLst/>
          </a:prstGeom>
          <a:solidFill>
            <a:srgbClr val="757070"/>
          </a:solidFill>
          <a:ln cap="flat" cmpd="sng" w="38100">
            <a:solidFill>
              <a:srgbClr val="26262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4400" u="none" cap="none" strike="noStrike">
                <a:solidFill>
                  <a:schemeClr val="lt1"/>
                </a:solidFill>
                <a:latin typeface="Arial"/>
                <a:ea typeface="Arial"/>
                <a:cs typeface="Arial"/>
                <a:sym typeface="Arial"/>
              </a:rPr>
              <a:t>System</a:t>
            </a:r>
            <a:endParaRPr/>
          </a:p>
          <a:p>
            <a:pPr indent="0" lvl="0" marL="0" marR="0" rtl="0" algn="ctr">
              <a:lnSpc>
                <a:spcPct val="100000"/>
              </a:lnSpc>
              <a:spcBef>
                <a:spcPts val="0"/>
              </a:spcBef>
              <a:spcAft>
                <a:spcPts val="0"/>
              </a:spcAft>
              <a:buNone/>
            </a:pPr>
            <a:r>
              <a:rPr b="0" i="0" lang="en-US" sz="4400" u="none" cap="none" strike="noStrike">
                <a:solidFill>
                  <a:schemeClr val="lt1"/>
                </a:solidFill>
                <a:latin typeface="Arial"/>
                <a:ea typeface="Arial"/>
                <a:cs typeface="Arial"/>
                <a:sym typeface="Arial"/>
              </a:rPr>
              <a:t>Fans</a:t>
            </a:r>
            <a:endParaRPr b="0" i="0" sz="4400" u="none" cap="none" strike="noStrike">
              <a:solidFill>
                <a:schemeClr val="lt1"/>
              </a:solidFill>
              <a:latin typeface="Arial"/>
              <a:ea typeface="Arial"/>
              <a:cs typeface="Arial"/>
              <a:sym typeface="Arial"/>
            </a:endParaRPr>
          </a:p>
        </p:txBody>
      </p:sp>
      <p:cxnSp>
        <p:nvCxnSpPr>
          <p:cNvPr id="298" name="Google Shape;298;p22"/>
          <p:cNvCxnSpPr/>
          <p:nvPr/>
        </p:nvCxnSpPr>
        <p:spPr>
          <a:xfrm>
            <a:off x="9115408" y="7175373"/>
            <a:ext cx="3463636" cy="0"/>
          </a:xfrm>
          <a:prstGeom prst="straightConnector1">
            <a:avLst/>
          </a:prstGeom>
          <a:noFill/>
          <a:ln cap="flat" cmpd="sng" w="76200">
            <a:solidFill>
              <a:srgbClr val="000000"/>
            </a:solidFill>
            <a:prstDash val="solid"/>
            <a:round/>
            <a:headEnd len="sm" w="sm" type="none"/>
            <a:tailEnd len="med" w="med" type="triangle"/>
          </a:ln>
        </p:spPr>
      </p:cxnSp>
      <p:sp>
        <p:nvSpPr>
          <p:cNvPr id="299" name="Google Shape;299;p22"/>
          <p:cNvSpPr txBox="1"/>
          <p:nvPr/>
        </p:nvSpPr>
        <p:spPr>
          <a:xfrm>
            <a:off x="6050092" y="6555495"/>
            <a:ext cx="3864027" cy="120032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rgbClr val="FFFF00"/>
                </a:solidFill>
                <a:latin typeface="Arial"/>
                <a:ea typeface="Arial"/>
                <a:cs typeface="Arial"/>
                <a:sym typeface="Arial"/>
              </a:rPr>
              <a:t>System workload</a:t>
            </a:r>
            <a:endParaRPr b="1" i="0" sz="3600" u="none" cap="none" strike="noStrike">
              <a:solidFill>
                <a:srgbClr val="FFFF00"/>
              </a:solidFill>
              <a:latin typeface="Arial"/>
              <a:ea typeface="Arial"/>
              <a:cs typeface="Arial"/>
              <a:sym typeface="Arial"/>
            </a:endParaRPr>
          </a:p>
        </p:txBody>
      </p:sp>
      <p:sp>
        <p:nvSpPr>
          <p:cNvPr id="300" name="Google Shape;300;p22"/>
          <p:cNvSpPr txBox="1"/>
          <p:nvPr/>
        </p:nvSpPr>
        <p:spPr>
          <a:xfrm>
            <a:off x="12318515" y="6555495"/>
            <a:ext cx="2122779" cy="120032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rgbClr val="FFFF00"/>
                </a:solidFill>
                <a:latin typeface="Arial"/>
                <a:ea typeface="Arial"/>
                <a:cs typeface="Arial"/>
                <a:sym typeface="Arial"/>
              </a:rPr>
              <a:t>Fan Speed</a:t>
            </a:r>
            <a:endParaRPr b="1" i="0" sz="3600" u="none" cap="none" strike="noStrike">
              <a:solidFill>
                <a:srgbClr val="FFFF00"/>
              </a:solidFill>
              <a:latin typeface="Arial"/>
              <a:ea typeface="Arial"/>
              <a:cs typeface="Arial"/>
              <a:sym typeface="Arial"/>
            </a:endParaRPr>
          </a:p>
        </p:txBody>
      </p:sp>
      <p:sp>
        <p:nvSpPr>
          <p:cNvPr id="301" name="Google Shape;301;p22"/>
          <p:cNvSpPr txBox="1"/>
          <p:nvPr/>
        </p:nvSpPr>
        <p:spPr>
          <a:xfrm>
            <a:off x="10351507" y="6462596"/>
            <a:ext cx="2122779" cy="64633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3600" u="none" cap="none" strike="noStrike">
                <a:solidFill>
                  <a:srgbClr val="FFFF00"/>
                </a:solidFill>
                <a:latin typeface="Arial"/>
                <a:ea typeface="Arial"/>
                <a:cs typeface="Arial"/>
                <a:sym typeface="Arial"/>
              </a:rPr>
              <a:t>BMC</a:t>
            </a:r>
            <a:endParaRPr b="1" i="0" sz="3600" u="none" cap="none" strike="noStrike">
              <a:solidFill>
                <a:srgbClr val="FFFF00"/>
              </a:solidFill>
              <a:latin typeface="Arial"/>
              <a:ea typeface="Arial"/>
              <a:cs typeface="Arial"/>
              <a:sym typeface="Arial"/>
            </a:endParaRPr>
          </a:p>
        </p:txBody>
      </p:sp>
      <p:grpSp>
        <p:nvGrpSpPr>
          <p:cNvPr id="302" name="Google Shape;302;p22"/>
          <p:cNvGrpSpPr/>
          <p:nvPr/>
        </p:nvGrpSpPr>
        <p:grpSpPr>
          <a:xfrm>
            <a:off x="5259280" y="9520579"/>
            <a:ext cx="11767596" cy="1200329"/>
            <a:chOff x="4836714" y="9801938"/>
            <a:chExt cx="11767596" cy="1200329"/>
          </a:xfrm>
        </p:grpSpPr>
        <p:cxnSp>
          <p:nvCxnSpPr>
            <p:cNvPr id="303" name="Google Shape;303;p22"/>
            <p:cNvCxnSpPr/>
            <p:nvPr/>
          </p:nvCxnSpPr>
          <p:spPr>
            <a:xfrm>
              <a:off x="13339494" y="10362167"/>
              <a:ext cx="1635310" cy="0"/>
            </a:xfrm>
            <a:prstGeom prst="straightConnector1">
              <a:avLst/>
            </a:prstGeom>
            <a:noFill/>
            <a:ln cap="flat" cmpd="sng" w="76200">
              <a:solidFill>
                <a:srgbClr val="000000"/>
              </a:solidFill>
              <a:prstDash val="solid"/>
              <a:round/>
              <a:headEnd len="sm" w="sm" type="none"/>
              <a:tailEnd len="med" w="med" type="triangle"/>
            </a:ln>
          </p:spPr>
        </p:cxnSp>
        <p:sp>
          <p:nvSpPr>
            <p:cNvPr id="304" name="Google Shape;304;p22"/>
            <p:cNvSpPr txBox="1"/>
            <p:nvPr/>
          </p:nvSpPr>
          <p:spPr>
            <a:xfrm>
              <a:off x="15027509" y="9801938"/>
              <a:ext cx="1576801" cy="120032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rgbClr val="FFFF00"/>
                  </a:solidFill>
                  <a:latin typeface="Arial"/>
                  <a:ea typeface="Arial"/>
                  <a:cs typeface="Arial"/>
                  <a:sym typeface="Arial"/>
                </a:rPr>
                <a:t>Fan Speed</a:t>
              </a:r>
              <a:endParaRPr b="1" i="0" sz="3600" u="none" cap="none" strike="noStrike">
                <a:solidFill>
                  <a:srgbClr val="FFFF00"/>
                </a:solidFill>
                <a:latin typeface="Arial"/>
                <a:ea typeface="Arial"/>
                <a:cs typeface="Arial"/>
                <a:sym typeface="Arial"/>
              </a:endParaRPr>
            </a:p>
          </p:txBody>
        </p:sp>
        <p:sp>
          <p:nvSpPr>
            <p:cNvPr id="305" name="Google Shape;305;p22"/>
            <p:cNvSpPr txBox="1"/>
            <p:nvPr/>
          </p:nvSpPr>
          <p:spPr>
            <a:xfrm>
              <a:off x="8683857" y="10004559"/>
              <a:ext cx="4931439" cy="64633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en-US" sz="3600" u="none" cap="none" strike="noStrike">
                  <a:solidFill>
                    <a:srgbClr val="FFFF00"/>
                  </a:solidFill>
                  <a:latin typeface="Arial"/>
                  <a:ea typeface="Arial"/>
                  <a:cs typeface="Arial"/>
                  <a:sym typeface="Arial"/>
                </a:rPr>
                <a:t>Coolant temperature</a:t>
              </a:r>
              <a:endParaRPr b="1" i="0" sz="3600" u="none" cap="none" strike="noStrike">
                <a:solidFill>
                  <a:srgbClr val="FFFF00"/>
                </a:solidFill>
                <a:latin typeface="Arial"/>
                <a:ea typeface="Arial"/>
                <a:cs typeface="Arial"/>
                <a:sym typeface="Arial"/>
              </a:endParaRPr>
            </a:p>
          </p:txBody>
        </p:sp>
        <p:sp>
          <p:nvSpPr>
            <p:cNvPr id="306" name="Google Shape;306;p22"/>
            <p:cNvSpPr txBox="1"/>
            <p:nvPr/>
          </p:nvSpPr>
          <p:spPr>
            <a:xfrm>
              <a:off x="4836714" y="9801938"/>
              <a:ext cx="2371599" cy="120032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rgbClr val="FFFF00"/>
                  </a:solidFill>
                  <a:latin typeface="Arial"/>
                  <a:ea typeface="Arial"/>
                  <a:cs typeface="Arial"/>
                  <a:sym typeface="Arial"/>
                </a:rPr>
                <a:t>Pump Speed</a:t>
              </a:r>
              <a:endParaRPr b="1" i="0" sz="3600" u="none" cap="none" strike="noStrike">
                <a:solidFill>
                  <a:srgbClr val="FFFF00"/>
                </a:solidFill>
                <a:latin typeface="Arial"/>
                <a:ea typeface="Arial"/>
                <a:cs typeface="Arial"/>
                <a:sym typeface="Arial"/>
              </a:endParaRPr>
            </a:p>
          </p:txBody>
        </p:sp>
        <p:cxnSp>
          <p:nvCxnSpPr>
            <p:cNvPr id="307" name="Google Shape;307;p22"/>
            <p:cNvCxnSpPr/>
            <p:nvPr/>
          </p:nvCxnSpPr>
          <p:spPr>
            <a:xfrm flipH="1">
              <a:off x="6562120" y="10408147"/>
              <a:ext cx="1900185" cy="3673"/>
            </a:xfrm>
            <a:prstGeom prst="straightConnector1">
              <a:avLst/>
            </a:prstGeom>
            <a:noFill/>
            <a:ln cap="flat" cmpd="sng" w="76200">
              <a:solidFill>
                <a:srgbClr val="000000"/>
              </a:solidFill>
              <a:prstDash val="solid"/>
              <a:round/>
              <a:headEnd len="sm" w="sm" type="none"/>
              <a:tailEnd len="med" w="med" type="triangle"/>
            </a:ln>
          </p:spPr>
        </p:cxnSp>
      </p:grpSp>
      <p:grpSp>
        <p:nvGrpSpPr>
          <p:cNvPr id="308" name="Google Shape;308;p22"/>
          <p:cNvGrpSpPr/>
          <p:nvPr/>
        </p:nvGrpSpPr>
        <p:grpSpPr>
          <a:xfrm>
            <a:off x="405089" y="3836036"/>
            <a:ext cx="4964312" cy="5815591"/>
            <a:chOff x="177699" y="3811327"/>
            <a:chExt cx="4964312" cy="5815591"/>
          </a:xfrm>
        </p:grpSpPr>
        <p:sp>
          <p:nvSpPr>
            <p:cNvPr id="309" name="Google Shape;309;p22"/>
            <p:cNvSpPr/>
            <p:nvPr/>
          </p:nvSpPr>
          <p:spPr>
            <a:xfrm>
              <a:off x="177699" y="3811327"/>
              <a:ext cx="4964312" cy="526297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sng" cap="none" strike="noStrike">
                  <a:solidFill>
                    <a:srgbClr val="3A3838"/>
                  </a:solidFill>
                  <a:latin typeface="Arial"/>
                  <a:ea typeface="Arial"/>
                  <a:cs typeface="Arial"/>
                  <a:sym typeface="Arial"/>
                </a:rPr>
                <a:t>Monitor (CDU)</a:t>
              </a:r>
              <a:endParaRPr b="0" i="0" sz="2800" u="sng" cap="none" strike="noStrike">
                <a:solidFill>
                  <a:srgbClr val="3A3838"/>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3A3838"/>
                  </a:solidFill>
                  <a:latin typeface="Arial"/>
                  <a:ea typeface="Arial"/>
                  <a:cs typeface="Arial"/>
                  <a:sym typeface="Arial"/>
                </a:rPr>
                <a:t>Coolant Temp. sensors ( in&amp; out)</a:t>
              </a:r>
              <a:endParaRPr/>
            </a:p>
            <a:p>
              <a:pPr indent="-285750" lvl="0" marL="28575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3A3838"/>
                  </a:solidFill>
                  <a:latin typeface="Arial"/>
                  <a:ea typeface="Arial"/>
                  <a:cs typeface="Arial"/>
                  <a:sym typeface="Arial"/>
                </a:rPr>
                <a:t>Coolant Flow Rate</a:t>
              </a:r>
              <a:endParaRPr/>
            </a:p>
            <a:p>
              <a:pPr indent="-285750" lvl="0" marL="28575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3A3838"/>
                  </a:solidFill>
                  <a:latin typeface="Arial"/>
                  <a:ea typeface="Arial"/>
                  <a:cs typeface="Arial"/>
                  <a:sym typeface="Arial"/>
                </a:rPr>
                <a:t>Pressure sensor (in &amp; out) </a:t>
              </a:r>
              <a:endParaRPr/>
            </a:p>
            <a:p>
              <a:pPr indent="-285750" lvl="0" marL="28575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3A3838"/>
                  </a:solidFill>
                  <a:latin typeface="Arial"/>
                  <a:ea typeface="Arial"/>
                  <a:cs typeface="Arial"/>
                  <a:sym typeface="Arial"/>
                </a:rPr>
                <a:t>Power consumption </a:t>
              </a:r>
              <a:endParaRPr/>
            </a:p>
            <a:p>
              <a:pPr indent="-285750" lvl="0" marL="28575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3A3838"/>
                  </a:solidFill>
                  <a:latin typeface="Arial"/>
                  <a:ea typeface="Arial"/>
                  <a:cs typeface="Arial"/>
                  <a:sym typeface="Arial"/>
                </a:rPr>
                <a:t>Reservoir level </a:t>
              </a:r>
              <a:endParaRPr b="0" i="0" sz="2800" u="none" cap="none" strike="noStrike">
                <a:solidFill>
                  <a:srgbClr val="3A3838"/>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3A3838"/>
                  </a:solidFill>
                  <a:latin typeface="Arial"/>
                  <a:ea typeface="Arial"/>
                  <a:cs typeface="Arial"/>
                  <a:sym typeface="Arial"/>
                </a:rPr>
                <a:t>Leak detection </a:t>
              </a:r>
              <a:endParaRPr/>
            </a:p>
            <a:p>
              <a:pPr indent="-285750" lvl="0" marL="28575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3A3838"/>
                  </a:solidFill>
                  <a:latin typeface="Arial"/>
                  <a:ea typeface="Arial"/>
                  <a:cs typeface="Arial"/>
                  <a:sym typeface="Arial"/>
                </a:rPr>
                <a:t>Pump speed</a:t>
              </a:r>
              <a:endParaRPr/>
            </a:p>
            <a:p>
              <a:pPr indent="-285750" lvl="0" marL="28575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3A3838"/>
                  </a:solidFill>
                  <a:latin typeface="Arial"/>
                  <a:ea typeface="Arial"/>
                  <a:cs typeface="Arial"/>
                  <a:sym typeface="Arial"/>
                </a:rPr>
                <a:t>Pump power consumption</a:t>
              </a:r>
              <a:endParaRPr/>
            </a:p>
            <a:p>
              <a:pPr indent="-107950" lvl="0" marL="28575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3A3838"/>
                </a:solidFill>
                <a:latin typeface="Arial"/>
                <a:ea typeface="Arial"/>
                <a:cs typeface="Arial"/>
                <a:sym typeface="Arial"/>
              </a:endParaRPr>
            </a:p>
            <a:p>
              <a:pPr indent="0" lvl="0" marL="0" marR="0" rtl="0" algn="l">
                <a:lnSpc>
                  <a:spcPct val="100000"/>
                </a:lnSpc>
                <a:spcBef>
                  <a:spcPts val="0"/>
                </a:spcBef>
                <a:spcAft>
                  <a:spcPts val="0"/>
                </a:spcAft>
                <a:buNone/>
              </a:pPr>
              <a:r>
                <a:rPr b="0" i="0" lang="en-US" sz="2800" u="none" cap="none" strike="noStrike">
                  <a:solidFill>
                    <a:srgbClr val="3A3838"/>
                  </a:solidFill>
                  <a:latin typeface="Arial"/>
                  <a:ea typeface="Arial"/>
                  <a:cs typeface="Arial"/>
                  <a:sym typeface="Arial"/>
                </a:rPr>
                <a:t>    </a:t>
              </a:r>
              <a:endParaRPr/>
            </a:p>
          </p:txBody>
        </p:sp>
        <p:sp>
          <p:nvSpPr>
            <p:cNvPr id="310" name="Google Shape;310;p22"/>
            <p:cNvSpPr/>
            <p:nvPr/>
          </p:nvSpPr>
          <p:spPr>
            <a:xfrm>
              <a:off x="177699" y="8241923"/>
              <a:ext cx="4733713" cy="138499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sng" cap="none" strike="noStrike">
                  <a:solidFill>
                    <a:srgbClr val="3A3838"/>
                  </a:solidFill>
                  <a:latin typeface="Arial"/>
                  <a:ea typeface="Arial"/>
                  <a:cs typeface="Arial"/>
                  <a:sym typeface="Arial"/>
                </a:rPr>
                <a:t>Control(CDU):</a:t>
              </a:r>
              <a:endParaRPr/>
            </a:p>
            <a:p>
              <a:pPr indent="-285750" lvl="0" marL="28575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3A3838"/>
                  </a:solidFill>
                  <a:latin typeface="Arial"/>
                  <a:ea typeface="Arial"/>
                  <a:cs typeface="Arial"/>
                  <a:sym typeface="Arial"/>
                </a:rPr>
                <a:t> Pump PWM</a:t>
              </a:r>
              <a:endParaRPr/>
            </a:p>
            <a:p>
              <a:pPr indent="-285750" lvl="0" marL="28575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3A3838"/>
                  </a:solidFill>
                  <a:latin typeface="Arial"/>
                  <a:ea typeface="Arial"/>
                  <a:cs typeface="Arial"/>
                  <a:sym typeface="Arial"/>
                </a:rPr>
                <a:t> Pump Power</a:t>
              </a:r>
              <a:endParaRPr b="0" i="0" sz="2800" u="none" cap="none" strike="noStrike">
                <a:solidFill>
                  <a:srgbClr val="3A3838"/>
                </a:solidFill>
                <a:latin typeface="Arial"/>
                <a:ea typeface="Arial"/>
                <a:cs typeface="Arial"/>
                <a:sym typeface="Arial"/>
              </a:endParaRPr>
            </a:p>
          </p:txBody>
        </p:sp>
      </p:grpSp>
      <p:sp>
        <p:nvSpPr>
          <p:cNvPr id="311" name="Google Shape;311;p22"/>
          <p:cNvSpPr/>
          <p:nvPr/>
        </p:nvSpPr>
        <p:spPr>
          <a:xfrm>
            <a:off x="18050620" y="5397068"/>
            <a:ext cx="5150844" cy="224676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sng" cap="none" strike="noStrike">
                <a:solidFill>
                  <a:srgbClr val="3A3838"/>
                </a:solidFill>
                <a:latin typeface="Arial"/>
                <a:ea typeface="Arial"/>
                <a:cs typeface="Arial"/>
                <a:sym typeface="Arial"/>
              </a:rPr>
              <a:t>Monitor (Active RDHx)</a:t>
            </a:r>
            <a:endParaRPr b="0" i="0" sz="2800" u="sng" cap="none" strike="noStrike">
              <a:solidFill>
                <a:srgbClr val="3A3838"/>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3A3838"/>
                </a:solidFill>
                <a:latin typeface="Arial"/>
                <a:ea typeface="Arial"/>
                <a:cs typeface="Arial"/>
                <a:sym typeface="Arial"/>
              </a:rPr>
              <a:t>In/Out Temperature sensors </a:t>
            </a:r>
            <a:endParaRPr/>
          </a:p>
          <a:p>
            <a:pPr indent="-285750" lvl="0" marL="28575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3A3838"/>
                </a:solidFill>
                <a:latin typeface="Arial"/>
                <a:ea typeface="Arial"/>
                <a:cs typeface="Arial"/>
                <a:sym typeface="Arial"/>
              </a:rPr>
              <a:t>Pressure sensors </a:t>
            </a:r>
            <a:endParaRPr b="0" i="0" sz="2800" u="none" cap="none" strike="noStrike">
              <a:solidFill>
                <a:srgbClr val="3A3838"/>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3A3838"/>
                </a:solidFill>
                <a:latin typeface="Arial"/>
                <a:ea typeface="Arial"/>
                <a:cs typeface="Arial"/>
                <a:sym typeface="Arial"/>
              </a:rPr>
              <a:t>Fan power consumption</a:t>
            </a:r>
            <a:endParaRPr/>
          </a:p>
          <a:p>
            <a:pPr indent="-285750" lvl="0" marL="28575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3A3838"/>
                </a:solidFill>
                <a:latin typeface="Arial"/>
                <a:ea typeface="Arial"/>
                <a:cs typeface="Arial"/>
                <a:sym typeface="Arial"/>
              </a:rPr>
              <a:t>Fan speed </a:t>
            </a:r>
            <a:endParaRPr b="0" i="0" sz="2800" u="none" cap="none" strike="noStrike">
              <a:solidFill>
                <a:srgbClr val="3A3838"/>
              </a:solidFill>
              <a:latin typeface="Arial"/>
              <a:ea typeface="Arial"/>
              <a:cs typeface="Arial"/>
              <a:sym typeface="Arial"/>
            </a:endParaRPr>
          </a:p>
        </p:txBody>
      </p:sp>
      <p:sp>
        <p:nvSpPr>
          <p:cNvPr id="312" name="Google Shape;312;p22"/>
          <p:cNvSpPr/>
          <p:nvPr/>
        </p:nvSpPr>
        <p:spPr>
          <a:xfrm>
            <a:off x="18050620" y="7712192"/>
            <a:ext cx="5761620" cy="138499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US" sz="2800" u="sng" cap="none" strike="noStrike">
                <a:solidFill>
                  <a:srgbClr val="3A3838"/>
                </a:solidFill>
                <a:latin typeface="Arial"/>
                <a:ea typeface="Arial"/>
                <a:cs typeface="Arial"/>
                <a:sym typeface="Arial"/>
              </a:rPr>
              <a:t>Control (Active RDHx)</a:t>
            </a:r>
            <a:endParaRPr b="0" i="0" sz="2800" u="sng" cap="none" strike="noStrike">
              <a:solidFill>
                <a:srgbClr val="3A3838"/>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3A3838"/>
                </a:solidFill>
                <a:latin typeface="Arial"/>
                <a:ea typeface="Arial"/>
                <a:cs typeface="Arial"/>
                <a:sym typeface="Arial"/>
              </a:rPr>
              <a:t> Fan PWM </a:t>
            </a:r>
            <a:endParaRPr/>
          </a:p>
          <a:p>
            <a:pPr indent="-107950" lvl="0" marL="28575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3A3838"/>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6" name="Shape 316"/>
        <p:cNvGrpSpPr/>
        <p:nvPr/>
      </p:nvGrpSpPr>
      <p:grpSpPr>
        <a:xfrm>
          <a:off x="0" y="0"/>
          <a:ext cx="0" cy="0"/>
          <a:chOff x="0" y="0"/>
          <a:chExt cx="0" cy="0"/>
        </a:xfrm>
      </p:grpSpPr>
      <p:sp>
        <p:nvSpPr>
          <p:cNvPr id="317" name="Google Shape;317;p23"/>
          <p:cNvSpPr txBox="1"/>
          <p:nvPr>
            <p:ph type="title"/>
          </p:nvPr>
        </p:nvSpPr>
        <p:spPr>
          <a:xfrm>
            <a:off x="1676400" y="730251"/>
            <a:ext cx="21031199" cy="154029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SzPts val="10000"/>
              <a:buNone/>
            </a:pPr>
            <a:r>
              <a:rPr lang="en-US"/>
              <a:t>Content</a:t>
            </a:r>
            <a:endParaRPr/>
          </a:p>
        </p:txBody>
      </p:sp>
      <p:sp>
        <p:nvSpPr>
          <p:cNvPr id="318" name="Google Shape;318;p23"/>
          <p:cNvSpPr txBox="1"/>
          <p:nvPr>
            <p:ph idx="1" type="body"/>
          </p:nvPr>
        </p:nvSpPr>
        <p:spPr>
          <a:xfrm>
            <a:off x="1676400" y="1965749"/>
            <a:ext cx="21831300" cy="11079691"/>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2000"/>
              </a:spcBef>
              <a:spcAft>
                <a:spcPts val="0"/>
              </a:spcAft>
              <a:buSzPts val="6400"/>
              <a:buNone/>
            </a:pPr>
            <a:r>
              <a:rPr b="1" lang="en-US" sz="6000">
                <a:solidFill>
                  <a:srgbClr val="A5A5A5"/>
                </a:solidFill>
              </a:rPr>
              <a:t>Performance</a:t>
            </a:r>
            <a:endParaRPr/>
          </a:p>
          <a:p>
            <a:pPr indent="-685800" lvl="0" marL="685800" rtl="0" algn="l">
              <a:lnSpc>
                <a:spcPct val="90000"/>
              </a:lnSpc>
              <a:spcBef>
                <a:spcPts val="2000"/>
              </a:spcBef>
              <a:spcAft>
                <a:spcPts val="0"/>
              </a:spcAft>
              <a:buSzPts val="6400"/>
              <a:buFont typeface="Arial"/>
              <a:buChar char="•"/>
            </a:pPr>
            <a:r>
              <a:rPr b="1" lang="en-US" sz="4400">
                <a:solidFill>
                  <a:srgbClr val="A5A5A5"/>
                </a:solidFill>
              </a:rPr>
              <a:t>RDHx cooling capacity (request no facility water)</a:t>
            </a:r>
            <a:endParaRPr/>
          </a:p>
          <a:p>
            <a:pPr indent="-685800" lvl="0" marL="685800" rtl="0" algn="l">
              <a:lnSpc>
                <a:spcPct val="90000"/>
              </a:lnSpc>
              <a:spcBef>
                <a:spcPts val="2000"/>
              </a:spcBef>
              <a:spcAft>
                <a:spcPts val="0"/>
              </a:spcAft>
              <a:buSzPts val="6400"/>
              <a:buFont typeface="Arial"/>
              <a:buChar char="•"/>
            </a:pPr>
            <a:r>
              <a:rPr b="1" lang="en-US" sz="4400">
                <a:solidFill>
                  <a:srgbClr val="A5A5A5"/>
                </a:solidFill>
              </a:rPr>
              <a:t>Cold plate performance</a:t>
            </a:r>
            <a:endParaRPr/>
          </a:p>
          <a:p>
            <a:pPr indent="0" lvl="0" marL="0" rtl="0" algn="l">
              <a:lnSpc>
                <a:spcPct val="90000"/>
              </a:lnSpc>
              <a:spcBef>
                <a:spcPts val="2000"/>
              </a:spcBef>
              <a:spcAft>
                <a:spcPts val="0"/>
              </a:spcAft>
              <a:buSzPts val="6400"/>
              <a:buNone/>
            </a:pPr>
            <a:r>
              <a:rPr b="1" lang="en-US" sz="6000">
                <a:solidFill>
                  <a:srgbClr val="A5A5A5"/>
                </a:solidFill>
              </a:rPr>
              <a:t>Serviceability </a:t>
            </a:r>
            <a:endParaRPr/>
          </a:p>
          <a:p>
            <a:pPr indent="-685800" lvl="0" marL="685800" rtl="0" algn="l">
              <a:lnSpc>
                <a:spcPct val="90000"/>
              </a:lnSpc>
              <a:spcBef>
                <a:spcPts val="2000"/>
              </a:spcBef>
              <a:spcAft>
                <a:spcPts val="0"/>
              </a:spcAft>
              <a:buSzPts val="6400"/>
              <a:buFont typeface="Arial"/>
              <a:buChar char="•"/>
            </a:pPr>
            <a:r>
              <a:rPr b="1" lang="en-US" sz="4400">
                <a:solidFill>
                  <a:srgbClr val="A5A5A5"/>
                </a:solidFill>
              </a:rPr>
              <a:t>Cold plate assembly and maintenance </a:t>
            </a:r>
            <a:endParaRPr b="1" sz="4400">
              <a:solidFill>
                <a:srgbClr val="A5A5A5"/>
              </a:solidFill>
            </a:endParaRPr>
          </a:p>
          <a:p>
            <a:pPr indent="-685800" lvl="0" marL="685800" rtl="0" algn="l">
              <a:lnSpc>
                <a:spcPct val="90000"/>
              </a:lnSpc>
              <a:spcBef>
                <a:spcPts val="2000"/>
              </a:spcBef>
              <a:spcAft>
                <a:spcPts val="0"/>
              </a:spcAft>
              <a:buSzPts val="6400"/>
              <a:buFont typeface="Arial"/>
              <a:buChar char="•"/>
            </a:pPr>
            <a:r>
              <a:rPr b="1" lang="en-US" sz="4400">
                <a:solidFill>
                  <a:srgbClr val="A5A5A5"/>
                </a:solidFill>
              </a:rPr>
              <a:t>Blind-mate liquid cooling interfaces implemented</a:t>
            </a:r>
            <a:endParaRPr/>
          </a:p>
          <a:p>
            <a:pPr indent="0" lvl="0" marL="0" rtl="0" algn="l">
              <a:lnSpc>
                <a:spcPct val="90000"/>
              </a:lnSpc>
              <a:spcBef>
                <a:spcPts val="2000"/>
              </a:spcBef>
              <a:spcAft>
                <a:spcPts val="0"/>
              </a:spcAft>
              <a:buSzPts val="6400"/>
              <a:buNone/>
            </a:pPr>
            <a:r>
              <a:rPr b="1" lang="en-US" sz="6600">
                <a:solidFill>
                  <a:srgbClr val="A5A5A5"/>
                </a:solidFill>
              </a:rPr>
              <a:t>Control </a:t>
            </a:r>
            <a:endParaRPr/>
          </a:p>
          <a:p>
            <a:pPr indent="-857250" lvl="0" marL="857250" rtl="0" algn="l">
              <a:lnSpc>
                <a:spcPct val="90000"/>
              </a:lnSpc>
              <a:spcBef>
                <a:spcPts val="2000"/>
              </a:spcBef>
              <a:spcAft>
                <a:spcPts val="0"/>
              </a:spcAft>
              <a:buSzPts val="6400"/>
              <a:buFont typeface="Arial"/>
              <a:buChar char="•"/>
            </a:pPr>
            <a:r>
              <a:rPr b="1" lang="en-US" sz="4800">
                <a:solidFill>
                  <a:srgbClr val="A5A5A5"/>
                </a:solidFill>
              </a:rPr>
              <a:t>CDU serves as brain of rack level liquid cooling</a:t>
            </a:r>
            <a:endParaRPr/>
          </a:p>
          <a:p>
            <a:pPr indent="0" lvl="0" marL="0" rtl="0" algn="l">
              <a:lnSpc>
                <a:spcPct val="90000"/>
              </a:lnSpc>
              <a:spcBef>
                <a:spcPts val="2000"/>
              </a:spcBef>
              <a:spcAft>
                <a:spcPts val="0"/>
              </a:spcAft>
              <a:buSzPts val="6400"/>
              <a:buNone/>
            </a:pPr>
            <a:r>
              <a:rPr b="1" lang="en-US" sz="6000">
                <a:solidFill>
                  <a:srgbClr val="0000CC"/>
                </a:solidFill>
              </a:rPr>
              <a:t>Compatible Design</a:t>
            </a:r>
            <a:endParaRPr b="1" sz="6000">
              <a:solidFill>
                <a:srgbClr val="0000CC"/>
              </a:solidFill>
            </a:endParaRPr>
          </a:p>
          <a:p>
            <a:pPr indent="-685800" lvl="0" marL="685800" rtl="0" algn="l">
              <a:lnSpc>
                <a:spcPct val="90000"/>
              </a:lnSpc>
              <a:spcBef>
                <a:spcPts val="2000"/>
              </a:spcBef>
              <a:spcAft>
                <a:spcPts val="0"/>
              </a:spcAft>
              <a:buSzPts val="6400"/>
              <a:buFont typeface="Arial"/>
              <a:buChar char="•"/>
            </a:pPr>
            <a:r>
              <a:rPr b="1" lang="en-US" sz="4400">
                <a:solidFill>
                  <a:srgbClr val="0000CC"/>
                </a:solidFill>
              </a:rPr>
              <a:t>Key element is compatible to ORV3 and EIA 19” rack </a:t>
            </a:r>
            <a:endParaRPr/>
          </a:p>
          <a:p>
            <a:pPr indent="-279400" lvl="0" marL="685800" rtl="0" algn="l">
              <a:lnSpc>
                <a:spcPct val="90000"/>
              </a:lnSpc>
              <a:spcBef>
                <a:spcPts val="2000"/>
              </a:spcBef>
              <a:spcAft>
                <a:spcPts val="0"/>
              </a:spcAft>
              <a:buSzPts val="6400"/>
              <a:buFont typeface="Arial"/>
              <a:buNone/>
            </a:pPr>
            <a:r>
              <a:t/>
            </a:r>
            <a:endParaRPr b="1" sz="5400"/>
          </a:p>
          <a:p>
            <a:pPr indent="0" lvl="0" marL="0" rtl="0" algn="l">
              <a:lnSpc>
                <a:spcPct val="90000"/>
              </a:lnSpc>
              <a:spcBef>
                <a:spcPts val="2000"/>
              </a:spcBef>
              <a:spcAft>
                <a:spcPts val="0"/>
              </a:spcAft>
              <a:buSzPts val="6400"/>
              <a:buNone/>
            </a:pPr>
            <a:r>
              <a:t/>
            </a:r>
            <a:endParaRPr sz="4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2" name="Shape 322"/>
        <p:cNvGrpSpPr/>
        <p:nvPr/>
      </p:nvGrpSpPr>
      <p:grpSpPr>
        <a:xfrm>
          <a:off x="0" y="0"/>
          <a:ext cx="0" cy="0"/>
          <a:chOff x="0" y="0"/>
          <a:chExt cx="0" cy="0"/>
        </a:xfrm>
      </p:grpSpPr>
      <p:sp>
        <p:nvSpPr>
          <p:cNvPr id="323" name="Google Shape;323;p24"/>
          <p:cNvSpPr/>
          <p:nvPr/>
        </p:nvSpPr>
        <p:spPr>
          <a:xfrm>
            <a:off x="953548" y="2450966"/>
            <a:ext cx="13321484" cy="7174561"/>
          </a:xfrm>
          <a:prstGeom prst="roundRect">
            <a:avLst>
              <a:gd fmla="val 16667" name="adj"/>
            </a:avLst>
          </a:prstGeom>
          <a:solidFill>
            <a:srgbClr val="9CC2E5"/>
          </a:solidFill>
          <a:ln cap="flat" cmpd="sng" w="25400">
            <a:solidFill>
              <a:srgbClr val="31538F"/>
            </a:solidFill>
            <a:prstDash val="solid"/>
            <a:round/>
            <a:headEnd len="sm" w="sm" type="none"/>
            <a:tailEnd len="sm" w="sm" type="none"/>
          </a:ln>
        </p:spPr>
        <p:txBody>
          <a:bodyPr anchorCtr="0" anchor="t" bIns="0" lIns="91425" spcFirstLastPara="1" rIns="91425" wrap="square" tIns="0">
            <a:noAutofit/>
          </a:bodyPr>
          <a:lstStyle/>
          <a:p>
            <a:pPr indent="0" lvl="0" marL="0" marR="0" rtl="0" algn="l">
              <a:lnSpc>
                <a:spcPct val="100000"/>
              </a:lnSpc>
              <a:spcBef>
                <a:spcPts val="0"/>
              </a:spcBef>
              <a:spcAft>
                <a:spcPts val="0"/>
              </a:spcAft>
              <a:buNone/>
            </a:pPr>
            <a:r>
              <a:rPr b="1" i="0" lang="en-US" sz="4000" u="none" cap="none" strike="noStrike">
                <a:solidFill>
                  <a:schemeClr val="accent4"/>
                </a:solidFill>
                <a:latin typeface="Arial"/>
                <a:ea typeface="Arial"/>
                <a:cs typeface="Arial"/>
                <a:sym typeface="Arial"/>
              </a:rPr>
              <a:t>        CDU</a:t>
            </a:r>
            <a:endParaRPr b="1" i="0" sz="4000" u="none" cap="none" strike="noStrike">
              <a:solidFill>
                <a:schemeClr val="accent4"/>
              </a:solidFill>
              <a:latin typeface="Arial"/>
              <a:ea typeface="Arial"/>
              <a:cs typeface="Arial"/>
              <a:sym typeface="Arial"/>
            </a:endParaRPr>
          </a:p>
        </p:txBody>
      </p:sp>
      <p:pic>
        <p:nvPicPr>
          <p:cNvPr id="324" name="Google Shape;324;p24"/>
          <p:cNvPicPr preferRelativeResize="0"/>
          <p:nvPr/>
        </p:nvPicPr>
        <p:blipFill rotWithShape="1">
          <a:blip r:embed="rId3">
            <a:alphaModFix/>
          </a:blip>
          <a:srcRect b="0" l="0" r="0" t="0"/>
          <a:stretch/>
        </p:blipFill>
        <p:spPr>
          <a:xfrm>
            <a:off x="16309295" y="2716609"/>
            <a:ext cx="1558296" cy="5074598"/>
          </a:xfrm>
          <a:prstGeom prst="rect">
            <a:avLst/>
          </a:prstGeom>
          <a:noFill/>
          <a:ln>
            <a:noFill/>
          </a:ln>
        </p:spPr>
      </p:pic>
      <p:pic>
        <p:nvPicPr>
          <p:cNvPr id="325" name="Google Shape;325;p24"/>
          <p:cNvPicPr preferRelativeResize="0"/>
          <p:nvPr/>
        </p:nvPicPr>
        <p:blipFill rotWithShape="1">
          <a:blip r:embed="rId4">
            <a:alphaModFix/>
          </a:blip>
          <a:srcRect b="0" l="78768" r="0" t="0"/>
          <a:stretch/>
        </p:blipFill>
        <p:spPr>
          <a:xfrm>
            <a:off x="18965683" y="2617571"/>
            <a:ext cx="1360364" cy="6686161"/>
          </a:xfrm>
          <a:prstGeom prst="rect">
            <a:avLst/>
          </a:prstGeom>
          <a:noFill/>
          <a:ln>
            <a:noFill/>
          </a:ln>
        </p:spPr>
      </p:pic>
      <p:sp>
        <p:nvSpPr>
          <p:cNvPr id="326" name="Google Shape;326;p24"/>
          <p:cNvSpPr/>
          <p:nvPr/>
        </p:nvSpPr>
        <p:spPr>
          <a:xfrm>
            <a:off x="11277600" y="3542463"/>
            <a:ext cx="4033860" cy="4978151"/>
          </a:xfrm>
          <a:prstGeom prst="rect">
            <a:avLst/>
          </a:prstGeom>
          <a:solidFill>
            <a:srgbClr val="C4E0B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27" name="Google Shape;327;p24"/>
          <p:cNvSpPr txBox="1"/>
          <p:nvPr>
            <p:ph type="title"/>
          </p:nvPr>
        </p:nvSpPr>
        <p:spPr>
          <a:xfrm>
            <a:off x="1006475" y="730251"/>
            <a:ext cx="21031199" cy="1601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535353"/>
              </a:buClr>
              <a:buSzPts val="10000"/>
              <a:buFont typeface="Source Sans Pro"/>
              <a:buNone/>
            </a:pPr>
            <a:r>
              <a:rPr lang="en-US"/>
              <a:t>Compatible Design- CDU </a:t>
            </a:r>
            <a:endParaRPr b="0" i="0" sz="10000" u="none" cap="none" strike="noStrike">
              <a:solidFill>
                <a:srgbClr val="535353"/>
              </a:solidFill>
              <a:latin typeface="Source Sans Pro"/>
              <a:ea typeface="Source Sans Pro"/>
              <a:cs typeface="Source Sans Pro"/>
              <a:sym typeface="Source Sans Pro"/>
            </a:endParaRPr>
          </a:p>
        </p:txBody>
      </p:sp>
      <p:sp>
        <p:nvSpPr>
          <p:cNvPr id="328" name="Google Shape;328;p24"/>
          <p:cNvSpPr/>
          <p:nvPr/>
        </p:nvSpPr>
        <p:spPr>
          <a:xfrm>
            <a:off x="4222936" y="2868282"/>
            <a:ext cx="6451829" cy="1348365"/>
          </a:xfrm>
          <a:prstGeom prst="roundRect">
            <a:avLst>
              <a:gd fmla="val 16667" name="adj"/>
            </a:avLst>
          </a:prstGeom>
          <a:solidFill>
            <a:srgbClr val="548135"/>
          </a:solidFill>
          <a:ln cap="flat" cmpd="sng" w="25400">
            <a:solidFill>
              <a:srgbClr val="31538F"/>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Control Board</a:t>
            </a:r>
            <a:endParaRPr b="0" i="0" sz="3600" u="none" cap="none" strike="noStrike">
              <a:solidFill>
                <a:schemeClr val="lt1"/>
              </a:solidFill>
              <a:latin typeface="Arial"/>
              <a:ea typeface="Arial"/>
              <a:cs typeface="Arial"/>
              <a:sym typeface="Arial"/>
            </a:endParaRPr>
          </a:p>
        </p:txBody>
      </p:sp>
      <p:sp>
        <p:nvSpPr>
          <p:cNvPr id="329" name="Google Shape;329;p24"/>
          <p:cNvSpPr/>
          <p:nvPr/>
        </p:nvSpPr>
        <p:spPr>
          <a:xfrm>
            <a:off x="6440445" y="5962019"/>
            <a:ext cx="1297849" cy="3531365"/>
          </a:xfrm>
          <a:prstGeom prst="roundRect">
            <a:avLst>
              <a:gd fmla="val 16667" name="adj"/>
            </a:avLst>
          </a:prstGeom>
          <a:solidFill>
            <a:srgbClr val="548135"/>
          </a:solidFill>
          <a:ln cap="flat" cmpd="sng" w="254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chemeClr val="lt1"/>
                </a:solidFill>
                <a:latin typeface="Arial"/>
                <a:ea typeface="Arial"/>
                <a:cs typeface="Arial"/>
                <a:sym typeface="Arial"/>
              </a:rPr>
              <a:t>PDB</a:t>
            </a:r>
            <a:endParaRPr b="1" i="0" sz="3600" u="none" cap="none" strike="noStrike">
              <a:solidFill>
                <a:schemeClr val="lt1"/>
              </a:solidFill>
              <a:latin typeface="Arial"/>
              <a:ea typeface="Arial"/>
              <a:cs typeface="Arial"/>
              <a:sym typeface="Arial"/>
            </a:endParaRPr>
          </a:p>
        </p:txBody>
      </p:sp>
      <p:sp>
        <p:nvSpPr>
          <p:cNvPr id="330" name="Google Shape;330;p24"/>
          <p:cNvSpPr/>
          <p:nvPr/>
        </p:nvSpPr>
        <p:spPr>
          <a:xfrm>
            <a:off x="1192153" y="6161319"/>
            <a:ext cx="4194697" cy="1321500"/>
          </a:xfrm>
          <a:prstGeom prst="roundRect">
            <a:avLst>
              <a:gd fmla="val 16667" name="adj"/>
            </a:avLst>
          </a:prstGeom>
          <a:solidFill>
            <a:srgbClr val="A5A5A5"/>
          </a:solidFill>
          <a:ln cap="flat" cmpd="sng" w="25400">
            <a:solidFill>
              <a:srgbClr val="31538F"/>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0" i="0" lang="en-US" sz="4000" u="none" cap="none" strike="noStrike">
                <a:solidFill>
                  <a:schemeClr val="lt1"/>
                </a:solidFill>
                <a:latin typeface="Arial"/>
                <a:ea typeface="Arial"/>
                <a:cs typeface="Arial"/>
                <a:sym typeface="Arial"/>
              </a:rPr>
              <a:t>Pump </a:t>
            </a:r>
            <a:endParaRPr b="0" i="0" sz="4000" u="none" cap="none" strike="noStrike">
              <a:solidFill>
                <a:schemeClr val="lt1"/>
              </a:solidFill>
              <a:latin typeface="Arial"/>
              <a:ea typeface="Arial"/>
              <a:cs typeface="Arial"/>
              <a:sym typeface="Arial"/>
            </a:endParaRPr>
          </a:p>
        </p:txBody>
      </p:sp>
      <p:sp>
        <p:nvSpPr>
          <p:cNvPr id="331" name="Google Shape;331;p24"/>
          <p:cNvSpPr/>
          <p:nvPr/>
        </p:nvSpPr>
        <p:spPr>
          <a:xfrm>
            <a:off x="1206988" y="7476332"/>
            <a:ext cx="4089143" cy="1271107"/>
          </a:xfrm>
          <a:prstGeom prst="roundRect">
            <a:avLst>
              <a:gd fmla="val 16667" name="adj"/>
            </a:avLst>
          </a:prstGeom>
          <a:solidFill>
            <a:srgbClr val="A5A5A5"/>
          </a:solidFill>
          <a:ln cap="flat" cmpd="sng" w="25400">
            <a:solidFill>
              <a:srgbClr val="31538F"/>
            </a:solidFill>
            <a:prstDash val="solid"/>
            <a:round/>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None/>
            </a:pPr>
            <a:r>
              <a:rPr b="0" i="0" lang="en-US" sz="4000" u="none" cap="none" strike="noStrike">
                <a:solidFill>
                  <a:schemeClr val="lt1"/>
                </a:solidFill>
                <a:latin typeface="Arial"/>
                <a:ea typeface="Arial"/>
                <a:cs typeface="Arial"/>
                <a:sym typeface="Arial"/>
              </a:rPr>
              <a:t>Pump </a:t>
            </a:r>
            <a:endParaRPr b="0" i="0" sz="4000" u="none" cap="none" strike="noStrike">
              <a:solidFill>
                <a:schemeClr val="lt1"/>
              </a:solidFill>
              <a:latin typeface="Arial"/>
              <a:ea typeface="Arial"/>
              <a:cs typeface="Arial"/>
              <a:sym typeface="Arial"/>
            </a:endParaRPr>
          </a:p>
        </p:txBody>
      </p:sp>
      <p:cxnSp>
        <p:nvCxnSpPr>
          <p:cNvPr id="332" name="Google Shape;332;p24"/>
          <p:cNvCxnSpPr/>
          <p:nvPr/>
        </p:nvCxnSpPr>
        <p:spPr>
          <a:xfrm flipH="1">
            <a:off x="7824592" y="4839055"/>
            <a:ext cx="5400600" cy="2066700"/>
          </a:xfrm>
          <a:prstGeom prst="bentConnector3">
            <a:avLst>
              <a:gd fmla="val 50000" name="adj1"/>
            </a:avLst>
          </a:prstGeom>
          <a:noFill/>
          <a:ln cap="flat" cmpd="sng" w="76200">
            <a:solidFill>
              <a:srgbClr val="002060"/>
            </a:solidFill>
            <a:prstDash val="solid"/>
            <a:round/>
            <a:headEnd len="sm" w="sm" type="none"/>
            <a:tailEnd len="med" w="med" type="triangle"/>
          </a:ln>
        </p:spPr>
      </p:cxnSp>
      <p:cxnSp>
        <p:nvCxnSpPr>
          <p:cNvPr id="333" name="Google Shape;333;p24"/>
          <p:cNvCxnSpPr/>
          <p:nvPr/>
        </p:nvCxnSpPr>
        <p:spPr>
          <a:xfrm flipH="1">
            <a:off x="7713188" y="7539698"/>
            <a:ext cx="4296900" cy="499500"/>
          </a:xfrm>
          <a:prstGeom prst="bentConnector3">
            <a:avLst>
              <a:gd fmla="val 50001" name="adj1"/>
            </a:avLst>
          </a:prstGeom>
          <a:noFill/>
          <a:ln cap="flat" cmpd="sng" w="76200">
            <a:solidFill>
              <a:srgbClr val="002060"/>
            </a:solidFill>
            <a:prstDash val="dash"/>
            <a:round/>
            <a:headEnd len="sm" w="sm" type="none"/>
            <a:tailEnd len="med" w="med" type="triangle"/>
          </a:ln>
        </p:spPr>
      </p:cxnSp>
      <p:cxnSp>
        <p:nvCxnSpPr>
          <p:cNvPr id="334" name="Google Shape;334;p24"/>
          <p:cNvCxnSpPr/>
          <p:nvPr/>
        </p:nvCxnSpPr>
        <p:spPr>
          <a:xfrm flipH="1">
            <a:off x="5130686" y="6933297"/>
            <a:ext cx="1321800" cy="606300"/>
          </a:xfrm>
          <a:prstGeom prst="bentConnector3">
            <a:avLst>
              <a:gd fmla="val 50000" name="adj1"/>
            </a:avLst>
          </a:prstGeom>
          <a:noFill/>
          <a:ln cap="flat" cmpd="sng" w="76200">
            <a:solidFill>
              <a:srgbClr val="002060"/>
            </a:solidFill>
            <a:prstDash val="solid"/>
            <a:round/>
            <a:headEnd len="sm" w="sm" type="none"/>
            <a:tailEnd len="med" w="med" type="triangle"/>
          </a:ln>
          <a:effectLst>
            <a:outerShdw blurRad="40000" rotWithShape="0" dir="5400000" dist="23000">
              <a:srgbClr val="000000">
                <a:alpha val="34901"/>
              </a:srgbClr>
            </a:outerShdw>
          </a:effectLst>
        </p:spPr>
      </p:cxnSp>
      <p:cxnSp>
        <p:nvCxnSpPr>
          <p:cNvPr id="335" name="Google Shape;335;p24"/>
          <p:cNvCxnSpPr>
            <a:stCxn id="329" idx="0"/>
            <a:endCxn id="328" idx="2"/>
          </p:cNvCxnSpPr>
          <p:nvPr/>
        </p:nvCxnSpPr>
        <p:spPr>
          <a:xfrm rot="-5400000">
            <a:off x="6396369" y="4909619"/>
            <a:ext cx="1745400" cy="359400"/>
          </a:xfrm>
          <a:prstGeom prst="bentConnector3">
            <a:avLst>
              <a:gd fmla="val 49999" name="adj1"/>
            </a:avLst>
          </a:prstGeom>
          <a:noFill/>
          <a:ln cap="flat" cmpd="sng" w="76200">
            <a:solidFill>
              <a:srgbClr val="002060"/>
            </a:solidFill>
            <a:prstDash val="solid"/>
            <a:round/>
            <a:headEnd len="sm" w="sm" type="none"/>
            <a:tailEnd len="med" w="med" type="triangle"/>
          </a:ln>
          <a:effectLst>
            <a:outerShdw blurRad="40000" rotWithShape="0" dir="5400000" dist="23000">
              <a:srgbClr val="000000">
                <a:alpha val="34901"/>
              </a:srgbClr>
            </a:outerShdw>
          </a:effectLst>
        </p:spPr>
      </p:cxnSp>
      <p:cxnSp>
        <p:nvCxnSpPr>
          <p:cNvPr id="336" name="Google Shape;336;p24"/>
          <p:cNvCxnSpPr/>
          <p:nvPr/>
        </p:nvCxnSpPr>
        <p:spPr>
          <a:xfrm flipH="1" rot="10800000">
            <a:off x="7752617" y="8725970"/>
            <a:ext cx="11044200" cy="447900"/>
          </a:xfrm>
          <a:prstGeom prst="bentConnector3">
            <a:avLst>
              <a:gd fmla="val 50000" name="adj1"/>
            </a:avLst>
          </a:prstGeom>
          <a:noFill/>
          <a:ln cap="flat" cmpd="sng" w="76200">
            <a:solidFill>
              <a:srgbClr val="002060"/>
            </a:solidFill>
            <a:prstDash val="solid"/>
            <a:round/>
            <a:headEnd len="sm" w="sm" type="none"/>
            <a:tailEnd len="med" w="med" type="triangle"/>
          </a:ln>
          <a:effectLst>
            <a:outerShdw blurRad="40000" rotWithShape="0" dir="5400000" dist="23000">
              <a:srgbClr val="000000">
                <a:alpha val="34901"/>
              </a:srgbClr>
            </a:outerShdw>
          </a:effectLst>
        </p:spPr>
      </p:cxnSp>
      <p:sp>
        <p:nvSpPr>
          <p:cNvPr id="337" name="Google Shape;337;p24"/>
          <p:cNvSpPr/>
          <p:nvPr/>
        </p:nvSpPr>
        <p:spPr>
          <a:xfrm>
            <a:off x="18365273" y="8983841"/>
            <a:ext cx="2861733"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rgbClr val="7F7F7F"/>
                </a:solidFill>
                <a:latin typeface="Arial"/>
                <a:ea typeface="Arial"/>
                <a:cs typeface="Arial"/>
                <a:sym typeface="Arial"/>
              </a:rPr>
              <a:t>Fan Door</a:t>
            </a:r>
            <a:endParaRPr b="1" i="0" sz="3600" u="none" cap="none" strike="noStrike">
              <a:solidFill>
                <a:srgbClr val="7F7F7F"/>
              </a:solidFill>
              <a:latin typeface="Arial"/>
              <a:ea typeface="Arial"/>
              <a:cs typeface="Arial"/>
              <a:sym typeface="Arial"/>
            </a:endParaRPr>
          </a:p>
        </p:txBody>
      </p:sp>
      <p:pic>
        <p:nvPicPr>
          <p:cNvPr id="338" name="Google Shape;338;p24"/>
          <p:cNvPicPr preferRelativeResize="0"/>
          <p:nvPr/>
        </p:nvPicPr>
        <p:blipFill rotWithShape="1">
          <a:blip r:embed="rId5">
            <a:alphaModFix/>
          </a:blip>
          <a:srcRect b="20367" l="4631" r="18952" t="21459"/>
          <a:stretch/>
        </p:blipFill>
        <p:spPr>
          <a:xfrm>
            <a:off x="12981999" y="3610197"/>
            <a:ext cx="1775443" cy="1802923"/>
          </a:xfrm>
          <a:prstGeom prst="rect">
            <a:avLst/>
          </a:prstGeom>
          <a:noFill/>
          <a:ln>
            <a:noFill/>
          </a:ln>
        </p:spPr>
      </p:pic>
      <p:sp>
        <p:nvSpPr>
          <p:cNvPr id="339" name="Google Shape;339;p24"/>
          <p:cNvSpPr txBox="1"/>
          <p:nvPr/>
        </p:nvSpPr>
        <p:spPr>
          <a:xfrm>
            <a:off x="12066020" y="5455327"/>
            <a:ext cx="3270673" cy="156966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0" i="0" lang="en-US" sz="3200" u="none" cap="none" strike="noStrike">
                <a:solidFill>
                  <a:srgbClr val="002060"/>
                </a:solidFill>
                <a:latin typeface="Arial"/>
                <a:ea typeface="Arial"/>
                <a:cs typeface="Arial"/>
                <a:sym typeface="Arial"/>
              </a:rPr>
              <a:t>Power Clip</a:t>
            </a:r>
            <a:endParaRPr/>
          </a:p>
          <a:p>
            <a:pPr indent="0" lvl="0" marL="0" marR="0" rtl="0" algn="ctr">
              <a:lnSpc>
                <a:spcPct val="100000"/>
              </a:lnSpc>
              <a:spcBef>
                <a:spcPts val="0"/>
              </a:spcBef>
              <a:spcAft>
                <a:spcPts val="0"/>
              </a:spcAft>
              <a:buNone/>
            </a:pPr>
            <a:r>
              <a:rPr b="0" i="0" lang="en-US" sz="3200" u="none" cap="none" strike="noStrike">
                <a:solidFill>
                  <a:srgbClr val="002060"/>
                </a:solidFill>
                <a:latin typeface="Arial"/>
                <a:ea typeface="Arial"/>
                <a:cs typeface="Arial"/>
                <a:sym typeface="Arial"/>
              </a:rPr>
              <a:t>Or </a:t>
            </a:r>
            <a:endParaRPr/>
          </a:p>
          <a:p>
            <a:pPr indent="0" lvl="0" marL="0" marR="0" rtl="0" algn="ctr">
              <a:lnSpc>
                <a:spcPct val="100000"/>
              </a:lnSpc>
              <a:spcBef>
                <a:spcPts val="0"/>
              </a:spcBef>
              <a:spcAft>
                <a:spcPts val="0"/>
              </a:spcAft>
              <a:buNone/>
            </a:pPr>
            <a:r>
              <a:rPr b="0" i="0" lang="en-US" sz="3200" u="none" cap="none" strike="noStrike">
                <a:solidFill>
                  <a:srgbClr val="002060"/>
                </a:solidFill>
                <a:latin typeface="Arial"/>
                <a:ea typeface="Arial"/>
                <a:cs typeface="Arial"/>
                <a:sym typeface="Arial"/>
              </a:rPr>
              <a:t>External PSU</a:t>
            </a:r>
            <a:endParaRPr b="0" i="0" sz="3200" u="none" cap="none" strike="noStrike">
              <a:solidFill>
                <a:srgbClr val="002060"/>
              </a:solidFill>
              <a:latin typeface="Arial"/>
              <a:ea typeface="Arial"/>
              <a:cs typeface="Arial"/>
              <a:sym typeface="Arial"/>
            </a:endParaRPr>
          </a:p>
        </p:txBody>
      </p:sp>
      <p:sp>
        <p:nvSpPr>
          <p:cNvPr id="340" name="Google Shape;340;p24"/>
          <p:cNvSpPr txBox="1"/>
          <p:nvPr>
            <p:ph idx="4294967295" type="body"/>
          </p:nvPr>
        </p:nvSpPr>
        <p:spPr>
          <a:xfrm>
            <a:off x="1431050" y="9647084"/>
            <a:ext cx="21108416" cy="2107284"/>
          </a:xfrm>
          <a:prstGeom prst="rect">
            <a:avLst/>
          </a:prstGeom>
          <a:noFill/>
          <a:ln>
            <a:noFill/>
          </a:ln>
        </p:spPr>
        <p:txBody>
          <a:bodyPr anchorCtr="0" anchor="t" bIns="45700" lIns="91425" spcFirstLastPara="1" rIns="91425" wrap="square" tIns="45700">
            <a:noAutofit/>
          </a:bodyPr>
          <a:lstStyle/>
          <a:p>
            <a:pPr indent="-571500" lvl="0" marL="571500" rtl="0" algn="l">
              <a:lnSpc>
                <a:spcPct val="90000"/>
              </a:lnSpc>
              <a:spcBef>
                <a:spcPts val="2000"/>
              </a:spcBef>
              <a:spcAft>
                <a:spcPts val="0"/>
              </a:spcAft>
              <a:buSzPts val="6400"/>
              <a:buFont typeface="Arial"/>
              <a:buChar char="•"/>
            </a:pPr>
            <a:r>
              <a:rPr lang="en-US" sz="4800"/>
              <a:t>4U 19” CDU  compatible to ORV3/19” rack</a:t>
            </a:r>
            <a:endParaRPr/>
          </a:p>
          <a:p>
            <a:pPr indent="-571500" lvl="0" marL="571500" rtl="0" algn="l">
              <a:lnSpc>
                <a:spcPct val="90000"/>
              </a:lnSpc>
              <a:spcBef>
                <a:spcPts val="2000"/>
              </a:spcBef>
              <a:spcAft>
                <a:spcPts val="0"/>
              </a:spcAft>
              <a:buSzPts val="6400"/>
              <a:buFont typeface="Arial"/>
              <a:buChar char="•"/>
            </a:pPr>
            <a:r>
              <a:rPr lang="en-US" sz="4800"/>
              <a:t>Support 48V/12V power bus bar or external PSU</a:t>
            </a:r>
            <a:endParaRPr/>
          </a:p>
        </p:txBody>
      </p:sp>
      <p:sp>
        <p:nvSpPr>
          <p:cNvPr id="341" name="Google Shape;341;p24"/>
          <p:cNvSpPr/>
          <p:nvPr/>
        </p:nvSpPr>
        <p:spPr>
          <a:xfrm>
            <a:off x="15272831" y="7704844"/>
            <a:ext cx="3817569"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rgbClr val="7F7F7F"/>
                </a:solidFill>
                <a:latin typeface="Arial"/>
                <a:ea typeface="Arial"/>
                <a:cs typeface="Arial"/>
                <a:sym typeface="Arial"/>
              </a:rPr>
              <a:t>Heat Exchange</a:t>
            </a:r>
            <a:endParaRPr b="1" i="0" sz="3600" u="none" cap="none" strike="noStrike">
              <a:solidFill>
                <a:srgbClr val="7F7F7F"/>
              </a:solidFill>
              <a:latin typeface="Arial"/>
              <a:ea typeface="Arial"/>
              <a:cs typeface="Arial"/>
              <a:sym typeface="Arial"/>
            </a:endParaRPr>
          </a:p>
        </p:txBody>
      </p:sp>
      <p:grpSp>
        <p:nvGrpSpPr>
          <p:cNvPr id="342" name="Google Shape;342;p24"/>
          <p:cNvGrpSpPr/>
          <p:nvPr/>
        </p:nvGrpSpPr>
        <p:grpSpPr>
          <a:xfrm>
            <a:off x="20494824" y="608683"/>
            <a:ext cx="3389769" cy="4438134"/>
            <a:chOff x="4318093" y="1185426"/>
            <a:chExt cx="3389769" cy="4438134"/>
          </a:xfrm>
        </p:grpSpPr>
        <p:pic>
          <p:nvPicPr>
            <p:cNvPr id="343" name="Google Shape;343;p24"/>
            <p:cNvPicPr preferRelativeResize="0"/>
            <p:nvPr/>
          </p:nvPicPr>
          <p:blipFill rotWithShape="1">
            <a:blip r:embed="rId6">
              <a:alphaModFix/>
            </a:blip>
            <a:srcRect b="0" l="0" r="0" t="0"/>
            <a:stretch/>
          </p:blipFill>
          <p:spPr>
            <a:xfrm>
              <a:off x="4449312" y="1185426"/>
              <a:ext cx="2895856" cy="2895856"/>
            </a:xfrm>
            <a:prstGeom prst="rect">
              <a:avLst/>
            </a:prstGeom>
            <a:noFill/>
            <a:ln>
              <a:noFill/>
            </a:ln>
          </p:spPr>
        </p:pic>
        <p:sp>
          <p:nvSpPr>
            <p:cNvPr id="344" name="Google Shape;344;p24"/>
            <p:cNvSpPr/>
            <p:nvPr/>
          </p:nvSpPr>
          <p:spPr>
            <a:xfrm>
              <a:off x="4318093" y="3979121"/>
              <a:ext cx="3389769" cy="1644439"/>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ADVANCED COOLING SOLUTIONS</a:t>
              </a:r>
              <a:endParaRPr b="0" i="0" sz="3600" u="none" cap="none" strike="noStrike">
                <a:solidFill>
                  <a:srgbClr val="5F6061"/>
                </a:solidFill>
                <a:latin typeface="Source Sans Pro"/>
                <a:ea typeface="Source Sans Pro"/>
                <a:cs typeface="Source Sans Pro"/>
                <a:sym typeface="Source Sans Pro"/>
              </a:endParaRPr>
            </a:p>
          </p:txBody>
        </p:sp>
      </p:grpSp>
      <p:pic>
        <p:nvPicPr>
          <p:cNvPr id="345" name="Google Shape;345;p24"/>
          <p:cNvPicPr preferRelativeResize="0"/>
          <p:nvPr/>
        </p:nvPicPr>
        <p:blipFill rotWithShape="1">
          <a:blip r:embed="rId7">
            <a:alphaModFix/>
          </a:blip>
          <a:srcRect b="0" l="0" r="0" t="0"/>
          <a:stretch/>
        </p:blipFill>
        <p:spPr>
          <a:xfrm rot="-1836734">
            <a:off x="12183557" y="6786870"/>
            <a:ext cx="2751957" cy="183594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9" name="Shape 349"/>
        <p:cNvGrpSpPr/>
        <p:nvPr/>
      </p:nvGrpSpPr>
      <p:grpSpPr>
        <a:xfrm>
          <a:off x="0" y="0"/>
          <a:ext cx="0" cy="0"/>
          <a:chOff x="0" y="0"/>
          <a:chExt cx="0" cy="0"/>
        </a:xfrm>
      </p:grpSpPr>
      <p:sp>
        <p:nvSpPr>
          <p:cNvPr id="350" name="Google Shape;350;p25"/>
          <p:cNvSpPr txBox="1"/>
          <p:nvPr>
            <p:ph type="title"/>
          </p:nvPr>
        </p:nvSpPr>
        <p:spPr>
          <a:xfrm>
            <a:off x="1006475" y="730251"/>
            <a:ext cx="21031199" cy="1601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535353"/>
              </a:buClr>
              <a:buSzPts val="10000"/>
              <a:buFont typeface="Source Sans Pro"/>
              <a:buNone/>
            </a:pPr>
            <a:r>
              <a:rPr lang="en-US"/>
              <a:t>Optimization</a:t>
            </a:r>
            <a:endParaRPr b="0" i="0" sz="10000" u="none" cap="none" strike="noStrike">
              <a:solidFill>
                <a:srgbClr val="535353"/>
              </a:solidFill>
              <a:latin typeface="Source Sans Pro"/>
              <a:ea typeface="Source Sans Pro"/>
              <a:cs typeface="Source Sans Pro"/>
              <a:sym typeface="Source Sans Pro"/>
            </a:endParaRPr>
          </a:p>
        </p:txBody>
      </p:sp>
      <p:grpSp>
        <p:nvGrpSpPr>
          <p:cNvPr id="351" name="Google Shape;351;p25"/>
          <p:cNvGrpSpPr/>
          <p:nvPr/>
        </p:nvGrpSpPr>
        <p:grpSpPr>
          <a:xfrm>
            <a:off x="20494824" y="608683"/>
            <a:ext cx="3389769" cy="4438134"/>
            <a:chOff x="4318093" y="1185426"/>
            <a:chExt cx="3389769" cy="4438134"/>
          </a:xfrm>
        </p:grpSpPr>
        <p:pic>
          <p:nvPicPr>
            <p:cNvPr id="352" name="Google Shape;352;p25"/>
            <p:cNvPicPr preferRelativeResize="0"/>
            <p:nvPr/>
          </p:nvPicPr>
          <p:blipFill rotWithShape="1">
            <a:blip r:embed="rId3">
              <a:alphaModFix/>
            </a:blip>
            <a:srcRect b="0" l="0" r="0" t="0"/>
            <a:stretch/>
          </p:blipFill>
          <p:spPr>
            <a:xfrm>
              <a:off x="4449312" y="1185426"/>
              <a:ext cx="2895856" cy="2895856"/>
            </a:xfrm>
            <a:prstGeom prst="rect">
              <a:avLst/>
            </a:prstGeom>
            <a:noFill/>
            <a:ln>
              <a:noFill/>
            </a:ln>
          </p:spPr>
        </p:pic>
        <p:sp>
          <p:nvSpPr>
            <p:cNvPr id="353" name="Google Shape;353;p25"/>
            <p:cNvSpPr/>
            <p:nvPr/>
          </p:nvSpPr>
          <p:spPr>
            <a:xfrm>
              <a:off x="4318093" y="3979121"/>
              <a:ext cx="3389769" cy="1644439"/>
            </a:xfrm>
            <a:prstGeom prst="roundRect">
              <a:avLst>
                <a:gd fmla="val 16667" name="adj"/>
              </a:avLst>
            </a:prstGeom>
            <a:solidFill>
              <a:srgbClr val="8DC73E"/>
            </a:solidFill>
            <a:ln>
              <a:noFill/>
            </a:ln>
          </p:spPr>
          <p:txBody>
            <a:bodyPr anchorCtr="0" anchor="ctr" bIns="45725" lIns="91400" spcFirstLastPara="1" rIns="91400" wrap="square" tIns="45725">
              <a:noAutofit/>
            </a:bodyPr>
            <a:lstStyle/>
            <a:p>
              <a:pPr indent="0" lvl="0" marL="0" marR="0" rtl="0" algn="ctr">
                <a:lnSpc>
                  <a:spcPct val="100000"/>
                </a:lnSpc>
                <a:spcBef>
                  <a:spcPts val="0"/>
                </a:spcBef>
                <a:spcAft>
                  <a:spcPts val="0"/>
                </a:spcAft>
                <a:buClr>
                  <a:schemeClr val="dk1"/>
                </a:buClr>
                <a:buSzPts val="2300"/>
                <a:buFont typeface="Source Sans Pro"/>
                <a:buNone/>
              </a:pPr>
              <a:r>
                <a:rPr b="0" i="0" lang="en-US" sz="3600" u="none" cap="none" strike="noStrike">
                  <a:solidFill>
                    <a:schemeClr val="dk1"/>
                  </a:solidFill>
                  <a:latin typeface="Source Sans Pro"/>
                  <a:ea typeface="Source Sans Pro"/>
                  <a:cs typeface="Source Sans Pro"/>
                  <a:sym typeface="Source Sans Pro"/>
                </a:rPr>
                <a:t>ADVANCED COOLING SOLUTIONS</a:t>
              </a:r>
              <a:endParaRPr b="0" i="0" sz="3600" u="none" cap="none" strike="noStrike">
                <a:solidFill>
                  <a:srgbClr val="5F6061"/>
                </a:solidFill>
                <a:latin typeface="Source Sans Pro"/>
                <a:ea typeface="Source Sans Pro"/>
                <a:cs typeface="Source Sans Pro"/>
                <a:sym typeface="Source Sans Pro"/>
              </a:endParaRPr>
            </a:p>
          </p:txBody>
        </p:sp>
      </p:grpSp>
      <p:sp>
        <p:nvSpPr>
          <p:cNvPr id="354" name="Google Shape;354;p25"/>
          <p:cNvSpPr txBox="1"/>
          <p:nvPr/>
        </p:nvSpPr>
        <p:spPr>
          <a:xfrm>
            <a:off x="1006475" y="3354974"/>
            <a:ext cx="24056608" cy="5118000"/>
          </a:xfrm>
          <a:prstGeom prst="rect">
            <a:avLst/>
          </a:prstGeom>
          <a:noFill/>
          <a:ln>
            <a:noFill/>
          </a:ln>
        </p:spPr>
        <p:txBody>
          <a:bodyPr anchorCtr="0" anchor="t" bIns="91425" lIns="91425" spcFirstLastPara="1" rIns="91425" wrap="square" tIns="91425">
            <a:noAutofit/>
          </a:bodyPr>
          <a:lstStyle/>
          <a:p>
            <a:pPr indent="-857250" lvl="0" marL="857250" marR="0" rtl="0" algn="l">
              <a:lnSpc>
                <a:spcPct val="150000"/>
              </a:lnSpc>
              <a:spcBef>
                <a:spcPts val="0"/>
              </a:spcBef>
              <a:spcAft>
                <a:spcPts val="0"/>
              </a:spcAft>
              <a:buClr>
                <a:srgbClr val="000000"/>
              </a:buClr>
              <a:buSzPts val="8000"/>
              <a:buFont typeface="Arial"/>
              <a:buChar char="•"/>
            </a:pPr>
            <a:r>
              <a:rPr b="0" i="0" lang="en-US" sz="8000" u="none" cap="none" strike="noStrike">
                <a:solidFill>
                  <a:srgbClr val="434343"/>
                </a:solidFill>
                <a:latin typeface="Source Sans Pro"/>
                <a:ea typeface="Source Sans Pro"/>
                <a:cs typeface="Source Sans Pro"/>
                <a:sym typeface="Source Sans Pro"/>
              </a:rPr>
              <a:t>Cold plate serviceability </a:t>
            </a:r>
            <a:endParaRPr b="0" i="0" sz="8000" u="none" cap="none" strike="noStrike">
              <a:solidFill>
                <a:srgbClr val="434343"/>
              </a:solidFill>
              <a:latin typeface="Source Sans Pro"/>
              <a:ea typeface="Source Sans Pro"/>
              <a:cs typeface="Source Sans Pro"/>
              <a:sym typeface="Source Sans Pro"/>
            </a:endParaRPr>
          </a:p>
          <a:p>
            <a:pPr indent="-857250" lvl="0" marL="857250" marR="0" rtl="0" algn="l">
              <a:lnSpc>
                <a:spcPct val="150000"/>
              </a:lnSpc>
              <a:spcBef>
                <a:spcPts val="0"/>
              </a:spcBef>
              <a:spcAft>
                <a:spcPts val="0"/>
              </a:spcAft>
              <a:buClr>
                <a:srgbClr val="000000"/>
              </a:buClr>
              <a:buSzPts val="8000"/>
              <a:buFont typeface="Arial"/>
              <a:buChar char="•"/>
            </a:pPr>
            <a:r>
              <a:rPr b="0" i="0" lang="en-US" sz="8000" u="none" cap="none" strike="noStrike">
                <a:solidFill>
                  <a:srgbClr val="434343"/>
                </a:solidFill>
                <a:latin typeface="Source Sans Pro"/>
                <a:ea typeface="Source Sans Pro"/>
                <a:cs typeface="Source Sans Pro"/>
                <a:sym typeface="Source Sans Pro"/>
              </a:rPr>
              <a:t>Coolant Leakage detection</a:t>
            </a:r>
            <a:endParaRPr/>
          </a:p>
          <a:p>
            <a:pPr indent="-857250" lvl="0" marL="857250" marR="0" rtl="0" algn="l">
              <a:lnSpc>
                <a:spcPct val="150000"/>
              </a:lnSpc>
              <a:spcBef>
                <a:spcPts val="0"/>
              </a:spcBef>
              <a:spcAft>
                <a:spcPts val="0"/>
              </a:spcAft>
              <a:buClr>
                <a:srgbClr val="000000"/>
              </a:buClr>
              <a:buSzPts val="8000"/>
              <a:buFont typeface="Arial"/>
              <a:buChar char="•"/>
            </a:pPr>
            <a:r>
              <a:rPr b="0" i="0" lang="en-US" sz="8000" u="none" cap="none" strike="noStrike">
                <a:solidFill>
                  <a:srgbClr val="434343"/>
                </a:solidFill>
                <a:latin typeface="Source Sans Pro"/>
                <a:ea typeface="Source Sans Pro"/>
                <a:cs typeface="Source Sans Pro"/>
                <a:sym typeface="Source Sans Pro"/>
              </a:rPr>
              <a:t>CDU functionality</a:t>
            </a:r>
            <a:endParaRPr b="0" i="0" sz="8000" u="none" cap="none" strike="noStrike">
              <a:solidFill>
                <a:srgbClr val="434343"/>
              </a:solidFill>
              <a:latin typeface="Source Sans Pro"/>
              <a:ea typeface="Source Sans Pro"/>
              <a:cs typeface="Source Sans Pro"/>
              <a:sym typeface="Source Sans Pr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8" name="Shape 358"/>
        <p:cNvGrpSpPr/>
        <p:nvPr/>
      </p:nvGrpSpPr>
      <p:grpSpPr>
        <a:xfrm>
          <a:off x="0" y="0"/>
          <a:ext cx="0" cy="0"/>
          <a:chOff x="0" y="0"/>
          <a:chExt cx="0" cy="0"/>
        </a:xfrm>
      </p:grpSpPr>
      <p:sp>
        <p:nvSpPr>
          <p:cNvPr id="359" name="Google Shape;359;p26"/>
          <p:cNvSpPr txBox="1"/>
          <p:nvPr>
            <p:ph type="title"/>
          </p:nvPr>
        </p:nvSpPr>
        <p:spPr>
          <a:xfrm>
            <a:off x="1251975" y="730251"/>
            <a:ext cx="21031199" cy="1601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535353"/>
              </a:buClr>
              <a:buSzPts val="10000"/>
              <a:buFont typeface="Source Sans Pro"/>
              <a:buNone/>
            </a:pPr>
            <a:r>
              <a:rPr b="0" i="0" lang="en-US" sz="10000" u="none" cap="none" strike="noStrike">
                <a:solidFill>
                  <a:srgbClr val="535353"/>
                </a:solidFill>
                <a:latin typeface="Source Sans Pro"/>
                <a:ea typeface="Source Sans Pro"/>
                <a:cs typeface="Source Sans Pro"/>
                <a:sym typeface="Source Sans Pro"/>
              </a:rPr>
              <a:t>Call to Action</a:t>
            </a:r>
            <a:endParaRPr b="0" i="0" sz="10000" u="none" cap="none" strike="noStrike">
              <a:solidFill>
                <a:srgbClr val="FF0000"/>
              </a:solidFill>
              <a:latin typeface="Source Sans Pro"/>
              <a:ea typeface="Source Sans Pro"/>
              <a:cs typeface="Source Sans Pro"/>
              <a:sym typeface="Source Sans Pro"/>
            </a:endParaRPr>
          </a:p>
        </p:txBody>
      </p:sp>
      <p:sp>
        <p:nvSpPr>
          <p:cNvPr id="360" name="Google Shape;360;p26"/>
          <p:cNvSpPr txBox="1"/>
          <p:nvPr/>
        </p:nvSpPr>
        <p:spPr>
          <a:xfrm>
            <a:off x="774377" y="5280732"/>
            <a:ext cx="22490893" cy="2316737"/>
          </a:xfrm>
          <a:prstGeom prst="rect">
            <a:avLst/>
          </a:prstGeom>
          <a:noFill/>
          <a:ln>
            <a:noFill/>
          </a:ln>
        </p:spPr>
        <p:txBody>
          <a:bodyPr anchorCtr="0" anchor="t" bIns="45700" lIns="91425" spcFirstLastPara="1" rIns="91425" wrap="square" tIns="45700">
            <a:noAutofit/>
          </a:bodyPr>
          <a:lstStyle/>
          <a:p>
            <a:pPr indent="-857250" lvl="0" marL="857250" marR="0" rtl="0" algn="l">
              <a:lnSpc>
                <a:spcPct val="70000"/>
              </a:lnSpc>
              <a:spcBef>
                <a:spcPts val="2000"/>
              </a:spcBef>
              <a:spcAft>
                <a:spcPts val="0"/>
              </a:spcAft>
              <a:buClr>
                <a:srgbClr val="5F6062"/>
              </a:buClr>
              <a:buSzPts val="6400"/>
              <a:buFont typeface="Arial"/>
              <a:buChar char="•"/>
            </a:pPr>
            <a:r>
              <a:rPr b="0" i="0" lang="en-US" sz="6400" u="none" cap="none" strike="noStrike">
                <a:solidFill>
                  <a:srgbClr val="5F6062"/>
                </a:solidFill>
                <a:latin typeface="Source Sans Pro"/>
                <a:ea typeface="Source Sans Pro"/>
                <a:cs typeface="Source Sans Pro"/>
                <a:sym typeface="Source Sans Pro"/>
              </a:rPr>
              <a:t>How to get involved the ACS Door Heat Exchange</a:t>
            </a:r>
            <a:endParaRPr b="0" i="0" sz="6400" u="none" cap="none" strike="noStrike">
              <a:solidFill>
                <a:srgbClr val="5F6062"/>
              </a:solidFill>
              <a:latin typeface="Source Sans Pro"/>
              <a:ea typeface="Source Sans Pro"/>
              <a:cs typeface="Source Sans Pro"/>
              <a:sym typeface="Source Sans Pro"/>
            </a:endParaRPr>
          </a:p>
          <a:p>
            <a:pPr indent="0" lvl="0" marL="0" marR="0" rtl="0" algn="l">
              <a:lnSpc>
                <a:spcPct val="70000"/>
              </a:lnSpc>
              <a:spcBef>
                <a:spcPts val="2000"/>
              </a:spcBef>
              <a:spcAft>
                <a:spcPts val="0"/>
              </a:spcAft>
              <a:buClr>
                <a:srgbClr val="5F6062"/>
              </a:buClr>
              <a:buSzPts val="6400"/>
              <a:buFont typeface="Source Sans Pro"/>
              <a:buNone/>
            </a:pPr>
            <a:r>
              <a:rPr b="0" i="0" lang="en-US" sz="4400" u="none" cap="none" strike="noStrike">
                <a:solidFill>
                  <a:srgbClr val="5F6062"/>
                </a:solidFill>
                <a:latin typeface="Source Sans Pro"/>
                <a:ea typeface="Source Sans Pro"/>
                <a:cs typeface="Source Sans Pro"/>
                <a:sym typeface="Source Sans Pro"/>
              </a:rPr>
              <a:t>        https://www.opencompute.org/projects/acs-door-heat-exchange-sub-project</a:t>
            </a:r>
            <a:endParaRPr b="0" i="0" sz="4400" u="none" cap="none" strike="noStrike">
              <a:solidFill>
                <a:srgbClr val="5F6062"/>
              </a:solidFill>
              <a:latin typeface="Source Sans Pro"/>
              <a:ea typeface="Source Sans Pro"/>
              <a:cs typeface="Source Sans Pro"/>
              <a:sym typeface="Source Sans Pro"/>
            </a:endParaRPr>
          </a:p>
          <a:p>
            <a:pPr indent="0" lvl="0" marL="0" marR="0" rtl="0" algn="l">
              <a:lnSpc>
                <a:spcPct val="70000"/>
              </a:lnSpc>
              <a:spcBef>
                <a:spcPts val="2000"/>
              </a:spcBef>
              <a:spcAft>
                <a:spcPts val="0"/>
              </a:spcAft>
              <a:buClr>
                <a:srgbClr val="5F6062"/>
              </a:buClr>
              <a:buSzPts val="6400"/>
              <a:buFont typeface="Source Sans Pro"/>
              <a:buNone/>
            </a:pPr>
            <a:r>
              <a:t/>
            </a:r>
            <a:endParaRPr b="0" i="0" sz="6400" u="none" cap="none" strike="noStrike">
              <a:solidFill>
                <a:srgbClr val="5F6062"/>
              </a:solidFill>
              <a:latin typeface="Source Sans Pro"/>
              <a:ea typeface="Source Sans Pro"/>
              <a:cs typeface="Source Sans Pro"/>
              <a:sym typeface="Source Sans Pro"/>
            </a:endParaRPr>
          </a:p>
          <a:p>
            <a:pPr indent="0" lvl="0" marL="0" marR="0" rtl="0" algn="l">
              <a:lnSpc>
                <a:spcPct val="70000"/>
              </a:lnSpc>
              <a:spcBef>
                <a:spcPts val="2000"/>
              </a:spcBef>
              <a:spcAft>
                <a:spcPts val="0"/>
              </a:spcAft>
              <a:buClr>
                <a:srgbClr val="5F6062"/>
              </a:buClr>
              <a:buSzPts val="6400"/>
              <a:buFont typeface="Source Sans Pro"/>
              <a:buNone/>
            </a:pPr>
            <a:br>
              <a:rPr b="0" i="0" lang="en-US" sz="6400" u="none" cap="none" strike="noStrike">
                <a:solidFill>
                  <a:srgbClr val="5F6062"/>
                </a:solidFill>
                <a:latin typeface="Source Sans Pro"/>
                <a:ea typeface="Source Sans Pro"/>
                <a:cs typeface="Source Sans Pro"/>
                <a:sym typeface="Source Sans Pro"/>
              </a:rPr>
            </a:br>
            <a:endParaRPr b="0" i="0" sz="6400" u="none" cap="none" strike="noStrike">
              <a:solidFill>
                <a:srgbClr val="5F6062"/>
              </a:solidFill>
              <a:latin typeface="Source Sans Pro"/>
              <a:ea typeface="Source Sans Pro"/>
              <a:cs typeface="Source Sans Pro"/>
              <a:sym typeface="Source Sans Pro"/>
            </a:endParaRPr>
          </a:p>
          <a:p>
            <a:pPr indent="0" lvl="0" marL="0" marR="0" rtl="0" algn="l">
              <a:lnSpc>
                <a:spcPct val="70000"/>
              </a:lnSpc>
              <a:spcBef>
                <a:spcPts val="2000"/>
              </a:spcBef>
              <a:spcAft>
                <a:spcPts val="0"/>
              </a:spcAft>
              <a:buClr>
                <a:srgbClr val="5F6062"/>
              </a:buClr>
              <a:buSzPts val="6400"/>
              <a:buFont typeface="Source Sans Pro"/>
              <a:buNone/>
            </a:pPr>
            <a:r>
              <a:t/>
            </a:r>
            <a:endParaRPr b="0" i="0" sz="6400" u="none" cap="none" strike="noStrike">
              <a:solidFill>
                <a:srgbClr val="5F6062"/>
              </a:solidFill>
              <a:latin typeface="Source Sans Pro"/>
              <a:ea typeface="Source Sans Pro"/>
              <a:cs typeface="Source Sans Pro"/>
              <a:sym typeface="Source Sans Pro"/>
            </a:endParaRPr>
          </a:p>
          <a:p>
            <a:pPr indent="0" lvl="0" marL="0" marR="0" rtl="0" algn="l">
              <a:lnSpc>
                <a:spcPct val="70000"/>
              </a:lnSpc>
              <a:spcBef>
                <a:spcPts val="2000"/>
              </a:spcBef>
              <a:spcAft>
                <a:spcPts val="0"/>
              </a:spcAft>
              <a:buClr>
                <a:srgbClr val="5F6062"/>
              </a:buClr>
              <a:buSzPts val="1600"/>
              <a:buFont typeface="Source Sans Pro"/>
              <a:buNone/>
            </a:pPr>
            <a:r>
              <a:t/>
            </a:r>
            <a:endParaRPr b="0" i="0" sz="1600" u="none" cap="none" strike="noStrike">
              <a:solidFill>
                <a:srgbClr val="5F6062"/>
              </a:solidFill>
              <a:latin typeface="Source Sans Pro"/>
              <a:ea typeface="Source Sans Pro"/>
              <a:cs typeface="Source Sans Pro"/>
              <a:sym typeface="Source Sans Pro"/>
            </a:endParaRPr>
          </a:p>
        </p:txBody>
      </p:sp>
      <p:sp>
        <p:nvSpPr>
          <p:cNvPr id="361" name="Google Shape;361;p26"/>
          <p:cNvSpPr txBox="1"/>
          <p:nvPr/>
        </p:nvSpPr>
        <p:spPr>
          <a:xfrm>
            <a:off x="774377" y="2963995"/>
            <a:ext cx="22490893" cy="1684393"/>
          </a:xfrm>
          <a:prstGeom prst="rect">
            <a:avLst/>
          </a:prstGeom>
          <a:noFill/>
          <a:ln>
            <a:noFill/>
          </a:ln>
        </p:spPr>
        <p:txBody>
          <a:bodyPr anchorCtr="0" anchor="t" bIns="45700" lIns="91425" spcFirstLastPara="1" rIns="91425" wrap="square" tIns="45700">
            <a:noAutofit/>
          </a:bodyPr>
          <a:lstStyle/>
          <a:p>
            <a:pPr indent="-857250" lvl="0" marL="857250" marR="0" rtl="0" algn="l">
              <a:lnSpc>
                <a:spcPct val="70000"/>
              </a:lnSpc>
              <a:spcBef>
                <a:spcPts val="2000"/>
              </a:spcBef>
              <a:spcAft>
                <a:spcPts val="0"/>
              </a:spcAft>
              <a:buClr>
                <a:srgbClr val="5F6062"/>
              </a:buClr>
              <a:buSzPts val="6400"/>
              <a:buFont typeface="Arial"/>
              <a:buChar char="•"/>
            </a:pPr>
            <a:r>
              <a:rPr b="0" i="0" lang="en-US" sz="6400" u="none" cap="none" strike="noStrike">
                <a:solidFill>
                  <a:srgbClr val="5F6062"/>
                </a:solidFill>
                <a:latin typeface="Source Sans Pro"/>
                <a:ea typeface="Source Sans Pro"/>
                <a:cs typeface="Source Sans Pro"/>
                <a:sym typeface="Source Sans Pro"/>
              </a:rPr>
              <a:t>How to get involved the ACS Cold Plate</a:t>
            </a:r>
            <a:endParaRPr b="0" i="0" sz="6400" u="none" cap="none" strike="noStrike">
              <a:solidFill>
                <a:srgbClr val="5F6062"/>
              </a:solidFill>
              <a:latin typeface="Source Sans Pro"/>
              <a:ea typeface="Source Sans Pro"/>
              <a:cs typeface="Source Sans Pro"/>
              <a:sym typeface="Source Sans Pro"/>
            </a:endParaRPr>
          </a:p>
          <a:p>
            <a:pPr indent="0" lvl="0" marL="0" marR="0" rtl="0" algn="l">
              <a:lnSpc>
                <a:spcPct val="70000"/>
              </a:lnSpc>
              <a:spcBef>
                <a:spcPts val="2000"/>
              </a:spcBef>
              <a:spcAft>
                <a:spcPts val="0"/>
              </a:spcAft>
              <a:buClr>
                <a:srgbClr val="5F6062"/>
              </a:buClr>
              <a:buSzPts val="6400"/>
              <a:buFont typeface="Source Sans Pro"/>
              <a:buNone/>
            </a:pPr>
            <a:r>
              <a:rPr b="0" i="0" lang="en-US" sz="4400" u="none" cap="none" strike="noStrike">
                <a:solidFill>
                  <a:srgbClr val="5F6062"/>
                </a:solidFill>
                <a:latin typeface="Source Sans Pro"/>
                <a:ea typeface="Source Sans Pro"/>
                <a:cs typeface="Source Sans Pro"/>
                <a:sym typeface="Source Sans Pro"/>
              </a:rPr>
              <a:t>        https://www.opencompute.org/projects/acs-door-heat-exchange-sub-project</a:t>
            </a:r>
            <a:endParaRPr b="0" i="0" sz="4400" u="none" cap="none" strike="noStrike">
              <a:solidFill>
                <a:srgbClr val="5F6062"/>
              </a:solidFill>
              <a:latin typeface="Source Sans Pro"/>
              <a:ea typeface="Source Sans Pro"/>
              <a:cs typeface="Source Sans Pro"/>
              <a:sym typeface="Source Sans Pro"/>
            </a:endParaRPr>
          </a:p>
          <a:p>
            <a:pPr indent="0" lvl="0" marL="0" marR="0" rtl="0" algn="l">
              <a:lnSpc>
                <a:spcPct val="70000"/>
              </a:lnSpc>
              <a:spcBef>
                <a:spcPts val="2000"/>
              </a:spcBef>
              <a:spcAft>
                <a:spcPts val="0"/>
              </a:spcAft>
              <a:buClr>
                <a:srgbClr val="5F6062"/>
              </a:buClr>
              <a:buSzPts val="6400"/>
              <a:buFont typeface="Source Sans Pro"/>
              <a:buNone/>
            </a:pPr>
            <a:r>
              <a:t/>
            </a:r>
            <a:endParaRPr b="0" i="0" sz="6400" u="none" cap="none" strike="noStrike">
              <a:solidFill>
                <a:srgbClr val="5F6062"/>
              </a:solidFill>
              <a:latin typeface="Source Sans Pro"/>
              <a:ea typeface="Source Sans Pro"/>
              <a:cs typeface="Source Sans Pro"/>
              <a:sym typeface="Source Sans Pro"/>
            </a:endParaRPr>
          </a:p>
          <a:p>
            <a:pPr indent="0" lvl="0" marL="0" marR="0" rtl="0" algn="l">
              <a:lnSpc>
                <a:spcPct val="70000"/>
              </a:lnSpc>
              <a:spcBef>
                <a:spcPts val="2000"/>
              </a:spcBef>
              <a:spcAft>
                <a:spcPts val="0"/>
              </a:spcAft>
              <a:buClr>
                <a:srgbClr val="5F6062"/>
              </a:buClr>
              <a:buSzPts val="6400"/>
              <a:buFont typeface="Source Sans Pro"/>
              <a:buNone/>
            </a:pPr>
            <a:br>
              <a:rPr b="0" i="0" lang="en-US" sz="6400" u="none" cap="none" strike="noStrike">
                <a:solidFill>
                  <a:srgbClr val="5F6062"/>
                </a:solidFill>
                <a:latin typeface="Source Sans Pro"/>
                <a:ea typeface="Source Sans Pro"/>
                <a:cs typeface="Source Sans Pro"/>
                <a:sym typeface="Source Sans Pro"/>
              </a:rPr>
            </a:br>
            <a:endParaRPr b="0" i="0" sz="6400" u="none" cap="none" strike="noStrike">
              <a:solidFill>
                <a:srgbClr val="5F6062"/>
              </a:solidFill>
              <a:latin typeface="Source Sans Pro"/>
              <a:ea typeface="Source Sans Pro"/>
              <a:cs typeface="Source Sans Pro"/>
              <a:sym typeface="Source Sans Pro"/>
            </a:endParaRPr>
          </a:p>
          <a:p>
            <a:pPr indent="0" lvl="0" marL="0" marR="0" rtl="0" algn="l">
              <a:lnSpc>
                <a:spcPct val="70000"/>
              </a:lnSpc>
              <a:spcBef>
                <a:spcPts val="2000"/>
              </a:spcBef>
              <a:spcAft>
                <a:spcPts val="0"/>
              </a:spcAft>
              <a:buClr>
                <a:srgbClr val="5F6062"/>
              </a:buClr>
              <a:buSzPts val="6400"/>
              <a:buFont typeface="Source Sans Pro"/>
              <a:buNone/>
            </a:pPr>
            <a:r>
              <a:t/>
            </a:r>
            <a:endParaRPr b="0" i="0" sz="6400" u="none" cap="none" strike="noStrike">
              <a:solidFill>
                <a:srgbClr val="5F6062"/>
              </a:solidFill>
              <a:latin typeface="Source Sans Pro"/>
              <a:ea typeface="Source Sans Pro"/>
              <a:cs typeface="Source Sans Pro"/>
              <a:sym typeface="Source Sans Pro"/>
            </a:endParaRPr>
          </a:p>
          <a:p>
            <a:pPr indent="0" lvl="0" marL="0" marR="0" rtl="0" algn="l">
              <a:lnSpc>
                <a:spcPct val="70000"/>
              </a:lnSpc>
              <a:spcBef>
                <a:spcPts val="2000"/>
              </a:spcBef>
              <a:spcAft>
                <a:spcPts val="0"/>
              </a:spcAft>
              <a:buClr>
                <a:srgbClr val="5F6062"/>
              </a:buClr>
              <a:buSzPts val="1600"/>
              <a:buFont typeface="Source Sans Pro"/>
              <a:buNone/>
            </a:pPr>
            <a:r>
              <a:t/>
            </a:r>
            <a:endParaRPr b="0" i="0" sz="1600" u="none" cap="none" strike="noStrike">
              <a:solidFill>
                <a:srgbClr val="5F6062"/>
              </a:solidFill>
              <a:latin typeface="Source Sans Pro"/>
              <a:ea typeface="Source Sans Pro"/>
              <a:cs typeface="Source Sans Pro"/>
              <a:sym typeface="Source Sans Pr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5" name="Shape 365"/>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OCP Template">
  <a:themeElements>
    <a:clrScheme name="OCP Template">
      <a:dk1>
        <a:srgbClr val="000000"/>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CP Template">
  <a:themeElements>
    <a:clrScheme name="OCP Template">
      <a:dk1>
        <a:srgbClr val="5F6061"/>
      </a:dk1>
      <a:lt1>
        <a:srgbClr val="613202"/>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