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1"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embeddedFontLst>
    <p:embeddedFont>
      <p:font typeface="Source Sans Pr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SourceSansPro-bold.fntdata"/><Relationship Id="rId23" Type="http://schemas.openxmlformats.org/officeDocument/2006/relationships/font" Target="fonts/SourceSansPro-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SourceSansPro-boldItalic.fntdata"/><Relationship Id="rId25" Type="http://schemas.openxmlformats.org/officeDocument/2006/relationships/font" Target="fonts/SourceSansPro-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 name="Shape 26"/>
        <p:cNvGrpSpPr/>
        <p:nvPr/>
      </p:nvGrpSpPr>
      <p:grpSpPr>
        <a:xfrm>
          <a:off x="0" y="0"/>
          <a:ext cx="0" cy="0"/>
          <a:chOff x="0" y="0"/>
          <a:chExt cx="0" cy="0"/>
        </a:xfrm>
      </p:grpSpPr>
      <p:sp>
        <p:nvSpPr>
          <p:cNvPr id="27" name="Google Shape;27;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 name="Google Shape;2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 name="Shape 30"/>
        <p:cNvGrpSpPr/>
        <p:nvPr/>
      </p:nvGrpSpPr>
      <p:grpSpPr>
        <a:xfrm>
          <a:off x="0" y="0"/>
          <a:ext cx="0" cy="0"/>
          <a:chOff x="0" y="0"/>
          <a:chExt cx="0" cy="0"/>
        </a:xfrm>
      </p:grpSpPr>
      <p:sp>
        <p:nvSpPr>
          <p:cNvPr id="31" name="Google Shape;31;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 name="Shape 37"/>
        <p:cNvGrpSpPr/>
        <p:nvPr/>
      </p:nvGrpSpPr>
      <p:grpSpPr>
        <a:xfrm>
          <a:off x="0" y="0"/>
          <a:ext cx="0" cy="0"/>
          <a:chOff x="0" y="0"/>
          <a:chExt cx="0" cy="0"/>
        </a:xfrm>
      </p:grpSpPr>
      <p:sp>
        <p:nvSpPr>
          <p:cNvPr id="38" name="Google Shape;3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 name="Google Shape;39;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 name="Google Shape;4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This prefabricated modular data center is a flexible solution designed for sites with a requirement for up to 14 racks.</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 name="Google Shape;5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This prefabricated modular data center is a flexible solution designed for sites with a requirement for up to 14 racks.</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 name="Google Shape;64;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 name="Google Shape;72;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7" name="Shape 7"/>
        <p:cNvGrpSpPr/>
        <p:nvPr/>
      </p:nvGrpSpPr>
      <p:grpSpPr>
        <a:xfrm>
          <a:off x="0" y="0"/>
          <a:ext cx="0" cy="0"/>
          <a:chOff x="0" y="0"/>
          <a:chExt cx="0" cy="0"/>
        </a:xfrm>
      </p:grpSpPr>
      <p:sp>
        <p:nvSpPr>
          <p:cNvPr id="8" name="Google Shape;8;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1" name="Google Shape;11;p2"/>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12" name="Shape 12"/>
        <p:cNvGrpSpPr/>
        <p:nvPr/>
      </p:nvGrpSpPr>
      <p:grpSpPr>
        <a:xfrm>
          <a:off x="0" y="0"/>
          <a:ext cx="0" cy="0"/>
          <a:chOff x="0" y="0"/>
          <a:chExt cx="0" cy="0"/>
        </a:xfrm>
      </p:grpSpPr>
      <p:sp>
        <p:nvSpPr>
          <p:cNvPr id="13" name="Google Shape;13;p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4" name="Google Shape;14;p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5" name="Google Shape;15;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6" name="Google Shape;16;p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0" name="Shape 20"/>
        <p:cNvGrpSpPr/>
        <p:nvPr/>
      </p:nvGrpSpPr>
      <p:grpSpPr>
        <a:xfrm>
          <a:off x="0" y="0"/>
          <a:ext cx="0" cy="0"/>
          <a:chOff x="0" y="0"/>
          <a:chExt cx="0" cy="0"/>
        </a:xfrm>
      </p:grpSpPr>
      <p:sp>
        <p:nvSpPr>
          <p:cNvPr id="21" name="Google Shape;21;p5"/>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5"/>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3" name="Google Shape;23;p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24" name="Google Shape;24;p5"/>
          <p:cNvSpPr txBox="1"/>
          <p:nvPr>
            <p:ph idx="11" type="ftr"/>
          </p:nvPr>
        </p:nvSpPr>
        <p:spPr>
          <a:xfrm>
            <a:off x="3028950" y="4767262"/>
            <a:ext cx="3086100"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25" name="Google Shape;25;p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0"/>
            <a:ext cx="9144000"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4"/>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info.pcxcorp.com/introducing-the-flx-mdc-90kw" TargetMode="External"/><Relationship Id="rId4" Type="http://schemas.openxmlformats.org/officeDocument/2006/relationships/hyperlink" Target="https://ocp-all.groups.io/g/OCP-MDC" TargetMode="External"/><Relationship Id="rId5" Type="http://schemas.openxmlformats.org/officeDocument/2006/relationships/hyperlink" Target="https://www.opencompute.org/documents/90kw-mdc-rev-f-package-pdf" TargetMode="External"/><Relationship Id="rId6" Type="http://schemas.openxmlformats.org/officeDocument/2006/relationships/hyperlink" Target="https://www.opencompute.org/documents/schneider-electric-standalone-90kw-modular-data-center-specificati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 name="Shape 2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 name="Shape 33"/>
        <p:cNvGrpSpPr/>
        <p:nvPr/>
      </p:nvGrpSpPr>
      <p:grpSpPr>
        <a:xfrm>
          <a:off x="0" y="0"/>
          <a:ext cx="0" cy="0"/>
          <a:chOff x="0" y="0"/>
          <a:chExt cx="0" cy="0"/>
        </a:xfrm>
      </p:grpSpPr>
      <p:sp>
        <p:nvSpPr>
          <p:cNvPr id="34" name="Google Shape;34;p7"/>
          <p:cNvSpPr txBox="1"/>
          <p:nvPr>
            <p:ph type="title"/>
          </p:nvPr>
        </p:nvSpPr>
        <p:spPr>
          <a:xfrm>
            <a:off x="377190" y="1311965"/>
            <a:ext cx="6506528" cy="2936054"/>
          </a:xfrm>
          <a:prstGeom prst="rect">
            <a:avLst/>
          </a:prstGeom>
          <a:noFill/>
          <a:ln>
            <a:noFill/>
          </a:ln>
        </p:spPr>
        <p:txBody>
          <a:bodyPr anchorCtr="0" anchor="t" bIns="34275" lIns="34275" spcFirstLastPara="1" rIns="34275" wrap="square" tIns="0">
            <a:noAutofit/>
          </a:bodyPr>
          <a:lstStyle/>
          <a:p>
            <a:pPr indent="0" lvl="0" marL="0" rtl="0" algn="l">
              <a:lnSpc>
                <a:spcPct val="100000"/>
              </a:lnSpc>
              <a:spcBef>
                <a:spcPts val="0"/>
              </a:spcBef>
              <a:spcAft>
                <a:spcPts val="0"/>
              </a:spcAft>
              <a:buSzPts val="10000"/>
              <a:buNone/>
            </a:pPr>
            <a:r>
              <a:rPr lang="en-US" sz="3750">
                <a:solidFill>
                  <a:srgbClr val="5F6062"/>
                </a:solidFill>
              </a:rPr>
              <a:t>90kW MDC Design Package Submission</a:t>
            </a:r>
            <a:endParaRPr sz="3750">
              <a:solidFill>
                <a:srgbClr val="5F6062"/>
              </a:solidFill>
            </a:endParaRPr>
          </a:p>
          <a:p>
            <a:pPr indent="0" lvl="0" marL="0" rtl="0" algn="l">
              <a:lnSpc>
                <a:spcPct val="90000"/>
              </a:lnSpc>
              <a:spcBef>
                <a:spcPts val="0"/>
              </a:spcBef>
              <a:spcAft>
                <a:spcPts val="0"/>
              </a:spcAft>
              <a:buSzPts val="10000"/>
              <a:buNone/>
            </a:pPr>
            <a:r>
              <a:t/>
            </a:r>
            <a:endParaRPr sz="3700">
              <a:solidFill>
                <a:srgbClr val="5F6062"/>
              </a:solidFill>
            </a:endParaRPr>
          </a:p>
          <a:p>
            <a:pPr indent="0" lvl="0" marL="0" rtl="0" algn="l">
              <a:lnSpc>
                <a:spcPct val="90000"/>
              </a:lnSpc>
              <a:spcBef>
                <a:spcPts val="0"/>
              </a:spcBef>
              <a:spcAft>
                <a:spcPts val="0"/>
              </a:spcAft>
              <a:buClr>
                <a:srgbClr val="5F6062"/>
              </a:buClr>
              <a:buSzPts val="6400"/>
              <a:buNone/>
            </a:pPr>
            <a:r>
              <a:rPr lang="en-US" sz="2400">
                <a:solidFill>
                  <a:srgbClr val="5F6062"/>
                </a:solidFill>
              </a:rPr>
              <a:t>Rob Coyle, Director, PCX Corporation</a:t>
            </a:r>
            <a:br>
              <a:rPr lang="en-US" sz="2400">
                <a:solidFill>
                  <a:srgbClr val="5F6062"/>
                </a:solidFill>
              </a:rPr>
            </a:br>
            <a:r>
              <a:rPr lang="en-US" sz="2400">
                <a:solidFill>
                  <a:srgbClr val="5F6062"/>
                </a:solidFill>
              </a:rPr>
              <a:t>Jason Ball, Engineering Manager, PCX Corporation</a:t>
            </a:r>
            <a:endParaRPr sz="2400">
              <a:solidFill>
                <a:srgbClr val="5F6062"/>
              </a:solidFill>
            </a:endParaRPr>
          </a:p>
        </p:txBody>
      </p:sp>
      <p:sp>
        <p:nvSpPr>
          <p:cNvPr id="35" name="Google Shape;35;p7"/>
          <p:cNvSpPr txBox="1"/>
          <p:nvPr/>
        </p:nvSpPr>
        <p:spPr>
          <a:xfrm>
            <a:off x="7407673" y="238109"/>
            <a:ext cx="2632461" cy="4385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5F6062"/>
                </a:solidFill>
                <a:latin typeface="Source Sans Pro"/>
                <a:ea typeface="Source Sans Pro"/>
                <a:cs typeface="Source Sans Pro"/>
                <a:sym typeface="Source Sans Pro"/>
              </a:rPr>
              <a:t>DCF/MDC</a:t>
            </a:r>
            <a:endParaRPr b="0" i="0" sz="2400" u="none" cap="none" strike="noStrike">
              <a:solidFill>
                <a:srgbClr val="5F6062"/>
              </a:solidFill>
              <a:latin typeface="Source Sans Pro"/>
              <a:ea typeface="Source Sans Pro"/>
              <a:cs typeface="Source Sans Pro"/>
              <a:sym typeface="Source Sans Pro"/>
            </a:endParaRPr>
          </a:p>
        </p:txBody>
      </p:sp>
      <p:pic>
        <p:nvPicPr>
          <p:cNvPr id="36" name="Google Shape;36;p7"/>
          <p:cNvPicPr preferRelativeResize="0"/>
          <p:nvPr/>
        </p:nvPicPr>
        <p:blipFill rotWithShape="1">
          <a:blip r:embed="rId3">
            <a:alphaModFix/>
          </a:blip>
          <a:srcRect b="0" l="0" r="0" t="0"/>
          <a:stretch/>
        </p:blipFill>
        <p:spPr>
          <a:xfrm>
            <a:off x="7126153" y="1793873"/>
            <a:ext cx="1597751" cy="24541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 name="Shape 40"/>
        <p:cNvGrpSpPr/>
        <p:nvPr/>
      </p:nvGrpSpPr>
      <p:grpSpPr>
        <a:xfrm>
          <a:off x="0" y="0"/>
          <a:ext cx="0" cy="0"/>
          <a:chOff x="0" y="0"/>
          <a:chExt cx="0" cy="0"/>
        </a:xfrm>
      </p:grpSpPr>
      <p:sp>
        <p:nvSpPr>
          <p:cNvPr id="41" name="Google Shape;41;p8"/>
          <p:cNvSpPr txBox="1"/>
          <p:nvPr/>
        </p:nvSpPr>
        <p:spPr>
          <a:xfrm>
            <a:off x="448087" y="1100175"/>
            <a:ext cx="8069380" cy="32297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F6061"/>
                </a:solidFill>
                <a:latin typeface="Source Sans Pro"/>
                <a:ea typeface="Source Sans Pro"/>
                <a:cs typeface="Source Sans Pro"/>
                <a:sym typeface="Source Sans Pro"/>
              </a:rPr>
              <a:t>Design Package for a 90KW MDC in accordance to the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F6061"/>
                </a:solidFill>
                <a:latin typeface="Source Sans Pro"/>
                <a:ea typeface="Source Sans Pro"/>
                <a:cs typeface="Source Sans Pro"/>
                <a:sym typeface="Source Sans Pro"/>
              </a:rPr>
              <a:t>90KW MDC spec contributed in Feb 2019 by 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F6061"/>
                </a:solidFill>
                <a:latin typeface="Source Sans Pro"/>
                <a:ea typeface="Source Sans Pro"/>
                <a:cs typeface="Source Sans Pro"/>
                <a:sym typeface="Source Sans Pro"/>
              </a:rPr>
              <a:t>This Design Package was contributed under the OWF CLA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F6061"/>
                </a:solidFill>
                <a:latin typeface="Source Sans Pro"/>
                <a:ea typeface="Source Sans Pro"/>
                <a:cs typeface="Source Sans Pro"/>
                <a:sym typeface="Source Sans Pro"/>
              </a:rPr>
              <a:t>PCX is requesting OCP Accepted recognition from the IC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F606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F6061"/>
                </a:solidFill>
                <a:latin typeface="Source Sans Pro"/>
                <a:ea typeface="Source Sans Pro"/>
                <a:cs typeface="Source Sans Pro"/>
                <a:sym typeface="Source Sans Pro"/>
              </a:rPr>
              <a:t>The design package contains the following items: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5F6061"/>
              </a:buClr>
              <a:buSzPts val="1800"/>
              <a:buFont typeface="Arial"/>
              <a:buChar char="•"/>
            </a:pPr>
            <a:r>
              <a:rPr b="0" i="0" lang="en-US" sz="1800" u="none" cap="none" strike="noStrike">
                <a:solidFill>
                  <a:srgbClr val="5F6061"/>
                </a:solidFill>
                <a:latin typeface="Source Sans Pro"/>
                <a:ea typeface="Source Sans Pro"/>
                <a:cs typeface="Source Sans Pro"/>
                <a:sym typeface="Source Sans Pro"/>
              </a:rPr>
              <a:t>Materials detailing electrical design and composition,(Single line diagram)</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5F6061"/>
              </a:buClr>
              <a:buSzPts val="1800"/>
              <a:buFont typeface="Arial"/>
              <a:buChar char="•"/>
            </a:pPr>
            <a:r>
              <a:rPr b="0" i="0" lang="en-US" sz="1800" u="none" cap="none" strike="noStrike">
                <a:solidFill>
                  <a:srgbClr val="5F6061"/>
                </a:solidFill>
                <a:latin typeface="Source Sans Pro"/>
                <a:ea typeface="Source Sans Pro"/>
                <a:cs typeface="Source Sans Pro"/>
                <a:sym typeface="Source Sans Pro"/>
              </a:rPr>
              <a:t>Materials detailing HVAC design and composition, (diagram and supported heat loads)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5F6061"/>
              </a:buClr>
              <a:buSzPts val="1800"/>
              <a:buFont typeface="Arial"/>
              <a:buChar char="•"/>
            </a:pPr>
            <a:r>
              <a:rPr b="0" i="0" lang="en-US" sz="1800" u="none" cap="none" strike="noStrike">
                <a:solidFill>
                  <a:srgbClr val="5F6061"/>
                </a:solidFill>
                <a:latin typeface="Source Sans Pro"/>
                <a:ea typeface="Source Sans Pro"/>
                <a:cs typeface="Source Sans Pro"/>
                <a:sym typeface="Source Sans Pro"/>
              </a:rPr>
              <a:t>A CAD-generated system layout (floor plan, facades including measurements, 3D view of the MDC with all equipment in place)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5F6061"/>
              </a:buClr>
              <a:buSzPts val="1800"/>
              <a:buFont typeface="Arial"/>
              <a:buChar char="•"/>
            </a:pPr>
            <a:r>
              <a:rPr b="0" i="0" lang="en-US" sz="1800" u="none" cap="none" strike="noStrike">
                <a:solidFill>
                  <a:srgbClr val="5F6061"/>
                </a:solidFill>
                <a:latin typeface="Source Sans Pro"/>
                <a:ea typeface="Source Sans Pro"/>
                <a:cs typeface="Source Sans Pro"/>
                <a:sym typeface="Source Sans Pro"/>
              </a:rPr>
              <a:t>Bill of Material (Product description, Manufacturer and Part numbers)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p:txBody>
      </p:sp>
      <p:grpSp>
        <p:nvGrpSpPr>
          <p:cNvPr id="42" name="Google Shape;42;p8"/>
          <p:cNvGrpSpPr/>
          <p:nvPr/>
        </p:nvGrpSpPr>
        <p:grpSpPr>
          <a:xfrm flipH="1">
            <a:off x="7462731" y="350488"/>
            <a:ext cx="1233182" cy="1499374"/>
            <a:chOff x="648384" y="5396219"/>
            <a:chExt cx="3205640" cy="3897602"/>
          </a:xfrm>
        </p:grpSpPr>
        <p:pic>
          <p:nvPicPr>
            <p:cNvPr descr="A picture containing object&#10;&#10;Description automatically generated" id="43" name="Google Shape;43;p8"/>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44" name="Google Shape;44;p8"/>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45" name="Google Shape;45;p8"/>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5400"/>
              <a:t>Contribution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 name="Shape 49"/>
        <p:cNvGrpSpPr/>
        <p:nvPr/>
      </p:nvGrpSpPr>
      <p:grpSpPr>
        <a:xfrm>
          <a:off x="0" y="0"/>
          <a:ext cx="0" cy="0"/>
          <a:chOff x="0" y="0"/>
          <a:chExt cx="0" cy="0"/>
        </a:xfrm>
      </p:grpSpPr>
      <p:sp>
        <p:nvSpPr>
          <p:cNvPr id="50" name="Google Shape;50;p9"/>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51" name="Google Shape;51;p9"/>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52" name="Google Shape;52;p9"/>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53" name="Google Shape;53;p9"/>
          <p:cNvPicPr preferRelativeResize="0"/>
          <p:nvPr/>
        </p:nvPicPr>
        <p:blipFill rotWithShape="1">
          <a:blip r:embed="rId4">
            <a:alphaModFix/>
          </a:blip>
          <a:srcRect b="0" l="0" r="0" t="0"/>
          <a:stretch/>
        </p:blipFill>
        <p:spPr>
          <a:xfrm>
            <a:off x="470625" y="874713"/>
            <a:ext cx="6505133" cy="362661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 name="Shape 57"/>
        <p:cNvGrpSpPr/>
        <p:nvPr/>
      </p:nvGrpSpPr>
      <p:grpSpPr>
        <a:xfrm>
          <a:off x="0" y="0"/>
          <a:ext cx="0" cy="0"/>
          <a:chOff x="0" y="0"/>
          <a:chExt cx="0" cy="0"/>
        </a:xfrm>
      </p:grpSpPr>
      <p:pic>
        <p:nvPicPr>
          <p:cNvPr id="58" name="Google Shape;58;p10"/>
          <p:cNvPicPr preferRelativeResize="0"/>
          <p:nvPr/>
        </p:nvPicPr>
        <p:blipFill rotWithShape="1">
          <a:blip r:embed="rId3">
            <a:alphaModFix/>
          </a:blip>
          <a:srcRect b="0" l="0" r="0" t="0"/>
          <a:stretch/>
        </p:blipFill>
        <p:spPr>
          <a:xfrm>
            <a:off x="448087" y="874713"/>
            <a:ext cx="6527671" cy="3755018"/>
          </a:xfrm>
          <a:prstGeom prst="rect">
            <a:avLst/>
          </a:prstGeom>
          <a:noFill/>
          <a:ln>
            <a:noFill/>
          </a:ln>
        </p:spPr>
      </p:pic>
      <p:sp>
        <p:nvSpPr>
          <p:cNvPr id="59" name="Google Shape;59;p10"/>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60" name="Google Shape;60;p10"/>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61" name="Google Shape;61;p10"/>
          <p:cNvPicPr preferRelativeResize="0"/>
          <p:nvPr/>
        </p:nvPicPr>
        <p:blipFill rotWithShape="1">
          <a:blip r:embed="rId4">
            <a:alphaModFix/>
          </a:blip>
          <a:srcRect b="0" l="0" r="0" t="0"/>
          <a:stretch/>
        </p:blipFill>
        <p:spPr>
          <a:xfrm>
            <a:off x="6975758" y="274638"/>
            <a:ext cx="1720155" cy="15972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1"/>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67" name="Google Shape;67;p11"/>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68" name="Google Shape;68;p11"/>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69" name="Google Shape;69;p11"/>
          <p:cNvPicPr preferRelativeResize="0"/>
          <p:nvPr/>
        </p:nvPicPr>
        <p:blipFill rotWithShape="1">
          <a:blip r:embed="rId4">
            <a:alphaModFix/>
          </a:blip>
          <a:srcRect b="0" l="0" r="0" t="0"/>
          <a:stretch/>
        </p:blipFill>
        <p:spPr>
          <a:xfrm>
            <a:off x="1523999" y="874713"/>
            <a:ext cx="4707019" cy="37827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2"/>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75" name="Google Shape;75;p12"/>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76" name="Google Shape;76;p12"/>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77" name="Google Shape;77;p12"/>
          <p:cNvPicPr preferRelativeResize="0"/>
          <p:nvPr/>
        </p:nvPicPr>
        <p:blipFill rotWithShape="1">
          <a:blip r:embed="rId4">
            <a:alphaModFix/>
          </a:blip>
          <a:srcRect b="0" l="0" r="0" t="0"/>
          <a:stretch/>
        </p:blipFill>
        <p:spPr>
          <a:xfrm>
            <a:off x="364428" y="1100174"/>
            <a:ext cx="6513372" cy="311758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3"/>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83" name="Google Shape;83;p13"/>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84" name="Google Shape;84;p13"/>
          <p:cNvPicPr preferRelativeResize="0"/>
          <p:nvPr/>
        </p:nvPicPr>
        <p:blipFill rotWithShape="1">
          <a:blip r:embed="rId4">
            <a:alphaModFix/>
          </a:blip>
          <a:srcRect b="0" l="0" r="0" t="0"/>
          <a:stretch/>
        </p:blipFill>
        <p:spPr>
          <a:xfrm>
            <a:off x="591057" y="874713"/>
            <a:ext cx="6171470" cy="34882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4"/>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90" name="Google Shape;90;p14"/>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91" name="Google Shape;91;p14"/>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92" name="Google Shape;92;p14"/>
          <p:cNvPicPr preferRelativeResize="0"/>
          <p:nvPr/>
        </p:nvPicPr>
        <p:blipFill rotWithShape="1">
          <a:blip r:embed="rId4">
            <a:alphaModFix/>
          </a:blip>
          <a:srcRect b="0" l="0" r="0" t="0"/>
          <a:stretch/>
        </p:blipFill>
        <p:spPr>
          <a:xfrm>
            <a:off x="3448453" y="892775"/>
            <a:ext cx="4226139" cy="3184600"/>
          </a:xfrm>
          <a:prstGeom prst="rect">
            <a:avLst/>
          </a:prstGeom>
          <a:noFill/>
          <a:ln>
            <a:noFill/>
          </a:ln>
        </p:spPr>
      </p:pic>
      <p:pic>
        <p:nvPicPr>
          <p:cNvPr id="93" name="Google Shape;93;p14"/>
          <p:cNvPicPr preferRelativeResize="0"/>
          <p:nvPr/>
        </p:nvPicPr>
        <p:blipFill rotWithShape="1">
          <a:blip r:embed="rId5">
            <a:alphaModFix/>
          </a:blip>
          <a:srcRect b="0" l="0" r="0" t="0"/>
          <a:stretch/>
        </p:blipFill>
        <p:spPr>
          <a:xfrm>
            <a:off x="2100845" y="1100175"/>
            <a:ext cx="3344108" cy="3117849"/>
          </a:xfrm>
          <a:prstGeom prst="rect">
            <a:avLst/>
          </a:prstGeom>
          <a:noFill/>
          <a:ln>
            <a:noFill/>
          </a:ln>
        </p:spPr>
      </p:pic>
      <p:pic>
        <p:nvPicPr>
          <p:cNvPr id="94" name="Google Shape;94;p14"/>
          <p:cNvPicPr preferRelativeResize="0"/>
          <p:nvPr/>
        </p:nvPicPr>
        <p:blipFill rotWithShape="1">
          <a:blip r:embed="rId6">
            <a:alphaModFix/>
          </a:blip>
          <a:srcRect b="0" l="0" r="0" t="0"/>
          <a:stretch/>
        </p:blipFill>
        <p:spPr>
          <a:xfrm>
            <a:off x="261218" y="1703303"/>
            <a:ext cx="3772899" cy="23400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5"/>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100" name="Google Shape;100;p15"/>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Product Info</a:t>
            </a:r>
            <a:endParaRPr sz="3750">
              <a:solidFill>
                <a:srgbClr val="5F6062"/>
              </a:solidFill>
            </a:endParaRPr>
          </a:p>
        </p:txBody>
      </p:sp>
      <p:pic>
        <p:nvPicPr>
          <p:cNvPr id="101" name="Google Shape;101;p15"/>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pic>
        <p:nvPicPr>
          <p:cNvPr id="102" name="Google Shape;102;p15"/>
          <p:cNvPicPr preferRelativeResize="0"/>
          <p:nvPr/>
        </p:nvPicPr>
        <p:blipFill rotWithShape="1">
          <a:blip r:embed="rId4">
            <a:alphaModFix/>
          </a:blip>
          <a:srcRect b="0" l="0" r="0" t="0"/>
          <a:stretch/>
        </p:blipFill>
        <p:spPr>
          <a:xfrm>
            <a:off x="2016447" y="874713"/>
            <a:ext cx="3844492" cy="402280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6"/>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108" name="Google Shape;108;p16"/>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OCP Tenets</a:t>
            </a:r>
            <a:endParaRPr sz="3750">
              <a:solidFill>
                <a:srgbClr val="5F6062"/>
              </a:solidFill>
            </a:endParaRPr>
          </a:p>
        </p:txBody>
      </p:sp>
      <p:pic>
        <p:nvPicPr>
          <p:cNvPr id="109" name="Google Shape;109;p16"/>
          <p:cNvPicPr preferRelativeResize="0"/>
          <p:nvPr/>
        </p:nvPicPr>
        <p:blipFill rotWithShape="1">
          <a:blip r:embed="rId3">
            <a:alphaModFix/>
          </a:blip>
          <a:srcRect b="0" l="0" r="0" t="0"/>
          <a:stretch/>
        </p:blipFill>
        <p:spPr>
          <a:xfrm>
            <a:off x="6975758" y="274638"/>
            <a:ext cx="1720155" cy="1597287"/>
          </a:xfrm>
          <a:prstGeom prst="rect">
            <a:avLst/>
          </a:prstGeom>
          <a:noFill/>
          <a:ln>
            <a:noFill/>
          </a:ln>
        </p:spPr>
      </p:pic>
      <p:sp>
        <p:nvSpPr>
          <p:cNvPr id="110" name="Google Shape;110;p16"/>
          <p:cNvSpPr txBox="1"/>
          <p:nvPr/>
        </p:nvSpPr>
        <p:spPr>
          <a:xfrm>
            <a:off x="448087" y="690883"/>
            <a:ext cx="6769142" cy="4657084"/>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Efficiency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Prefabricated modules allow for manufacturing and deployment efficient, minimizing the amount of work and waste onsite.  The base design of this module is in row to reduce stranded capacity with hot aisle containment.</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Scalability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This design is for Data Centers for up to 14 racks and it scales well below that requirement, for customers who look for “pay as you grow” solutions additional modules are easily added.</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Openness</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This specification will allow multiple vendors to bid on the same concept, giving users choice and supply chain redundancy.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Impact</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This effort is the industry’s first attempt to standardize how prefabricated MDCs are described.  If adopted and further developed, it will vastly improve the efficiency in which customers and vendors specify MDCs.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Find it!</a:t>
            </a:r>
            <a:endParaRPr sz="3750">
              <a:solidFill>
                <a:srgbClr val="FF0000"/>
              </a:solidFill>
            </a:endParaRPr>
          </a:p>
        </p:txBody>
      </p:sp>
      <p:sp>
        <p:nvSpPr>
          <p:cNvPr id="116" name="Google Shape;116;p17"/>
          <p:cNvSpPr txBox="1"/>
          <p:nvPr/>
        </p:nvSpPr>
        <p:spPr>
          <a:xfrm>
            <a:off x="448087" y="1100174"/>
            <a:ext cx="7886700" cy="3548025"/>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2"/>
                </a:solidFill>
                <a:latin typeface="Source Sans Pro"/>
                <a:ea typeface="Source Sans Pro"/>
                <a:cs typeface="Source Sans Pro"/>
                <a:sym typeface="Source Sans Pro"/>
              </a:rPr>
              <a:t>Where to find: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4000"/>
              <a:buFont typeface="Arial"/>
              <a:buNone/>
            </a:pPr>
            <a:br>
              <a:rPr b="0" i="0" lang="en-US" sz="4000" u="none" cap="none" strike="noStrike">
                <a:solidFill>
                  <a:srgbClr val="000000"/>
                </a:solidFill>
                <a:latin typeface="Arial"/>
                <a:ea typeface="Arial"/>
                <a:cs typeface="Arial"/>
                <a:sym typeface="Arial"/>
              </a:rPr>
            </a:b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4000"/>
              <a:buFont typeface="Arial"/>
              <a:buNone/>
            </a:pPr>
            <a:r>
              <a:t/>
            </a: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117" name="Google Shape;117;p17"/>
          <p:cNvPicPr preferRelativeResize="0"/>
          <p:nvPr/>
        </p:nvPicPr>
        <p:blipFill rotWithShape="1">
          <a:blip r:embed="rId3">
            <a:alphaModFix/>
          </a:blip>
          <a:srcRect b="0" l="0" r="0" t="0"/>
          <a:stretch/>
        </p:blipFill>
        <p:spPr>
          <a:xfrm>
            <a:off x="1954665" y="1549400"/>
            <a:ext cx="4916352" cy="2939256"/>
          </a:xfrm>
          <a:prstGeom prst="rect">
            <a:avLst/>
          </a:prstGeom>
          <a:noFill/>
          <a:ln cap="flat" cmpd="sng" w="9525">
            <a:solidFill>
              <a:schemeClr val="accent1"/>
            </a:solidFill>
            <a:prstDash val="solid"/>
            <a:round/>
            <a:headEnd len="sm" w="sm" type="none"/>
            <a:tailEnd len="sm" w="sm" type="none"/>
          </a:ln>
        </p:spPr>
      </p:pic>
      <p:cxnSp>
        <p:nvCxnSpPr>
          <p:cNvPr id="118" name="Google Shape;118;p17"/>
          <p:cNvCxnSpPr/>
          <p:nvPr/>
        </p:nvCxnSpPr>
        <p:spPr>
          <a:xfrm>
            <a:off x="3731036" y="1694657"/>
            <a:ext cx="660401" cy="426243"/>
          </a:xfrm>
          <a:prstGeom prst="straightConnector1">
            <a:avLst/>
          </a:prstGeom>
          <a:noFill/>
          <a:ln cap="flat" cmpd="sng" w="57150">
            <a:solidFill>
              <a:srgbClr val="EB792A"/>
            </a:solidFill>
            <a:prstDash val="solid"/>
            <a:round/>
            <a:headEnd len="sm" w="sm"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Find it!</a:t>
            </a:r>
            <a:endParaRPr sz="3750">
              <a:solidFill>
                <a:srgbClr val="FF0000"/>
              </a:solidFill>
            </a:endParaRPr>
          </a:p>
        </p:txBody>
      </p:sp>
      <p:pic>
        <p:nvPicPr>
          <p:cNvPr id="124" name="Google Shape;124;p18"/>
          <p:cNvPicPr preferRelativeResize="0"/>
          <p:nvPr/>
        </p:nvPicPr>
        <p:blipFill rotWithShape="1">
          <a:blip r:embed="rId3">
            <a:alphaModFix/>
          </a:blip>
          <a:srcRect b="0" l="0" r="0" t="0"/>
          <a:stretch/>
        </p:blipFill>
        <p:spPr>
          <a:xfrm>
            <a:off x="1663700" y="789951"/>
            <a:ext cx="5791182" cy="3548026"/>
          </a:xfrm>
          <a:prstGeom prst="rect">
            <a:avLst/>
          </a:prstGeom>
          <a:noFill/>
          <a:ln>
            <a:noFill/>
          </a:ln>
        </p:spPr>
      </p:pic>
      <p:cxnSp>
        <p:nvCxnSpPr>
          <p:cNvPr id="125" name="Google Shape;125;p18"/>
          <p:cNvCxnSpPr/>
          <p:nvPr/>
        </p:nvCxnSpPr>
        <p:spPr>
          <a:xfrm flipH="1">
            <a:off x="2905537" y="2806700"/>
            <a:ext cx="574263" cy="292100"/>
          </a:xfrm>
          <a:prstGeom prst="straightConnector1">
            <a:avLst/>
          </a:prstGeom>
          <a:noFill/>
          <a:ln cap="flat" cmpd="sng" w="57150">
            <a:solidFill>
              <a:srgbClr val="EB792A"/>
            </a:solidFill>
            <a:prstDash val="solid"/>
            <a:round/>
            <a:headEnd len="sm" w="sm"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Evolve MDC with us!</a:t>
            </a:r>
            <a:endParaRPr sz="3750">
              <a:solidFill>
                <a:srgbClr val="FF0000"/>
              </a:solidFill>
            </a:endParaRPr>
          </a:p>
        </p:txBody>
      </p:sp>
      <p:pic>
        <p:nvPicPr>
          <p:cNvPr id="131" name="Google Shape;131;p19"/>
          <p:cNvPicPr preferRelativeResize="0"/>
          <p:nvPr/>
        </p:nvPicPr>
        <p:blipFill rotWithShape="1">
          <a:blip r:embed="rId3">
            <a:alphaModFix/>
          </a:blip>
          <a:srcRect b="0" l="0" r="0" t="0"/>
          <a:stretch/>
        </p:blipFill>
        <p:spPr>
          <a:xfrm>
            <a:off x="1454150" y="967925"/>
            <a:ext cx="6235700" cy="33285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Evolve MDC with us!</a:t>
            </a:r>
            <a:endParaRPr sz="3750">
              <a:solidFill>
                <a:srgbClr val="FF0000"/>
              </a:solidFill>
            </a:endParaRPr>
          </a:p>
        </p:txBody>
      </p:sp>
      <p:sp>
        <p:nvSpPr>
          <p:cNvPr id="137" name="Google Shape;137;p20"/>
          <p:cNvSpPr txBox="1"/>
          <p:nvPr/>
        </p:nvSpPr>
        <p:spPr>
          <a:xfrm>
            <a:off x="448087" y="1100174"/>
            <a:ext cx="7886700" cy="3548025"/>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Source Sans Pro"/>
                <a:ea typeface="Source Sans Pro"/>
                <a:cs typeface="Source Sans Pro"/>
                <a:sym typeface="Source Sans Pro"/>
              </a:rPr>
              <a:t>PCX Corp Site:</a:t>
            </a:r>
            <a:r>
              <a:rPr b="0" i="0" lang="en-US" sz="2200" u="sng" cap="none" strike="noStrike">
                <a:solidFill>
                  <a:schemeClr val="hlink"/>
                </a:solidFill>
                <a:latin typeface="Source Sans Pro"/>
                <a:ea typeface="Source Sans Pro"/>
                <a:cs typeface="Source Sans Pro"/>
                <a:sym typeface="Source Sans Pro"/>
                <a:hlinkClick r:id="rId3"/>
              </a:rPr>
              <a:t> https://info.pcxcorp.com/introducing-the-flx-mdc-90kw</a:t>
            </a:r>
            <a:endParaRPr b="0" i="0" sz="2200" u="none" cap="none" strike="noStrike">
              <a:solidFill>
                <a:schemeClr val="dk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Source Sans Pro"/>
                <a:ea typeface="Source Sans Pro"/>
                <a:cs typeface="Source Sans Pro"/>
                <a:sym typeface="Source Sans Pro"/>
              </a:rPr>
              <a:t>MDC Mailing List: </a:t>
            </a:r>
            <a:r>
              <a:rPr b="0" i="0" lang="en-US" sz="2200" u="sng" cap="none" strike="noStrike">
                <a:solidFill>
                  <a:schemeClr val="hlink"/>
                </a:solidFill>
                <a:latin typeface="Source Sans Pro"/>
                <a:ea typeface="Source Sans Pro"/>
                <a:cs typeface="Source Sans Pro"/>
                <a:sym typeface="Source Sans Pro"/>
                <a:hlinkClick r:id="rId4"/>
              </a:rPr>
              <a:t>https://ocp-all.groups.io/g/OCP-MDC</a:t>
            </a:r>
            <a:endParaRPr b="0" i="0" sz="2200" u="none" cap="none" strike="noStrike">
              <a:solidFill>
                <a:schemeClr val="dk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Design Files: </a:t>
            </a:r>
            <a:r>
              <a:rPr b="0" i="0" lang="en-US" sz="2000" u="sng" cap="none" strike="noStrike">
                <a:solidFill>
                  <a:schemeClr val="hlink"/>
                </a:solidFill>
                <a:latin typeface="Arial"/>
                <a:ea typeface="Arial"/>
                <a:cs typeface="Arial"/>
                <a:sym typeface="Arial"/>
                <a:hlinkClick r:id="rId5"/>
              </a:rPr>
              <a:t>https://www.opencompute.org/documents/90kw-mdc-rev-f-package-pdf</a:t>
            </a:r>
            <a:endParaRPr b="0" i="0" sz="2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Specification: </a:t>
            </a:r>
            <a:r>
              <a:rPr b="0" i="0" lang="en-US" sz="2000" u="sng" cap="none" strike="noStrike">
                <a:solidFill>
                  <a:schemeClr val="hlink"/>
                </a:solidFill>
                <a:latin typeface="Arial"/>
                <a:ea typeface="Arial"/>
                <a:cs typeface="Arial"/>
                <a:sym typeface="Arial"/>
                <a:hlinkClick r:id="rId6"/>
              </a:rPr>
              <a:t>https://www.opencompute.org/documents/schneider-electric-standalone-90kw-modular-data-center-specification</a:t>
            </a:r>
            <a:endParaRPr b="0" i="0" sz="2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4000"/>
              <a:buFont typeface="Arial"/>
              <a:buNone/>
            </a:pPr>
            <a:br>
              <a:rPr b="0" i="0" lang="en-US" sz="4000" u="none" cap="none" strike="noStrike">
                <a:solidFill>
                  <a:srgbClr val="000000"/>
                </a:solidFill>
                <a:latin typeface="Arial"/>
                <a:ea typeface="Arial"/>
                <a:cs typeface="Arial"/>
                <a:sym typeface="Arial"/>
              </a:rPr>
            </a:b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4000"/>
              <a:buFont typeface="Arial"/>
              <a:buNone/>
            </a:pPr>
            <a:r>
              <a:t/>
            </a: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