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13716000" cx="24384000"/>
  <p:notesSz cx="7010400" cy="9296400"/>
  <p:embeddedFontLst>
    <p:embeddedFont>
      <p:font typeface="Oswald"/>
      <p:bold r:id="rId24"/>
    </p:embeddedFont>
    <p:embeddedFont>
      <p:font typeface="Source Sans Pr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20">
          <p15:clr>
            <a:srgbClr val="A4A3A4"/>
          </p15:clr>
        </p15:guide>
        <p15:guide id="2" pos="7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DE4942D0-28E4-4F75-89A8-6F4AD9FBAF79}">
  <a:tblStyle styleId="{DE4942D0-28E4-4F75-89A8-6F4AD9FBAF79}"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4320" orient="horz"/>
        <p:guide pos="7632"/>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Oswald-bold.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SourceSansPro-bold.fntdata"/><Relationship Id="rId25" Type="http://schemas.openxmlformats.org/officeDocument/2006/relationships/font" Target="fonts/SourceSansPro-regular.fntdata"/><Relationship Id="rId28" Type="http://schemas.openxmlformats.org/officeDocument/2006/relationships/font" Target="fonts/SourceSansPro-boldItalic.fntdata"/><Relationship Id="rId27" Type="http://schemas.openxmlformats.org/officeDocument/2006/relationships/font" Target="fonts/SourceSansPr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 name="Google Shape;52;p1: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About the presenter: </a:t>
            </a:r>
            <a:endParaRPr/>
          </a:p>
          <a:p>
            <a:pPr indent="-228600" lvl="0" marL="457200" marR="0" rtl="0" algn="l">
              <a:lnSpc>
                <a:spcPct val="100000"/>
              </a:lnSpc>
              <a:spcBef>
                <a:spcPts val="0"/>
              </a:spcBef>
              <a:spcAft>
                <a:spcPts val="0"/>
              </a:spcAft>
              <a:buSzPts val="1400"/>
              <a:buNone/>
            </a:pPr>
            <a:r>
              <a:rPr lang="en-US"/>
              <a:t>Elizabeth Langer R&amp;D Engineering Manager for the Thermal Management Business Unit at CPC, and also an active member of the OCP ACS Cold Plate Workstream</a:t>
            </a:r>
            <a:endParaRPr>
              <a:solidFill>
                <a:srgbClr val="0054A3"/>
              </a:solidFill>
            </a:endParaRPr>
          </a:p>
          <a:p>
            <a:pPr indent="-228600" lvl="0" marL="457200" marR="0" rtl="0" algn="l">
              <a:lnSpc>
                <a:spcPct val="100000"/>
              </a:lnSpc>
              <a:spcBef>
                <a:spcPts val="0"/>
              </a:spcBef>
              <a:spcAft>
                <a:spcPts val="0"/>
              </a:spcAft>
              <a:buSzPts val="1400"/>
              <a:buNone/>
            </a:pPr>
            <a:r>
              <a:t/>
            </a:r>
            <a:endParaRPr>
              <a:solidFill>
                <a:srgbClr val="0054A3"/>
              </a:solidFill>
            </a:endParaRPr>
          </a:p>
          <a:p>
            <a:pPr indent="-228600" lvl="0" marL="457200" marR="0" rtl="0" algn="l">
              <a:lnSpc>
                <a:spcPct val="100000"/>
              </a:lnSpc>
              <a:spcBef>
                <a:spcPts val="0"/>
              </a:spcBef>
              <a:spcAft>
                <a:spcPts val="0"/>
              </a:spcAft>
              <a:buSzPts val="1400"/>
              <a:buNone/>
            </a:pPr>
            <a:r>
              <a:rPr lang="en-US">
                <a:solidFill>
                  <a:srgbClr val="0054A3"/>
                </a:solidFill>
              </a:rPr>
              <a:t>A little about CPC, we design and manufacture connectors for a variety of industries and applications, and specifically here specializing in quick-disconnects for thermal management and liquid cooling of electronics</a:t>
            </a:r>
            <a:endParaRPr/>
          </a:p>
          <a:p>
            <a:pPr indent="-228600" lvl="0" marL="457200" marR="0" rtl="0" algn="l">
              <a:lnSpc>
                <a:spcPct val="100000"/>
              </a:lnSpc>
              <a:spcBef>
                <a:spcPts val="0"/>
              </a:spcBef>
              <a:spcAft>
                <a:spcPts val="0"/>
              </a:spcAft>
              <a:buSzPts val="1400"/>
              <a:buNone/>
            </a:pPr>
            <a:r>
              <a:t/>
            </a:r>
            <a:endParaRPr sz="2000">
              <a:solidFill>
                <a:srgbClr val="0054A3"/>
              </a:solidFill>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 name="Google Shape;61;p2: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Clr>
                <a:srgbClr val="000000"/>
              </a:buClr>
              <a:buSzPts val="900"/>
              <a:buNone/>
            </a:pPr>
            <a:r>
              <a:rPr lang="en-US" sz="900"/>
              <a:t>The goal of this presentation today is to provide a high level understanding of the current state of liquid cooling technology in the industry; benefits, methods, and key considerations for successful implementation and reliable deployment.</a:t>
            </a:r>
            <a:endParaRPr/>
          </a:p>
          <a:p>
            <a:pPr indent="0" lvl="0" marL="0" rtl="0" algn="l">
              <a:lnSpc>
                <a:spcPct val="100000"/>
              </a:lnSpc>
              <a:spcBef>
                <a:spcPts val="0"/>
              </a:spcBef>
              <a:spcAft>
                <a:spcPts val="0"/>
              </a:spcAft>
              <a:buClr>
                <a:srgbClr val="000000"/>
              </a:buClr>
              <a:buSzPts val="900"/>
              <a:buNone/>
            </a:pPr>
            <a:r>
              <a:t/>
            </a:r>
            <a:endParaRPr sz="900"/>
          </a:p>
          <a:p>
            <a:pPr indent="0" lvl="0" marL="0" rtl="0" algn="l">
              <a:lnSpc>
                <a:spcPct val="100000"/>
              </a:lnSpc>
              <a:spcBef>
                <a:spcPts val="0"/>
              </a:spcBef>
              <a:spcAft>
                <a:spcPts val="0"/>
              </a:spcAft>
              <a:buClr>
                <a:srgbClr val="FF0000"/>
              </a:buClr>
              <a:buSzPts val="900"/>
              <a:buNone/>
            </a:pPr>
            <a:r>
              <a:rPr lang="en-US" sz="900">
                <a:solidFill>
                  <a:srgbClr val="FF0000"/>
                </a:solidFill>
              </a:rPr>
              <a:t>And then QDs being an integral component of data center thermal management, we’re going to introduce and discuss some of the fundamental considerations for designing and optimizing QD performance in cooling systems.  Touching on materials of construction, chemical compatibility, valve design and pressure loss, should provide a good baseline to help enable engineers during the specification process.</a:t>
            </a:r>
            <a:endParaRPr sz="900"/>
          </a:p>
          <a:p>
            <a:pPr indent="0" lvl="0" marL="0" rtl="0" algn="l">
              <a:lnSpc>
                <a:spcPct val="100000"/>
              </a:lnSpc>
              <a:spcBef>
                <a:spcPts val="0"/>
              </a:spcBef>
              <a:spcAft>
                <a:spcPts val="0"/>
              </a:spcAft>
              <a:buClr>
                <a:srgbClr val="000000"/>
              </a:buClr>
              <a:buSzPts val="900"/>
              <a:buNone/>
            </a:pPr>
            <a:r>
              <a:t/>
            </a:r>
            <a:endParaRPr sz="900"/>
          </a:p>
          <a:p>
            <a:pPr indent="-260515" lvl="2" marL="1514132" rtl="0" algn="l">
              <a:lnSpc>
                <a:spcPct val="100000"/>
              </a:lnSpc>
              <a:spcBef>
                <a:spcPts val="0"/>
              </a:spcBef>
              <a:spcAft>
                <a:spcPts val="0"/>
              </a:spcAft>
              <a:buSzPts val="1400"/>
              <a:buFont typeface="Arial"/>
              <a:buNone/>
            </a:pPr>
            <a:r>
              <a:t/>
            </a:r>
            <a:endParaRPr sz="1600"/>
          </a:p>
          <a:p>
            <a:pPr indent="-260515" lvl="2" marL="1514132" rtl="0" algn="l">
              <a:lnSpc>
                <a:spcPct val="100000"/>
              </a:lnSpc>
              <a:spcBef>
                <a:spcPts val="0"/>
              </a:spcBef>
              <a:spcAft>
                <a:spcPts val="0"/>
              </a:spcAft>
              <a:buSzPts val="1400"/>
              <a:buFont typeface="Arial"/>
              <a:buNone/>
            </a:pPr>
            <a:r>
              <a:t/>
            </a:r>
            <a:endParaRPr sz="1600"/>
          </a:p>
          <a:p>
            <a:pPr indent="-260514" lvl="0" marL="582359" rtl="0" algn="l">
              <a:lnSpc>
                <a:spcPct val="100000"/>
              </a:lnSpc>
              <a:spcBef>
                <a:spcPts val="0"/>
              </a:spcBef>
              <a:spcAft>
                <a:spcPts val="0"/>
              </a:spcAft>
              <a:buSzPts val="1400"/>
              <a:buFont typeface="Arial"/>
              <a:buNone/>
            </a:pPr>
            <a:r>
              <a:t/>
            </a:r>
            <a:endParaRPr sz="1600"/>
          </a:p>
          <a:p>
            <a:pPr indent="0" lvl="2" marL="1164717" rtl="0" algn="l">
              <a:lnSpc>
                <a:spcPct val="100000"/>
              </a:lnSpc>
              <a:spcBef>
                <a:spcPts val="0"/>
              </a:spcBef>
              <a:spcAft>
                <a:spcPts val="0"/>
              </a:spcAft>
              <a:buSzPts val="1400"/>
              <a:buNone/>
            </a:pPr>
            <a:r>
              <a:t/>
            </a:r>
            <a:endParaRPr sz="16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Google Shape;77;p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 name="Google Shape;78;p3: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Why liquid cooling and why liquid cooling NOW?</a:t>
            </a:r>
            <a:endParaRPr/>
          </a:p>
          <a:p>
            <a:pPr indent="-228600" lvl="0" marL="457200" rtl="0" algn="l">
              <a:lnSpc>
                <a:spcPct val="100000"/>
              </a:lnSpc>
              <a:spcBef>
                <a:spcPts val="0"/>
              </a:spcBef>
              <a:spcAft>
                <a:spcPts val="0"/>
              </a:spcAft>
              <a:buClr>
                <a:srgbClr val="5F6061"/>
              </a:buClr>
              <a:buSzPts val="3600"/>
              <a:buNone/>
            </a:pPr>
            <a:r>
              <a:t/>
            </a:r>
            <a:endParaRPr>
              <a:solidFill>
                <a:srgbClr val="5F6061"/>
              </a:solidFill>
              <a:latin typeface="Source Sans Pro"/>
              <a:ea typeface="Source Sans Pro"/>
              <a:cs typeface="Source Sans Pro"/>
              <a:sym typeface="Source Sans Pro"/>
            </a:endParaRPr>
          </a:p>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We’ve seen with advancements in semiconductor technology over the years, shifts in power consumption and consequently associated cooling requirements. but now in recent years we’re yet again in a place where compute power and certainly densities have reached the limits of efficient thermal management with traditional air cooling approaches.</a:t>
            </a:r>
            <a:endParaRPr/>
          </a:p>
          <a:p>
            <a:pPr indent="-228600" lvl="0" marL="457200" rtl="0" algn="l">
              <a:lnSpc>
                <a:spcPct val="100000"/>
              </a:lnSpc>
              <a:spcBef>
                <a:spcPts val="0"/>
              </a:spcBef>
              <a:spcAft>
                <a:spcPts val="0"/>
              </a:spcAft>
              <a:buClr>
                <a:srgbClr val="5F6061"/>
              </a:buClr>
              <a:buSzPts val="3600"/>
              <a:buNone/>
            </a:pPr>
            <a:r>
              <a:t/>
            </a:r>
            <a:endParaRPr>
              <a:solidFill>
                <a:srgbClr val="5F6061"/>
              </a:solidFill>
              <a:latin typeface="Source Sans Pro"/>
              <a:ea typeface="Source Sans Pro"/>
              <a:cs typeface="Source Sans Pro"/>
              <a:sym typeface="Source Sans Pro"/>
            </a:endParaRPr>
          </a:p>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Now liquid cooling is becoming more widely considered, data center and colo providers can begin to realize a number of benefits in the form of </a:t>
            </a:r>
            <a:endParaRPr/>
          </a:p>
          <a:p>
            <a:pPr indent="-228600" lvl="0" marL="457200" rtl="0" algn="l">
              <a:lnSpc>
                <a:spcPct val="100000"/>
              </a:lnSpc>
              <a:spcBef>
                <a:spcPts val="0"/>
              </a:spcBef>
              <a:spcAft>
                <a:spcPts val="0"/>
              </a:spcAft>
              <a:buClr>
                <a:srgbClr val="5F6061"/>
              </a:buClr>
              <a:buSzPts val="3600"/>
              <a:buNone/>
            </a:pPr>
            <a:r>
              <a:t/>
            </a:r>
            <a:endParaRPr>
              <a:solidFill>
                <a:srgbClr val="5F6061"/>
              </a:solidFill>
              <a:latin typeface="Source Sans Pro"/>
              <a:ea typeface="Source Sans Pro"/>
              <a:cs typeface="Source Sans Pro"/>
              <a:sym typeface="Source Sans Pro"/>
            </a:endParaRPr>
          </a:p>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Energy savings, improved PUEs</a:t>
            </a:r>
            <a:endParaRPr/>
          </a:p>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Cost savings</a:t>
            </a:r>
            <a:endParaRPr/>
          </a:p>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Ability to dramatically increase densities</a:t>
            </a:r>
            <a:endParaRPr/>
          </a:p>
          <a:p>
            <a:pPr indent="-228600" lvl="0" marL="457200" rtl="0" algn="l">
              <a:lnSpc>
                <a:spcPct val="100000"/>
              </a:lnSpc>
              <a:spcBef>
                <a:spcPts val="0"/>
              </a:spcBef>
              <a:spcAft>
                <a:spcPts val="0"/>
              </a:spcAft>
              <a:buClr>
                <a:srgbClr val="5F6061"/>
              </a:buClr>
              <a:buSzPts val="3600"/>
              <a:buNone/>
            </a:pPr>
            <a:r>
              <a:rPr lang="en-US">
                <a:solidFill>
                  <a:srgbClr val="5F6061"/>
                </a:solidFill>
                <a:latin typeface="Source Sans Pro"/>
                <a:ea typeface="Source Sans Pro"/>
                <a:cs typeface="Source Sans Pro"/>
                <a:sym typeface="Source Sans Pro"/>
              </a:rPr>
              <a:t>And noise reduction; if you’ve ever been in an air cooled facility you know the fans have a significant impact on the working environment</a:t>
            </a:r>
            <a:endParaRPr/>
          </a:p>
          <a:p>
            <a:pPr indent="-353758" lvl="0" marL="582359" rtl="0" algn="l">
              <a:lnSpc>
                <a:spcPct val="100000"/>
              </a:lnSpc>
              <a:spcBef>
                <a:spcPts val="0"/>
              </a:spcBef>
              <a:spcAft>
                <a:spcPts val="0"/>
              </a:spcAft>
              <a:buClr>
                <a:srgbClr val="5F6061"/>
              </a:buClr>
              <a:buSzPts val="3600"/>
              <a:buFont typeface="Arial"/>
              <a:buNone/>
            </a:pPr>
            <a:r>
              <a:t/>
            </a:r>
            <a:endParaRPr>
              <a:solidFill>
                <a:srgbClr val="5F6061"/>
              </a:solidFill>
              <a:latin typeface="Source Sans Pro"/>
              <a:ea typeface="Source Sans Pro"/>
              <a:cs typeface="Source Sans Pro"/>
              <a:sym typeface="Source Sans Pro"/>
            </a:endParaRPr>
          </a:p>
          <a:p>
            <a:pPr indent="0" lvl="0" marL="0" rtl="0" algn="l">
              <a:lnSpc>
                <a:spcPct val="100000"/>
              </a:lnSpc>
              <a:spcBef>
                <a:spcPts val="0"/>
              </a:spcBef>
              <a:spcAft>
                <a:spcPts val="0"/>
              </a:spcAft>
              <a:buClr>
                <a:srgbClr val="5F6061"/>
              </a:buClr>
              <a:buSzPts val="3600"/>
              <a:buNone/>
            </a:pPr>
            <a:r>
              <a:t/>
            </a:r>
            <a:endParaRPr>
              <a:solidFill>
                <a:srgbClr val="5F6061"/>
              </a:solidFill>
              <a:latin typeface="Source Sans Pro"/>
              <a:ea typeface="Source Sans Pro"/>
              <a:cs typeface="Source Sans Pro"/>
              <a:sym typeface="Source Sans Pro"/>
            </a:endParaRPr>
          </a:p>
          <a:p>
            <a:pPr indent="-228600" lvl="0" marL="457200" marR="0" rtl="0" algn="l">
              <a:lnSpc>
                <a:spcPct val="100000"/>
              </a:lnSpc>
              <a:spcBef>
                <a:spcPts val="0"/>
              </a:spcBef>
              <a:spcAft>
                <a:spcPts val="0"/>
              </a:spcAft>
              <a:buSzPts val="1400"/>
              <a:buNone/>
            </a:pPr>
            <a:r>
              <a:t/>
            </a:r>
            <a:endParaRPr/>
          </a:p>
        </p:txBody>
      </p:sp>
      <p:sp>
        <p:nvSpPr>
          <p:cNvPr id="79" name="Google Shape;79;p3:notes"/>
          <p:cNvSpPr txBox="1"/>
          <p:nvPr>
            <p:ph idx="12" type="sldNum"/>
          </p:nvPr>
        </p:nvSpPr>
        <p:spPr>
          <a:xfrm>
            <a:off x="0" y="0"/>
            <a:ext cx="3000000" cy="3000000"/>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p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4: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Within OCP, there’s been quite a bit of activity over the last few years to educate and develop best practices across the industry around liquid cooling technologies for data centers.</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Here we have the liquid cooling architecture scoped by OCP ACS workgroup.  Goal here is to facilitate architecture harmonization to promote accessibility, consistency, reliability.  Interesting to note intent that these technologies are not mutually exclusive, on a case by case basis, a facility might require one over another, or potentially a hybrid approach implementing multiple cooling technologies; an RDHx in tandem with a direct contact cold plate structure.</a:t>
            </a:r>
            <a:endParaRPr/>
          </a:p>
        </p:txBody>
      </p:sp>
      <p:sp>
        <p:nvSpPr>
          <p:cNvPr id="106" name="Google Shape;106;p4:notes"/>
          <p:cNvSpPr txBox="1"/>
          <p:nvPr>
            <p:ph idx="12" type="sldNum"/>
          </p:nvPr>
        </p:nvSpPr>
        <p:spPr>
          <a:xfrm>
            <a:off x="0" y="0"/>
            <a:ext cx="3000000" cy="3000000"/>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 name="Google Shape;125;p5: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Supporting the ACS architecture are a variety of subsystems and components that are critical to successful and reliable operation of the cooling system.  The components themselves, as well as interactions and dependencies between them warrant detailed analysis during design and specification.</a:t>
            </a:r>
            <a:endParaRPr/>
          </a:p>
          <a:p>
            <a:pPr indent="-232943" lvl="0" marL="465887" rtl="0" algn="l">
              <a:lnSpc>
                <a:spcPct val="100000"/>
              </a:lnSpc>
              <a:spcBef>
                <a:spcPts val="0"/>
              </a:spcBef>
              <a:spcAft>
                <a:spcPts val="0"/>
              </a:spcAft>
              <a:buSzPts val="1400"/>
              <a:buNone/>
            </a:pPr>
            <a:r>
              <a:t/>
            </a:r>
            <a:endParaRPr/>
          </a:p>
          <a:p>
            <a:pPr indent="-232943" lvl="0" marL="465887"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Considerations </a:t>
            </a:r>
            <a:endParaRPr/>
          </a:p>
          <a:p>
            <a:pPr indent="-228600" lvl="1" marL="914400" rtl="0" algn="l">
              <a:lnSpc>
                <a:spcPct val="100000"/>
              </a:lnSpc>
              <a:spcBef>
                <a:spcPts val="0"/>
              </a:spcBef>
              <a:spcAft>
                <a:spcPts val="0"/>
              </a:spcAft>
              <a:buSzPts val="1400"/>
              <a:buNone/>
            </a:pPr>
            <a:r>
              <a:rPr lang="en-US"/>
              <a:t>Coolant - Corrosion, biofouling, etc</a:t>
            </a:r>
            <a:endParaRPr/>
          </a:p>
          <a:p>
            <a:pPr indent="-228600" lvl="1" marL="914400" rtl="0" algn="l">
              <a:lnSpc>
                <a:spcPct val="100000"/>
              </a:lnSpc>
              <a:spcBef>
                <a:spcPts val="0"/>
              </a:spcBef>
              <a:spcAft>
                <a:spcPts val="0"/>
              </a:spcAft>
              <a:buSzPts val="1400"/>
              <a:buNone/>
            </a:pPr>
            <a:r>
              <a:rPr lang="en-US"/>
              <a:t>	Viscosity &amp; Specific Gravity</a:t>
            </a:r>
            <a:endParaRPr/>
          </a:p>
          <a:p>
            <a:pPr indent="-228600" lvl="1" marL="914400" rtl="0" algn="l">
              <a:lnSpc>
                <a:spcPct val="100000"/>
              </a:lnSpc>
              <a:spcBef>
                <a:spcPts val="0"/>
              </a:spcBef>
              <a:spcAft>
                <a:spcPts val="0"/>
              </a:spcAft>
              <a:buSzPts val="1400"/>
              <a:buNone/>
            </a:pPr>
            <a:r>
              <a:rPr lang="en-US"/>
              <a:t>Pump power, Reliability, redundancy</a:t>
            </a:r>
            <a:endParaRPr/>
          </a:p>
          <a:p>
            <a:pPr indent="-228600" lvl="1" marL="914400" rtl="0" algn="l">
              <a:lnSpc>
                <a:spcPct val="100000"/>
              </a:lnSpc>
              <a:spcBef>
                <a:spcPts val="0"/>
              </a:spcBef>
              <a:spcAft>
                <a:spcPts val="0"/>
              </a:spcAft>
              <a:buSzPts val="1400"/>
              <a:buNone/>
            </a:pPr>
            <a:r>
              <a:rPr lang="en-US"/>
              <a:t>Manifolds/hx/cold plates - flow rate(s) and pressure</a:t>
            </a:r>
            <a:endParaRPr/>
          </a:p>
          <a:p>
            <a:pPr indent="-228600" lvl="1" marL="914400" rtl="0" algn="l">
              <a:lnSpc>
                <a:spcPct val="100000"/>
              </a:lnSpc>
              <a:spcBef>
                <a:spcPts val="0"/>
              </a:spcBef>
              <a:spcAft>
                <a:spcPts val="0"/>
              </a:spcAft>
              <a:buSzPts val="1400"/>
              <a:buNone/>
            </a:pPr>
            <a:r>
              <a:rPr lang="en-US"/>
              <a:t>Filtration, debris</a:t>
            </a:r>
            <a:endParaRPr/>
          </a:p>
          <a:p>
            <a:pPr indent="-228600" lvl="1" marL="914400" rtl="0" algn="l">
              <a:lnSpc>
                <a:spcPct val="100000"/>
              </a:lnSpc>
              <a:spcBef>
                <a:spcPts val="0"/>
              </a:spcBef>
              <a:spcAft>
                <a:spcPts val="0"/>
              </a:spcAft>
              <a:buSzPts val="1400"/>
              <a:buNone/>
            </a:pPr>
            <a:r>
              <a:rPr lang="en-US"/>
              <a:t>Materials and compatibility</a:t>
            </a:r>
            <a:endParaRPr/>
          </a:p>
          <a:p>
            <a:pPr indent="-232943" lvl="0" marL="465887"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
        <p:nvSpPr>
          <p:cNvPr id="126" name="Google Shape;126;p5:notes"/>
          <p:cNvSpPr txBox="1"/>
          <p:nvPr>
            <p:ph idx="11" type="ftr"/>
          </p:nvPr>
        </p:nvSpPr>
        <p:spPr>
          <a:xfrm>
            <a:off x="0" y="0"/>
            <a:ext cx="3000000" cy="3000000"/>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 name="Google Shape;127;p5:notes"/>
          <p:cNvSpPr txBox="1"/>
          <p:nvPr>
            <p:ph idx="12" type="sldNum"/>
          </p:nvPr>
        </p:nvSpPr>
        <p:spPr>
          <a:xfrm>
            <a:off x="0" y="0"/>
            <a:ext cx="3000000" cy="3000000"/>
          </a:xfrm>
          <a:prstGeom prst="rect">
            <a:avLst/>
          </a:prstGeom>
          <a:noFill/>
          <a:ln>
            <a:noFill/>
          </a:ln>
        </p:spPr>
        <p:txBody>
          <a:bodyPr anchorCtr="0" anchor="t" bIns="46575" lIns="93175" spcFirstLastPara="1" rIns="93175" wrap="square" tIns="46575">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p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8" name="Google Shape;158;p6: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With a data center facility typically there will be two fluid circulating loops, with a CDU barrier between them.  On the FWS side there may be fewer connections, large plumbing and fittings to support high volumes of fluid.  On the TCS side where the ITE resides, ACS architecture such as RDHx, cold plate, immersion will utilize many more connections, and require more detailed consideration around specifications.  The closer to the ITE the more critical the QDs performance and reliability.</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Ex. RDHx and cold plate connections; CDU, manifolds, RDHx, blade or chassis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p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p7: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Now with an understanding of where QDs might be installed within a data center facility, and the importance of their performance and reliability as they get closer and closer to the ITE, we can dig in a little deeper and understand some of the key parameters of importance for specification.</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When thinking about the anatomy of a QD, we can identify 3 high level categories for consideration when selecting the right QD for a specific application.</a:t>
            </a:r>
            <a:endParaRPr/>
          </a:p>
          <a:p>
            <a:pPr indent="-228600" lvl="0" marL="457200" marR="0" rtl="0" algn="l">
              <a:lnSpc>
                <a:spcPct val="100000"/>
              </a:lnSpc>
              <a:spcBef>
                <a:spcPts val="0"/>
              </a:spcBef>
              <a:spcAft>
                <a:spcPts val="0"/>
              </a:spcAft>
              <a:buSzPts val="1400"/>
              <a:buNone/>
            </a:pPr>
            <a:r>
              <a:rPr lang="en-US"/>
              <a:t>Material selection is a very important factor to consider early on; both from a structural and mechanical viewpoint, but equally important with regard to chemical compatibility.  Ensuring that all wetted materials, materials that will be in contact with the coolant, as well as other component materials within the loop that may have an interaction.</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Understanding of and visibility to various configuration options related to mating and mounting will enable designers to fully optimize the performance as well as provide flexibility in promoting usability and serviceability of the system</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And finally, valving and shutoff characteristics of the quick disconnect are really imperative for designing an efficient and reliable system.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p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8: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0" lvl="0" marL="232944" rtl="0" algn="l">
              <a:lnSpc>
                <a:spcPct val="100000"/>
              </a:lnSpc>
              <a:spcBef>
                <a:spcPts val="0"/>
              </a:spcBef>
              <a:spcAft>
                <a:spcPts val="0"/>
              </a:spcAft>
              <a:buSzPts val="1400"/>
              <a:buFont typeface="Arial"/>
              <a:buNone/>
            </a:pPr>
            <a:r>
              <a:rPr lang="en-US"/>
              <a:t>QDs may be comprised of a variety of materials, metals or polymers, and can be effective with any combination</a:t>
            </a:r>
            <a:endParaRPr/>
          </a:p>
          <a:p>
            <a:pPr indent="-349415" lvl="0" marL="582359" rtl="0" algn="l">
              <a:lnSpc>
                <a:spcPct val="100000"/>
              </a:lnSpc>
              <a:spcBef>
                <a:spcPts val="0"/>
              </a:spcBef>
              <a:spcAft>
                <a:spcPts val="0"/>
              </a:spcAft>
              <a:buSzPts val="1400"/>
              <a:buFont typeface="Arial"/>
              <a:buChar char="•"/>
            </a:pPr>
            <a:r>
              <a:rPr lang="en-US"/>
              <a:t>Metals</a:t>
            </a:r>
            <a:endParaRPr/>
          </a:p>
          <a:p>
            <a:pPr indent="-349415" lvl="1" marL="1048245" rtl="0" algn="l">
              <a:lnSpc>
                <a:spcPct val="100000"/>
              </a:lnSpc>
              <a:spcBef>
                <a:spcPts val="0"/>
              </a:spcBef>
              <a:spcAft>
                <a:spcPts val="0"/>
              </a:spcAft>
              <a:buSzPts val="1400"/>
              <a:buFont typeface="Arial"/>
              <a:buChar char="•"/>
            </a:pPr>
            <a:r>
              <a:rPr lang="en-US"/>
              <a:t>Alloys – corrosion resistant, strength</a:t>
            </a:r>
            <a:endParaRPr/>
          </a:p>
          <a:p>
            <a:pPr indent="-349415" lvl="1" marL="1048245" rtl="0" algn="l">
              <a:lnSpc>
                <a:spcPct val="100000"/>
              </a:lnSpc>
              <a:spcBef>
                <a:spcPts val="0"/>
              </a:spcBef>
              <a:spcAft>
                <a:spcPts val="0"/>
              </a:spcAft>
              <a:buSzPts val="1400"/>
              <a:buFont typeface="Arial"/>
              <a:buChar char="•"/>
            </a:pPr>
            <a:r>
              <a:rPr lang="en-US"/>
              <a:t>Surface treatments, plating, heat treatment, oxidative, etc</a:t>
            </a:r>
            <a:endParaRPr/>
          </a:p>
          <a:p>
            <a:pPr indent="-349415" lvl="0" marL="582359" rtl="0" algn="l">
              <a:lnSpc>
                <a:spcPct val="100000"/>
              </a:lnSpc>
              <a:spcBef>
                <a:spcPts val="0"/>
              </a:spcBef>
              <a:spcAft>
                <a:spcPts val="0"/>
              </a:spcAft>
              <a:buSzPts val="1400"/>
              <a:buFont typeface="Arial"/>
              <a:buChar char="•"/>
            </a:pPr>
            <a:r>
              <a:rPr lang="en-US"/>
              <a:t>plastics</a:t>
            </a:r>
            <a:endParaRPr/>
          </a:p>
          <a:p>
            <a:pPr indent="-349415" lvl="1" marL="1048245" rtl="0" algn="l">
              <a:lnSpc>
                <a:spcPct val="100000"/>
              </a:lnSpc>
              <a:spcBef>
                <a:spcPts val="0"/>
              </a:spcBef>
              <a:spcAft>
                <a:spcPts val="0"/>
              </a:spcAft>
              <a:buSzPts val="1400"/>
              <a:buFont typeface="Arial"/>
              <a:buChar char="•"/>
            </a:pPr>
            <a:r>
              <a:rPr lang="en-US"/>
              <a:t>Mechanical strength</a:t>
            </a:r>
            <a:endParaRPr/>
          </a:p>
          <a:p>
            <a:pPr indent="-349415" lvl="1" marL="1048245" rtl="0" algn="l">
              <a:lnSpc>
                <a:spcPct val="100000"/>
              </a:lnSpc>
              <a:spcBef>
                <a:spcPts val="0"/>
              </a:spcBef>
              <a:spcAft>
                <a:spcPts val="0"/>
              </a:spcAft>
              <a:buSzPts val="1400"/>
              <a:buFont typeface="Arial"/>
              <a:buChar char="•"/>
            </a:pPr>
            <a:r>
              <a:rPr lang="en-US"/>
              <a:t>Chemical compatibility</a:t>
            </a:r>
            <a:endParaRPr/>
          </a:p>
          <a:p>
            <a:pPr indent="-349415" lvl="1" marL="1048245" rtl="0" algn="l">
              <a:lnSpc>
                <a:spcPct val="100000"/>
              </a:lnSpc>
              <a:spcBef>
                <a:spcPts val="0"/>
              </a:spcBef>
              <a:spcAft>
                <a:spcPts val="0"/>
              </a:spcAft>
              <a:buSzPts val="1400"/>
              <a:buFont typeface="Arial"/>
              <a:buChar char="•"/>
            </a:pPr>
            <a:r>
              <a:rPr lang="en-US"/>
              <a:t>Flame retardance</a:t>
            </a:r>
            <a:endParaRPr/>
          </a:p>
          <a:p>
            <a:pPr indent="-349415" lvl="1" marL="1048245" rtl="0" algn="l">
              <a:lnSpc>
                <a:spcPct val="100000"/>
              </a:lnSpc>
              <a:spcBef>
                <a:spcPts val="0"/>
              </a:spcBef>
              <a:spcAft>
                <a:spcPts val="0"/>
              </a:spcAft>
              <a:buSzPts val="1400"/>
              <a:buFont typeface="Arial"/>
              <a:buChar char="•"/>
            </a:pPr>
            <a:r>
              <a:rPr lang="en-US"/>
              <a:t>Hydrolytically and thermally stable</a:t>
            </a:r>
            <a:endParaRPr/>
          </a:p>
          <a:p>
            <a:pPr indent="-349415" lvl="1" marL="1048245" rtl="0" algn="l">
              <a:lnSpc>
                <a:spcPct val="100000"/>
              </a:lnSpc>
              <a:spcBef>
                <a:spcPts val="0"/>
              </a:spcBef>
              <a:spcAft>
                <a:spcPts val="0"/>
              </a:spcAft>
              <a:buSzPts val="1400"/>
              <a:buFont typeface="Arial"/>
              <a:buChar char="•"/>
            </a:pPr>
            <a:r>
              <a:rPr lang="en-US"/>
              <a:t>Lightweight</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p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9: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In addition to structural characteristics it’s important to understand other physical characteristics such as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p1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p10: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Many QD configurations exist on the market, and can often be customized to fit unique needs of an application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9" name="Shape 259"/>
        <p:cNvGrpSpPr/>
        <p:nvPr/>
      </p:nvGrpSpPr>
      <p:grpSpPr>
        <a:xfrm>
          <a:off x="0" y="0"/>
          <a:ext cx="0" cy="0"/>
          <a:chOff x="0" y="0"/>
          <a:chExt cx="0" cy="0"/>
        </a:xfrm>
      </p:grpSpPr>
      <p:sp>
        <p:nvSpPr>
          <p:cNvPr id="260" name="Google Shape;260;p1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11: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0" lvl="0" marL="232944" rtl="0" algn="l">
              <a:lnSpc>
                <a:spcPct val="100000"/>
              </a:lnSpc>
              <a:spcBef>
                <a:spcPts val="0"/>
              </a:spcBef>
              <a:spcAft>
                <a:spcPts val="0"/>
              </a:spcAft>
              <a:buSzPts val="1400"/>
              <a:buFont typeface="Arial"/>
              <a:buNone/>
            </a:pPr>
            <a:r>
              <a:rPr lang="en-US"/>
              <a:t>Alongside manifolds, tubing/piping, cold plates; QDs are a key consideration when analyzing a flow network model, they can have a critical impact on system flow and pressure loss.</a:t>
            </a:r>
            <a:endParaRPr/>
          </a:p>
          <a:p>
            <a:pPr indent="0" lvl="0" marL="232944" rtl="0" algn="l">
              <a:lnSpc>
                <a:spcPct val="100000"/>
              </a:lnSpc>
              <a:spcBef>
                <a:spcPts val="0"/>
              </a:spcBef>
              <a:spcAft>
                <a:spcPts val="0"/>
              </a:spcAft>
              <a:buSzPts val="1400"/>
              <a:buFont typeface="Arial"/>
              <a:buNone/>
            </a:pPr>
            <a:r>
              <a:t/>
            </a:r>
            <a:endParaRPr/>
          </a:p>
          <a:p>
            <a:pPr indent="0" lvl="0" marL="232944" rtl="0" algn="l">
              <a:lnSpc>
                <a:spcPct val="100000"/>
              </a:lnSpc>
              <a:spcBef>
                <a:spcPts val="0"/>
              </a:spcBef>
              <a:spcAft>
                <a:spcPts val="0"/>
              </a:spcAft>
              <a:buSzPts val="1400"/>
              <a:buFont typeface="Arial"/>
              <a:buNone/>
            </a:pPr>
            <a:r>
              <a:rPr lang="en-US"/>
              <a:t>If you’re from more an electronics background, we can consider the hydraulic analogy to describe some of the considerations for optimizing fluid flow – voltage can be likened to fluid pressure, directly relating to capacity and ability to do work.  Current can be likened to fluid flow rate; how fast can we do the work.  We know that the rate of heat transfer is directly related to the mass flow rate, so higher flow means more heat can be moved.  </a:t>
            </a:r>
            <a:endParaRPr/>
          </a:p>
          <a:p>
            <a:pPr indent="0" lvl="0" marL="232944" rtl="0" algn="l">
              <a:lnSpc>
                <a:spcPct val="100000"/>
              </a:lnSpc>
              <a:spcBef>
                <a:spcPts val="0"/>
              </a:spcBef>
              <a:spcAft>
                <a:spcPts val="0"/>
              </a:spcAft>
              <a:buSzPts val="1400"/>
              <a:buFont typeface="Arial"/>
              <a:buNone/>
            </a:pPr>
            <a:r>
              <a:t/>
            </a:r>
            <a:endParaRPr/>
          </a:p>
          <a:p>
            <a:pPr indent="0" lvl="0" marL="232944" marR="0" rtl="0" algn="l">
              <a:lnSpc>
                <a:spcPct val="100000"/>
              </a:lnSpc>
              <a:spcBef>
                <a:spcPts val="0"/>
              </a:spcBef>
              <a:spcAft>
                <a:spcPts val="0"/>
              </a:spcAft>
              <a:buClr>
                <a:srgbClr val="000000"/>
              </a:buClr>
              <a:buSzPts val="1400"/>
              <a:buFont typeface="Arial"/>
              <a:buNone/>
            </a:pPr>
            <a:r>
              <a:rPr lang="en-US"/>
              <a:t>That being said, it is not always practical from a system efficiency and safety standpoint to simply increase pressure and flow, and so careful analysis upfront of the impact of the QD on overall system performance is critical.</a:t>
            </a:r>
            <a:endParaRPr/>
          </a:p>
          <a:p>
            <a:pPr indent="0" lvl="0" marL="232944" marR="0" rtl="0" algn="l">
              <a:lnSpc>
                <a:spcPct val="100000"/>
              </a:lnSpc>
              <a:spcBef>
                <a:spcPts val="0"/>
              </a:spcBef>
              <a:spcAft>
                <a:spcPts val="0"/>
              </a:spcAft>
              <a:buClr>
                <a:srgbClr val="000000"/>
              </a:buClr>
              <a:buSzPts val="1400"/>
              <a:buFont typeface="Arial"/>
              <a:buNone/>
            </a:pPr>
            <a:r>
              <a:t/>
            </a:r>
            <a:endParaRPr/>
          </a:p>
          <a:p>
            <a:pPr indent="0" lvl="0" marL="232944" marR="0" rtl="0" algn="l">
              <a:lnSpc>
                <a:spcPct val="100000"/>
              </a:lnSpc>
              <a:spcBef>
                <a:spcPts val="0"/>
              </a:spcBef>
              <a:spcAft>
                <a:spcPts val="0"/>
              </a:spcAft>
              <a:buClr>
                <a:srgbClr val="000000"/>
              </a:buClr>
              <a:buSzPts val="1400"/>
              <a:buFont typeface="Arial"/>
              <a:buNone/>
            </a:pPr>
            <a:r>
              <a:rPr lang="en-US"/>
              <a:t>&lt;&lt;click animation&gt;&gt;</a:t>
            </a:r>
            <a:endParaRPr/>
          </a:p>
          <a:p>
            <a:pPr indent="0" lvl="0" marL="232944" rtl="0" algn="l">
              <a:lnSpc>
                <a:spcPct val="100000"/>
              </a:lnSpc>
              <a:spcBef>
                <a:spcPts val="0"/>
              </a:spcBef>
              <a:spcAft>
                <a:spcPts val="0"/>
              </a:spcAft>
              <a:buSzPts val="1400"/>
              <a:buFont typeface="Arial"/>
              <a:buNone/>
            </a:pPr>
            <a:r>
              <a:t/>
            </a:r>
            <a:endParaRPr/>
          </a:p>
          <a:p>
            <a:pPr indent="0" lvl="0" marL="232944" rtl="0" algn="l">
              <a:lnSpc>
                <a:spcPct val="100000"/>
              </a:lnSpc>
              <a:spcBef>
                <a:spcPts val="0"/>
              </a:spcBef>
              <a:spcAft>
                <a:spcPts val="0"/>
              </a:spcAft>
              <a:buSzPts val="1400"/>
              <a:buFont typeface="Arial"/>
              <a:buNone/>
            </a:pPr>
            <a:r>
              <a:rPr lang="en-US"/>
              <a:t>Additionally, as we see on the right hand side, and from our friend Bernoulli, we can understand the relationship of fluid velocity to fluid pressure.  As the fluid velocity increases, for example when flow through tight spaces and orifices, the fluid pressure will decrease, contributing to the overall system pressure loss.  And vice versa, as the flow path becomes less restrictive, the fluid velocity will decrease and pressure will stabilize.  This concept is fundamental to understanding and being able to optimize flow paths within QDs to produce the least possible pressure loss across the set.</a:t>
            </a:r>
            <a:endParaRPr/>
          </a:p>
          <a:p>
            <a:pPr indent="0" lvl="0" marL="232944" rtl="0" algn="l">
              <a:lnSpc>
                <a:spcPct val="100000"/>
              </a:lnSpc>
              <a:spcBef>
                <a:spcPts val="0"/>
              </a:spcBef>
              <a:spcAft>
                <a:spcPts val="0"/>
              </a:spcAft>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p1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2" name="Google Shape;272;p12: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p1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5" name="Google Shape;285;p13: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0" lvl="0" marL="232944" rtl="0" algn="l">
              <a:lnSpc>
                <a:spcPct val="100000"/>
              </a:lnSpc>
              <a:spcBef>
                <a:spcPts val="0"/>
              </a:spcBef>
              <a:spcAft>
                <a:spcPts val="0"/>
              </a:spcAft>
              <a:buSzPts val="1400"/>
              <a:buFont typeface="Arial"/>
              <a:buNone/>
            </a:pPr>
            <a:r>
              <a:rPr lang="en-US"/>
              <a:t>Now that we’ve got a handle on the anatomy of a QD, I want to introduce some of the key functional requirements</a:t>
            </a:r>
            <a:endParaRPr/>
          </a:p>
          <a:p>
            <a:pPr indent="0" lvl="0" marL="232944" rtl="0" algn="l">
              <a:lnSpc>
                <a:spcPct val="100000"/>
              </a:lnSpc>
              <a:spcBef>
                <a:spcPts val="0"/>
              </a:spcBef>
              <a:spcAft>
                <a:spcPts val="0"/>
              </a:spcAft>
              <a:buSzPts val="1400"/>
              <a:buFont typeface="Arial"/>
              <a:buNone/>
            </a:pPr>
            <a:r>
              <a:t/>
            </a:r>
            <a:endParaRPr/>
          </a:p>
          <a:p>
            <a:pPr indent="0" lvl="0" marL="232944" rtl="0" algn="l">
              <a:lnSpc>
                <a:spcPct val="100000"/>
              </a:lnSpc>
              <a:spcBef>
                <a:spcPts val="0"/>
              </a:spcBef>
              <a:spcAft>
                <a:spcPts val="0"/>
              </a:spcAft>
              <a:buSzPts val="1400"/>
              <a:buFont typeface="Arial"/>
              <a:buNone/>
            </a:pPr>
            <a:r>
              <a:rPr lang="en-US"/>
              <a:t>Some ways to mitigate and enhance seal efficacy and reliability are multilobe and redundant seals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p1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 name="Google Shape;304;p14: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0" lvl="0" marL="232944" rtl="0" algn="l">
              <a:lnSpc>
                <a:spcPct val="100000"/>
              </a:lnSpc>
              <a:spcBef>
                <a:spcPts val="0"/>
              </a:spcBef>
              <a:spcAft>
                <a:spcPts val="0"/>
              </a:spcAft>
              <a:buSzPts val="1400"/>
              <a:buFont typeface="Arial"/>
              <a:buNone/>
            </a:pPr>
            <a:r>
              <a:rPr lang="en-US"/>
              <a:t>Temperature – consider during operation as well as storage and shipping</a:t>
            </a:r>
            <a:endParaRPr/>
          </a:p>
          <a:p>
            <a:pPr indent="0" lvl="0" marL="232944" rtl="0" algn="l">
              <a:lnSpc>
                <a:spcPct val="100000"/>
              </a:lnSpc>
              <a:spcBef>
                <a:spcPts val="0"/>
              </a:spcBef>
              <a:spcAft>
                <a:spcPts val="0"/>
              </a:spcAft>
              <a:buSzPts val="1400"/>
              <a:buFont typeface="Arial"/>
              <a:buNone/>
            </a:pPr>
            <a:r>
              <a:rPr lang="en-US"/>
              <a:t>Consider UL94V flame rating, if using plastics look</a:t>
            </a:r>
            <a:endParaRPr/>
          </a:p>
          <a:p>
            <a:pPr indent="-260514" lvl="0" marL="582359" rtl="0" algn="l">
              <a:lnSpc>
                <a:spcPct val="100000"/>
              </a:lnSpc>
              <a:spcBef>
                <a:spcPts val="0"/>
              </a:spcBef>
              <a:spcAft>
                <a:spcPts val="0"/>
              </a:spcAft>
              <a:buSzPts val="1400"/>
              <a:buFont typeface="Arial"/>
              <a:buNone/>
            </a:pPr>
            <a:r>
              <a:t/>
            </a:r>
            <a:endParaRPr/>
          </a:p>
          <a:p>
            <a:pPr indent="-349415" lvl="0" marL="582359" rtl="0" algn="l">
              <a:lnSpc>
                <a:spcPct val="100000"/>
              </a:lnSpc>
              <a:spcBef>
                <a:spcPts val="0"/>
              </a:spcBef>
              <a:spcAft>
                <a:spcPts val="0"/>
              </a:spcAft>
              <a:buSzPts val="1400"/>
              <a:buFont typeface="Arial"/>
              <a:buChar char="•"/>
            </a:pPr>
            <a:r>
              <a:rPr lang="en-US"/>
              <a:t>PPSU is inherently flame retardant, nonhalogenated (no bromine, chlorine, etc)</a:t>
            </a:r>
            <a:endParaRPr/>
          </a:p>
          <a:p>
            <a:pPr indent="-260514" lvl="0" marL="582359" rtl="0" algn="l">
              <a:lnSpc>
                <a:spcPct val="100000"/>
              </a:lnSpc>
              <a:spcBef>
                <a:spcPts val="0"/>
              </a:spcBef>
              <a:spcAft>
                <a:spcPts val="0"/>
              </a:spcAft>
              <a:buSzPts val="1400"/>
              <a:buFont typeface="Arial"/>
              <a:buNone/>
            </a:pPr>
            <a:r>
              <a:t/>
            </a:r>
            <a:endParaRPr/>
          </a:p>
          <a:p>
            <a:pPr indent="0" lvl="0" marL="232944" rtl="0" algn="l">
              <a:lnSpc>
                <a:spcPct val="100000"/>
              </a:lnSpc>
              <a:spcBef>
                <a:spcPts val="0"/>
              </a:spcBef>
              <a:spcAft>
                <a:spcPts val="0"/>
              </a:spcAft>
              <a:buSzPts val="1400"/>
              <a:buFont typeface="Arial"/>
              <a:buNone/>
            </a:pPr>
            <a:r>
              <a:rPr lang="en-US"/>
              <a:t>Thermal conductivity of metal QDs can be a risk to operators</a:t>
            </a:r>
            <a:endParaRPr/>
          </a:p>
          <a:p>
            <a:pPr indent="0" lvl="0" marL="232944" rtl="0" algn="l">
              <a:lnSpc>
                <a:spcPct val="100000"/>
              </a:lnSpc>
              <a:spcBef>
                <a:spcPts val="0"/>
              </a:spcBef>
              <a:spcAft>
                <a:spcPts val="0"/>
              </a:spcAft>
              <a:buSzPts val="1400"/>
              <a:buFont typeface="Arial"/>
              <a:buNone/>
            </a:pPr>
            <a:r>
              <a:t/>
            </a:r>
            <a:endParaRPr/>
          </a:p>
          <a:p>
            <a:pPr indent="0" lvl="0" marL="232944" rtl="0" algn="l">
              <a:lnSpc>
                <a:spcPct val="100000"/>
              </a:lnSpc>
              <a:spcBef>
                <a:spcPts val="0"/>
              </a:spcBef>
              <a:spcAft>
                <a:spcPts val="0"/>
              </a:spcAft>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p1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7" name="Google Shape;327;p15: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32943" lvl="0" marL="465887" rtl="0" algn="l">
              <a:lnSpc>
                <a:spcPct val="100000"/>
              </a:lnSpc>
              <a:spcBef>
                <a:spcPts val="0"/>
              </a:spcBef>
              <a:spcAft>
                <a:spcPts val="0"/>
              </a:spcAft>
              <a:buSzPts val="1400"/>
              <a:buNone/>
            </a:pPr>
            <a:r>
              <a:rPr lang="en-US"/>
              <a:t>Thermal runaway creates tension in </a:t>
            </a:r>
            <a:br>
              <a:rPr lang="en-US"/>
            </a:br>
            <a:r>
              <a:rPr lang="en-US"/>
              <a:t>the system</a:t>
            </a:r>
            <a:endParaRPr/>
          </a:p>
          <a:p>
            <a:pPr indent="-228600" lvl="0" marL="457200" marR="0" rtl="0" algn="l">
              <a:lnSpc>
                <a:spcPct val="100000"/>
              </a:lnSpc>
              <a:spcBef>
                <a:spcPts val="0"/>
              </a:spcBef>
              <a:spcAft>
                <a:spcPts val="0"/>
              </a:spcAft>
              <a:buSzPts val="1400"/>
              <a:buNone/>
            </a:pPr>
            <a:r>
              <a:rPr lang="en-US"/>
              <a:t>Go hand in hand, back to hydraulic analogy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p1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2" name="Google Shape;342;p16: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349415" lvl="0" marL="582359" rtl="0" algn="l">
              <a:lnSpc>
                <a:spcPct val="100000"/>
              </a:lnSpc>
              <a:spcBef>
                <a:spcPts val="0"/>
              </a:spcBef>
              <a:spcAft>
                <a:spcPts val="0"/>
              </a:spcAft>
              <a:buSzPts val="1400"/>
              <a:buFont typeface="Arial"/>
              <a:buChar char="•"/>
            </a:pPr>
            <a:r>
              <a:rPr lang="en-US"/>
              <a:t>All packaged nicely in the OCP ACS Cold Plate paper available on the website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2" name="Shape 352"/>
        <p:cNvGrpSpPr/>
        <p:nvPr/>
      </p:nvGrpSpPr>
      <p:grpSpPr>
        <a:xfrm>
          <a:off x="0" y="0"/>
          <a:ext cx="0" cy="0"/>
          <a:chOff x="0" y="0"/>
          <a:chExt cx="0" cy="0"/>
        </a:xfrm>
      </p:grpSpPr>
      <p:sp>
        <p:nvSpPr>
          <p:cNvPr id="353" name="Google Shape;353;p1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4" name="Google Shape;354;p17:notes"/>
          <p:cNvSpPr txBox="1"/>
          <p:nvPr>
            <p:ph idx="1" type="body"/>
          </p:nvPr>
        </p:nvSpPr>
        <p:spPr>
          <a:xfrm>
            <a:off x="934720" y="4415790"/>
            <a:ext cx="5140960" cy="4183380"/>
          </a:xfrm>
          <a:prstGeom prst="rect">
            <a:avLst/>
          </a:prstGeom>
          <a:noFill/>
          <a:ln>
            <a:noFill/>
          </a:ln>
        </p:spPr>
        <p:txBody>
          <a:bodyPr anchorCtr="0" anchor="t" bIns="46550" lIns="93150" spcFirstLastPara="1" rIns="93150" wrap="square" tIns="46550">
            <a:noAutofit/>
          </a:bodyPr>
          <a:lstStyle/>
          <a:p>
            <a:pPr indent="-228600" lvl="0" marL="457200" marR="0" rtl="0" algn="l">
              <a:lnSpc>
                <a:spcPct val="100000"/>
              </a:lnSpc>
              <a:spcBef>
                <a:spcPts val="0"/>
              </a:spcBef>
              <a:spcAft>
                <a:spcPts val="0"/>
              </a:spcAft>
              <a:buSzPts val="1400"/>
              <a:buNone/>
            </a:pPr>
            <a:r>
              <a:rPr lang="en-US"/>
              <a:t>Thanks for attending, hopefully this presentation provided some valuable insights to use when specifying QDs for liquid cooling.  If you want to get involved, there are various workstreams through OCP and specifically the ACS – follow the links here to get involved</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rPr lang="en-US"/>
              <a:t>For questions or more information feel free to reach out to myself or colleague etc</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8" name="Shape 8"/>
        <p:cNvGrpSpPr/>
        <p:nvPr/>
      </p:nvGrpSpPr>
      <p:grpSpPr>
        <a:xfrm>
          <a:off x="0" y="0"/>
          <a:ext cx="0" cy="0"/>
          <a:chOff x="0" y="0"/>
          <a:chExt cx="0" cy="0"/>
        </a:xfrm>
      </p:grpSpPr>
      <p:sp>
        <p:nvSpPr>
          <p:cNvPr id="9" name="Google Shape;9;p2"/>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 name="Google Shape;10;p2"/>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1" name="Google Shape;11;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 name="Google Shape;12;p2"/>
          <p:cNvSpPr txBox="1"/>
          <p:nvPr>
            <p:ph idx="11" type="ftr"/>
          </p:nvPr>
        </p:nvSpPr>
        <p:spPr>
          <a:xfrm>
            <a:off x="8077200" y="12712700"/>
            <a:ext cx="8229600" cy="730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3" name="Google Shape;13;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14" name="Shape 14"/>
        <p:cNvGrpSpPr/>
        <p:nvPr/>
      </p:nvGrpSpPr>
      <p:grpSpPr>
        <a:xfrm>
          <a:off x="0" y="0"/>
          <a:ext cx="0" cy="0"/>
          <a:chOff x="0" y="0"/>
          <a:chExt cx="0" cy="0"/>
        </a:xfrm>
      </p:grpSpPr>
      <p:sp>
        <p:nvSpPr>
          <p:cNvPr id="15" name="Google Shape;15;p3"/>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7" name="Google Shape;17;p3"/>
          <p:cNvSpPr txBox="1"/>
          <p:nvPr>
            <p:ph idx="10" type="dt"/>
          </p:nvPr>
        </p:nvSpPr>
        <p:spPr>
          <a:xfrm>
            <a:off x="1676400" y="12712701"/>
            <a:ext cx="5486400" cy="730251"/>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8" name="Google Shape;18;p3"/>
          <p:cNvSpPr txBox="1"/>
          <p:nvPr>
            <p:ph idx="11" type="ftr"/>
          </p:nvPr>
        </p:nvSpPr>
        <p:spPr>
          <a:xfrm>
            <a:off x="8077200" y="12712701"/>
            <a:ext cx="8229600" cy="730251"/>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9" name="Google Shape;19;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0" name="Shape 20"/>
        <p:cNvGrpSpPr/>
        <p:nvPr/>
      </p:nvGrpSpPr>
      <p:grpSpPr>
        <a:xfrm>
          <a:off x="0" y="0"/>
          <a:ext cx="0" cy="0"/>
          <a:chOff x="0" y="0"/>
          <a:chExt cx="0" cy="0"/>
        </a:xfrm>
      </p:grpSpPr>
      <p:sp>
        <p:nvSpPr>
          <p:cNvPr id="21" name="Google Shape;21;p4"/>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2" name="Google Shape;22;p4"/>
          <p:cNvSpPr txBox="1"/>
          <p:nvPr>
            <p:ph idx="1" type="body"/>
          </p:nvPr>
        </p:nvSpPr>
        <p:spPr>
          <a:xfrm>
            <a:off x="1676400" y="2668270"/>
            <a:ext cx="10439400" cy="870267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4"/>
          <p:cNvSpPr txBox="1"/>
          <p:nvPr>
            <p:ph idx="2" type="body"/>
          </p:nvPr>
        </p:nvSpPr>
        <p:spPr>
          <a:xfrm>
            <a:off x="12268200" y="2668270"/>
            <a:ext cx="10439400" cy="870267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hotography Vertical">
  <p:cSld name="Photography Vertical">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26" name="Google Shape;26;p5"/>
          <p:cNvCxnSpPr/>
          <p:nvPr/>
        </p:nvCxnSpPr>
        <p:spPr>
          <a:xfrm>
            <a:off x="695703" y="1715667"/>
            <a:ext cx="23006733" cy="0"/>
          </a:xfrm>
          <a:prstGeom prst="straightConnector1">
            <a:avLst/>
          </a:prstGeom>
          <a:noFill/>
          <a:ln cap="flat" cmpd="sng" w="9525">
            <a:solidFill>
              <a:srgbClr val="BDB9AF"/>
            </a:solidFill>
            <a:prstDash val="solid"/>
            <a:round/>
            <a:headEnd len="sm" w="sm" type="none"/>
            <a:tailEnd len="sm" w="sm" type="none"/>
          </a:ln>
        </p:spPr>
      </p:cxnSp>
      <p:cxnSp>
        <p:nvCxnSpPr>
          <p:cNvPr id="27" name="Google Shape;27;p5"/>
          <p:cNvCxnSpPr/>
          <p:nvPr/>
        </p:nvCxnSpPr>
        <p:spPr>
          <a:xfrm>
            <a:off x="693948" y="12490672"/>
            <a:ext cx="23006733" cy="0"/>
          </a:xfrm>
          <a:prstGeom prst="straightConnector1">
            <a:avLst/>
          </a:prstGeom>
          <a:noFill/>
          <a:ln cap="flat" cmpd="sng" w="9525">
            <a:solidFill>
              <a:srgbClr val="BDB9AF"/>
            </a:solidFill>
            <a:prstDash val="solid"/>
            <a:round/>
            <a:headEnd len="sm" w="sm" type="none"/>
            <a:tailEnd len="sm" w="sm" type="none"/>
          </a:ln>
        </p:spPr>
      </p:cxnSp>
      <p:sp>
        <p:nvSpPr>
          <p:cNvPr id="28" name="Google Shape;28;p5"/>
          <p:cNvSpPr txBox="1"/>
          <p:nvPr>
            <p:ph idx="1" type="body"/>
          </p:nvPr>
        </p:nvSpPr>
        <p:spPr>
          <a:xfrm>
            <a:off x="9949220" y="4612207"/>
            <a:ext cx="13407277" cy="1041245"/>
          </a:xfrm>
          <a:prstGeom prst="rect">
            <a:avLst/>
          </a:prstGeom>
          <a:noFill/>
          <a:ln>
            <a:noFill/>
          </a:ln>
        </p:spPr>
        <p:txBody>
          <a:bodyPr anchorCtr="0" anchor="t" bIns="0" lIns="0" spcFirstLastPara="1" rIns="274300" wrap="square" tIns="0">
            <a:noAutofit/>
          </a:bodyPr>
          <a:lstStyle>
            <a:lvl1pPr indent="-228600" lvl="0" marL="457200" algn="l">
              <a:lnSpc>
                <a:spcPct val="90000"/>
              </a:lnSpc>
              <a:spcBef>
                <a:spcPts val="2000"/>
              </a:spcBef>
              <a:spcAft>
                <a:spcPts val="0"/>
              </a:spcAft>
              <a:buSzPts val="6400"/>
              <a:buNone/>
              <a:defRPr b="1" i="0" sz="6400">
                <a:solidFill>
                  <a:srgbClr val="0054A3"/>
                </a:solidFill>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9" name="Google Shape;29;p5"/>
          <p:cNvSpPr txBox="1"/>
          <p:nvPr>
            <p:ph idx="2" type="body"/>
          </p:nvPr>
        </p:nvSpPr>
        <p:spPr>
          <a:xfrm>
            <a:off x="9949227" y="6678246"/>
            <a:ext cx="13407269" cy="4440245"/>
          </a:xfrm>
          <a:prstGeom prst="rect">
            <a:avLst/>
          </a:prstGeom>
          <a:noFill/>
          <a:ln>
            <a:noFill/>
          </a:ln>
        </p:spPr>
        <p:txBody>
          <a:bodyPr anchorCtr="0" anchor="t" bIns="0" lIns="0" spcFirstLastPara="1" rIns="274300" wrap="square" tIns="0">
            <a:noAutofit/>
          </a:bodyPr>
          <a:lstStyle>
            <a:lvl1pPr indent="-228600" lvl="0" marL="457200" algn="l">
              <a:lnSpc>
                <a:spcPct val="90000"/>
              </a:lnSpc>
              <a:spcBef>
                <a:spcPts val="0"/>
              </a:spcBef>
              <a:spcAft>
                <a:spcPts val="0"/>
              </a:spcAft>
              <a:buSzPts val="6400"/>
              <a:buFont typeface="Arial"/>
              <a:buNone/>
              <a:defRPr sz="5333">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0" name="Google Shape;30;p5"/>
          <p:cNvSpPr txBox="1"/>
          <p:nvPr>
            <p:ph idx="3" type="body"/>
          </p:nvPr>
        </p:nvSpPr>
        <p:spPr>
          <a:xfrm>
            <a:off x="694268" y="3"/>
            <a:ext cx="20031188" cy="1715664"/>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6400"/>
              <a:buFont typeface="Arial"/>
              <a:buNone/>
              <a:defRPr b="0" i="0" sz="4800" cap="none">
                <a:solidFill>
                  <a:srgbClr val="0054A3"/>
                </a:solidFill>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1" name="Google Shape;31;p5"/>
          <p:cNvSpPr/>
          <p:nvPr>
            <p:ph idx="4" type="pic"/>
          </p:nvPr>
        </p:nvSpPr>
        <p:spPr>
          <a:xfrm>
            <a:off x="693944" y="2146303"/>
            <a:ext cx="8651941" cy="9948333"/>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2000"/>
              </a:spcBef>
              <a:spcAft>
                <a:spcPts val="0"/>
              </a:spcAft>
              <a:buClr>
                <a:srgbClr val="5F6062"/>
              </a:buClr>
              <a:buSzPts val="6400"/>
              <a:buFont typeface="Source Sans Pro"/>
              <a:buNone/>
              <a:defRPr b="1" i="0" sz="3733" u="none" cap="none" strike="noStrike">
                <a:solidFill>
                  <a:srgbClr val="5F6062"/>
                </a:solidFill>
                <a:latin typeface="Oswald"/>
                <a:ea typeface="Oswald"/>
                <a:cs typeface="Oswald"/>
                <a:sym typeface="Oswald"/>
              </a:defRPr>
            </a:lvl1pPr>
            <a:lvl2pPr lvl="1"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lvl="2"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lvl="3"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lvl="4"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CPC_4-Color-registered.png" id="32" name="Google Shape;32;p5"/>
          <p:cNvPicPr preferRelativeResize="0"/>
          <p:nvPr/>
        </p:nvPicPr>
        <p:blipFill rotWithShape="1">
          <a:blip r:embed="rId3">
            <a:alphaModFix/>
          </a:blip>
          <a:srcRect b="0" l="0" r="0" t="0"/>
          <a:stretch/>
        </p:blipFill>
        <p:spPr>
          <a:xfrm>
            <a:off x="21482306" y="438912"/>
            <a:ext cx="2175309" cy="87782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asic Text 2">
  <p:cSld name="Basic Text 2">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35" name="Google Shape;35;p6"/>
          <p:cNvCxnSpPr/>
          <p:nvPr/>
        </p:nvCxnSpPr>
        <p:spPr>
          <a:xfrm>
            <a:off x="695703" y="1715667"/>
            <a:ext cx="23006733" cy="0"/>
          </a:xfrm>
          <a:prstGeom prst="straightConnector1">
            <a:avLst/>
          </a:prstGeom>
          <a:noFill/>
          <a:ln cap="flat" cmpd="sng" w="9525">
            <a:solidFill>
              <a:srgbClr val="BDB9AF"/>
            </a:solidFill>
            <a:prstDash val="solid"/>
            <a:round/>
            <a:headEnd len="sm" w="sm" type="none"/>
            <a:tailEnd len="sm" w="sm" type="none"/>
          </a:ln>
        </p:spPr>
      </p:cxnSp>
      <p:cxnSp>
        <p:nvCxnSpPr>
          <p:cNvPr id="36" name="Google Shape;36;p6"/>
          <p:cNvCxnSpPr/>
          <p:nvPr/>
        </p:nvCxnSpPr>
        <p:spPr>
          <a:xfrm>
            <a:off x="693948" y="12490672"/>
            <a:ext cx="23006733" cy="0"/>
          </a:xfrm>
          <a:prstGeom prst="straightConnector1">
            <a:avLst/>
          </a:prstGeom>
          <a:noFill/>
          <a:ln cap="flat" cmpd="sng" w="9525">
            <a:solidFill>
              <a:srgbClr val="BDB9AF"/>
            </a:solidFill>
            <a:prstDash val="solid"/>
            <a:round/>
            <a:headEnd len="sm" w="sm" type="none"/>
            <a:tailEnd len="sm" w="sm" type="none"/>
          </a:ln>
        </p:spPr>
      </p:cxnSp>
      <p:sp>
        <p:nvSpPr>
          <p:cNvPr id="37" name="Google Shape;37;p6"/>
          <p:cNvSpPr txBox="1"/>
          <p:nvPr>
            <p:ph idx="1" type="body"/>
          </p:nvPr>
        </p:nvSpPr>
        <p:spPr>
          <a:xfrm>
            <a:off x="694268" y="3"/>
            <a:ext cx="20031188" cy="1715664"/>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6400"/>
              <a:buFont typeface="Arial"/>
              <a:buNone/>
              <a:defRPr b="0" i="0" sz="4800" cap="none">
                <a:solidFill>
                  <a:srgbClr val="0054A3"/>
                </a:solidFill>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pic>
        <p:nvPicPr>
          <p:cNvPr descr="CPC_4-Color-registered.png" id="38" name="Google Shape;38;p6"/>
          <p:cNvPicPr preferRelativeResize="0"/>
          <p:nvPr/>
        </p:nvPicPr>
        <p:blipFill rotWithShape="1">
          <a:blip r:embed="rId3">
            <a:alphaModFix/>
          </a:blip>
          <a:srcRect b="0" l="0" r="0" t="0"/>
          <a:stretch/>
        </p:blipFill>
        <p:spPr>
          <a:xfrm>
            <a:off x="21482306" y="438912"/>
            <a:ext cx="2175309" cy="877824"/>
          </a:xfrm>
          <a:prstGeom prst="rect">
            <a:avLst/>
          </a:prstGeom>
          <a:noFill/>
          <a:ln>
            <a:noFill/>
          </a:ln>
        </p:spPr>
      </p:pic>
      <p:sp>
        <p:nvSpPr>
          <p:cNvPr id="39" name="Google Shape;39;p6"/>
          <p:cNvSpPr txBox="1"/>
          <p:nvPr>
            <p:ph idx="2" type="body"/>
          </p:nvPr>
        </p:nvSpPr>
        <p:spPr>
          <a:xfrm>
            <a:off x="2709333" y="4601636"/>
            <a:ext cx="17885835" cy="742103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0" name="Google Shape;40;p6"/>
          <p:cNvSpPr txBox="1"/>
          <p:nvPr>
            <p:ph type="title"/>
          </p:nvPr>
        </p:nvSpPr>
        <p:spPr>
          <a:xfrm>
            <a:off x="2709333" y="2501599"/>
            <a:ext cx="17885835" cy="117919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sz="6400">
                <a:solidFill>
                  <a:srgbClr val="0054A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hotography Horizontal">
  <p:cSld name="Photography Horizontal">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BDB9A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43" name="Google Shape;43;p7"/>
          <p:cNvCxnSpPr/>
          <p:nvPr/>
        </p:nvCxnSpPr>
        <p:spPr>
          <a:xfrm>
            <a:off x="695703" y="1715667"/>
            <a:ext cx="23006733" cy="0"/>
          </a:xfrm>
          <a:prstGeom prst="straightConnector1">
            <a:avLst/>
          </a:prstGeom>
          <a:noFill/>
          <a:ln cap="flat" cmpd="sng" w="9525">
            <a:solidFill>
              <a:srgbClr val="BDB9AF"/>
            </a:solidFill>
            <a:prstDash val="solid"/>
            <a:round/>
            <a:headEnd len="sm" w="sm" type="none"/>
            <a:tailEnd len="sm" w="sm" type="none"/>
          </a:ln>
        </p:spPr>
      </p:cxnSp>
      <p:cxnSp>
        <p:nvCxnSpPr>
          <p:cNvPr id="44" name="Google Shape;44;p7"/>
          <p:cNvCxnSpPr/>
          <p:nvPr/>
        </p:nvCxnSpPr>
        <p:spPr>
          <a:xfrm>
            <a:off x="693948" y="12490672"/>
            <a:ext cx="23006733" cy="0"/>
          </a:xfrm>
          <a:prstGeom prst="straightConnector1">
            <a:avLst/>
          </a:prstGeom>
          <a:noFill/>
          <a:ln cap="flat" cmpd="sng" w="9525">
            <a:solidFill>
              <a:srgbClr val="BDB9AF"/>
            </a:solidFill>
            <a:prstDash val="solid"/>
            <a:round/>
            <a:headEnd len="sm" w="sm" type="none"/>
            <a:tailEnd len="sm" w="sm" type="none"/>
          </a:ln>
        </p:spPr>
      </p:cxnSp>
      <p:sp>
        <p:nvSpPr>
          <p:cNvPr id="45" name="Google Shape;45;p7"/>
          <p:cNvSpPr txBox="1"/>
          <p:nvPr>
            <p:ph idx="1" type="body"/>
          </p:nvPr>
        </p:nvSpPr>
        <p:spPr>
          <a:xfrm>
            <a:off x="12419033" y="3521432"/>
            <a:ext cx="11048648" cy="984885"/>
          </a:xfrm>
          <a:prstGeom prst="rect">
            <a:avLst/>
          </a:prstGeom>
          <a:noFill/>
          <a:ln>
            <a:noFill/>
          </a:ln>
        </p:spPr>
        <p:txBody>
          <a:bodyPr anchorCtr="0" anchor="t" bIns="0" lIns="0" spcFirstLastPara="1" rIns="274300" wrap="square" tIns="0">
            <a:noAutofit/>
          </a:bodyPr>
          <a:lstStyle>
            <a:lvl1pPr indent="-228600" lvl="0" marL="457200" algn="l">
              <a:lnSpc>
                <a:spcPct val="90000"/>
              </a:lnSpc>
              <a:spcBef>
                <a:spcPts val="2000"/>
              </a:spcBef>
              <a:spcAft>
                <a:spcPts val="0"/>
              </a:spcAft>
              <a:buSzPts val="6400"/>
              <a:buNone/>
              <a:defRPr b="1" i="0" sz="6400">
                <a:solidFill>
                  <a:srgbClr val="0054A3"/>
                </a:solidFill>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6" name="Google Shape;46;p7"/>
          <p:cNvSpPr txBox="1"/>
          <p:nvPr>
            <p:ph idx="2" type="body"/>
          </p:nvPr>
        </p:nvSpPr>
        <p:spPr>
          <a:xfrm>
            <a:off x="12419035" y="5646236"/>
            <a:ext cx="11048645" cy="4109363"/>
          </a:xfrm>
          <a:prstGeom prst="rect">
            <a:avLst/>
          </a:prstGeom>
          <a:noFill/>
          <a:ln>
            <a:noFill/>
          </a:ln>
        </p:spPr>
        <p:txBody>
          <a:bodyPr anchorCtr="0" anchor="t" bIns="0" lIns="0" spcFirstLastPara="1" rIns="274300" wrap="square" tIns="0">
            <a:noAutofit/>
          </a:bodyPr>
          <a:lstStyle>
            <a:lvl1pPr indent="-228600" lvl="0" marL="457200" algn="l">
              <a:lnSpc>
                <a:spcPct val="90000"/>
              </a:lnSpc>
              <a:spcBef>
                <a:spcPts val="0"/>
              </a:spcBef>
              <a:spcAft>
                <a:spcPts val="0"/>
              </a:spcAft>
              <a:buSzPts val="6400"/>
              <a:buNone/>
              <a:defRPr sz="5333">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7" name="Google Shape;47;p7"/>
          <p:cNvSpPr txBox="1"/>
          <p:nvPr>
            <p:ph idx="3" type="body"/>
          </p:nvPr>
        </p:nvSpPr>
        <p:spPr>
          <a:xfrm>
            <a:off x="694268" y="3"/>
            <a:ext cx="20031188" cy="1715664"/>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SzPts val="6400"/>
              <a:buFont typeface="Arial"/>
              <a:buNone/>
              <a:defRPr b="0" i="0" sz="4800" cap="none">
                <a:solidFill>
                  <a:srgbClr val="0054A3"/>
                </a:solidFill>
                <a:latin typeface="Arial"/>
                <a:ea typeface="Arial"/>
                <a:cs typeface="Arial"/>
                <a:sym typeface="Arial"/>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8" name="Google Shape;48;p7"/>
          <p:cNvSpPr/>
          <p:nvPr>
            <p:ph idx="4" type="pic"/>
          </p:nvPr>
        </p:nvSpPr>
        <p:spPr>
          <a:xfrm>
            <a:off x="695701" y="3537556"/>
            <a:ext cx="10895947" cy="6947165"/>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2000"/>
              </a:spcBef>
              <a:spcAft>
                <a:spcPts val="0"/>
              </a:spcAft>
              <a:buClr>
                <a:srgbClr val="5F6062"/>
              </a:buClr>
              <a:buSzPts val="6400"/>
              <a:buFont typeface="Source Sans Pro"/>
              <a:buNone/>
              <a:defRPr b="1" i="0" sz="3733" u="none" cap="none" strike="noStrike">
                <a:solidFill>
                  <a:srgbClr val="5F6062"/>
                </a:solidFill>
                <a:latin typeface="Oswald"/>
                <a:ea typeface="Oswald"/>
                <a:cs typeface="Oswald"/>
                <a:sym typeface="Oswald"/>
              </a:defRPr>
            </a:lvl1pPr>
            <a:lvl2pPr lvl="1"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lvl="2"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lvl="3"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lvl="4"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CPC_4-Color-registered.png" id="49" name="Google Shape;49;p7"/>
          <p:cNvPicPr preferRelativeResize="0"/>
          <p:nvPr/>
        </p:nvPicPr>
        <p:blipFill rotWithShape="1">
          <a:blip r:embed="rId3">
            <a:alphaModFix/>
          </a:blip>
          <a:srcRect b="0" l="0" r="0" t="0"/>
          <a:stretch/>
        </p:blipFill>
        <p:spPr>
          <a:xfrm>
            <a:off x="21482306" y="438912"/>
            <a:ext cx="2175309" cy="8778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mailto:elizabeth.langer@cpcworldwide.com" TargetMode="External"/><Relationship Id="rId5" Type="http://schemas.openxmlformats.org/officeDocument/2006/relationships/hyperlink" Target="mailto:barry.nielsen@cpcworldwide.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5.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2.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2.jpg"/><Relationship Id="rId4" Type="http://schemas.openxmlformats.org/officeDocument/2006/relationships/image" Target="../media/image26.gif"/><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25.png"/><Relationship Id="rId5" Type="http://schemas.openxmlformats.org/officeDocument/2006/relationships/image" Target="../media/image11.png"/><Relationship Id="rId6"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8.jpg"/><Relationship Id="rId4" Type="http://schemas.openxmlformats.org/officeDocument/2006/relationships/image" Target="../media/image23.png"/><Relationship Id="rId5"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mailto:elizabeth.langer@cpcworldwide.com" TargetMode="External"/><Relationship Id="rId4" Type="http://schemas.openxmlformats.org/officeDocument/2006/relationships/hyperlink" Target="https://www.cpcworldwide.com/Contact-Us" TargetMode="External"/><Relationship Id="rId5" Type="http://schemas.openxmlformats.org/officeDocument/2006/relationships/hyperlink" Target="mailto:barry.nielsen@cpcworldwide.com" TargetMode="External"/><Relationship Id="rId6" Type="http://schemas.openxmlformats.org/officeDocument/2006/relationships/hyperlink" Target="https://ocp-all.groups.io/g/OCP-ACS" TargetMode="External"/><Relationship Id="rId7"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8"/>
          <p:cNvSpPr txBox="1"/>
          <p:nvPr>
            <p:ph type="title"/>
          </p:nvPr>
        </p:nvSpPr>
        <p:spPr>
          <a:xfrm>
            <a:off x="1251284" y="2000250"/>
            <a:ext cx="21881433" cy="9159357"/>
          </a:xfrm>
          <a:prstGeom prst="rect">
            <a:avLst/>
          </a:prstGeom>
          <a:noFill/>
          <a:ln>
            <a:noFill/>
          </a:ln>
        </p:spPr>
        <p:txBody>
          <a:bodyPr anchorCtr="0" anchor="t" bIns="91425" lIns="91425" spcFirstLastPara="1" rIns="91425" wrap="square" tIns="0">
            <a:noAutofit/>
          </a:bodyPr>
          <a:lstStyle/>
          <a:p>
            <a:pPr indent="0" lvl="0" marL="0" rtl="0" algn="l">
              <a:lnSpc>
                <a:spcPct val="90000"/>
              </a:lnSpc>
              <a:spcBef>
                <a:spcPts val="0"/>
              </a:spcBef>
              <a:spcAft>
                <a:spcPts val="0"/>
              </a:spcAft>
              <a:buSzPts val="10000"/>
              <a:buNone/>
            </a:pPr>
            <a:r>
              <a:rPr lang="en-US"/>
              <a:t>Quick Disconnects for Liquid Cooling --  Design, Specification &amp; Implementation</a:t>
            </a:r>
            <a:br>
              <a:rPr lang="en-US"/>
            </a:br>
            <a:br>
              <a:rPr lang="en-US"/>
            </a:br>
            <a:r>
              <a:rPr b="1" lang="en-US" sz="6400">
                <a:solidFill>
                  <a:srgbClr val="5F6062"/>
                </a:solidFill>
              </a:rPr>
              <a:t>Elizabeth Langer, R&amp;D Engineering Manager</a:t>
            </a:r>
            <a:br>
              <a:rPr lang="en-US" sz="6400">
                <a:solidFill>
                  <a:srgbClr val="5F6062"/>
                </a:solidFill>
              </a:rPr>
            </a:br>
            <a:r>
              <a:rPr lang="en-US" sz="6400">
                <a:solidFill>
                  <a:srgbClr val="5F6062"/>
                </a:solidFill>
              </a:rPr>
              <a:t>Thermal Business Unit, CPC</a:t>
            </a:r>
            <a:br>
              <a:rPr lang="en-US" sz="6400">
                <a:solidFill>
                  <a:srgbClr val="5F6062"/>
                </a:solidFill>
              </a:rPr>
            </a:br>
            <a:endParaRPr sz="6400">
              <a:solidFill>
                <a:srgbClr val="5F6062"/>
              </a:solidFill>
            </a:endParaRPr>
          </a:p>
        </p:txBody>
      </p:sp>
      <p:sp>
        <p:nvSpPr>
          <p:cNvPr id="55" name="Google Shape;55;p8"/>
          <p:cNvSpPr txBox="1"/>
          <p:nvPr/>
        </p:nvSpPr>
        <p:spPr>
          <a:xfrm>
            <a:off x="15544800" y="537772"/>
            <a:ext cx="8365439" cy="116955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5F6062"/>
              </a:buClr>
              <a:buSzPts val="6400"/>
              <a:buFont typeface="Source Sans Pro"/>
              <a:buNone/>
            </a:pPr>
            <a:r>
              <a:rPr b="0" i="0" lang="en-US" sz="6400" u="none" cap="none" strike="noStrike">
                <a:solidFill>
                  <a:srgbClr val="7F7F7F"/>
                </a:solidFill>
                <a:latin typeface="Source Sans Pro"/>
                <a:ea typeface="Source Sans Pro"/>
                <a:cs typeface="Source Sans Pro"/>
                <a:sym typeface="Source Sans Pro"/>
              </a:rPr>
              <a:t>Advanced Cooling - ACS</a:t>
            </a:r>
            <a:endParaRPr b="0" i="0" sz="6400" u="none" cap="none" strike="noStrike">
              <a:solidFill>
                <a:srgbClr val="7F7F7F"/>
              </a:solidFill>
              <a:latin typeface="Source Sans Pro"/>
              <a:ea typeface="Source Sans Pro"/>
              <a:cs typeface="Source Sans Pro"/>
              <a:sym typeface="Source Sans Pro"/>
            </a:endParaRPr>
          </a:p>
        </p:txBody>
      </p:sp>
      <p:pic>
        <p:nvPicPr>
          <p:cNvPr id="56" name="Google Shape;56;p8"/>
          <p:cNvPicPr preferRelativeResize="0"/>
          <p:nvPr/>
        </p:nvPicPr>
        <p:blipFill rotWithShape="1">
          <a:blip r:embed="rId3">
            <a:alphaModFix/>
          </a:blip>
          <a:srcRect b="0" l="0" r="0" t="0"/>
          <a:stretch/>
        </p:blipFill>
        <p:spPr>
          <a:xfrm>
            <a:off x="20625030" y="6442924"/>
            <a:ext cx="2507686" cy="3851806"/>
          </a:xfrm>
          <a:prstGeom prst="rect">
            <a:avLst/>
          </a:prstGeom>
          <a:noFill/>
          <a:ln>
            <a:noFill/>
          </a:ln>
        </p:spPr>
      </p:pic>
      <p:sp>
        <p:nvSpPr>
          <p:cNvPr id="57" name="Google Shape;57;p8"/>
          <p:cNvSpPr txBox="1"/>
          <p:nvPr/>
        </p:nvSpPr>
        <p:spPr>
          <a:xfrm>
            <a:off x="1251284" y="8075758"/>
            <a:ext cx="20138999" cy="38931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2000"/>
              </a:spcBef>
              <a:spcAft>
                <a:spcPts val="0"/>
              </a:spcAft>
              <a:buClr>
                <a:srgbClr val="5F6062"/>
              </a:buClr>
              <a:buSzPts val="6400"/>
              <a:buFont typeface="Source Sans Pro"/>
              <a:buNone/>
            </a:pPr>
            <a:r>
              <a:rPr b="1" i="0" lang="en-US" sz="4400" u="none" cap="none" strike="noStrike">
                <a:solidFill>
                  <a:srgbClr val="5F6062"/>
                </a:solidFill>
                <a:latin typeface="Source Sans Pro"/>
                <a:ea typeface="Source Sans Pro"/>
                <a:cs typeface="Source Sans Pro"/>
                <a:sym typeface="Source Sans Pro"/>
              </a:rPr>
              <a:t>Contact for more information:</a:t>
            </a:r>
            <a:br>
              <a:rPr b="1" i="0" lang="en-US" sz="4400" u="none" cap="none" strike="noStrike">
                <a:solidFill>
                  <a:srgbClr val="5F6062"/>
                </a:solidFill>
                <a:latin typeface="Source Sans Pro"/>
                <a:ea typeface="Source Sans Pro"/>
                <a:cs typeface="Source Sans Pro"/>
                <a:sym typeface="Source Sans Pro"/>
              </a:rPr>
            </a:br>
            <a:r>
              <a:rPr b="0" i="0" lang="en-US" sz="4400" u="none" cap="none" strike="noStrike">
                <a:solidFill>
                  <a:srgbClr val="5F6062"/>
                </a:solidFill>
                <a:latin typeface="Source Sans Pro"/>
                <a:ea typeface="Source Sans Pro"/>
                <a:cs typeface="Source Sans Pro"/>
                <a:sym typeface="Source Sans Pro"/>
              </a:rPr>
              <a:t>Elizabeth Langer, R&amp;D Engineering Manager</a:t>
            </a:r>
            <a:br>
              <a:rPr b="0" i="0" lang="en-US" sz="4400" u="none" cap="none" strike="noStrike">
                <a:solidFill>
                  <a:srgbClr val="5F6062"/>
                </a:solidFill>
                <a:latin typeface="Source Sans Pro"/>
                <a:ea typeface="Source Sans Pro"/>
                <a:cs typeface="Source Sans Pro"/>
                <a:sym typeface="Source Sans Pro"/>
              </a:rPr>
            </a:br>
            <a:r>
              <a:rPr b="0" i="0" lang="en-US" sz="4400" u="sng" cap="none" strike="noStrike">
                <a:solidFill>
                  <a:schemeClr val="hlink"/>
                </a:solidFill>
                <a:latin typeface="Source Sans Pro"/>
                <a:ea typeface="Source Sans Pro"/>
                <a:cs typeface="Source Sans Pro"/>
                <a:sym typeface="Source Sans Pro"/>
                <a:hlinkClick r:id="rId4"/>
              </a:rPr>
              <a:t>elizabeth.langer@cpcworldwide.com</a:t>
            </a:r>
            <a:r>
              <a:rPr b="0" i="0" lang="en-US" sz="4400" u="none" cap="none" strike="noStrike">
                <a:solidFill>
                  <a:srgbClr val="5F6062"/>
                </a:solidFill>
                <a:latin typeface="Source Sans Pro"/>
                <a:ea typeface="Source Sans Pro"/>
                <a:cs typeface="Source Sans Pro"/>
                <a:sym typeface="Source Sans Pro"/>
              </a:rPr>
              <a:t> or  651-603-2544</a:t>
            </a:r>
            <a:br>
              <a:rPr b="0" i="0" lang="en-US" sz="4400" u="none" cap="none" strike="noStrike">
                <a:solidFill>
                  <a:srgbClr val="5F6062"/>
                </a:solidFill>
                <a:latin typeface="Source Sans Pro"/>
                <a:ea typeface="Source Sans Pro"/>
                <a:cs typeface="Source Sans Pro"/>
                <a:sym typeface="Source Sans Pro"/>
              </a:rPr>
            </a:br>
            <a:endParaRPr b="0" i="0" sz="1600" u="none" cap="none" strike="noStrike">
              <a:solidFill>
                <a:srgbClr val="5F6062"/>
              </a:solidFill>
              <a:latin typeface="Source Sans Pro"/>
              <a:ea typeface="Source Sans Pro"/>
              <a:cs typeface="Source Sans Pro"/>
              <a:sym typeface="Source Sans Pro"/>
            </a:endParaRPr>
          </a:p>
        </p:txBody>
      </p:sp>
      <p:sp>
        <p:nvSpPr>
          <p:cNvPr id="58" name="Google Shape;58;p8"/>
          <p:cNvSpPr txBox="1"/>
          <p:nvPr/>
        </p:nvSpPr>
        <p:spPr>
          <a:xfrm>
            <a:off x="1251284" y="10876272"/>
            <a:ext cx="14464966" cy="21852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400" u="none" cap="none" strike="noStrike">
                <a:solidFill>
                  <a:srgbClr val="5F6062"/>
                </a:solidFill>
                <a:latin typeface="Source Sans Pro"/>
                <a:ea typeface="Source Sans Pro"/>
                <a:cs typeface="Source Sans Pro"/>
                <a:sym typeface="Source Sans Pro"/>
              </a:rPr>
              <a:t>Barry Nielsen, Applications Dev Manager</a:t>
            </a:r>
            <a:br>
              <a:rPr b="0" i="0" lang="en-US" sz="4400" u="none" cap="none" strike="noStrike">
                <a:solidFill>
                  <a:srgbClr val="5F6062"/>
                </a:solidFill>
                <a:latin typeface="Source Sans Pro"/>
                <a:ea typeface="Source Sans Pro"/>
                <a:cs typeface="Source Sans Pro"/>
                <a:sym typeface="Source Sans Pro"/>
              </a:rPr>
            </a:br>
            <a:r>
              <a:rPr b="0" i="0" lang="en-US" sz="4400" u="sng" cap="none" strike="noStrike">
                <a:solidFill>
                  <a:schemeClr val="hlink"/>
                </a:solidFill>
                <a:latin typeface="Source Sans Pro"/>
                <a:ea typeface="Source Sans Pro"/>
                <a:cs typeface="Source Sans Pro"/>
                <a:sym typeface="Source Sans Pro"/>
                <a:hlinkClick r:id="rId5"/>
              </a:rPr>
              <a:t>barry.nielsen@cpcworldwide.com</a:t>
            </a:r>
            <a:r>
              <a:rPr b="0" i="0" lang="en-US" sz="4400" u="none" cap="none" strike="noStrike">
                <a:solidFill>
                  <a:srgbClr val="0070C0"/>
                </a:solidFill>
                <a:latin typeface="Source Sans Pro"/>
                <a:ea typeface="Source Sans Pro"/>
                <a:cs typeface="Source Sans Pro"/>
                <a:sym typeface="Source Sans Pro"/>
              </a:rPr>
              <a:t>  </a:t>
            </a:r>
            <a:r>
              <a:rPr b="0" i="0" lang="en-US" sz="4400" u="none" cap="none" strike="noStrike">
                <a:solidFill>
                  <a:srgbClr val="5F6062"/>
                </a:solidFill>
                <a:latin typeface="Source Sans Pro"/>
                <a:ea typeface="Source Sans Pro"/>
                <a:cs typeface="Source Sans Pro"/>
                <a:sym typeface="Source Sans Pro"/>
              </a:rPr>
              <a:t>or 651-999-1813</a:t>
            </a:r>
            <a:endParaRPr/>
          </a:p>
          <a:p>
            <a:pPr indent="0" lvl="0" marL="0" marR="0" rtl="0" algn="l">
              <a:lnSpc>
                <a:spcPct val="100000"/>
              </a:lnSpc>
              <a:spcBef>
                <a:spcPts val="0"/>
              </a:spcBef>
              <a:spcAft>
                <a:spcPts val="0"/>
              </a:spcAft>
              <a:buNone/>
            </a:pPr>
            <a:r>
              <a:t/>
            </a:r>
            <a:endParaRPr b="0" i="0" sz="4800" u="none" cap="none" strike="noStrike">
              <a:solidFill>
                <a:srgbClr val="5F6062"/>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9"/>
          <p:cNvSpPr/>
          <p:nvPr/>
        </p:nvSpPr>
        <p:spPr>
          <a:xfrm>
            <a:off x="21499033" y="11227981"/>
            <a:ext cx="2884967" cy="248801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 name="Google Shape;64;p9"/>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Agenda</a:t>
            </a:r>
            <a:endParaRPr b="0" i="0" sz="10000" u="none" cap="none" strike="noStrike">
              <a:solidFill>
                <a:srgbClr val="535353"/>
              </a:solidFill>
              <a:latin typeface="Source Sans Pro"/>
              <a:ea typeface="Source Sans Pro"/>
              <a:cs typeface="Source Sans Pro"/>
              <a:sym typeface="Source Sans Pro"/>
            </a:endParaRPr>
          </a:p>
        </p:txBody>
      </p:sp>
      <p:sp>
        <p:nvSpPr>
          <p:cNvPr id="65" name="Google Shape;65;p9"/>
          <p:cNvSpPr/>
          <p:nvPr/>
        </p:nvSpPr>
        <p:spPr>
          <a:xfrm>
            <a:off x="1676400" y="3321642"/>
            <a:ext cx="21031199" cy="1521000"/>
          </a:xfrm>
          <a:custGeom>
            <a:rect b="b" l="l" r="r" t="t"/>
            <a:pathLst>
              <a:path extrusionOk="0" h="1521000" w="21031199">
                <a:moveTo>
                  <a:pt x="0" y="253505"/>
                </a:moveTo>
                <a:cubicBezTo>
                  <a:pt x="0" y="113498"/>
                  <a:pt x="113498" y="0"/>
                  <a:pt x="253505" y="0"/>
                </a:cubicBezTo>
                <a:lnTo>
                  <a:pt x="20777694" y="0"/>
                </a:lnTo>
                <a:cubicBezTo>
                  <a:pt x="20917701" y="0"/>
                  <a:pt x="21031199" y="113498"/>
                  <a:pt x="21031199" y="253505"/>
                </a:cubicBezTo>
                <a:lnTo>
                  <a:pt x="21031199" y="1267495"/>
                </a:lnTo>
                <a:cubicBezTo>
                  <a:pt x="21031199" y="1407502"/>
                  <a:pt x="20917701" y="1521000"/>
                  <a:pt x="20777694" y="1521000"/>
                </a:cubicBezTo>
                <a:lnTo>
                  <a:pt x="253505" y="1521000"/>
                </a:lnTo>
                <a:cubicBezTo>
                  <a:pt x="113498" y="1521000"/>
                  <a:pt x="0" y="1407502"/>
                  <a:pt x="0" y="1267495"/>
                </a:cubicBezTo>
                <a:lnTo>
                  <a:pt x="0" y="253505"/>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321875" lIns="321875" spcFirstLastPara="1" rIns="321875" wrap="square" tIns="321875">
            <a:noAutofit/>
          </a:bodyPr>
          <a:lstStyle/>
          <a:p>
            <a:pPr indent="0" lvl="0" marL="0" marR="0" rtl="0" algn="l">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Introduction to Liquid Cooling</a:t>
            </a:r>
            <a:endParaRPr b="0" i="0" sz="6500" u="none" cap="none" strike="noStrike">
              <a:solidFill>
                <a:schemeClr val="lt1"/>
              </a:solidFill>
              <a:latin typeface="Arial"/>
              <a:ea typeface="Arial"/>
              <a:cs typeface="Arial"/>
              <a:sym typeface="Arial"/>
            </a:endParaRPr>
          </a:p>
        </p:txBody>
      </p:sp>
      <p:sp>
        <p:nvSpPr>
          <p:cNvPr id="66" name="Google Shape;66;p9"/>
          <p:cNvSpPr/>
          <p:nvPr/>
        </p:nvSpPr>
        <p:spPr>
          <a:xfrm>
            <a:off x="1676400" y="5052797"/>
            <a:ext cx="21031199" cy="1681875"/>
          </a:xfrm>
          <a:custGeom>
            <a:rect b="b" l="l" r="r" t="t"/>
            <a:pathLst>
              <a:path extrusionOk="0" h="1681875" w="21031199">
                <a:moveTo>
                  <a:pt x="0" y="0"/>
                </a:moveTo>
                <a:lnTo>
                  <a:pt x="21031199" y="0"/>
                </a:lnTo>
                <a:lnTo>
                  <a:pt x="21031199" y="1681875"/>
                </a:lnTo>
                <a:lnTo>
                  <a:pt x="0" y="1681875"/>
                </a:lnTo>
                <a:lnTo>
                  <a:pt x="0" y="0"/>
                </a:lnTo>
                <a:close/>
              </a:path>
            </a:pathLst>
          </a:custGeom>
          <a:noFill/>
          <a:ln>
            <a:noFill/>
          </a:ln>
        </p:spPr>
        <p:txBody>
          <a:bodyPr anchorCtr="0" anchor="t" bIns="82550" lIns="667725" spcFirstLastPara="1" rIns="462275" wrap="square" tIns="82550">
            <a:noAutofit/>
          </a:bodyPr>
          <a:lstStyle/>
          <a:p>
            <a:pPr indent="-323850" lvl="1" marL="285750" marR="0" rtl="0" algn="l">
              <a:lnSpc>
                <a:spcPct val="90000"/>
              </a:lnSpc>
              <a:spcBef>
                <a:spcPts val="0"/>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Technology scope and benefits</a:t>
            </a:r>
            <a:endParaRPr b="0" i="0" sz="5100" u="none" cap="none" strike="noStrike">
              <a:solidFill>
                <a:schemeClr val="dk1"/>
              </a:solidFill>
              <a:latin typeface="Arial"/>
              <a:ea typeface="Arial"/>
              <a:cs typeface="Arial"/>
              <a:sym typeface="Arial"/>
            </a:endParaRPr>
          </a:p>
          <a:p>
            <a:pPr indent="-323850" lvl="1" marL="285750" marR="0" rtl="0" algn="l">
              <a:lnSpc>
                <a:spcPct val="90000"/>
              </a:lnSpc>
              <a:spcBef>
                <a:spcPts val="1020"/>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Key components</a:t>
            </a:r>
            <a:endParaRPr b="0" i="0" sz="5100" u="none" cap="none" strike="noStrike">
              <a:solidFill>
                <a:schemeClr val="dk1"/>
              </a:solidFill>
              <a:latin typeface="Arial"/>
              <a:ea typeface="Arial"/>
              <a:cs typeface="Arial"/>
              <a:sym typeface="Arial"/>
            </a:endParaRPr>
          </a:p>
        </p:txBody>
      </p:sp>
      <p:sp>
        <p:nvSpPr>
          <p:cNvPr id="67" name="Google Shape;67;p9"/>
          <p:cNvSpPr/>
          <p:nvPr/>
        </p:nvSpPr>
        <p:spPr>
          <a:xfrm>
            <a:off x="1676400" y="7191484"/>
            <a:ext cx="21031199" cy="1521000"/>
          </a:xfrm>
          <a:custGeom>
            <a:rect b="b" l="l" r="r" t="t"/>
            <a:pathLst>
              <a:path extrusionOk="0" h="1521000" w="21031199">
                <a:moveTo>
                  <a:pt x="0" y="253505"/>
                </a:moveTo>
                <a:cubicBezTo>
                  <a:pt x="0" y="113498"/>
                  <a:pt x="113498" y="0"/>
                  <a:pt x="253505" y="0"/>
                </a:cubicBezTo>
                <a:lnTo>
                  <a:pt x="20777694" y="0"/>
                </a:lnTo>
                <a:cubicBezTo>
                  <a:pt x="20917701" y="0"/>
                  <a:pt x="21031199" y="113498"/>
                  <a:pt x="21031199" y="253505"/>
                </a:cubicBezTo>
                <a:lnTo>
                  <a:pt x="21031199" y="1267495"/>
                </a:lnTo>
                <a:cubicBezTo>
                  <a:pt x="21031199" y="1407502"/>
                  <a:pt x="20917701" y="1521000"/>
                  <a:pt x="20777694" y="1521000"/>
                </a:cubicBezTo>
                <a:lnTo>
                  <a:pt x="253505" y="1521000"/>
                </a:lnTo>
                <a:cubicBezTo>
                  <a:pt x="113498" y="1521000"/>
                  <a:pt x="0" y="1407502"/>
                  <a:pt x="0" y="1267495"/>
                </a:cubicBezTo>
                <a:lnTo>
                  <a:pt x="0" y="253505"/>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321875" lIns="321875" spcFirstLastPara="1" rIns="321875" wrap="square" tIns="321875">
            <a:noAutofit/>
          </a:bodyPr>
          <a:lstStyle/>
          <a:p>
            <a:pPr indent="0" lvl="0" marL="0" marR="0" rtl="0" algn="l">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Quick Disconnects</a:t>
            </a:r>
            <a:endParaRPr b="0" i="0" sz="6500" u="none" cap="none" strike="noStrike">
              <a:solidFill>
                <a:schemeClr val="lt1"/>
              </a:solidFill>
              <a:latin typeface="Arial"/>
              <a:ea typeface="Arial"/>
              <a:cs typeface="Arial"/>
              <a:sym typeface="Arial"/>
            </a:endParaRPr>
          </a:p>
        </p:txBody>
      </p:sp>
      <p:grpSp>
        <p:nvGrpSpPr>
          <p:cNvPr id="68" name="Google Shape;68;p9"/>
          <p:cNvGrpSpPr/>
          <p:nvPr/>
        </p:nvGrpSpPr>
        <p:grpSpPr>
          <a:xfrm>
            <a:off x="17021972" y="282818"/>
            <a:ext cx="3389769" cy="2435163"/>
            <a:chOff x="15184581" y="646790"/>
            <a:chExt cx="4965611" cy="3791344"/>
          </a:xfrm>
        </p:grpSpPr>
        <p:sp>
          <p:nvSpPr>
            <p:cNvPr id="69" name="Google Shape;69;p9"/>
            <p:cNvSpPr/>
            <p:nvPr/>
          </p:nvSpPr>
          <p:spPr>
            <a:xfrm>
              <a:off x="15184581" y="3734670"/>
              <a:ext cx="4965611" cy="703464"/>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RACK &amp; POWER</a:t>
              </a:r>
              <a:endParaRPr b="0" i="0" sz="3600" u="none" cap="none" strike="noStrike">
                <a:solidFill>
                  <a:srgbClr val="5F6061"/>
                </a:solidFill>
                <a:latin typeface="Source Sans Pro"/>
                <a:ea typeface="Source Sans Pro"/>
                <a:cs typeface="Source Sans Pro"/>
                <a:sym typeface="Source Sans Pro"/>
              </a:endParaRPr>
            </a:p>
          </p:txBody>
        </p:sp>
        <p:pic>
          <p:nvPicPr>
            <p:cNvPr descr="A picture containing object&#10;&#10;Description automatically generated" id="70" name="Google Shape;70;p9"/>
            <p:cNvPicPr preferRelativeResize="0"/>
            <p:nvPr/>
          </p:nvPicPr>
          <p:blipFill rotWithShape="1">
            <a:blip r:embed="rId3">
              <a:alphaModFix/>
            </a:blip>
            <a:srcRect b="0" l="0" r="0" t="0"/>
            <a:stretch/>
          </p:blipFill>
          <p:spPr>
            <a:xfrm>
              <a:off x="16188859" y="646790"/>
              <a:ext cx="2955154" cy="2955154"/>
            </a:xfrm>
            <a:prstGeom prst="rect">
              <a:avLst/>
            </a:prstGeom>
            <a:noFill/>
            <a:ln>
              <a:noFill/>
            </a:ln>
          </p:spPr>
        </p:pic>
      </p:grpSp>
      <p:grpSp>
        <p:nvGrpSpPr>
          <p:cNvPr id="71" name="Google Shape;71;p9"/>
          <p:cNvGrpSpPr/>
          <p:nvPr/>
        </p:nvGrpSpPr>
        <p:grpSpPr>
          <a:xfrm>
            <a:off x="20621447" y="282817"/>
            <a:ext cx="2499811" cy="2425119"/>
            <a:chOff x="4318093" y="1083265"/>
            <a:chExt cx="3389769" cy="3533571"/>
          </a:xfrm>
        </p:grpSpPr>
        <p:pic>
          <p:nvPicPr>
            <p:cNvPr id="72" name="Google Shape;72;p9"/>
            <p:cNvPicPr preferRelativeResize="0"/>
            <p:nvPr/>
          </p:nvPicPr>
          <p:blipFill rotWithShape="1">
            <a:blip r:embed="rId4">
              <a:alphaModFix/>
            </a:blip>
            <a:srcRect b="0" l="0" r="0" t="0"/>
            <a:stretch/>
          </p:blipFill>
          <p:spPr>
            <a:xfrm>
              <a:off x="4565049" y="1083265"/>
              <a:ext cx="2895856" cy="2895856"/>
            </a:xfrm>
            <a:prstGeom prst="rect">
              <a:avLst/>
            </a:prstGeom>
            <a:noFill/>
            <a:ln>
              <a:noFill/>
            </a:ln>
          </p:spPr>
        </p:pic>
        <p:sp>
          <p:nvSpPr>
            <p:cNvPr id="73" name="Google Shape;73;p9"/>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pic>
        <p:nvPicPr>
          <p:cNvPr descr="Related image" id="74" name="Google Shape;74;p9"/>
          <p:cNvPicPr preferRelativeResize="0"/>
          <p:nvPr/>
        </p:nvPicPr>
        <p:blipFill rotWithShape="1">
          <a:blip r:embed="rId5">
            <a:alphaModFix/>
          </a:blip>
          <a:srcRect b="0" l="0" r="0" t="12842"/>
          <a:stretch/>
        </p:blipFill>
        <p:spPr>
          <a:xfrm>
            <a:off x="12920370" y="8734670"/>
            <a:ext cx="8578663" cy="4986621"/>
          </a:xfrm>
          <a:prstGeom prst="rect">
            <a:avLst/>
          </a:prstGeom>
          <a:noFill/>
          <a:ln>
            <a:noFill/>
          </a:ln>
        </p:spPr>
      </p:pic>
      <p:sp>
        <p:nvSpPr>
          <p:cNvPr id="75" name="Google Shape;75;p9"/>
          <p:cNvSpPr/>
          <p:nvPr/>
        </p:nvSpPr>
        <p:spPr>
          <a:xfrm>
            <a:off x="1676400" y="9149770"/>
            <a:ext cx="21031199" cy="2489175"/>
          </a:xfrm>
          <a:custGeom>
            <a:rect b="b" l="l" r="r" t="t"/>
            <a:pathLst>
              <a:path extrusionOk="0" h="2489175" w="21031199">
                <a:moveTo>
                  <a:pt x="0" y="0"/>
                </a:moveTo>
                <a:lnTo>
                  <a:pt x="21031199" y="0"/>
                </a:lnTo>
                <a:lnTo>
                  <a:pt x="21031199" y="2489175"/>
                </a:lnTo>
                <a:lnTo>
                  <a:pt x="0" y="2489175"/>
                </a:lnTo>
                <a:lnTo>
                  <a:pt x="0" y="0"/>
                </a:lnTo>
                <a:close/>
              </a:path>
            </a:pathLst>
          </a:custGeom>
          <a:noFill/>
          <a:ln>
            <a:noFill/>
          </a:ln>
        </p:spPr>
        <p:txBody>
          <a:bodyPr anchorCtr="0" anchor="t" bIns="82550" lIns="667725" spcFirstLastPara="1" rIns="462275" wrap="square" tIns="82550">
            <a:noAutofit/>
          </a:bodyPr>
          <a:lstStyle/>
          <a:p>
            <a:pPr indent="-323850" lvl="1" marL="285750" marR="0" rtl="0" algn="l">
              <a:lnSpc>
                <a:spcPct val="90000"/>
              </a:lnSpc>
              <a:spcBef>
                <a:spcPts val="0"/>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Anatomy and design</a:t>
            </a:r>
            <a:endParaRPr b="0" i="0" sz="5100" u="none" cap="none" strike="noStrike">
              <a:solidFill>
                <a:schemeClr val="dk1"/>
              </a:solidFill>
              <a:latin typeface="Arial"/>
              <a:ea typeface="Arial"/>
              <a:cs typeface="Arial"/>
              <a:sym typeface="Arial"/>
            </a:endParaRPr>
          </a:p>
          <a:p>
            <a:pPr indent="-323850" lvl="1" marL="285750" marR="0" rtl="0" algn="l">
              <a:lnSpc>
                <a:spcPct val="90000"/>
              </a:lnSpc>
              <a:spcBef>
                <a:spcPts val="1020"/>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Performance and implementation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additive="base">
                                        <p:cTn dur="500"/>
                                        <p:tgtEl>
                                          <p:spTgt spid="6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anim calcmode="lin" valueType="num">
                                      <p:cBhvr additive="base">
                                        <p:cTn dur="500"/>
                                        <p:tgtEl>
                                          <p:spTgt spid="75">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anim calcmode="lin" valueType="num">
                                      <p:cBhvr additive="base">
                                        <p:cTn dur="500"/>
                                        <p:tgtEl>
                                          <p:spTgt spid="7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0"/>
          <p:cNvSpPr txBox="1"/>
          <p:nvPr>
            <p:ph type="title"/>
          </p:nvPr>
        </p:nvSpPr>
        <p:spPr>
          <a:xfrm>
            <a:off x="1676400" y="534528"/>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Why liquid cooling?</a:t>
            </a:r>
            <a:endParaRPr/>
          </a:p>
        </p:txBody>
      </p:sp>
      <p:grpSp>
        <p:nvGrpSpPr>
          <p:cNvPr id="82" name="Google Shape;82;p10"/>
          <p:cNvGrpSpPr/>
          <p:nvPr/>
        </p:nvGrpSpPr>
        <p:grpSpPr>
          <a:xfrm>
            <a:off x="12789030" y="1428229"/>
            <a:ext cx="9991756" cy="10859541"/>
            <a:chOff x="2112217" y="0"/>
            <a:chExt cx="9991756" cy="10859541"/>
          </a:xfrm>
        </p:grpSpPr>
        <p:sp>
          <p:nvSpPr>
            <p:cNvPr id="83" name="Google Shape;83;p10"/>
            <p:cNvSpPr/>
            <p:nvPr/>
          </p:nvSpPr>
          <p:spPr>
            <a:xfrm>
              <a:off x="2112217" y="3503827"/>
              <a:ext cx="6984860" cy="3851879"/>
            </a:xfrm>
            <a:prstGeom prst="hexagon">
              <a:avLst>
                <a:gd fmla="val 28570" name="adj"/>
                <a:gd fmla="val 115470" name="vf"/>
              </a:avLst>
            </a:prstGeom>
            <a:solidFill>
              <a:srgbClr val="3A66B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0"/>
            <p:cNvSpPr txBox="1"/>
            <p:nvPr/>
          </p:nvSpPr>
          <p:spPr>
            <a:xfrm>
              <a:off x="3061116" y="4027108"/>
              <a:ext cx="5087062" cy="2805317"/>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6000"/>
                <a:buFont typeface="Arial"/>
                <a:buNone/>
              </a:pPr>
              <a:r>
                <a:rPr b="0" i="0" lang="en-US" sz="6000" u="none" cap="none" strike="noStrike">
                  <a:solidFill>
                    <a:schemeClr val="lt1"/>
                  </a:solidFill>
                  <a:latin typeface="Arial"/>
                  <a:ea typeface="Arial"/>
                  <a:cs typeface="Arial"/>
                  <a:sym typeface="Arial"/>
                </a:rPr>
                <a:t>Liquid cooling can provide:</a:t>
              </a:r>
              <a:endParaRPr b="0" i="0" sz="6000" u="none" cap="none" strike="noStrike">
                <a:solidFill>
                  <a:schemeClr val="lt1"/>
                </a:solidFill>
                <a:latin typeface="Arial"/>
                <a:ea typeface="Arial"/>
                <a:cs typeface="Arial"/>
                <a:sym typeface="Arial"/>
              </a:endParaRPr>
            </a:p>
          </p:txBody>
        </p:sp>
        <p:sp>
          <p:nvSpPr>
            <p:cNvPr id="85" name="Google Shape;85;p10"/>
            <p:cNvSpPr/>
            <p:nvPr/>
          </p:nvSpPr>
          <p:spPr>
            <a:xfrm>
              <a:off x="7486203" y="1660423"/>
              <a:ext cx="1680468" cy="1447576"/>
            </a:xfrm>
            <a:prstGeom prst="hexagon">
              <a:avLst>
                <a:gd fmla="val 28900" name="adj"/>
                <a:gd fmla="val 115470" name="vf"/>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0"/>
            <p:cNvSpPr/>
            <p:nvPr/>
          </p:nvSpPr>
          <p:spPr>
            <a:xfrm>
              <a:off x="5108070" y="0"/>
              <a:ext cx="3649038" cy="3156868"/>
            </a:xfrm>
            <a:prstGeom prst="hexagon">
              <a:avLst>
                <a:gd fmla="val 28570" name="adj"/>
                <a:gd fmla="val 115470" name="vf"/>
              </a:avLst>
            </a:prstGeom>
            <a:solidFill>
              <a:srgbClr val="3A66B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0"/>
            <p:cNvSpPr txBox="1"/>
            <p:nvPr/>
          </p:nvSpPr>
          <p:spPr>
            <a:xfrm>
              <a:off x="5712796" y="523162"/>
              <a:ext cx="2439586" cy="2110544"/>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Energy savings</a:t>
              </a:r>
              <a:endParaRPr b="0" i="0" sz="4200" u="none" cap="none" strike="noStrike">
                <a:solidFill>
                  <a:schemeClr val="lt1"/>
                </a:solidFill>
                <a:latin typeface="Arial"/>
                <a:ea typeface="Arial"/>
                <a:cs typeface="Arial"/>
                <a:sym typeface="Arial"/>
              </a:endParaRPr>
            </a:p>
          </p:txBody>
        </p:sp>
        <p:sp>
          <p:nvSpPr>
            <p:cNvPr id="88" name="Google Shape;88;p10"/>
            <p:cNvSpPr/>
            <p:nvPr/>
          </p:nvSpPr>
          <p:spPr>
            <a:xfrm>
              <a:off x="9447367" y="4366621"/>
              <a:ext cx="1680468" cy="1447576"/>
            </a:xfrm>
            <a:prstGeom prst="hexagon">
              <a:avLst>
                <a:gd fmla="val 28900" name="adj"/>
                <a:gd fmla="val 115470" name="vf"/>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0"/>
            <p:cNvSpPr/>
            <p:nvPr/>
          </p:nvSpPr>
          <p:spPr>
            <a:xfrm>
              <a:off x="8454935" y="1941686"/>
              <a:ext cx="3649038" cy="3156868"/>
            </a:xfrm>
            <a:prstGeom prst="hexagon">
              <a:avLst>
                <a:gd fmla="val 28570" name="adj"/>
                <a:gd fmla="val 115470" name="vf"/>
              </a:avLst>
            </a:prstGeom>
            <a:solidFill>
              <a:srgbClr val="567AC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0"/>
            <p:cNvSpPr txBox="1"/>
            <p:nvPr/>
          </p:nvSpPr>
          <p:spPr>
            <a:xfrm>
              <a:off x="9059661" y="2464848"/>
              <a:ext cx="2439586" cy="2110544"/>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Cost savings</a:t>
              </a:r>
              <a:endParaRPr b="0" i="0" sz="4200" u="none" cap="none" strike="noStrike">
                <a:solidFill>
                  <a:schemeClr val="lt1"/>
                </a:solidFill>
                <a:latin typeface="Arial"/>
                <a:ea typeface="Arial"/>
                <a:cs typeface="Arial"/>
                <a:sym typeface="Arial"/>
              </a:endParaRPr>
            </a:p>
          </p:txBody>
        </p:sp>
        <p:sp>
          <p:nvSpPr>
            <p:cNvPr id="91" name="Google Shape;91;p10"/>
            <p:cNvSpPr/>
            <p:nvPr/>
          </p:nvSpPr>
          <p:spPr>
            <a:xfrm>
              <a:off x="8084625" y="7421411"/>
              <a:ext cx="1680468" cy="1447576"/>
            </a:xfrm>
            <a:prstGeom prst="hexagon">
              <a:avLst>
                <a:gd fmla="val 28900" name="adj"/>
                <a:gd fmla="val 115470" name="vf"/>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0"/>
            <p:cNvSpPr/>
            <p:nvPr/>
          </p:nvSpPr>
          <p:spPr>
            <a:xfrm>
              <a:off x="8454935" y="5758815"/>
              <a:ext cx="3649038" cy="3156868"/>
            </a:xfrm>
            <a:prstGeom prst="hexagon">
              <a:avLst>
                <a:gd fmla="val 28570" name="adj"/>
                <a:gd fmla="val 115470" name="vf"/>
              </a:avLst>
            </a:prstGeom>
            <a:solidFill>
              <a:srgbClr val="7992C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0"/>
            <p:cNvSpPr txBox="1"/>
            <p:nvPr/>
          </p:nvSpPr>
          <p:spPr>
            <a:xfrm>
              <a:off x="9059661" y="6281977"/>
              <a:ext cx="2439586" cy="2110544"/>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Density increases</a:t>
              </a:r>
              <a:endParaRPr b="0" i="0" sz="4200" u="none" cap="none" strike="noStrike">
                <a:solidFill>
                  <a:schemeClr val="lt1"/>
                </a:solidFill>
                <a:latin typeface="Arial"/>
                <a:ea typeface="Arial"/>
                <a:cs typeface="Arial"/>
                <a:sym typeface="Arial"/>
              </a:endParaRPr>
            </a:p>
          </p:txBody>
        </p:sp>
        <p:sp>
          <p:nvSpPr>
            <p:cNvPr id="94" name="Google Shape;94;p10"/>
            <p:cNvSpPr/>
            <p:nvPr/>
          </p:nvSpPr>
          <p:spPr>
            <a:xfrm>
              <a:off x="5108070" y="7702673"/>
              <a:ext cx="3649038" cy="3156868"/>
            </a:xfrm>
            <a:prstGeom prst="hexagon">
              <a:avLst>
                <a:gd fmla="val 28570" name="adj"/>
                <a:gd fmla="val 115470" name="vf"/>
              </a:avLst>
            </a:prstGeom>
            <a:solidFill>
              <a:srgbClr val="9BABD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0"/>
            <p:cNvSpPr txBox="1"/>
            <p:nvPr/>
          </p:nvSpPr>
          <p:spPr>
            <a:xfrm>
              <a:off x="5712796" y="8225835"/>
              <a:ext cx="2439586" cy="2110544"/>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Noise reduction</a:t>
              </a:r>
              <a:endParaRPr b="0" i="0" sz="4200" u="none" cap="none" strike="noStrike">
                <a:solidFill>
                  <a:schemeClr val="lt1"/>
                </a:solidFill>
                <a:latin typeface="Arial"/>
                <a:ea typeface="Arial"/>
                <a:cs typeface="Arial"/>
                <a:sym typeface="Arial"/>
              </a:endParaRPr>
            </a:p>
          </p:txBody>
        </p:sp>
      </p:grpSp>
      <p:pic>
        <p:nvPicPr>
          <p:cNvPr id="96" name="Google Shape;96;p10"/>
          <p:cNvPicPr preferRelativeResize="0"/>
          <p:nvPr/>
        </p:nvPicPr>
        <p:blipFill rotWithShape="1">
          <a:blip r:embed="rId3">
            <a:alphaModFix/>
          </a:blip>
          <a:srcRect b="0" l="0" r="0" t="0"/>
          <a:stretch/>
        </p:blipFill>
        <p:spPr>
          <a:xfrm>
            <a:off x="657936" y="2376954"/>
            <a:ext cx="8292949" cy="5635624"/>
          </a:xfrm>
          <a:prstGeom prst="rect">
            <a:avLst/>
          </a:prstGeom>
          <a:noFill/>
          <a:ln>
            <a:noFill/>
          </a:ln>
        </p:spPr>
      </p:pic>
      <p:grpSp>
        <p:nvGrpSpPr>
          <p:cNvPr id="97" name="Google Shape;97;p10"/>
          <p:cNvGrpSpPr/>
          <p:nvPr/>
        </p:nvGrpSpPr>
        <p:grpSpPr>
          <a:xfrm>
            <a:off x="4953265" y="5906734"/>
            <a:ext cx="6676835" cy="6683166"/>
            <a:chOff x="9244084" y="6715336"/>
            <a:chExt cx="6676835" cy="6683166"/>
          </a:xfrm>
        </p:grpSpPr>
        <p:sp>
          <p:nvSpPr>
            <p:cNvPr id="98" name="Google Shape;98;p10"/>
            <p:cNvSpPr/>
            <p:nvPr/>
          </p:nvSpPr>
          <p:spPr>
            <a:xfrm>
              <a:off x="9244084" y="6715336"/>
              <a:ext cx="6590267" cy="668316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99" name="Google Shape;99;p10"/>
            <p:cNvSpPr txBox="1"/>
            <p:nvPr/>
          </p:nvSpPr>
          <p:spPr>
            <a:xfrm>
              <a:off x="9330652" y="7666602"/>
              <a:ext cx="6590267" cy="504753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4400" u="none" cap="none" strike="noStrike">
                  <a:solidFill>
                    <a:schemeClr val="lt1"/>
                  </a:solidFill>
                  <a:latin typeface="Source Sans Pro"/>
                  <a:ea typeface="Source Sans Pro"/>
                  <a:cs typeface="Source Sans Pro"/>
                  <a:sym typeface="Source Sans Pro"/>
                </a:rPr>
                <a:t>Liquid cooling </a:t>
              </a:r>
              <a:br>
                <a:rPr b="0" i="1" lang="en-US" sz="4400" u="none" cap="none" strike="noStrike">
                  <a:solidFill>
                    <a:schemeClr val="lt1"/>
                  </a:solidFill>
                  <a:latin typeface="Source Sans Pro"/>
                  <a:ea typeface="Source Sans Pro"/>
                  <a:cs typeface="Source Sans Pro"/>
                  <a:sym typeface="Source Sans Pro"/>
                </a:rPr>
              </a:br>
              <a:r>
                <a:rPr b="0" i="1" lang="en-US" sz="4400" u="none" cap="none" strike="noStrike">
                  <a:solidFill>
                    <a:schemeClr val="lt1"/>
                  </a:solidFill>
                  <a:latin typeface="Source Sans Pro"/>
                  <a:ea typeface="Source Sans Pro"/>
                  <a:cs typeface="Source Sans Pro"/>
                  <a:sym typeface="Source Sans Pro"/>
                </a:rPr>
                <a:t>of hot server components has a long and storied history; IBM water-cooling in 1964, Cray FC cooling in 1980’s, and even more today!</a:t>
              </a:r>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0" name="Google Shape;100;p10"/>
          <p:cNvGrpSpPr/>
          <p:nvPr/>
        </p:nvGrpSpPr>
        <p:grpSpPr>
          <a:xfrm>
            <a:off x="21457693" y="215669"/>
            <a:ext cx="2499811" cy="2425119"/>
            <a:chOff x="4318093" y="1083265"/>
            <a:chExt cx="3389769" cy="3533571"/>
          </a:xfrm>
        </p:grpSpPr>
        <p:pic>
          <p:nvPicPr>
            <p:cNvPr id="101" name="Google Shape;101;p10"/>
            <p:cNvPicPr preferRelativeResize="0"/>
            <p:nvPr/>
          </p:nvPicPr>
          <p:blipFill rotWithShape="1">
            <a:blip r:embed="rId4">
              <a:alphaModFix/>
            </a:blip>
            <a:srcRect b="0" l="0" r="0" t="0"/>
            <a:stretch/>
          </p:blipFill>
          <p:spPr>
            <a:xfrm>
              <a:off x="4565049" y="1083265"/>
              <a:ext cx="2895856" cy="2895856"/>
            </a:xfrm>
            <a:prstGeom prst="rect">
              <a:avLst/>
            </a:prstGeom>
            <a:noFill/>
            <a:ln>
              <a:noFill/>
            </a:ln>
          </p:spPr>
        </p:pic>
        <p:sp>
          <p:nvSpPr>
            <p:cNvPr id="102" name="Google Shape;102;p10"/>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1"/>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OCP ACS architecture</a:t>
            </a:r>
            <a:endParaRPr/>
          </a:p>
        </p:txBody>
      </p:sp>
      <p:grpSp>
        <p:nvGrpSpPr>
          <p:cNvPr id="109" name="Google Shape;109;p11"/>
          <p:cNvGrpSpPr/>
          <p:nvPr/>
        </p:nvGrpSpPr>
        <p:grpSpPr>
          <a:xfrm>
            <a:off x="2514076" y="3022600"/>
            <a:ext cx="20189281" cy="8561387"/>
            <a:chOff x="4240" y="0"/>
            <a:chExt cx="20189281" cy="8561387"/>
          </a:xfrm>
        </p:grpSpPr>
        <p:sp>
          <p:nvSpPr>
            <p:cNvPr id="110" name="Google Shape;110;p11"/>
            <p:cNvSpPr/>
            <p:nvPr/>
          </p:nvSpPr>
          <p:spPr>
            <a:xfrm>
              <a:off x="4240" y="0"/>
              <a:ext cx="6597804" cy="8561387"/>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txBox="1"/>
            <p:nvPr/>
          </p:nvSpPr>
          <p:spPr>
            <a:xfrm>
              <a:off x="4240" y="3424554"/>
              <a:ext cx="6597804" cy="3424554"/>
            </a:xfrm>
            <a:prstGeom prst="rect">
              <a:avLst/>
            </a:prstGeom>
            <a:noFill/>
            <a:ln>
              <a:noFill/>
            </a:ln>
          </p:spPr>
          <p:txBody>
            <a:bodyPr anchorCtr="0" anchor="ctr" bIns="462275" lIns="462275" spcFirstLastPara="1" rIns="462275" wrap="square" tIns="462275">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RDHx</a:t>
              </a:r>
              <a:endParaRPr b="0" i="0" sz="6500" u="none" cap="none" strike="noStrike">
                <a:solidFill>
                  <a:schemeClr val="lt1"/>
                </a:solidFill>
                <a:latin typeface="Arial"/>
                <a:ea typeface="Arial"/>
                <a:cs typeface="Arial"/>
                <a:sym typeface="Arial"/>
              </a:endParaRPr>
            </a:p>
          </p:txBody>
        </p:sp>
        <p:sp>
          <p:nvSpPr>
            <p:cNvPr id="112" name="Google Shape;112;p11"/>
            <p:cNvSpPr/>
            <p:nvPr/>
          </p:nvSpPr>
          <p:spPr>
            <a:xfrm>
              <a:off x="1877672" y="513683"/>
              <a:ext cx="2850941" cy="2850941"/>
            </a:xfrm>
            <a:prstGeom prst="ellipse">
              <a:avLst/>
            </a:prstGeom>
            <a:blipFill rotWithShape="1">
              <a:blip r:embed="rId3">
                <a:alphaModFix/>
              </a:blip>
              <a:stretch>
                <a:fillRect b="-19998" l="0" r="0" t="-19998"/>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6799979" y="0"/>
              <a:ext cx="6597804" cy="8561387"/>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txBox="1"/>
            <p:nvPr/>
          </p:nvSpPr>
          <p:spPr>
            <a:xfrm>
              <a:off x="6799979" y="3424554"/>
              <a:ext cx="6597804" cy="3424554"/>
            </a:xfrm>
            <a:prstGeom prst="rect">
              <a:avLst/>
            </a:prstGeom>
            <a:noFill/>
            <a:ln>
              <a:noFill/>
            </a:ln>
          </p:spPr>
          <p:txBody>
            <a:bodyPr anchorCtr="0" anchor="ctr" bIns="462275" lIns="462275" spcFirstLastPara="1" rIns="462275" wrap="square" tIns="462275">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Cold Plate</a:t>
              </a:r>
              <a:endParaRPr b="0" i="0" sz="6500" u="none" cap="none" strike="noStrike">
                <a:solidFill>
                  <a:schemeClr val="lt1"/>
                </a:solidFill>
                <a:latin typeface="Arial"/>
                <a:ea typeface="Arial"/>
                <a:cs typeface="Arial"/>
                <a:sym typeface="Arial"/>
              </a:endParaRPr>
            </a:p>
          </p:txBody>
        </p:sp>
        <p:sp>
          <p:nvSpPr>
            <p:cNvPr id="115" name="Google Shape;115;p11"/>
            <p:cNvSpPr/>
            <p:nvPr/>
          </p:nvSpPr>
          <p:spPr>
            <a:xfrm>
              <a:off x="8673410" y="513683"/>
              <a:ext cx="2850941" cy="2850941"/>
            </a:xfrm>
            <a:prstGeom prst="ellipse">
              <a:avLst/>
            </a:prstGeom>
            <a:blipFill rotWithShape="1">
              <a:blip r:embed="rId4">
                <a:alphaModFix/>
              </a:blip>
              <a:stretch>
                <a:fillRect b="0" l="-50000" r="-5000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a:off x="13595717" y="0"/>
              <a:ext cx="6597804" cy="8561387"/>
            </a:xfrm>
            <a:prstGeom prst="roundRect">
              <a:avLst>
                <a:gd fmla="val 1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txBox="1"/>
            <p:nvPr/>
          </p:nvSpPr>
          <p:spPr>
            <a:xfrm>
              <a:off x="13595717" y="3424554"/>
              <a:ext cx="6597804" cy="3424554"/>
            </a:xfrm>
            <a:prstGeom prst="rect">
              <a:avLst/>
            </a:prstGeom>
            <a:noFill/>
            <a:ln>
              <a:noFill/>
            </a:ln>
          </p:spPr>
          <p:txBody>
            <a:bodyPr anchorCtr="0" anchor="ctr" bIns="462275" lIns="462275" spcFirstLastPara="1" rIns="462275" wrap="square" tIns="462275">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Immersion</a:t>
              </a:r>
              <a:endParaRPr b="0" i="0" sz="6500" u="none" cap="none" strike="noStrike">
                <a:solidFill>
                  <a:schemeClr val="lt1"/>
                </a:solidFill>
                <a:latin typeface="Arial"/>
                <a:ea typeface="Arial"/>
                <a:cs typeface="Arial"/>
                <a:sym typeface="Arial"/>
              </a:endParaRPr>
            </a:p>
          </p:txBody>
        </p:sp>
        <p:sp>
          <p:nvSpPr>
            <p:cNvPr id="118" name="Google Shape;118;p11"/>
            <p:cNvSpPr/>
            <p:nvPr/>
          </p:nvSpPr>
          <p:spPr>
            <a:xfrm>
              <a:off x="15469148" y="513683"/>
              <a:ext cx="2850941" cy="2850941"/>
            </a:xfrm>
            <a:prstGeom prst="ellipse">
              <a:avLst/>
            </a:prstGeom>
            <a:blipFill rotWithShape="1">
              <a:blip r:embed="rId5">
                <a:alphaModFix/>
              </a:blip>
              <a:stretch>
                <a:fillRect b="0" l="-20998" r="-20998"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a:off x="680438" y="6019780"/>
              <a:ext cx="18581941" cy="1284208"/>
            </a:xfrm>
            <a:prstGeom prst="leftRightArrow">
              <a:avLst>
                <a:gd fmla="val 50000" name="adj1"/>
                <a:gd fmla="val 50000" name="adj2"/>
              </a:avLst>
            </a:prstGeom>
            <a:solidFill>
              <a:srgbClr val="ABBAD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 name="Google Shape;120;p11"/>
          <p:cNvGrpSpPr/>
          <p:nvPr/>
        </p:nvGrpSpPr>
        <p:grpSpPr>
          <a:xfrm>
            <a:off x="21140992" y="287840"/>
            <a:ext cx="2499811" cy="2425119"/>
            <a:chOff x="4318093" y="1083265"/>
            <a:chExt cx="3389769" cy="3533571"/>
          </a:xfrm>
        </p:grpSpPr>
        <p:pic>
          <p:nvPicPr>
            <p:cNvPr id="121" name="Google Shape;121;p11"/>
            <p:cNvPicPr preferRelativeResize="0"/>
            <p:nvPr/>
          </p:nvPicPr>
          <p:blipFill rotWithShape="1">
            <a:blip r:embed="rId6">
              <a:alphaModFix/>
            </a:blip>
            <a:srcRect b="0" l="0" r="0" t="0"/>
            <a:stretch/>
          </p:blipFill>
          <p:spPr>
            <a:xfrm>
              <a:off x="4565049" y="1083265"/>
              <a:ext cx="2895856" cy="2895856"/>
            </a:xfrm>
            <a:prstGeom prst="rect">
              <a:avLst/>
            </a:prstGeom>
            <a:noFill/>
            <a:ln>
              <a:noFill/>
            </a:ln>
          </p:spPr>
        </p:pic>
        <p:sp>
          <p:nvSpPr>
            <p:cNvPr id="122" name="Google Shape;122;p11"/>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12"/>
          <p:cNvSpPr/>
          <p:nvPr/>
        </p:nvSpPr>
        <p:spPr>
          <a:xfrm>
            <a:off x="5427712" y="2322151"/>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Coolant</a:t>
            </a:r>
            <a:endParaRPr/>
          </a:p>
        </p:txBody>
      </p:sp>
      <p:sp>
        <p:nvSpPr>
          <p:cNvPr id="130" name="Google Shape;130;p12"/>
          <p:cNvSpPr/>
          <p:nvPr/>
        </p:nvSpPr>
        <p:spPr>
          <a:xfrm>
            <a:off x="2380708" y="3053718"/>
            <a:ext cx="8344983" cy="8344983"/>
          </a:xfrm>
          <a:custGeom>
            <a:rect b="b" l="l" r="r" t="t"/>
            <a:pathLst>
              <a:path extrusionOk="0" h="120000" w="120000">
                <a:moveTo>
                  <a:pt x="76398" y="2284"/>
                </a:moveTo>
                <a:lnTo>
                  <a:pt x="76398" y="2284"/>
                </a:lnTo>
                <a:cubicBezTo>
                  <a:pt x="83438" y="4284"/>
                  <a:pt x="90053" y="7556"/>
                  <a:pt x="95916" y="11937"/>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2"/>
          <p:cNvSpPr/>
          <p:nvPr/>
        </p:nvSpPr>
        <p:spPr>
          <a:xfrm>
            <a:off x="8689897" y="3893137"/>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Pumps</a:t>
            </a:r>
            <a:endParaRPr/>
          </a:p>
        </p:txBody>
      </p:sp>
      <p:sp>
        <p:nvSpPr>
          <p:cNvPr id="132" name="Google Shape;132;p12"/>
          <p:cNvSpPr/>
          <p:nvPr/>
        </p:nvSpPr>
        <p:spPr>
          <a:xfrm>
            <a:off x="2380708" y="3053718"/>
            <a:ext cx="8344983" cy="8344983"/>
          </a:xfrm>
          <a:custGeom>
            <a:rect b="b" l="l" r="r" t="t"/>
            <a:pathLst>
              <a:path extrusionOk="0" h="120000" w="120000">
                <a:moveTo>
                  <a:pt x="113773" y="33382"/>
                </a:moveTo>
                <a:lnTo>
                  <a:pt x="113773" y="33382"/>
                </a:lnTo>
                <a:cubicBezTo>
                  <a:pt x="118249" y="42424"/>
                  <a:pt x="120372" y="52448"/>
                  <a:pt x="119947" y="62527"/>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2"/>
          <p:cNvSpPr/>
          <p:nvPr/>
        </p:nvSpPr>
        <p:spPr>
          <a:xfrm>
            <a:off x="9495590" y="7423109"/>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Manifolds</a:t>
            </a:r>
            <a:endParaRPr/>
          </a:p>
        </p:txBody>
      </p:sp>
      <p:sp>
        <p:nvSpPr>
          <p:cNvPr id="134" name="Google Shape;134;p12"/>
          <p:cNvSpPr/>
          <p:nvPr/>
        </p:nvSpPr>
        <p:spPr>
          <a:xfrm>
            <a:off x="2380708" y="3053718"/>
            <a:ext cx="8344983" cy="8344983"/>
          </a:xfrm>
          <a:custGeom>
            <a:rect b="b" l="l" r="r" t="t"/>
            <a:pathLst>
              <a:path extrusionOk="0" h="120000" w="120000">
                <a:moveTo>
                  <a:pt x="114951" y="84091"/>
                </a:moveTo>
                <a:lnTo>
                  <a:pt x="114951" y="84091"/>
                </a:lnTo>
                <a:cubicBezTo>
                  <a:pt x="111770" y="91346"/>
                  <a:pt x="107185" y="97899"/>
                  <a:pt x="101458" y="103373"/>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2"/>
          <p:cNvSpPr/>
          <p:nvPr/>
        </p:nvSpPr>
        <p:spPr>
          <a:xfrm>
            <a:off x="7238088" y="10253928"/>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Hx</a:t>
            </a:r>
            <a:endParaRPr/>
          </a:p>
        </p:txBody>
      </p:sp>
      <p:sp>
        <p:nvSpPr>
          <p:cNvPr id="136" name="Google Shape;136;p12"/>
          <p:cNvSpPr/>
          <p:nvPr/>
        </p:nvSpPr>
        <p:spPr>
          <a:xfrm>
            <a:off x="2380708" y="3053718"/>
            <a:ext cx="8344983" cy="8344983"/>
          </a:xfrm>
          <a:custGeom>
            <a:rect b="b" l="l" r="r" t="t"/>
            <a:pathLst>
              <a:path extrusionOk="0" h="120000" w="120000">
                <a:moveTo>
                  <a:pt x="69654" y="119218"/>
                </a:moveTo>
                <a:cubicBezTo>
                  <a:pt x="63260" y="120260"/>
                  <a:pt x="56739" y="120260"/>
                  <a:pt x="50345" y="119218"/>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2"/>
          <p:cNvSpPr/>
          <p:nvPr/>
        </p:nvSpPr>
        <p:spPr>
          <a:xfrm>
            <a:off x="3617335" y="10253928"/>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Cold Plates</a:t>
            </a:r>
            <a:endParaRPr/>
          </a:p>
        </p:txBody>
      </p:sp>
      <p:sp>
        <p:nvSpPr>
          <p:cNvPr id="138" name="Google Shape;138;p12"/>
          <p:cNvSpPr/>
          <p:nvPr/>
        </p:nvSpPr>
        <p:spPr>
          <a:xfrm>
            <a:off x="2380708" y="3053718"/>
            <a:ext cx="8344983" cy="8344983"/>
          </a:xfrm>
          <a:custGeom>
            <a:rect b="b" l="l" r="r" t="t"/>
            <a:pathLst>
              <a:path extrusionOk="0" h="120000" w="120000">
                <a:moveTo>
                  <a:pt x="18542" y="103373"/>
                </a:moveTo>
                <a:lnTo>
                  <a:pt x="18542" y="103373"/>
                </a:lnTo>
                <a:cubicBezTo>
                  <a:pt x="12816" y="97899"/>
                  <a:pt x="8230" y="91346"/>
                  <a:pt x="5049" y="84091"/>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2"/>
          <p:cNvSpPr/>
          <p:nvPr/>
        </p:nvSpPr>
        <p:spPr>
          <a:xfrm>
            <a:off x="1359833" y="7423109"/>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Tubing</a:t>
            </a:r>
            <a:endParaRPr/>
          </a:p>
        </p:txBody>
      </p:sp>
      <p:sp>
        <p:nvSpPr>
          <p:cNvPr id="140" name="Google Shape;140;p12"/>
          <p:cNvSpPr/>
          <p:nvPr/>
        </p:nvSpPr>
        <p:spPr>
          <a:xfrm>
            <a:off x="2380708" y="3053718"/>
            <a:ext cx="8344983" cy="8344983"/>
          </a:xfrm>
          <a:custGeom>
            <a:rect b="b" l="l" r="r" t="t"/>
            <a:pathLst>
              <a:path extrusionOk="0" h="120000" w="120000">
                <a:moveTo>
                  <a:pt x="53" y="62528"/>
                </a:moveTo>
                <a:lnTo>
                  <a:pt x="53" y="62528"/>
                </a:lnTo>
                <a:cubicBezTo>
                  <a:pt x="-372" y="52448"/>
                  <a:pt x="1751" y="42424"/>
                  <a:pt x="6227" y="33383"/>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2"/>
          <p:cNvSpPr/>
          <p:nvPr/>
        </p:nvSpPr>
        <p:spPr>
          <a:xfrm>
            <a:off x="2380708" y="3053718"/>
            <a:ext cx="8344983" cy="8344983"/>
          </a:xfrm>
          <a:custGeom>
            <a:rect b="b" l="l" r="r" t="t"/>
            <a:pathLst>
              <a:path extrusionOk="0" h="120000" w="120000">
                <a:moveTo>
                  <a:pt x="24084" y="11937"/>
                </a:moveTo>
                <a:lnTo>
                  <a:pt x="24084" y="11937"/>
                </a:lnTo>
                <a:cubicBezTo>
                  <a:pt x="29947" y="7556"/>
                  <a:pt x="36562" y="4284"/>
                  <a:pt x="43602" y="2284"/>
                </a:cubicBezTo>
              </a:path>
            </a:pathLst>
          </a:custGeom>
          <a:noFill/>
          <a:ln cap="flat" cmpd="sng" w="9525">
            <a:solidFill>
              <a:srgbClr val="3D6EC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2"/>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System component selection</a:t>
            </a:r>
            <a:endParaRPr/>
          </a:p>
        </p:txBody>
      </p:sp>
      <p:sp>
        <p:nvSpPr>
          <p:cNvPr id="143" name="Google Shape;143;p12"/>
          <p:cNvSpPr txBox="1"/>
          <p:nvPr>
            <p:ph idx="2" type="body"/>
          </p:nvPr>
        </p:nvSpPr>
        <p:spPr>
          <a:xfrm>
            <a:off x="12801600" y="2668270"/>
            <a:ext cx="10439400" cy="8702675"/>
          </a:xfrm>
          <a:prstGeom prst="rect">
            <a:avLst/>
          </a:prstGeom>
          <a:noFill/>
          <a:ln>
            <a:noFill/>
          </a:ln>
        </p:spPr>
        <p:txBody>
          <a:bodyPr anchorCtr="0" anchor="t" bIns="45700" lIns="91425" spcFirstLastPara="1" rIns="91425" wrap="square" tIns="45700">
            <a:noAutofit/>
          </a:bodyPr>
          <a:lstStyle/>
          <a:p>
            <a:pPr indent="-228600" lvl="1" marL="914400" rtl="0" algn="l">
              <a:lnSpc>
                <a:spcPct val="90000"/>
              </a:lnSpc>
              <a:spcBef>
                <a:spcPts val="2000"/>
              </a:spcBef>
              <a:spcAft>
                <a:spcPts val="0"/>
              </a:spcAft>
              <a:buSzPts val="6400"/>
              <a:buNone/>
            </a:pPr>
            <a:r>
              <a:t/>
            </a:r>
            <a:endParaRPr/>
          </a:p>
          <a:p>
            <a:pPr indent="-228600" lvl="0" marL="457200" marR="0" rtl="0" algn="l">
              <a:lnSpc>
                <a:spcPct val="90000"/>
              </a:lnSpc>
              <a:spcBef>
                <a:spcPts val="2000"/>
              </a:spcBef>
              <a:spcAft>
                <a:spcPts val="0"/>
              </a:spcAft>
              <a:buClr>
                <a:srgbClr val="5F6062"/>
              </a:buClr>
              <a:buSzPts val="6400"/>
              <a:buFont typeface="Source Sans Pro"/>
              <a:buNone/>
            </a:pPr>
            <a:r>
              <a:t/>
            </a:r>
            <a:endParaRPr/>
          </a:p>
        </p:txBody>
      </p:sp>
      <p:pic>
        <p:nvPicPr>
          <p:cNvPr id="144" name="Google Shape;144;p12"/>
          <p:cNvPicPr preferRelativeResize="0"/>
          <p:nvPr/>
        </p:nvPicPr>
        <p:blipFill rotWithShape="1">
          <a:blip r:embed="rId3">
            <a:alphaModFix/>
          </a:blip>
          <a:srcRect b="0" l="0" r="0" t="0"/>
          <a:stretch/>
        </p:blipFill>
        <p:spPr>
          <a:xfrm>
            <a:off x="3838575" y="5303837"/>
            <a:ext cx="5429250" cy="4124325"/>
          </a:xfrm>
          <a:prstGeom prst="ellipse">
            <a:avLst/>
          </a:prstGeom>
          <a:noFill/>
          <a:ln>
            <a:noFill/>
          </a:ln>
        </p:spPr>
      </p:pic>
      <p:grpSp>
        <p:nvGrpSpPr>
          <p:cNvPr id="145" name="Google Shape;145;p12"/>
          <p:cNvGrpSpPr/>
          <p:nvPr/>
        </p:nvGrpSpPr>
        <p:grpSpPr>
          <a:xfrm>
            <a:off x="21457693" y="287840"/>
            <a:ext cx="2499811" cy="2425119"/>
            <a:chOff x="4318093" y="1083265"/>
            <a:chExt cx="3389769" cy="3533571"/>
          </a:xfrm>
        </p:grpSpPr>
        <p:pic>
          <p:nvPicPr>
            <p:cNvPr id="146" name="Google Shape;146;p12"/>
            <p:cNvPicPr preferRelativeResize="0"/>
            <p:nvPr/>
          </p:nvPicPr>
          <p:blipFill rotWithShape="1">
            <a:blip r:embed="rId4">
              <a:alphaModFix/>
            </a:blip>
            <a:srcRect b="0" l="0" r="0" t="0"/>
            <a:stretch/>
          </p:blipFill>
          <p:spPr>
            <a:xfrm>
              <a:off x="4565049" y="1083265"/>
              <a:ext cx="2895856" cy="2895856"/>
            </a:xfrm>
            <a:prstGeom prst="rect">
              <a:avLst/>
            </a:prstGeom>
            <a:noFill/>
            <a:ln>
              <a:noFill/>
            </a:ln>
          </p:spPr>
        </p:pic>
        <p:sp>
          <p:nvSpPr>
            <p:cNvPr id="147" name="Google Shape;147;p12"/>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
        <p:nvSpPr>
          <p:cNvPr id="148" name="Google Shape;148;p12"/>
          <p:cNvSpPr txBox="1"/>
          <p:nvPr/>
        </p:nvSpPr>
        <p:spPr>
          <a:xfrm>
            <a:off x="12551567" y="3854222"/>
            <a:ext cx="10939465" cy="183021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2000"/>
              </a:spcBef>
              <a:spcAft>
                <a:spcPts val="0"/>
              </a:spcAft>
              <a:buClr>
                <a:srgbClr val="5F6062"/>
              </a:buClr>
              <a:buSzPts val="6400"/>
              <a:buFont typeface="Source Sans Pro"/>
              <a:buNone/>
            </a:pPr>
            <a:r>
              <a:rPr b="1" i="1" lang="en-US" sz="6400" u="none" cap="none" strike="noStrike">
                <a:solidFill>
                  <a:srgbClr val="5F6062"/>
                </a:solidFill>
                <a:latin typeface="Source Sans Pro"/>
                <a:ea typeface="Source Sans Pro"/>
                <a:cs typeface="Source Sans Pro"/>
                <a:sym typeface="Source Sans Pro"/>
              </a:rPr>
              <a:t>Every</a:t>
            </a:r>
            <a:r>
              <a:rPr b="0" i="0" lang="en-US" sz="6400" u="none" cap="none" strike="noStrike">
                <a:solidFill>
                  <a:srgbClr val="5F6062"/>
                </a:solidFill>
                <a:latin typeface="Source Sans Pro"/>
                <a:ea typeface="Source Sans Pro"/>
                <a:cs typeface="Source Sans Pro"/>
                <a:sym typeface="Source Sans Pro"/>
              </a:rPr>
              <a:t> component within a liquid cooling system matters</a:t>
            </a:r>
            <a:endParaRPr/>
          </a:p>
          <a:p>
            <a:pPr indent="-228600" lvl="0" marL="457200" marR="0" rtl="0" algn="l">
              <a:lnSpc>
                <a:spcPct val="90000"/>
              </a:lnSpc>
              <a:spcBef>
                <a:spcPts val="2000"/>
              </a:spcBef>
              <a:spcAft>
                <a:spcPts val="0"/>
              </a:spcAft>
              <a:buClr>
                <a:srgbClr val="5F6062"/>
              </a:buClr>
              <a:buSzPts val="6400"/>
              <a:buFont typeface="Source Sans Pro"/>
              <a:buNone/>
            </a:pPr>
            <a:r>
              <a:t/>
            </a:r>
            <a:endParaRPr b="0" i="0" sz="6400" u="none" cap="none" strike="noStrike">
              <a:solidFill>
                <a:srgbClr val="5F6062"/>
              </a:solidFill>
              <a:latin typeface="Source Sans Pro"/>
              <a:ea typeface="Source Sans Pro"/>
              <a:cs typeface="Source Sans Pro"/>
              <a:sym typeface="Source Sans Pro"/>
            </a:endParaRPr>
          </a:p>
        </p:txBody>
      </p:sp>
      <p:pic>
        <p:nvPicPr>
          <p:cNvPr descr="Magnifying glass" id="149" name="Google Shape;149;p12"/>
          <p:cNvPicPr preferRelativeResize="0"/>
          <p:nvPr/>
        </p:nvPicPr>
        <p:blipFill rotWithShape="1">
          <a:blip r:embed="rId5">
            <a:alphaModFix/>
          </a:blip>
          <a:srcRect b="0" l="0" r="0" t="0"/>
          <a:stretch/>
        </p:blipFill>
        <p:spPr>
          <a:xfrm>
            <a:off x="13304294" y="5562600"/>
            <a:ext cx="8153400" cy="8153400"/>
          </a:xfrm>
          <a:prstGeom prst="rect">
            <a:avLst/>
          </a:prstGeom>
          <a:noFill/>
          <a:ln>
            <a:noFill/>
          </a:ln>
        </p:spPr>
      </p:pic>
      <p:sp>
        <p:nvSpPr>
          <p:cNvPr id="150" name="Google Shape;150;p12"/>
          <p:cNvSpPr/>
          <p:nvPr/>
        </p:nvSpPr>
        <p:spPr>
          <a:xfrm>
            <a:off x="14397753" y="6771054"/>
            <a:ext cx="4368230" cy="4168781"/>
          </a:xfrm>
          <a:prstGeom prst="flowChartConnector">
            <a:avLst/>
          </a:prstGeom>
          <a:solidFill>
            <a:srgbClr val="24B6FF"/>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3733" u="none" cap="none" strike="noStrike">
                <a:solidFill>
                  <a:srgbClr val="000000"/>
                </a:solidFill>
                <a:latin typeface="Arial"/>
                <a:ea typeface="Arial"/>
                <a:cs typeface="Arial"/>
                <a:sym typeface="Arial"/>
              </a:rPr>
              <a:t>Think holistically throughout the design process</a:t>
            </a:r>
            <a:endParaRPr/>
          </a:p>
        </p:txBody>
      </p:sp>
      <p:grpSp>
        <p:nvGrpSpPr>
          <p:cNvPr id="151" name="Google Shape;151;p12"/>
          <p:cNvGrpSpPr/>
          <p:nvPr/>
        </p:nvGrpSpPr>
        <p:grpSpPr>
          <a:xfrm>
            <a:off x="936765" y="2644170"/>
            <a:ext cx="4140182" cy="3923296"/>
            <a:chOff x="936765" y="2644170"/>
            <a:chExt cx="4140182" cy="3923296"/>
          </a:xfrm>
        </p:grpSpPr>
        <p:grpSp>
          <p:nvGrpSpPr>
            <p:cNvPr id="152" name="Google Shape;152;p12"/>
            <p:cNvGrpSpPr/>
            <p:nvPr/>
          </p:nvGrpSpPr>
          <p:grpSpPr>
            <a:xfrm>
              <a:off x="936765" y="2668270"/>
              <a:ext cx="4140182" cy="3899196"/>
              <a:chOff x="1143000" y="2668270"/>
              <a:chExt cx="4140182" cy="3899196"/>
            </a:xfrm>
          </p:grpSpPr>
          <p:sp>
            <p:nvSpPr>
              <p:cNvPr id="153" name="Google Shape;153;p12"/>
              <p:cNvSpPr/>
              <p:nvPr/>
            </p:nvSpPr>
            <p:spPr>
              <a:xfrm>
                <a:off x="1143000" y="2668270"/>
                <a:ext cx="4140182" cy="3899196"/>
              </a:xfrm>
              <a:prstGeom prst="ellipse">
                <a:avLst/>
              </a:prstGeom>
              <a:solidFill>
                <a:srgbClr val="92D050">
                  <a:alpha val="4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4" name="Google Shape;154;p12"/>
              <p:cNvSpPr/>
              <p:nvPr/>
            </p:nvSpPr>
            <p:spPr>
              <a:xfrm>
                <a:off x="2165526" y="3893137"/>
                <a:ext cx="2250975" cy="1463134"/>
              </a:xfrm>
              <a:custGeom>
                <a:rect b="b" l="l" r="r" t="t"/>
                <a:pathLst>
                  <a:path extrusionOk="0" h="1463134" w="2250975">
                    <a:moveTo>
                      <a:pt x="0" y="243861"/>
                    </a:moveTo>
                    <a:cubicBezTo>
                      <a:pt x="0" y="109180"/>
                      <a:pt x="109180" y="0"/>
                      <a:pt x="243861" y="0"/>
                    </a:cubicBezTo>
                    <a:lnTo>
                      <a:pt x="2007114" y="0"/>
                    </a:lnTo>
                    <a:cubicBezTo>
                      <a:pt x="2141795" y="0"/>
                      <a:pt x="2250975" y="109180"/>
                      <a:pt x="2250975" y="243861"/>
                    </a:cubicBezTo>
                    <a:lnTo>
                      <a:pt x="2250975" y="1219273"/>
                    </a:lnTo>
                    <a:cubicBezTo>
                      <a:pt x="2250975" y="1353954"/>
                      <a:pt x="2141795" y="1463134"/>
                      <a:pt x="2007114" y="1463134"/>
                    </a:cubicBezTo>
                    <a:lnTo>
                      <a:pt x="243861" y="1463134"/>
                    </a:lnTo>
                    <a:cubicBezTo>
                      <a:pt x="109180" y="1463134"/>
                      <a:pt x="0" y="1353954"/>
                      <a:pt x="0" y="1219273"/>
                    </a:cubicBezTo>
                    <a:lnTo>
                      <a:pt x="0" y="2438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0950" lIns="200950" spcFirstLastPara="1" rIns="200950" wrap="square" tIns="200950">
                <a:noAutofit/>
              </a:bodyPr>
              <a:lstStyle/>
              <a:p>
                <a:pPr indent="0" lvl="0" marL="0" marR="0" rtl="0" algn="ctr">
                  <a:lnSpc>
                    <a:spcPct val="90000"/>
                  </a:lnSpc>
                  <a:spcBef>
                    <a:spcPts val="0"/>
                  </a:spcBef>
                  <a:spcAft>
                    <a:spcPts val="0"/>
                  </a:spcAft>
                  <a:buClr>
                    <a:srgbClr val="000000"/>
                  </a:buClr>
                  <a:buSzPts val="3400"/>
                  <a:buFont typeface="Arial"/>
                  <a:buNone/>
                </a:pPr>
                <a:r>
                  <a:rPr b="0" i="0" lang="en-US" sz="3400" u="none" cap="none" strike="noStrike">
                    <a:solidFill>
                      <a:schemeClr val="lt1"/>
                    </a:solidFill>
                    <a:latin typeface="Arial"/>
                    <a:ea typeface="Arial"/>
                    <a:cs typeface="Arial"/>
                    <a:sym typeface="Arial"/>
                  </a:rPr>
                  <a:t>QDs</a:t>
                </a:r>
                <a:endParaRPr/>
              </a:p>
            </p:txBody>
          </p:sp>
        </p:grpSp>
        <p:sp>
          <p:nvSpPr>
            <p:cNvPr id="155" name="Google Shape;155;p12"/>
            <p:cNvSpPr/>
            <p:nvPr/>
          </p:nvSpPr>
          <p:spPr>
            <a:xfrm>
              <a:off x="936765" y="2644170"/>
              <a:ext cx="4140182" cy="3899196"/>
            </a:xfrm>
            <a:prstGeom prst="ellipse">
              <a:avLst/>
            </a:prstGeom>
            <a:solidFill>
              <a:srgbClr val="92D050">
                <a:alpha val="4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29"/>
                                        </p:tgtEl>
                                        <p:attrNameLst>
                                          <p:attrName>style.visibility</p:attrName>
                                        </p:attrNameLst>
                                      </p:cBhvr>
                                      <p:to>
                                        <p:strVal val="visible"/>
                                      </p:to>
                                    </p:set>
                                    <p:anim calcmode="lin" valueType="num">
                                      <p:cBhvr additive="base">
                                        <p:cTn dur="500"/>
                                        <p:tgtEl>
                                          <p:spTgt spid="1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additive="base">
                                        <p:cTn dur="500"/>
                                        <p:tgtEl>
                                          <p:spTgt spid="13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3"/>
                                        </p:tgtEl>
                                        <p:attrNameLst>
                                          <p:attrName>style.visibility</p:attrName>
                                        </p:attrNameLst>
                                      </p:cBhvr>
                                      <p:to>
                                        <p:strVal val="visible"/>
                                      </p:to>
                                    </p:set>
                                    <p:anim calcmode="lin" valueType="num">
                                      <p:cBhvr additive="base">
                                        <p:cTn dur="500"/>
                                        <p:tgtEl>
                                          <p:spTgt spid="13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500"/>
                                        <p:tgtEl>
                                          <p:spTgt spid="1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500"/>
                                        <p:tgtEl>
                                          <p:spTgt spid="13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500"/>
                                        <p:tgtEl>
                                          <p:spTgt spid="13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1"/>
                                        </p:tgtEl>
                                        <p:attrNameLst>
                                          <p:attrName>style.visibility</p:attrName>
                                        </p:attrNameLst>
                                      </p:cBhvr>
                                      <p:to>
                                        <p:strVal val="visible"/>
                                      </p:to>
                                    </p:set>
                                    <p:anim calcmode="lin" valueType="num">
                                      <p:cBhvr additive="base">
                                        <p:cTn dur="500"/>
                                        <p:tgtEl>
                                          <p:spTgt spid="15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5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pic>
        <p:nvPicPr>
          <p:cNvPr descr="image001" id="160" name="Google Shape;160;p13"/>
          <p:cNvPicPr preferRelativeResize="0"/>
          <p:nvPr/>
        </p:nvPicPr>
        <p:blipFill rotWithShape="1">
          <a:blip r:embed="rId3">
            <a:alphaModFix/>
          </a:blip>
          <a:srcRect b="0" l="0" r="0" t="0"/>
          <a:stretch/>
        </p:blipFill>
        <p:spPr>
          <a:xfrm>
            <a:off x="7873215" y="7116163"/>
            <a:ext cx="12160115" cy="5930985"/>
          </a:xfrm>
          <a:prstGeom prst="rect">
            <a:avLst/>
          </a:prstGeom>
          <a:noFill/>
          <a:ln>
            <a:noFill/>
          </a:ln>
        </p:spPr>
      </p:pic>
      <p:sp>
        <p:nvSpPr>
          <p:cNvPr id="161" name="Google Shape;161;p13"/>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QD points of connection</a:t>
            </a:r>
            <a:endParaRPr/>
          </a:p>
        </p:txBody>
      </p:sp>
      <p:sp>
        <p:nvSpPr>
          <p:cNvPr id="162" name="Google Shape;162;p13"/>
          <p:cNvSpPr/>
          <p:nvPr/>
        </p:nvSpPr>
        <p:spPr>
          <a:xfrm>
            <a:off x="19413139" y="7545523"/>
            <a:ext cx="4592240" cy="4014943"/>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163" name="Google Shape;163;p13"/>
          <p:cNvSpPr txBox="1"/>
          <p:nvPr/>
        </p:nvSpPr>
        <p:spPr>
          <a:xfrm>
            <a:off x="12192001" y="3651251"/>
            <a:ext cx="10515603" cy="758280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dk1"/>
              </a:solidFill>
              <a:latin typeface="Arial"/>
              <a:ea typeface="Arial"/>
              <a:cs typeface="Arial"/>
              <a:sym typeface="Arial"/>
            </a:endParaRPr>
          </a:p>
        </p:txBody>
      </p:sp>
      <p:sp>
        <p:nvSpPr>
          <p:cNvPr id="164" name="Google Shape;164;p13"/>
          <p:cNvSpPr/>
          <p:nvPr/>
        </p:nvSpPr>
        <p:spPr>
          <a:xfrm>
            <a:off x="19691172" y="8694377"/>
            <a:ext cx="4036174" cy="1717234"/>
          </a:xfrm>
          <a:prstGeom prst="roundRect">
            <a:avLst>
              <a:gd fmla="val 16667" name="adj"/>
            </a:avLst>
          </a:prstGeom>
          <a:no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US" sz="3200" u="none" cap="none" strike="noStrike">
                <a:solidFill>
                  <a:schemeClr val="lt1"/>
                </a:solidFill>
                <a:latin typeface="Arial"/>
                <a:ea typeface="Arial"/>
                <a:cs typeface="Arial"/>
                <a:sym typeface="Arial"/>
              </a:rPr>
              <a:t>The closer to ITE, the more critical the QDs’ performance and reliability</a:t>
            </a:r>
            <a:endParaRPr/>
          </a:p>
        </p:txBody>
      </p:sp>
      <p:sp>
        <p:nvSpPr>
          <p:cNvPr id="165" name="Google Shape;165;p13"/>
          <p:cNvSpPr txBox="1"/>
          <p:nvPr/>
        </p:nvSpPr>
        <p:spPr>
          <a:xfrm>
            <a:off x="15513841" y="13180667"/>
            <a:ext cx="5357557" cy="4001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2000" u="none" cap="none" strike="noStrike">
                <a:solidFill>
                  <a:schemeClr val="dk1"/>
                </a:solidFill>
                <a:latin typeface="Arial"/>
                <a:ea typeface="Arial"/>
                <a:cs typeface="Arial"/>
                <a:sym typeface="Arial"/>
              </a:rPr>
              <a:t>Ref: ASHRAE TC9.9 – Water Cooled Servers</a:t>
            </a:r>
            <a:endParaRPr/>
          </a:p>
        </p:txBody>
      </p:sp>
      <p:sp>
        <p:nvSpPr>
          <p:cNvPr id="166" name="Google Shape;166;p13"/>
          <p:cNvSpPr txBox="1"/>
          <p:nvPr/>
        </p:nvSpPr>
        <p:spPr>
          <a:xfrm>
            <a:off x="951869" y="2822066"/>
            <a:ext cx="12496799" cy="6165817"/>
          </a:xfrm>
          <a:prstGeom prst="rect">
            <a:avLst/>
          </a:prstGeom>
          <a:noFill/>
          <a:ln>
            <a:noFill/>
          </a:ln>
        </p:spPr>
        <p:txBody>
          <a:bodyPr anchorCtr="0" anchor="t" bIns="45700" lIns="91425" spcFirstLastPara="1" rIns="91425" wrap="square" tIns="45700">
            <a:noAutofit/>
          </a:bodyPr>
          <a:lstStyle/>
          <a:p>
            <a:pPr indent="0" lvl="0" marL="228600" marR="0" rtl="0" algn="l">
              <a:lnSpc>
                <a:spcPct val="90000"/>
              </a:lnSpc>
              <a:spcBef>
                <a:spcPts val="2000"/>
              </a:spcBef>
              <a:spcAft>
                <a:spcPts val="0"/>
              </a:spcAft>
              <a:buClr>
                <a:srgbClr val="5F6062"/>
              </a:buClr>
              <a:buSzPts val="6400"/>
              <a:buFont typeface="Source Sans Pro"/>
              <a:buNone/>
            </a:pPr>
            <a:r>
              <a:rPr b="0" i="0" lang="en-US" sz="6000" u="none" cap="none" strike="noStrike">
                <a:solidFill>
                  <a:srgbClr val="5F6062"/>
                </a:solidFill>
                <a:latin typeface="Source Sans Pro"/>
                <a:ea typeface="Source Sans Pro"/>
                <a:cs typeface="Source Sans Pro"/>
                <a:sym typeface="Source Sans Pro"/>
              </a:rPr>
              <a:t>FWS – Facilities Water System</a:t>
            </a:r>
            <a:endParaRPr/>
          </a:p>
          <a:p>
            <a:pPr indent="0" lvl="0" marL="228600" marR="0" rtl="0" algn="l">
              <a:lnSpc>
                <a:spcPct val="90000"/>
              </a:lnSpc>
              <a:spcBef>
                <a:spcPts val="2000"/>
              </a:spcBef>
              <a:spcAft>
                <a:spcPts val="0"/>
              </a:spcAft>
              <a:buClr>
                <a:srgbClr val="5F6062"/>
              </a:buClr>
              <a:buSzPts val="6400"/>
              <a:buFont typeface="Source Sans Pro"/>
              <a:buNone/>
            </a:pPr>
            <a:r>
              <a:rPr b="0" i="0" lang="en-US" sz="6000" u="none" cap="none" strike="noStrike">
                <a:solidFill>
                  <a:srgbClr val="5F6062"/>
                </a:solidFill>
                <a:latin typeface="Source Sans Pro"/>
                <a:ea typeface="Source Sans Pro"/>
                <a:cs typeface="Source Sans Pro"/>
                <a:sym typeface="Source Sans Pro"/>
              </a:rPr>
              <a:t>TCS – Technology Cooling System</a:t>
            </a:r>
            <a:endParaRPr/>
          </a:p>
          <a:p>
            <a:pPr indent="-857250" lvl="1" marL="1543050" marR="0" rtl="0" algn="l">
              <a:lnSpc>
                <a:spcPct val="90000"/>
              </a:lnSpc>
              <a:spcBef>
                <a:spcPts val="2000"/>
              </a:spcBef>
              <a:spcAft>
                <a:spcPts val="0"/>
              </a:spcAft>
              <a:buClr>
                <a:srgbClr val="5F6062"/>
              </a:buClr>
              <a:buSzPts val="6400"/>
              <a:buFont typeface="Arial"/>
              <a:buChar char="•"/>
            </a:pPr>
            <a:r>
              <a:rPr b="0" i="0" lang="en-US" sz="6000" u="none" cap="none" strike="noStrike">
                <a:solidFill>
                  <a:srgbClr val="5F6062"/>
                </a:solidFill>
                <a:latin typeface="Source Sans Pro"/>
                <a:ea typeface="Source Sans Pro"/>
                <a:cs typeface="Source Sans Pro"/>
                <a:sym typeface="Source Sans Pro"/>
              </a:rPr>
              <a:t>RDHx</a:t>
            </a:r>
            <a:endParaRPr b="0" i="0" sz="6000" u="none" cap="none" strike="noStrike">
              <a:solidFill>
                <a:srgbClr val="5F6062"/>
              </a:solidFill>
              <a:latin typeface="Source Sans Pro"/>
              <a:ea typeface="Source Sans Pro"/>
              <a:cs typeface="Source Sans Pro"/>
              <a:sym typeface="Source Sans Pro"/>
            </a:endParaRPr>
          </a:p>
          <a:p>
            <a:pPr indent="-857250" lvl="1" marL="1543050" marR="0" rtl="0" algn="l">
              <a:lnSpc>
                <a:spcPct val="90000"/>
              </a:lnSpc>
              <a:spcBef>
                <a:spcPts val="2000"/>
              </a:spcBef>
              <a:spcAft>
                <a:spcPts val="0"/>
              </a:spcAft>
              <a:buClr>
                <a:srgbClr val="5F6062"/>
              </a:buClr>
              <a:buSzPts val="6400"/>
              <a:buFont typeface="Arial"/>
              <a:buChar char="•"/>
            </a:pPr>
            <a:r>
              <a:rPr b="0" i="0" lang="en-US" sz="6000" u="none" cap="none" strike="noStrike">
                <a:solidFill>
                  <a:srgbClr val="5F6062"/>
                </a:solidFill>
                <a:latin typeface="Source Sans Pro"/>
                <a:ea typeface="Source Sans Pro"/>
                <a:cs typeface="Source Sans Pro"/>
                <a:sym typeface="Source Sans Pro"/>
              </a:rPr>
              <a:t>Cold Plate</a:t>
            </a:r>
            <a:endParaRPr/>
          </a:p>
          <a:p>
            <a:pPr indent="-857250" lvl="1" marL="1543050" marR="0" rtl="0" algn="l">
              <a:lnSpc>
                <a:spcPct val="90000"/>
              </a:lnSpc>
              <a:spcBef>
                <a:spcPts val="2000"/>
              </a:spcBef>
              <a:spcAft>
                <a:spcPts val="0"/>
              </a:spcAft>
              <a:buClr>
                <a:srgbClr val="5F6062"/>
              </a:buClr>
              <a:buSzPts val="6400"/>
              <a:buFont typeface="Arial"/>
              <a:buChar char="•"/>
            </a:pPr>
            <a:r>
              <a:rPr b="0" i="0" lang="en-US" sz="6000" u="none" cap="none" strike="noStrike">
                <a:solidFill>
                  <a:srgbClr val="5F6062"/>
                </a:solidFill>
                <a:latin typeface="Source Sans Pro"/>
                <a:ea typeface="Source Sans Pro"/>
                <a:cs typeface="Source Sans Pro"/>
                <a:sym typeface="Source Sans Pro"/>
              </a:rPr>
              <a:t>Immersion</a:t>
            </a:r>
            <a:endParaRPr/>
          </a:p>
        </p:txBody>
      </p:sp>
      <p:pic>
        <p:nvPicPr>
          <p:cNvPr id="167" name="Google Shape;167;p13"/>
          <p:cNvPicPr preferRelativeResize="0"/>
          <p:nvPr/>
        </p:nvPicPr>
        <p:blipFill rotWithShape="1">
          <a:blip r:embed="rId4">
            <a:alphaModFix/>
          </a:blip>
          <a:srcRect b="0" l="0" r="0" t="0"/>
          <a:stretch/>
        </p:blipFill>
        <p:spPr>
          <a:xfrm>
            <a:off x="13152200" y="1838159"/>
            <a:ext cx="11231800" cy="5350385"/>
          </a:xfrm>
          <a:prstGeom prst="rect">
            <a:avLst/>
          </a:prstGeom>
          <a:noFill/>
          <a:ln>
            <a:noFill/>
          </a:ln>
        </p:spPr>
      </p:pic>
      <p:grpSp>
        <p:nvGrpSpPr>
          <p:cNvPr id="168" name="Google Shape;168;p13"/>
          <p:cNvGrpSpPr/>
          <p:nvPr/>
        </p:nvGrpSpPr>
        <p:grpSpPr>
          <a:xfrm>
            <a:off x="21457693" y="325306"/>
            <a:ext cx="2499811" cy="2425119"/>
            <a:chOff x="4318093" y="1083265"/>
            <a:chExt cx="3389769" cy="3533571"/>
          </a:xfrm>
        </p:grpSpPr>
        <p:pic>
          <p:nvPicPr>
            <p:cNvPr id="169" name="Google Shape;169;p13"/>
            <p:cNvPicPr preferRelativeResize="0"/>
            <p:nvPr/>
          </p:nvPicPr>
          <p:blipFill rotWithShape="1">
            <a:blip r:embed="rId5">
              <a:alphaModFix/>
            </a:blip>
            <a:srcRect b="0" l="0" r="0" t="0"/>
            <a:stretch/>
          </p:blipFill>
          <p:spPr>
            <a:xfrm>
              <a:off x="4565049" y="1083265"/>
              <a:ext cx="2895856" cy="2895856"/>
            </a:xfrm>
            <a:prstGeom prst="rect">
              <a:avLst/>
            </a:prstGeom>
            <a:noFill/>
            <a:ln>
              <a:noFill/>
            </a:ln>
          </p:spPr>
        </p:pic>
        <p:sp>
          <p:nvSpPr>
            <p:cNvPr id="170" name="Google Shape;170;p13"/>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14"/>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Anatomy of a QD</a:t>
            </a:r>
            <a:endParaRPr/>
          </a:p>
        </p:txBody>
      </p:sp>
      <p:grpSp>
        <p:nvGrpSpPr>
          <p:cNvPr id="176" name="Google Shape;176;p14"/>
          <p:cNvGrpSpPr/>
          <p:nvPr/>
        </p:nvGrpSpPr>
        <p:grpSpPr>
          <a:xfrm>
            <a:off x="1676618" y="3045546"/>
            <a:ext cx="10310480" cy="2804572"/>
            <a:chOff x="1676618" y="3045546"/>
            <a:chExt cx="10310480" cy="2804572"/>
          </a:xfrm>
        </p:grpSpPr>
        <p:sp>
          <p:nvSpPr>
            <p:cNvPr id="177" name="Google Shape;177;p14"/>
            <p:cNvSpPr/>
            <p:nvPr/>
          </p:nvSpPr>
          <p:spPr>
            <a:xfrm>
              <a:off x="5947898" y="3326004"/>
              <a:ext cx="6039200" cy="2243659"/>
            </a:xfrm>
            <a:custGeom>
              <a:rect b="b" l="l" r="r" t="t"/>
              <a:pathLst>
                <a:path extrusionOk="0" h="6039199" w="2243658">
                  <a:moveTo>
                    <a:pt x="2243658" y="1006553"/>
                  </a:moveTo>
                  <a:lnTo>
                    <a:pt x="2243658" y="5032646"/>
                  </a:lnTo>
                  <a:cubicBezTo>
                    <a:pt x="2243658" y="5588549"/>
                    <a:pt x="2181458" y="6039198"/>
                    <a:pt x="2104729" y="6039198"/>
                  </a:cubicBezTo>
                  <a:lnTo>
                    <a:pt x="0" y="6039198"/>
                  </a:lnTo>
                  <a:lnTo>
                    <a:pt x="0" y="6039198"/>
                  </a:lnTo>
                  <a:lnTo>
                    <a:pt x="0" y="1"/>
                  </a:lnTo>
                  <a:lnTo>
                    <a:pt x="0" y="1"/>
                  </a:lnTo>
                  <a:lnTo>
                    <a:pt x="2104729" y="1"/>
                  </a:lnTo>
                  <a:cubicBezTo>
                    <a:pt x="2181458" y="1"/>
                    <a:pt x="2243658" y="450650"/>
                    <a:pt x="2243658" y="1006553"/>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33350" lIns="247650" spcFirstLastPara="1" rIns="357175" wrap="square" tIns="233350">
              <a:noAutofit/>
            </a:bodyPr>
            <a:lstStyle/>
            <a:p>
              <a:pPr indent="-285750" lvl="1" marL="285750" marR="0" rtl="0" algn="l">
                <a:lnSpc>
                  <a:spcPct val="90000"/>
                </a:lnSpc>
                <a:spcBef>
                  <a:spcPts val="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Structural</a:t>
              </a:r>
              <a:endParaRPr b="0" i="0" sz="4400" u="none" cap="none" strike="noStrike">
                <a:solidFill>
                  <a:schemeClr val="dk1"/>
                </a:solidFill>
                <a:latin typeface="Arial"/>
                <a:ea typeface="Arial"/>
                <a:cs typeface="Arial"/>
                <a:sym typeface="Arial"/>
              </a:endParaRPr>
            </a:p>
            <a:p>
              <a:pPr indent="-285750" lvl="1" marL="285750" marR="0" rtl="0" algn="l">
                <a:lnSpc>
                  <a:spcPct val="90000"/>
                </a:lnSpc>
                <a:spcBef>
                  <a:spcPts val="66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Wetted</a:t>
              </a:r>
              <a:endParaRPr b="0" i="0" sz="4400" u="none" cap="none" strike="noStrike">
                <a:solidFill>
                  <a:schemeClr val="dk1"/>
                </a:solidFill>
                <a:latin typeface="Arial"/>
                <a:ea typeface="Arial"/>
                <a:cs typeface="Arial"/>
                <a:sym typeface="Arial"/>
              </a:endParaRPr>
            </a:p>
          </p:txBody>
        </p:sp>
        <p:sp>
          <p:nvSpPr>
            <p:cNvPr id="178" name="Google Shape;178;p14"/>
            <p:cNvSpPr/>
            <p:nvPr/>
          </p:nvSpPr>
          <p:spPr>
            <a:xfrm>
              <a:off x="1676618" y="3045546"/>
              <a:ext cx="4271280" cy="2804572"/>
            </a:xfrm>
            <a:custGeom>
              <a:rect b="b" l="l" r="r" t="t"/>
              <a:pathLst>
                <a:path extrusionOk="0" h="2804572" w="4271280">
                  <a:moveTo>
                    <a:pt x="0" y="467438"/>
                  </a:moveTo>
                  <a:cubicBezTo>
                    <a:pt x="0" y="209279"/>
                    <a:pt x="209279" y="0"/>
                    <a:pt x="467438" y="0"/>
                  </a:cubicBezTo>
                  <a:lnTo>
                    <a:pt x="3803842" y="0"/>
                  </a:lnTo>
                  <a:cubicBezTo>
                    <a:pt x="4062001" y="0"/>
                    <a:pt x="4271280" y="209279"/>
                    <a:pt x="4271280" y="467438"/>
                  </a:cubicBezTo>
                  <a:lnTo>
                    <a:pt x="4271280" y="2337134"/>
                  </a:lnTo>
                  <a:cubicBezTo>
                    <a:pt x="4271280" y="2595293"/>
                    <a:pt x="4062001" y="2804572"/>
                    <a:pt x="3803842" y="2804572"/>
                  </a:cubicBezTo>
                  <a:lnTo>
                    <a:pt x="467438" y="2804572"/>
                  </a:lnTo>
                  <a:cubicBezTo>
                    <a:pt x="209279" y="2804572"/>
                    <a:pt x="0" y="2595293"/>
                    <a:pt x="0" y="2337134"/>
                  </a:cubicBezTo>
                  <a:lnTo>
                    <a:pt x="0" y="467438"/>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20725" lIns="304525" spcFirstLastPara="1" rIns="304525" wrap="square" tIns="2207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lt1"/>
                  </a:solidFill>
                  <a:latin typeface="Arial"/>
                  <a:ea typeface="Arial"/>
                  <a:cs typeface="Arial"/>
                  <a:sym typeface="Arial"/>
                </a:rPr>
                <a:t>Materials</a:t>
              </a:r>
              <a:endParaRPr b="0" i="0" sz="4400" u="none" cap="none" strike="noStrike">
                <a:solidFill>
                  <a:schemeClr val="lt1"/>
                </a:solidFill>
                <a:latin typeface="Arial"/>
                <a:ea typeface="Arial"/>
                <a:cs typeface="Arial"/>
                <a:sym typeface="Arial"/>
              </a:endParaRPr>
            </a:p>
          </p:txBody>
        </p:sp>
      </p:grpSp>
      <p:grpSp>
        <p:nvGrpSpPr>
          <p:cNvPr id="179" name="Google Shape;179;p14"/>
          <p:cNvGrpSpPr/>
          <p:nvPr/>
        </p:nvGrpSpPr>
        <p:grpSpPr>
          <a:xfrm>
            <a:off x="1676618" y="5990348"/>
            <a:ext cx="10311963" cy="2804572"/>
            <a:chOff x="1676618" y="5990348"/>
            <a:chExt cx="10311963" cy="2804572"/>
          </a:xfrm>
        </p:grpSpPr>
        <p:sp>
          <p:nvSpPr>
            <p:cNvPr id="180" name="Google Shape;180;p14"/>
            <p:cNvSpPr/>
            <p:nvPr/>
          </p:nvSpPr>
          <p:spPr>
            <a:xfrm>
              <a:off x="6039615" y="6270804"/>
              <a:ext cx="5948966" cy="2243659"/>
            </a:xfrm>
            <a:custGeom>
              <a:rect b="b" l="l" r="r" t="t"/>
              <a:pathLst>
                <a:path extrusionOk="0" h="5948965" w="2243658">
                  <a:moveTo>
                    <a:pt x="2243658" y="991514"/>
                  </a:moveTo>
                  <a:lnTo>
                    <a:pt x="2243658" y="4957451"/>
                  </a:lnTo>
                  <a:cubicBezTo>
                    <a:pt x="2243658" y="5505049"/>
                    <a:pt x="2180514" y="5948964"/>
                    <a:pt x="2102622" y="5948964"/>
                  </a:cubicBezTo>
                  <a:lnTo>
                    <a:pt x="0" y="5948964"/>
                  </a:lnTo>
                  <a:lnTo>
                    <a:pt x="0" y="5948964"/>
                  </a:lnTo>
                  <a:lnTo>
                    <a:pt x="0" y="1"/>
                  </a:lnTo>
                  <a:lnTo>
                    <a:pt x="0" y="1"/>
                  </a:lnTo>
                  <a:lnTo>
                    <a:pt x="2102622" y="1"/>
                  </a:lnTo>
                  <a:cubicBezTo>
                    <a:pt x="2180514" y="1"/>
                    <a:pt x="2243658" y="443916"/>
                    <a:pt x="2243658" y="991514"/>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33350" lIns="247650" spcFirstLastPara="1" rIns="357175" wrap="square" tIns="233350">
              <a:noAutofit/>
            </a:bodyPr>
            <a:lstStyle/>
            <a:p>
              <a:pPr indent="-285750" lvl="1" marL="285750" marR="0" rtl="0" algn="l">
                <a:lnSpc>
                  <a:spcPct val="90000"/>
                </a:lnSpc>
                <a:spcBef>
                  <a:spcPts val="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Mating</a:t>
              </a:r>
              <a:endParaRPr/>
            </a:p>
            <a:p>
              <a:pPr indent="-285750" lvl="1" marL="285750" marR="0" rtl="0" algn="l">
                <a:lnSpc>
                  <a:spcPct val="90000"/>
                </a:lnSpc>
                <a:spcBef>
                  <a:spcPts val="66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Mounting</a:t>
              </a:r>
              <a:endParaRPr/>
            </a:p>
          </p:txBody>
        </p:sp>
        <p:sp>
          <p:nvSpPr>
            <p:cNvPr id="181" name="Google Shape;181;p14"/>
            <p:cNvSpPr/>
            <p:nvPr/>
          </p:nvSpPr>
          <p:spPr>
            <a:xfrm>
              <a:off x="1676618" y="5990348"/>
              <a:ext cx="4362997" cy="2804572"/>
            </a:xfrm>
            <a:custGeom>
              <a:rect b="b" l="l" r="r" t="t"/>
              <a:pathLst>
                <a:path extrusionOk="0" h="2804572" w="4362997">
                  <a:moveTo>
                    <a:pt x="0" y="467438"/>
                  </a:moveTo>
                  <a:cubicBezTo>
                    <a:pt x="0" y="209279"/>
                    <a:pt x="209279" y="0"/>
                    <a:pt x="467438" y="0"/>
                  </a:cubicBezTo>
                  <a:lnTo>
                    <a:pt x="3895559" y="0"/>
                  </a:lnTo>
                  <a:cubicBezTo>
                    <a:pt x="4153718" y="0"/>
                    <a:pt x="4362997" y="209279"/>
                    <a:pt x="4362997" y="467438"/>
                  </a:cubicBezTo>
                  <a:lnTo>
                    <a:pt x="4362997" y="2337134"/>
                  </a:lnTo>
                  <a:cubicBezTo>
                    <a:pt x="4362997" y="2595293"/>
                    <a:pt x="4153718" y="2804572"/>
                    <a:pt x="3895559" y="2804572"/>
                  </a:cubicBezTo>
                  <a:lnTo>
                    <a:pt x="467438" y="2804572"/>
                  </a:lnTo>
                  <a:cubicBezTo>
                    <a:pt x="209279" y="2804572"/>
                    <a:pt x="0" y="2595293"/>
                    <a:pt x="0" y="2337134"/>
                  </a:cubicBezTo>
                  <a:lnTo>
                    <a:pt x="0" y="467438"/>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20725" lIns="304525" spcFirstLastPara="1" rIns="304525" wrap="square" tIns="2207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lt1"/>
                  </a:solidFill>
                  <a:latin typeface="Arial"/>
                  <a:ea typeface="Arial"/>
                  <a:cs typeface="Arial"/>
                  <a:sym typeface="Arial"/>
                </a:rPr>
                <a:t>Configurations</a:t>
              </a:r>
              <a:endParaRPr b="0" i="0" sz="4400" u="none" cap="none" strike="noStrike">
                <a:solidFill>
                  <a:schemeClr val="lt1"/>
                </a:solidFill>
                <a:latin typeface="Arial"/>
                <a:ea typeface="Arial"/>
                <a:cs typeface="Arial"/>
                <a:sym typeface="Arial"/>
              </a:endParaRPr>
            </a:p>
          </p:txBody>
        </p:sp>
      </p:grpSp>
      <p:grpSp>
        <p:nvGrpSpPr>
          <p:cNvPr id="182" name="Google Shape;182;p14"/>
          <p:cNvGrpSpPr/>
          <p:nvPr/>
        </p:nvGrpSpPr>
        <p:grpSpPr>
          <a:xfrm>
            <a:off x="1676618" y="8935149"/>
            <a:ext cx="10306482" cy="2804572"/>
            <a:chOff x="1676618" y="8935149"/>
            <a:chExt cx="10306482" cy="2804572"/>
          </a:xfrm>
        </p:grpSpPr>
        <p:sp>
          <p:nvSpPr>
            <p:cNvPr id="183" name="Google Shape;183;p14"/>
            <p:cNvSpPr/>
            <p:nvPr/>
          </p:nvSpPr>
          <p:spPr>
            <a:xfrm>
              <a:off x="6092142" y="9215606"/>
              <a:ext cx="5890958" cy="2243658"/>
            </a:xfrm>
            <a:custGeom>
              <a:rect b="b" l="l" r="r" t="t"/>
              <a:pathLst>
                <a:path extrusionOk="0" h="5890958" w="2243658">
                  <a:moveTo>
                    <a:pt x="2243658" y="981846"/>
                  </a:moveTo>
                  <a:lnTo>
                    <a:pt x="2243658" y="4909112"/>
                  </a:lnTo>
                  <a:cubicBezTo>
                    <a:pt x="2243658" y="5451370"/>
                    <a:pt x="2179892" y="5890957"/>
                    <a:pt x="2101234" y="5890957"/>
                  </a:cubicBezTo>
                  <a:lnTo>
                    <a:pt x="0" y="5890957"/>
                  </a:lnTo>
                  <a:lnTo>
                    <a:pt x="0" y="5890957"/>
                  </a:lnTo>
                  <a:lnTo>
                    <a:pt x="0" y="1"/>
                  </a:lnTo>
                  <a:lnTo>
                    <a:pt x="0" y="1"/>
                  </a:lnTo>
                  <a:lnTo>
                    <a:pt x="2101234" y="1"/>
                  </a:lnTo>
                  <a:cubicBezTo>
                    <a:pt x="2179892" y="1"/>
                    <a:pt x="2243658" y="439588"/>
                    <a:pt x="2243658" y="981846"/>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33350" lIns="247650" spcFirstLastPara="1" rIns="357175" wrap="square" tIns="233350">
              <a:noAutofit/>
            </a:bodyPr>
            <a:lstStyle/>
            <a:p>
              <a:pPr indent="-285750" lvl="1" marL="285750" marR="0" rtl="0" algn="l">
                <a:lnSpc>
                  <a:spcPct val="90000"/>
                </a:lnSpc>
                <a:spcBef>
                  <a:spcPts val="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Nonspill</a:t>
              </a:r>
              <a:endParaRPr/>
            </a:p>
            <a:p>
              <a:pPr indent="-285750" lvl="1" marL="285750" marR="0" rtl="0" algn="l">
                <a:lnSpc>
                  <a:spcPct val="90000"/>
                </a:lnSpc>
                <a:spcBef>
                  <a:spcPts val="66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Flow sizing</a:t>
              </a:r>
              <a:endParaRPr/>
            </a:p>
          </p:txBody>
        </p:sp>
        <p:sp>
          <p:nvSpPr>
            <p:cNvPr id="184" name="Google Shape;184;p14"/>
            <p:cNvSpPr/>
            <p:nvPr/>
          </p:nvSpPr>
          <p:spPr>
            <a:xfrm>
              <a:off x="1676618" y="8935149"/>
              <a:ext cx="4415523" cy="2804572"/>
            </a:xfrm>
            <a:custGeom>
              <a:rect b="b" l="l" r="r" t="t"/>
              <a:pathLst>
                <a:path extrusionOk="0" h="2804572" w="4415523">
                  <a:moveTo>
                    <a:pt x="0" y="467438"/>
                  </a:moveTo>
                  <a:cubicBezTo>
                    <a:pt x="0" y="209279"/>
                    <a:pt x="209279" y="0"/>
                    <a:pt x="467438" y="0"/>
                  </a:cubicBezTo>
                  <a:lnTo>
                    <a:pt x="3948085" y="0"/>
                  </a:lnTo>
                  <a:cubicBezTo>
                    <a:pt x="4206244" y="0"/>
                    <a:pt x="4415523" y="209279"/>
                    <a:pt x="4415523" y="467438"/>
                  </a:cubicBezTo>
                  <a:lnTo>
                    <a:pt x="4415523" y="2337134"/>
                  </a:lnTo>
                  <a:cubicBezTo>
                    <a:pt x="4415523" y="2595293"/>
                    <a:pt x="4206244" y="2804572"/>
                    <a:pt x="3948085" y="2804572"/>
                  </a:cubicBezTo>
                  <a:lnTo>
                    <a:pt x="467438" y="2804572"/>
                  </a:lnTo>
                  <a:cubicBezTo>
                    <a:pt x="209279" y="2804572"/>
                    <a:pt x="0" y="2595293"/>
                    <a:pt x="0" y="2337134"/>
                  </a:cubicBezTo>
                  <a:lnTo>
                    <a:pt x="0" y="467438"/>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20725" lIns="304525" spcFirstLastPara="1" rIns="304525" wrap="square" tIns="2207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lt1"/>
                  </a:solidFill>
                  <a:latin typeface="Arial"/>
                  <a:ea typeface="Arial"/>
                  <a:cs typeface="Arial"/>
                  <a:sym typeface="Arial"/>
                </a:rPr>
                <a:t>Valves and Shutoff</a:t>
              </a:r>
              <a:endParaRPr/>
            </a:p>
          </p:txBody>
        </p:sp>
      </p:grpSp>
      <p:pic>
        <p:nvPicPr>
          <p:cNvPr id="185" name="Google Shape;185;p14"/>
          <p:cNvPicPr preferRelativeResize="0"/>
          <p:nvPr/>
        </p:nvPicPr>
        <p:blipFill rotWithShape="1">
          <a:blip r:embed="rId3">
            <a:alphaModFix/>
          </a:blip>
          <a:srcRect b="0" l="0" r="0" t="0"/>
          <a:stretch/>
        </p:blipFill>
        <p:spPr>
          <a:xfrm>
            <a:off x="14668500" y="-334794"/>
            <a:ext cx="9715500" cy="8966166"/>
          </a:xfrm>
          <a:prstGeom prst="rect">
            <a:avLst/>
          </a:prstGeom>
          <a:noFill/>
          <a:ln>
            <a:noFill/>
          </a:ln>
        </p:spPr>
      </p:pic>
      <p:pic>
        <p:nvPicPr>
          <p:cNvPr id="186" name="Google Shape;186;p14"/>
          <p:cNvPicPr preferRelativeResize="0"/>
          <p:nvPr/>
        </p:nvPicPr>
        <p:blipFill rotWithShape="1">
          <a:blip r:embed="rId4">
            <a:alphaModFix/>
          </a:blip>
          <a:srcRect b="0" l="0" r="0" t="0"/>
          <a:stretch/>
        </p:blipFill>
        <p:spPr>
          <a:xfrm rot="592821">
            <a:off x="8731164" y="5575083"/>
            <a:ext cx="8165154" cy="8242671"/>
          </a:xfrm>
          <a:prstGeom prst="rect">
            <a:avLst/>
          </a:prstGeom>
          <a:noFill/>
          <a:ln>
            <a:noFill/>
          </a:ln>
        </p:spPr>
      </p:pic>
      <p:grpSp>
        <p:nvGrpSpPr>
          <p:cNvPr id="187" name="Google Shape;187;p14"/>
          <p:cNvGrpSpPr/>
          <p:nvPr/>
        </p:nvGrpSpPr>
        <p:grpSpPr>
          <a:xfrm>
            <a:off x="17919811" y="10985453"/>
            <a:ext cx="2499811" cy="2425119"/>
            <a:chOff x="4318093" y="1083265"/>
            <a:chExt cx="3389769" cy="3533571"/>
          </a:xfrm>
        </p:grpSpPr>
        <p:pic>
          <p:nvPicPr>
            <p:cNvPr id="188" name="Google Shape;188;p14"/>
            <p:cNvPicPr preferRelativeResize="0"/>
            <p:nvPr/>
          </p:nvPicPr>
          <p:blipFill rotWithShape="1">
            <a:blip r:embed="rId5">
              <a:alphaModFix/>
            </a:blip>
            <a:srcRect b="0" l="0" r="0" t="0"/>
            <a:stretch/>
          </p:blipFill>
          <p:spPr>
            <a:xfrm>
              <a:off x="4565049" y="1083265"/>
              <a:ext cx="2895856" cy="2895856"/>
            </a:xfrm>
            <a:prstGeom prst="rect">
              <a:avLst/>
            </a:prstGeom>
            <a:noFill/>
            <a:ln>
              <a:noFill/>
            </a:ln>
          </p:spPr>
        </p:pic>
        <p:sp>
          <p:nvSpPr>
            <p:cNvPr id="189" name="Google Shape;189;p14"/>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
        <p:nvSpPr>
          <p:cNvPr id="190" name="Google Shape;190;p14"/>
          <p:cNvSpPr txBox="1"/>
          <p:nvPr/>
        </p:nvSpPr>
        <p:spPr>
          <a:xfrm>
            <a:off x="16055559" y="7708967"/>
            <a:ext cx="7949846" cy="198745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2000"/>
              </a:spcBef>
              <a:spcAft>
                <a:spcPts val="0"/>
              </a:spcAft>
              <a:buClr>
                <a:srgbClr val="5F6062"/>
              </a:buClr>
              <a:buSzPts val="6400"/>
              <a:buFont typeface="Source Sans Pro"/>
              <a:buNone/>
            </a:pPr>
            <a:r>
              <a:rPr b="0" i="0" lang="en-US" sz="5400" u="none" cap="none" strike="noStrike">
                <a:solidFill>
                  <a:srgbClr val="5F6062"/>
                </a:solidFill>
                <a:latin typeface="Source Sans Pro"/>
                <a:ea typeface="Source Sans Pro"/>
                <a:cs typeface="Source Sans Pro"/>
                <a:sym typeface="Source Sans Pro"/>
              </a:rPr>
              <a:t>SMALL</a:t>
            </a:r>
            <a:r>
              <a:rPr b="0" i="0" lang="en-US" sz="6400" u="none" cap="none" strike="noStrike">
                <a:solidFill>
                  <a:srgbClr val="5F6062"/>
                </a:solidFill>
                <a:latin typeface="Source Sans Pro"/>
                <a:ea typeface="Source Sans Pro"/>
                <a:cs typeface="Source Sans Pro"/>
                <a:sym typeface="Source Sans Pro"/>
              </a:rPr>
              <a:t> component with </a:t>
            </a:r>
            <a:r>
              <a:rPr b="0" i="0" lang="en-US" sz="9600" u="none" cap="none" strike="noStrike">
                <a:solidFill>
                  <a:srgbClr val="5F6062"/>
                </a:solidFill>
                <a:latin typeface="Source Sans Pro"/>
                <a:ea typeface="Source Sans Pro"/>
                <a:cs typeface="Source Sans Pro"/>
                <a:sym typeface="Source Sans Pro"/>
              </a:rPr>
              <a:t>BIG</a:t>
            </a:r>
            <a:r>
              <a:rPr b="0" i="0" lang="en-US" sz="6400" u="none" cap="none" strike="noStrike">
                <a:solidFill>
                  <a:srgbClr val="5F6062"/>
                </a:solidFill>
                <a:latin typeface="Source Sans Pro"/>
                <a:ea typeface="Source Sans Pro"/>
                <a:cs typeface="Source Sans Pro"/>
                <a:sym typeface="Source Sans Pro"/>
              </a:rPr>
              <a:t> influence</a:t>
            </a:r>
            <a:endParaRPr/>
          </a:p>
          <a:p>
            <a:pPr indent="-228600" lvl="0" marL="457200" marR="0" rtl="0" algn="l">
              <a:lnSpc>
                <a:spcPct val="90000"/>
              </a:lnSpc>
              <a:spcBef>
                <a:spcPts val="2000"/>
              </a:spcBef>
              <a:spcAft>
                <a:spcPts val="0"/>
              </a:spcAft>
              <a:buClr>
                <a:srgbClr val="5F6062"/>
              </a:buClr>
              <a:buSzPts val="6400"/>
              <a:buFont typeface="Source Sans Pro"/>
              <a:buNone/>
            </a:pPr>
            <a:r>
              <a:t/>
            </a:r>
            <a:endParaRPr b="0" i="0" sz="6400" u="none" cap="none" strike="noStrike">
              <a:solidFill>
                <a:srgbClr val="5F6062"/>
              </a:solidFill>
              <a:latin typeface="Source Sans Pro"/>
              <a:ea typeface="Source Sans Pro"/>
              <a:cs typeface="Source Sans Pro"/>
              <a:sym typeface="Source Sans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15"/>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Materials of construction </a:t>
            </a:r>
            <a:endParaRPr/>
          </a:p>
        </p:txBody>
      </p:sp>
      <p:grpSp>
        <p:nvGrpSpPr>
          <p:cNvPr id="196" name="Google Shape;196;p15"/>
          <p:cNvGrpSpPr/>
          <p:nvPr/>
        </p:nvGrpSpPr>
        <p:grpSpPr>
          <a:xfrm>
            <a:off x="2142888" y="2777053"/>
            <a:ext cx="8989863" cy="8485108"/>
            <a:chOff x="1307388" y="108783"/>
            <a:chExt cx="8989863" cy="8485108"/>
          </a:xfrm>
        </p:grpSpPr>
        <p:sp>
          <p:nvSpPr>
            <p:cNvPr id="197" name="Google Shape;197;p15"/>
            <p:cNvSpPr/>
            <p:nvPr/>
          </p:nvSpPr>
          <p:spPr>
            <a:xfrm>
              <a:off x="3191517" y="108783"/>
              <a:ext cx="5221605" cy="5221605"/>
            </a:xfrm>
            <a:prstGeom prst="ellipse">
              <a:avLst/>
            </a:prstGeom>
            <a:solidFill>
              <a:srgbClr val="3A66B1">
                <a:alpha val="49803"/>
              </a:srgbClr>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txBox="1"/>
            <p:nvPr/>
          </p:nvSpPr>
          <p:spPr>
            <a:xfrm>
              <a:off x="3887731" y="1022564"/>
              <a:ext cx="3829177" cy="234972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Metals</a:t>
              </a:r>
              <a:endParaRPr b="0" i="0" sz="3600" u="none" cap="none" strike="noStrike">
                <a:solidFill>
                  <a:schemeClr val="dk1"/>
                </a:solidFill>
                <a:latin typeface="Arial"/>
                <a:ea typeface="Arial"/>
                <a:cs typeface="Arial"/>
                <a:sym typeface="Arial"/>
              </a:endParaRPr>
            </a:p>
          </p:txBody>
        </p:sp>
        <p:sp>
          <p:nvSpPr>
            <p:cNvPr id="199" name="Google Shape;199;p15"/>
            <p:cNvSpPr/>
            <p:nvPr/>
          </p:nvSpPr>
          <p:spPr>
            <a:xfrm>
              <a:off x="5075646" y="3372286"/>
              <a:ext cx="5221605" cy="5221605"/>
            </a:xfrm>
            <a:prstGeom prst="ellipse">
              <a:avLst/>
            </a:prstGeom>
            <a:solidFill>
              <a:srgbClr val="3D6ABB">
                <a:alpha val="64705"/>
              </a:srgbClr>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txBox="1"/>
            <p:nvPr/>
          </p:nvSpPr>
          <p:spPr>
            <a:xfrm>
              <a:off x="6672587" y="4721201"/>
              <a:ext cx="3132963" cy="287188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Elastomers</a:t>
              </a:r>
              <a:endParaRPr/>
            </a:p>
          </p:txBody>
        </p:sp>
        <p:sp>
          <p:nvSpPr>
            <p:cNvPr id="201" name="Google Shape;201;p15"/>
            <p:cNvSpPr/>
            <p:nvPr/>
          </p:nvSpPr>
          <p:spPr>
            <a:xfrm>
              <a:off x="1307388" y="3372286"/>
              <a:ext cx="5221605" cy="5221605"/>
            </a:xfrm>
            <a:prstGeom prst="ellipse">
              <a:avLst/>
            </a:prstGeom>
            <a:solidFill>
              <a:srgbClr val="4170C4">
                <a:alpha val="79607"/>
              </a:srgbClr>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txBox="1"/>
            <p:nvPr/>
          </p:nvSpPr>
          <p:spPr>
            <a:xfrm>
              <a:off x="1799089" y="4721201"/>
              <a:ext cx="3132963" cy="287188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Engineered Plastics</a:t>
              </a:r>
              <a:endParaRPr b="0" i="0" sz="4400" u="none" cap="none" strike="noStrike">
                <a:solidFill>
                  <a:schemeClr val="dk1"/>
                </a:solidFill>
                <a:latin typeface="Arial"/>
                <a:ea typeface="Arial"/>
                <a:cs typeface="Arial"/>
                <a:sym typeface="Arial"/>
              </a:endParaRPr>
            </a:p>
          </p:txBody>
        </p:sp>
      </p:grpSp>
      <p:sp>
        <p:nvSpPr>
          <p:cNvPr id="203" name="Google Shape;203;p15"/>
          <p:cNvSpPr txBox="1"/>
          <p:nvPr>
            <p:ph idx="2" type="body"/>
          </p:nvPr>
        </p:nvSpPr>
        <p:spPr>
          <a:xfrm>
            <a:off x="13403678" y="2506662"/>
            <a:ext cx="10439400" cy="8702675"/>
          </a:xfrm>
          <a:prstGeom prst="rect">
            <a:avLst/>
          </a:prstGeom>
          <a:noFill/>
          <a:ln>
            <a:noFill/>
          </a:ln>
        </p:spPr>
        <p:txBody>
          <a:bodyPr anchorCtr="0" anchor="t" bIns="45700" lIns="91425" spcFirstLastPara="1" rIns="91425" wrap="square" tIns="45700">
            <a:noAutofit/>
          </a:bodyPr>
          <a:lstStyle/>
          <a:p>
            <a:pPr indent="-228600" lvl="0" marL="457200" marR="0" rtl="0" algn="l">
              <a:lnSpc>
                <a:spcPct val="90000"/>
              </a:lnSpc>
              <a:spcBef>
                <a:spcPts val="2000"/>
              </a:spcBef>
              <a:spcAft>
                <a:spcPts val="0"/>
              </a:spcAft>
              <a:buClr>
                <a:srgbClr val="5F6062"/>
              </a:buClr>
              <a:buSzPts val="6400"/>
              <a:buFont typeface="Source Sans Pro"/>
              <a:buNone/>
            </a:pPr>
            <a:r>
              <a:t/>
            </a:r>
            <a:endParaRPr sz="5333"/>
          </a:p>
          <a:p>
            <a:pPr indent="-228600" lvl="0" marL="457200" marR="0" rtl="0" algn="l">
              <a:lnSpc>
                <a:spcPct val="90000"/>
              </a:lnSpc>
              <a:spcBef>
                <a:spcPts val="2000"/>
              </a:spcBef>
              <a:spcAft>
                <a:spcPts val="0"/>
              </a:spcAft>
              <a:buClr>
                <a:srgbClr val="5F6062"/>
              </a:buClr>
              <a:buSzPts val="6400"/>
              <a:buFont typeface="Source Sans Pro"/>
              <a:buNone/>
            </a:pPr>
            <a:r>
              <a:t/>
            </a:r>
            <a:endParaRPr/>
          </a:p>
        </p:txBody>
      </p:sp>
      <p:grpSp>
        <p:nvGrpSpPr>
          <p:cNvPr id="204" name="Google Shape;204;p15"/>
          <p:cNvGrpSpPr/>
          <p:nvPr/>
        </p:nvGrpSpPr>
        <p:grpSpPr>
          <a:xfrm>
            <a:off x="11760320" y="4766949"/>
            <a:ext cx="11959384" cy="4924981"/>
            <a:chOff x="123372" y="1924267"/>
            <a:chExt cx="11959384" cy="4924981"/>
          </a:xfrm>
        </p:grpSpPr>
        <p:sp>
          <p:nvSpPr>
            <p:cNvPr id="205" name="Google Shape;205;p15"/>
            <p:cNvSpPr/>
            <p:nvPr/>
          </p:nvSpPr>
          <p:spPr>
            <a:xfrm>
              <a:off x="9306323" y="2499490"/>
              <a:ext cx="2776434" cy="2776576"/>
            </a:xfrm>
            <a:prstGeom prst="ellipse">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9399188" y="2592059"/>
              <a:ext cx="2591894" cy="2591439"/>
            </a:xfrm>
            <a:prstGeom prst="ellipse">
              <a:avLst/>
            </a:prstGeom>
            <a:solidFill>
              <a:schemeClr val="lt1">
                <a:alpha val="89803"/>
              </a:schemeClr>
            </a:solidFill>
            <a:ln cap="flat" cmpd="sng" w="25400">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txBox="1"/>
            <p:nvPr/>
          </p:nvSpPr>
          <p:spPr>
            <a:xfrm>
              <a:off x="9769459" y="2962334"/>
              <a:ext cx="1851353" cy="1850888"/>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High Performance Metal</a:t>
              </a:r>
              <a:endParaRPr b="0" i="0" sz="2400" u="none" cap="none" strike="noStrike">
                <a:solidFill>
                  <a:srgbClr val="000000"/>
                </a:solidFill>
                <a:latin typeface="Arial"/>
                <a:ea typeface="Arial"/>
                <a:cs typeface="Arial"/>
                <a:sym typeface="Arial"/>
              </a:endParaRPr>
            </a:p>
          </p:txBody>
        </p:sp>
        <p:sp>
          <p:nvSpPr>
            <p:cNvPr id="208" name="Google Shape;208;p15"/>
            <p:cNvSpPr/>
            <p:nvPr/>
          </p:nvSpPr>
          <p:spPr>
            <a:xfrm>
              <a:off x="9399188" y="5327223"/>
              <a:ext cx="2591894" cy="15220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txBox="1"/>
            <p:nvPr/>
          </p:nvSpPr>
          <p:spPr>
            <a:xfrm>
              <a:off x="9399188" y="5327223"/>
              <a:ext cx="2591894" cy="1522025"/>
            </a:xfrm>
            <a:prstGeom prst="rect">
              <a:avLst/>
            </a:prstGeom>
            <a:noFill/>
            <a:ln>
              <a:noFill/>
            </a:ln>
          </p:spPr>
          <p:txBody>
            <a:bodyPr anchorCtr="0" anchor="t" bIns="91425" lIns="91425" spcFirstLastPara="1" rIns="91425" wrap="square" tIns="91425">
              <a:noAutofit/>
            </a:bodyPr>
            <a:lstStyle/>
            <a:p>
              <a:pPr indent="-171450" lvl="1" marL="171450" marR="0" rtl="0" algn="l">
                <a:lnSpc>
                  <a:spcPct val="90000"/>
                </a:lnSpc>
                <a:spcBef>
                  <a:spcPts val="0"/>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Stainless</a:t>
              </a:r>
              <a:endParaRPr b="0" i="0" sz="1900" u="none" cap="none" strike="noStrike">
                <a:solidFill>
                  <a:srgbClr val="000000"/>
                </a:solidFill>
                <a:latin typeface="Arial"/>
                <a:ea typeface="Arial"/>
                <a:cs typeface="Arial"/>
                <a:sym typeface="Arial"/>
              </a:endParaRPr>
            </a:p>
            <a:p>
              <a:pPr indent="-50800" lvl="1" marL="171450" marR="0" rtl="0" algn="l">
                <a:lnSpc>
                  <a:spcPct val="90000"/>
                </a:lnSpc>
                <a:spcBef>
                  <a:spcPts val="285"/>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10" name="Google Shape;210;p15"/>
            <p:cNvSpPr/>
            <p:nvPr/>
          </p:nvSpPr>
          <p:spPr>
            <a:xfrm rot="2700000">
              <a:off x="6425094" y="2499295"/>
              <a:ext cx="2776480" cy="2776480"/>
            </a:xfrm>
            <a:prstGeom prst="teardrop">
              <a:avLst>
                <a:gd fmla="val 10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6529888" y="2592059"/>
              <a:ext cx="2591894" cy="2591439"/>
            </a:xfrm>
            <a:prstGeom prst="ellipse">
              <a:avLst/>
            </a:prstGeom>
            <a:solidFill>
              <a:schemeClr val="lt1">
                <a:alpha val="89803"/>
              </a:schemeClr>
            </a:solidFill>
            <a:ln cap="flat" cmpd="sng" w="25400">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txBox="1"/>
            <p:nvPr/>
          </p:nvSpPr>
          <p:spPr>
            <a:xfrm>
              <a:off x="6900158" y="2962334"/>
              <a:ext cx="1851353" cy="1850888"/>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Metal Alloys</a:t>
              </a:r>
              <a:endParaRPr/>
            </a:p>
          </p:txBody>
        </p:sp>
        <p:sp>
          <p:nvSpPr>
            <p:cNvPr id="213" name="Google Shape;213;p15"/>
            <p:cNvSpPr/>
            <p:nvPr/>
          </p:nvSpPr>
          <p:spPr>
            <a:xfrm>
              <a:off x="6529888" y="5327223"/>
              <a:ext cx="2591894" cy="15220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txBox="1"/>
            <p:nvPr/>
          </p:nvSpPr>
          <p:spPr>
            <a:xfrm>
              <a:off x="6529888" y="5327223"/>
              <a:ext cx="2591894" cy="1522025"/>
            </a:xfrm>
            <a:prstGeom prst="rect">
              <a:avLst/>
            </a:prstGeom>
            <a:noFill/>
            <a:ln>
              <a:noFill/>
            </a:ln>
          </p:spPr>
          <p:txBody>
            <a:bodyPr anchorCtr="0" anchor="t" bIns="91425" lIns="91425" spcFirstLastPara="1" rIns="91425" wrap="square" tIns="91425">
              <a:noAutofit/>
            </a:bodyPr>
            <a:lstStyle/>
            <a:p>
              <a:pPr indent="-171450" lvl="1" marL="171450" marR="0" rtl="0" algn="l">
                <a:lnSpc>
                  <a:spcPct val="90000"/>
                </a:lnSpc>
                <a:spcBef>
                  <a:spcPts val="0"/>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Brass, Aluminum</a:t>
              </a:r>
              <a:endParaRPr b="0" i="0" sz="1900" u="none" cap="none" strike="noStrike">
                <a:solidFill>
                  <a:srgbClr val="000000"/>
                </a:solidFill>
                <a:latin typeface="Arial"/>
                <a:ea typeface="Arial"/>
                <a:cs typeface="Arial"/>
                <a:sym typeface="Arial"/>
              </a:endParaRPr>
            </a:p>
          </p:txBody>
        </p:sp>
        <p:sp>
          <p:nvSpPr>
            <p:cNvPr id="215" name="Google Shape;215;p15"/>
            <p:cNvSpPr/>
            <p:nvPr/>
          </p:nvSpPr>
          <p:spPr>
            <a:xfrm rot="2700000">
              <a:off x="3567700" y="2499295"/>
              <a:ext cx="2776480" cy="2776480"/>
            </a:xfrm>
            <a:prstGeom prst="teardrop">
              <a:avLst>
                <a:gd fmla="val 10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3660588" y="2592059"/>
              <a:ext cx="2591894" cy="2591439"/>
            </a:xfrm>
            <a:prstGeom prst="ellipse">
              <a:avLst/>
            </a:prstGeom>
            <a:solidFill>
              <a:schemeClr val="lt1">
                <a:alpha val="89803"/>
              </a:schemeClr>
            </a:solidFill>
            <a:ln cap="flat" cmpd="sng" w="25400">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txBox="1"/>
            <p:nvPr/>
          </p:nvSpPr>
          <p:spPr>
            <a:xfrm>
              <a:off x="4030858" y="2962334"/>
              <a:ext cx="1851353" cy="1850888"/>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Engineered Plastics</a:t>
              </a:r>
              <a:endParaRPr b="0" i="0" sz="2400" u="none" cap="none" strike="noStrike">
                <a:solidFill>
                  <a:srgbClr val="000000"/>
                </a:solidFill>
                <a:latin typeface="Arial"/>
                <a:ea typeface="Arial"/>
                <a:cs typeface="Arial"/>
                <a:sym typeface="Arial"/>
              </a:endParaRPr>
            </a:p>
          </p:txBody>
        </p:sp>
        <p:sp>
          <p:nvSpPr>
            <p:cNvPr id="218" name="Google Shape;218;p15"/>
            <p:cNvSpPr/>
            <p:nvPr/>
          </p:nvSpPr>
          <p:spPr>
            <a:xfrm>
              <a:off x="3660588" y="5327223"/>
              <a:ext cx="2591894" cy="15220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txBox="1"/>
            <p:nvPr/>
          </p:nvSpPr>
          <p:spPr>
            <a:xfrm>
              <a:off x="3660588" y="5327223"/>
              <a:ext cx="2591894" cy="1522025"/>
            </a:xfrm>
            <a:prstGeom prst="rect">
              <a:avLst/>
            </a:prstGeom>
            <a:noFill/>
            <a:ln>
              <a:noFill/>
            </a:ln>
          </p:spPr>
          <p:txBody>
            <a:bodyPr anchorCtr="0" anchor="t" bIns="91425" lIns="91425" spcFirstLastPara="1" rIns="91425" wrap="square" tIns="91425">
              <a:noAutofit/>
            </a:bodyPr>
            <a:lstStyle/>
            <a:p>
              <a:pPr indent="-171450" lvl="1" marL="171450" marR="0" rtl="0" algn="l">
                <a:lnSpc>
                  <a:spcPct val="90000"/>
                </a:lnSpc>
                <a:spcBef>
                  <a:spcPts val="0"/>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PPSU</a:t>
              </a:r>
              <a:endParaRPr/>
            </a:p>
            <a:p>
              <a:pPr indent="-171450" lvl="1" marL="171450" marR="0" rtl="0" algn="l">
                <a:lnSpc>
                  <a:spcPct val="90000"/>
                </a:lnSpc>
                <a:spcBef>
                  <a:spcPts val="285"/>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PEEK</a:t>
              </a:r>
              <a:endParaRPr/>
            </a:p>
          </p:txBody>
        </p:sp>
        <p:sp>
          <p:nvSpPr>
            <p:cNvPr id="220" name="Google Shape;220;p15"/>
            <p:cNvSpPr/>
            <p:nvPr/>
          </p:nvSpPr>
          <p:spPr>
            <a:xfrm rot="2700000">
              <a:off x="698400" y="2499295"/>
              <a:ext cx="2776480" cy="2776480"/>
            </a:xfrm>
            <a:prstGeom prst="teardrop">
              <a:avLst>
                <a:gd fmla="val 100000" name="adj"/>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791288" y="2592059"/>
              <a:ext cx="2591894" cy="2591439"/>
            </a:xfrm>
            <a:prstGeom prst="ellipse">
              <a:avLst/>
            </a:prstGeom>
            <a:solidFill>
              <a:schemeClr val="lt1">
                <a:alpha val="89803"/>
              </a:schemeClr>
            </a:solidFill>
            <a:ln cap="flat" cmpd="sng" w="25400">
              <a:solidFill>
                <a:srgbClr val="4372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txBox="1"/>
            <p:nvPr/>
          </p:nvSpPr>
          <p:spPr>
            <a:xfrm>
              <a:off x="1161558" y="2962334"/>
              <a:ext cx="1851353" cy="1850888"/>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Commodity Plastics</a:t>
              </a:r>
              <a:endParaRPr b="0" i="0" sz="2400" u="none" cap="none" strike="noStrike">
                <a:solidFill>
                  <a:srgbClr val="000000"/>
                </a:solidFill>
                <a:latin typeface="Arial"/>
                <a:ea typeface="Arial"/>
                <a:cs typeface="Arial"/>
                <a:sym typeface="Arial"/>
              </a:endParaRPr>
            </a:p>
          </p:txBody>
        </p:sp>
      </p:grpSp>
      <p:sp>
        <p:nvSpPr>
          <p:cNvPr id="223" name="Google Shape;223;p15"/>
          <p:cNvSpPr/>
          <p:nvPr/>
        </p:nvSpPr>
        <p:spPr>
          <a:xfrm>
            <a:off x="13092206" y="3236787"/>
            <a:ext cx="9103554" cy="1927292"/>
          </a:xfrm>
          <a:prstGeom prst="leftArrow">
            <a:avLst>
              <a:gd fmla="val 50000" name="adj1"/>
              <a:gd fmla="val 50000" name="adj2"/>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224" name="Google Shape;224;p15"/>
          <p:cNvSpPr/>
          <p:nvPr/>
        </p:nvSpPr>
        <p:spPr>
          <a:xfrm rot="10800000">
            <a:off x="13414551" y="9564340"/>
            <a:ext cx="10219112" cy="1927292"/>
          </a:xfrm>
          <a:prstGeom prst="leftArrow">
            <a:avLst>
              <a:gd fmla="val 50000" name="adj1"/>
              <a:gd fmla="val 50000" name="adj2"/>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225" name="Google Shape;225;p15"/>
          <p:cNvSpPr txBox="1"/>
          <p:nvPr/>
        </p:nvSpPr>
        <p:spPr>
          <a:xfrm>
            <a:off x="13092207" y="10247131"/>
            <a:ext cx="9813120" cy="75088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PERFORMANCE CHARACTERISTICS</a:t>
            </a:r>
            <a:endParaRPr/>
          </a:p>
        </p:txBody>
      </p:sp>
      <p:sp>
        <p:nvSpPr>
          <p:cNvPr id="226" name="Google Shape;226;p15"/>
          <p:cNvSpPr txBox="1"/>
          <p:nvPr/>
        </p:nvSpPr>
        <p:spPr>
          <a:xfrm>
            <a:off x="16270020" y="3909293"/>
            <a:ext cx="2747925" cy="65607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PRICE</a:t>
            </a:r>
            <a:endParaRPr/>
          </a:p>
        </p:txBody>
      </p:sp>
      <p:grpSp>
        <p:nvGrpSpPr>
          <p:cNvPr id="227" name="Google Shape;227;p15"/>
          <p:cNvGrpSpPr/>
          <p:nvPr/>
        </p:nvGrpSpPr>
        <p:grpSpPr>
          <a:xfrm>
            <a:off x="21343267" y="350331"/>
            <a:ext cx="2499811" cy="2425119"/>
            <a:chOff x="4318093" y="1083265"/>
            <a:chExt cx="3389769" cy="3533571"/>
          </a:xfrm>
        </p:grpSpPr>
        <p:pic>
          <p:nvPicPr>
            <p:cNvPr id="228" name="Google Shape;228;p15"/>
            <p:cNvPicPr preferRelativeResize="0"/>
            <p:nvPr/>
          </p:nvPicPr>
          <p:blipFill rotWithShape="1">
            <a:blip r:embed="rId3">
              <a:alphaModFix/>
            </a:blip>
            <a:srcRect b="0" l="0" r="0" t="0"/>
            <a:stretch/>
          </p:blipFill>
          <p:spPr>
            <a:xfrm>
              <a:off x="4565049" y="1083265"/>
              <a:ext cx="2895856" cy="2895856"/>
            </a:xfrm>
            <a:prstGeom prst="rect">
              <a:avLst/>
            </a:prstGeom>
            <a:noFill/>
            <a:ln>
              <a:noFill/>
            </a:ln>
          </p:spPr>
        </p:pic>
        <p:sp>
          <p:nvSpPr>
            <p:cNvPr id="229" name="Google Shape;229;p15"/>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
        <p:nvSpPr>
          <p:cNvPr id="230" name="Google Shape;230;p15"/>
          <p:cNvSpPr/>
          <p:nvPr/>
        </p:nvSpPr>
        <p:spPr>
          <a:xfrm>
            <a:off x="13417327" y="9781397"/>
            <a:ext cx="4616693" cy="42579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LIGHTWEIGHT </a:t>
            </a:r>
            <a:endParaRPr/>
          </a:p>
        </p:txBody>
      </p:sp>
      <p:sp>
        <p:nvSpPr>
          <p:cNvPr id="231" name="Google Shape;231;p15"/>
          <p:cNvSpPr/>
          <p:nvPr/>
        </p:nvSpPr>
        <p:spPr>
          <a:xfrm>
            <a:off x="15171677" y="9432810"/>
            <a:ext cx="2860288" cy="42579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CORROSION RESISTANT</a:t>
            </a:r>
            <a:endParaRPr/>
          </a:p>
        </p:txBody>
      </p:sp>
      <p:sp>
        <p:nvSpPr>
          <p:cNvPr id="232" name="Google Shape;232;p15"/>
          <p:cNvSpPr/>
          <p:nvPr/>
        </p:nvSpPr>
        <p:spPr>
          <a:xfrm>
            <a:off x="17955455" y="11160214"/>
            <a:ext cx="2631688" cy="42579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CORROSION SUSCEPTIBLE</a:t>
            </a:r>
            <a:endParaRPr/>
          </a:p>
        </p:txBody>
      </p:sp>
      <p:sp>
        <p:nvSpPr>
          <p:cNvPr id="233" name="Google Shape;233;p15"/>
          <p:cNvSpPr/>
          <p:nvPr/>
        </p:nvSpPr>
        <p:spPr>
          <a:xfrm>
            <a:off x="17955455" y="10812411"/>
            <a:ext cx="4752144" cy="42579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HEAVY</a:t>
            </a:r>
            <a:endParaRPr/>
          </a:p>
        </p:txBody>
      </p:sp>
      <p:sp>
        <p:nvSpPr>
          <p:cNvPr id="234" name="Google Shape;234;p15"/>
          <p:cNvSpPr/>
          <p:nvPr/>
        </p:nvSpPr>
        <p:spPr>
          <a:xfrm>
            <a:off x="22543823" y="8911988"/>
            <a:ext cx="1135479" cy="270404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16"/>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Materials of construction </a:t>
            </a:r>
            <a:endParaRPr/>
          </a:p>
        </p:txBody>
      </p:sp>
      <p:sp>
        <p:nvSpPr>
          <p:cNvPr id="240" name="Google Shape;240;p16"/>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p>
            <a:pPr indent="-228600" lvl="0" marL="457200" rtl="0" algn="l">
              <a:lnSpc>
                <a:spcPct val="90000"/>
              </a:lnSpc>
              <a:spcBef>
                <a:spcPts val="2000"/>
              </a:spcBef>
              <a:spcAft>
                <a:spcPts val="0"/>
              </a:spcAft>
              <a:buSzPts val="6400"/>
              <a:buNone/>
            </a:pPr>
            <a:r>
              <a:rPr b="1" lang="en-US" sz="7200"/>
              <a:t>Chemical compatibility, corrosion, erosion</a:t>
            </a:r>
            <a:endParaRPr/>
          </a:p>
          <a:p>
            <a:pPr indent="-635000" lvl="1" marL="914400" rtl="0" algn="l">
              <a:lnSpc>
                <a:spcPct val="90000"/>
              </a:lnSpc>
              <a:spcBef>
                <a:spcPts val="2000"/>
              </a:spcBef>
              <a:spcAft>
                <a:spcPts val="0"/>
              </a:spcAft>
              <a:buSzPts val="6400"/>
              <a:buChar char="•"/>
            </a:pPr>
            <a:r>
              <a:rPr lang="en-US"/>
              <a:t>Coolant compatibility</a:t>
            </a:r>
            <a:endParaRPr/>
          </a:p>
          <a:p>
            <a:pPr indent="-635000" lvl="2" marL="1371600" rtl="0" algn="l">
              <a:lnSpc>
                <a:spcPct val="90000"/>
              </a:lnSpc>
              <a:spcBef>
                <a:spcPts val="2000"/>
              </a:spcBef>
              <a:spcAft>
                <a:spcPts val="0"/>
              </a:spcAft>
              <a:buSzPts val="6400"/>
              <a:buFont typeface="Courier New"/>
              <a:buChar char="o"/>
            </a:pPr>
            <a:r>
              <a:rPr lang="en-US"/>
              <a:t>Elastomeric seals</a:t>
            </a:r>
            <a:endParaRPr/>
          </a:p>
          <a:p>
            <a:pPr indent="-635000" lvl="1" marL="914400" rtl="0" algn="l">
              <a:lnSpc>
                <a:spcPct val="90000"/>
              </a:lnSpc>
              <a:spcBef>
                <a:spcPts val="2000"/>
              </a:spcBef>
              <a:spcAft>
                <a:spcPts val="0"/>
              </a:spcAft>
              <a:buSzPts val="6400"/>
              <a:buChar char="•"/>
            </a:pPr>
            <a:r>
              <a:rPr lang="en-US"/>
              <a:t>Galvanic corrosion</a:t>
            </a:r>
            <a:endParaRPr/>
          </a:p>
          <a:p>
            <a:pPr indent="-635000" lvl="1" marL="914400" rtl="0" algn="l">
              <a:lnSpc>
                <a:spcPct val="90000"/>
              </a:lnSpc>
              <a:spcBef>
                <a:spcPts val="2000"/>
              </a:spcBef>
              <a:spcAft>
                <a:spcPts val="0"/>
              </a:spcAft>
              <a:buSzPts val="6400"/>
              <a:buChar char="•"/>
            </a:pPr>
            <a:r>
              <a:rPr lang="en-US"/>
              <a:t>Flow path erosion</a:t>
            </a:r>
            <a:endParaRPr/>
          </a:p>
          <a:p>
            <a:pPr indent="-635000" lvl="1" marL="914400" rtl="0" algn="l">
              <a:lnSpc>
                <a:spcPct val="90000"/>
              </a:lnSpc>
              <a:spcBef>
                <a:spcPts val="2000"/>
              </a:spcBef>
              <a:spcAft>
                <a:spcPts val="0"/>
              </a:spcAft>
              <a:buSzPts val="6400"/>
              <a:buChar char="•"/>
            </a:pPr>
            <a:r>
              <a:rPr lang="en-US"/>
              <a:t>Environmental exposures</a:t>
            </a:r>
            <a:endParaRPr/>
          </a:p>
        </p:txBody>
      </p:sp>
      <p:sp>
        <p:nvSpPr>
          <p:cNvPr id="241" name="Google Shape;241;p16"/>
          <p:cNvSpPr txBox="1"/>
          <p:nvPr/>
        </p:nvSpPr>
        <p:spPr>
          <a:xfrm>
            <a:off x="12192001" y="3651251"/>
            <a:ext cx="10515603" cy="758280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dk1"/>
              </a:solidFill>
              <a:latin typeface="Arial"/>
              <a:ea typeface="Arial"/>
              <a:cs typeface="Arial"/>
              <a:sym typeface="Arial"/>
            </a:endParaRPr>
          </a:p>
        </p:txBody>
      </p:sp>
      <p:pic>
        <p:nvPicPr>
          <p:cNvPr id="242" name="Google Shape;242;p16"/>
          <p:cNvPicPr preferRelativeResize="0"/>
          <p:nvPr/>
        </p:nvPicPr>
        <p:blipFill rotWithShape="1">
          <a:blip r:embed="rId3">
            <a:alphaModFix/>
          </a:blip>
          <a:srcRect b="0" l="0" r="0" t="0"/>
          <a:stretch/>
        </p:blipFill>
        <p:spPr>
          <a:xfrm>
            <a:off x="12681835" y="4512197"/>
            <a:ext cx="11098709" cy="7421032"/>
          </a:xfrm>
          <a:prstGeom prst="rect">
            <a:avLst/>
          </a:prstGeom>
          <a:noFill/>
          <a:ln>
            <a:noFill/>
          </a:ln>
        </p:spPr>
      </p:pic>
      <p:sp>
        <p:nvSpPr>
          <p:cNvPr id="243" name="Google Shape;243;p16"/>
          <p:cNvSpPr/>
          <p:nvPr/>
        </p:nvSpPr>
        <p:spPr>
          <a:xfrm>
            <a:off x="9248451" y="9198418"/>
            <a:ext cx="8416191" cy="458710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244" name="Google Shape;244;p16"/>
          <p:cNvSpPr txBox="1"/>
          <p:nvPr/>
        </p:nvSpPr>
        <p:spPr>
          <a:xfrm>
            <a:off x="9885969" y="10275656"/>
            <a:ext cx="6866768" cy="233910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4400" u="none" cap="none" strike="noStrike">
                <a:solidFill>
                  <a:schemeClr val="lt1"/>
                </a:solidFill>
                <a:latin typeface="Source Sans Pro"/>
                <a:ea typeface="Source Sans Pro"/>
                <a:cs typeface="Source Sans Pro"/>
                <a:sym typeface="Source Sans Pro"/>
              </a:rPr>
              <a:t>Consider all materials within wetted fluid loop, and interactions they may have</a:t>
            </a:r>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45" name="Google Shape;245;p16"/>
          <p:cNvGrpSpPr/>
          <p:nvPr/>
        </p:nvGrpSpPr>
        <p:grpSpPr>
          <a:xfrm>
            <a:off x="21457697" y="287840"/>
            <a:ext cx="2499811" cy="2425119"/>
            <a:chOff x="4318093" y="1083265"/>
            <a:chExt cx="3389769" cy="3533571"/>
          </a:xfrm>
        </p:grpSpPr>
        <p:pic>
          <p:nvPicPr>
            <p:cNvPr id="246" name="Google Shape;246;p16"/>
            <p:cNvPicPr preferRelativeResize="0"/>
            <p:nvPr/>
          </p:nvPicPr>
          <p:blipFill rotWithShape="1">
            <a:blip r:embed="rId4">
              <a:alphaModFix/>
            </a:blip>
            <a:srcRect b="0" l="0" r="0" t="0"/>
            <a:stretch/>
          </p:blipFill>
          <p:spPr>
            <a:xfrm>
              <a:off x="4565049" y="1083265"/>
              <a:ext cx="2895856" cy="2895856"/>
            </a:xfrm>
            <a:prstGeom prst="rect">
              <a:avLst/>
            </a:prstGeom>
            <a:noFill/>
            <a:ln>
              <a:noFill/>
            </a:ln>
          </p:spPr>
        </p:pic>
        <p:sp>
          <p:nvSpPr>
            <p:cNvPr id="247" name="Google Shape;247;p16"/>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0">
                                            <p:txEl>
                                              <p:pRg end="0" st="0"/>
                                            </p:txEl>
                                          </p:spTgt>
                                        </p:tgtEl>
                                        <p:attrNameLst>
                                          <p:attrName>style.visibility</p:attrName>
                                        </p:attrNameLst>
                                      </p:cBhvr>
                                      <p:to>
                                        <p:strVal val="visible"/>
                                      </p:to>
                                    </p:set>
                                    <p:anim calcmode="lin" valueType="num">
                                      <p:cBhvr additive="base">
                                        <p:cTn dur="500"/>
                                        <p:tgtEl>
                                          <p:spTgt spid="240">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0">
                                            <p:txEl>
                                              <p:pRg end="1" st="1"/>
                                            </p:txEl>
                                          </p:spTgt>
                                        </p:tgtEl>
                                        <p:attrNameLst>
                                          <p:attrName>style.visibility</p:attrName>
                                        </p:attrNameLst>
                                      </p:cBhvr>
                                      <p:to>
                                        <p:strVal val="visible"/>
                                      </p:to>
                                    </p:set>
                                    <p:anim calcmode="lin" valueType="num">
                                      <p:cBhvr additive="base">
                                        <p:cTn dur="500"/>
                                        <p:tgtEl>
                                          <p:spTgt spid="240">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0">
                                            <p:txEl>
                                              <p:pRg end="2" st="2"/>
                                            </p:txEl>
                                          </p:spTgt>
                                        </p:tgtEl>
                                        <p:attrNameLst>
                                          <p:attrName>style.visibility</p:attrName>
                                        </p:attrNameLst>
                                      </p:cBhvr>
                                      <p:to>
                                        <p:strVal val="visible"/>
                                      </p:to>
                                    </p:set>
                                    <p:anim calcmode="lin" valueType="num">
                                      <p:cBhvr additive="base">
                                        <p:cTn dur="500"/>
                                        <p:tgtEl>
                                          <p:spTgt spid="240">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0">
                                            <p:txEl>
                                              <p:pRg end="3" st="3"/>
                                            </p:txEl>
                                          </p:spTgt>
                                        </p:tgtEl>
                                        <p:attrNameLst>
                                          <p:attrName>style.visibility</p:attrName>
                                        </p:attrNameLst>
                                      </p:cBhvr>
                                      <p:to>
                                        <p:strVal val="visible"/>
                                      </p:to>
                                    </p:set>
                                    <p:anim calcmode="lin" valueType="num">
                                      <p:cBhvr additive="base">
                                        <p:cTn dur="500"/>
                                        <p:tgtEl>
                                          <p:spTgt spid="240">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0">
                                            <p:txEl>
                                              <p:pRg end="4" st="4"/>
                                            </p:txEl>
                                          </p:spTgt>
                                        </p:tgtEl>
                                        <p:attrNameLst>
                                          <p:attrName>style.visibility</p:attrName>
                                        </p:attrNameLst>
                                      </p:cBhvr>
                                      <p:to>
                                        <p:strVal val="visible"/>
                                      </p:to>
                                    </p:set>
                                    <p:anim calcmode="lin" valueType="num">
                                      <p:cBhvr additive="base">
                                        <p:cTn dur="500"/>
                                        <p:tgtEl>
                                          <p:spTgt spid="240">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40">
                                            <p:txEl>
                                              <p:pRg end="5" st="5"/>
                                            </p:txEl>
                                          </p:spTgt>
                                        </p:tgtEl>
                                        <p:attrNameLst>
                                          <p:attrName>style.visibility</p:attrName>
                                        </p:attrNameLst>
                                      </p:cBhvr>
                                      <p:to>
                                        <p:strVal val="visible"/>
                                      </p:to>
                                    </p:set>
                                    <p:anim calcmode="lin" valueType="num">
                                      <p:cBhvr additive="base">
                                        <p:cTn dur="500"/>
                                        <p:tgtEl>
                                          <p:spTgt spid="240">
                                            <p:txEl>
                                              <p:pRg end="5" st="5"/>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17"/>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Configurations</a:t>
            </a:r>
            <a:endParaRPr/>
          </a:p>
        </p:txBody>
      </p:sp>
      <p:sp>
        <p:nvSpPr>
          <p:cNvPr id="253" name="Google Shape;253;p17"/>
          <p:cNvSpPr txBox="1"/>
          <p:nvPr>
            <p:ph idx="1" type="body"/>
          </p:nvPr>
        </p:nvSpPr>
        <p:spPr>
          <a:xfrm>
            <a:off x="1047750" y="2756725"/>
            <a:ext cx="21031199" cy="8702675"/>
          </a:xfrm>
          <a:prstGeom prst="rect">
            <a:avLst/>
          </a:prstGeom>
          <a:noFill/>
          <a:ln>
            <a:noFill/>
          </a:ln>
        </p:spPr>
        <p:txBody>
          <a:bodyPr anchorCtr="0" anchor="t" bIns="45700" lIns="91425" spcFirstLastPara="1" rIns="91425" wrap="square" tIns="45700">
            <a:noAutofit/>
          </a:bodyPr>
          <a:lstStyle/>
          <a:p>
            <a:pPr indent="-857250" lvl="0" marL="1085850" rtl="0" algn="l">
              <a:lnSpc>
                <a:spcPct val="90000"/>
              </a:lnSpc>
              <a:spcBef>
                <a:spcPts val="2000"/>
              </a:spcBef>
              <a:spcAft>
                <a:spcPts val="0"/>
              </a:spcAft>
              <a:buSzPts val="6400"/>
              <a:buFont typeface="Arial"/>
              <a:buChar char="•"/>
            </a:pPr>
            <a:r>
              <a:rPr lang="en-US"/>
              <a:t>Blindmate vs. handmate</a:t>
            </a:r>
            <a:endParaRPr/>
          </a:p>
          <a:p>
            <a:pPr indent="-857250" lvl="0" marL="1085850" rtl="0" algn="l">
              <a:lnSpc>
                <a:spcPct val="90000"/>
              </a:lnSpc>
              <a:spcBef>
                <a:spcPts val="2000"/>
              </a:spcBef>
              <a:spcAft>
                <a:spcPts val="0"/>
              </a:spcAft>
              <a:buSzPts val="6400"/>
              <a:buFont typeface="Arial"/>
              <a:buChar char="•"/>
            </a:pPr>
            <a:r>
              <a:rPr lang="en-US"/>
              <a:t>Ball vs. latch </a:t>
            </a:r>
            <a:endParaRPr/>
          </a:p>
          <a:p>
            <a:pPr indent="-857250" lvl="0" marL="1085850" rtl="0" algn="l">
              <a:lnSpc>
                <a:spcPct val="90000"/>
              </a:lnSpc>
              <a:spcBef>
                <a:spcPts val="2000"/>
              </a:spcBef>
              <a:spcAft>
                <a:spcPts val="0"/>
              </a:spcAft>
              <a:buSzPts val="6400"/>
              <a:buFont typeface="Arial"/>
              <a:buChar char="•"/>
            </a:pPr>
            <a:r>
              <a:rPr lang="en-US"/>
              <a:t>Non-spill vs. wet break</a:t>
            </a:r>
            <a:endParaRPr/>
          </a:p>
          <a:p>
            <a:pPr indent="-857250" lvl="0" marL="1085850" rtl="0" algn="l">
              <a:lnSpc>
                <a:spcPct val="90000"/>
              </a:lnSpc>
              <a:spcBef>
                <a:spcPts val="2000"/>
              </a:spcBef>
              <a:spcAft>
                <a:spcPts val="0"/>
              </a:spcAft>
              <a:buSzPts val="6400"/>
              <a:buFont typeface="Arial"/>
              <a:buChar char="•"/>
            </a:pPr>
            <a:r>
              <a:rPr lang="en-US"/>
              <a:t>Terminations</a:t>
            </a:r>
            <a:endParaRPr/>
          </a:p>
        </p:txBody>
      </p:sp>
      <p:pic>
        <p:nvPicPr>
          <p:cNvPr id="254" name="Google Shape;254;p17"/>
          <p:cNvPicPr preferRelativeResize="0"/>
          <p:nvPr/>
        </p:nvPicPr>
        <p:blipFill rotWithShape="1">
          <a:blip r:embed="rId3">
            <a:alphaModFix/>
          </a:blip>
          <a:srcRect b="0" l="2475" r="3513" t="0"/>
          <a:stretch/>
        </p:blipFill>
        <p:spPr>
          <a:xfrm>
            <a:off x="11218760" y="3213084"/>
            <a:ext cx="13163108" cy="3741838"/>
          </a:xfrm>
          <a:prstGeom prst="rect">
            <a:avLst/>
          </a:prstGeom>
          <a:noFill/>
          <a:ln>
            <a:noFill/>
          </a:ln>
        </p:spPr>
      </p:pic>
      <p:pic>
        <p:nvPicPr>
          <p:cNvPr id="255" name="Google Shape;255;p17"/>
          <p:cNvPicPr preferRelativeResize="0"/>
          <p:nvPr/>
        </p:nvPicPr>
        <p:blipFill rotWithShape="1">
          <a:blip r:embed="rId4">
            <a:alphaModFix/>
          </a:blip>
          <a:srcRect b="6461" l="6886" r="6192" t="10705"/>
          <a:stretch/>
        </p:blipFill>
        <p:spPr>
          <a:xfrm>
            <a:off x="11844670" y="7261203"/>
            <a:ext cx="11930714" cy="4421505"/>
          </a:xfrm>
          <a:prstGeom prst="rect">
            <a:avLst/>
          </a:prstGeom>
          <a:noFill/>
          <a:ln>
            <a:noFill/>
          </a:ln>
        </p:spPr>
      </p:pic>
      <p:grpSp>
        <p:nvGrpSpPr>
          <p:cNvPr id="256" name="Google Shape;256;p17"/>
          <p:cNvGrpSpPr/>
          <p:nvPr/>
        </p:nvGrpSpPr>
        <p:grpSpPr>
          <a:xfrm>
            <a:off x="21457693" y="287840"/>
            <a:ext cx="2499811" cy="2425119"/>
            <a:chOff x="4318093" y="1083265"/>
            <a:chExt cx="3389769" cy="3533571"/>
          </a:xfrm>
        </p:grpSpPr>
        <p:pic>
          <p:nvPicPr>
            <p:cNvPr id="257" name="Google Shape;257;p17"/>
            <p:cNvPicPr preferRelativeResize="0"/>
            <p:nvPr/>
          </p:nvPicPr>
          <p:blipFill rotWithShape="1">
            <a:blip r:embed="rId5">
              <a:alphaModFix/>
            </a:blip>
            <a:srcRect b="0" l="0" r="0" t="0"/>
            <a:stretch/>
          </p:blipFill>
          <p:spPr>
            <a:xfrm>
              <a:off x="4565049" y="1083265"/>
              <a:ext cx="2895856" cy="2895856"/>
            </a:xfrm>
            <a:prstGeom prst="rect">
              <a:avLst/>
            </a:prstGeom>
            <a:noFill/>
            <a:ln>
              <a:noFill/>
            </a:ln>
          </p:spPr>
        </p:pic>
        <p:sp>
          <p:nvSpPr>
            <p:cNvPr id="258" name="Google Shape;258;p17"/>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pic>
        <p:nvPicPr>
          <p:cNvPr id="263" name="Google Shape;263;p18"/>
          <p:cNvPicPr preferRelativeResize="0"/>
          <p:nvPr/>
        </p:nvPicPr>
        <p:blipFill rotWithShape="1">
          <a:blip r:embed="rId3">
            <a:alphaModFix/>
          </a:blip>
          <a:srcRect b="0" l="0" r="0" t="0"/>
          <a:stretch/>
        </p:blipFill>
        <p:spPr>
          <a:xfrm>
            <a:off x="13039568" y="2739197"/>
            <a:ext cx="10674871" cy="3848762"/>
          </a:xfrm>
          <a:prstGeom prst="rect">
            <a:avLst/>
          </a:prstGeom>
          <a:noFill/>
          <a:ln>
            <a:noFill/>
          </a:ln>
        </p:spPr>
      </p:pic>
      <p:sp>
        <p:nvSpPr>
          <p:cNvPr id="264" name="Google Shape;264;p18"/>
          <p:cNvSpPr txBox="1"/>
          <p:nvPr>
            <p:ph type="title"/>
          </p:nvPr>
        </p:nvSpPr>
        <p:spPr>
          <a:xfrm>
            <a:off x="1676400" y="730251"/>
            <a:ext cx="2203803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QD flow sizing</a:t>
            </a:r>
            <a:endParaRPr/>
          </a:p>
        </p:txBody>
      </p:sp>
      <p:sp>
        <p:nvSpPr>
          <p:cNvPr id="265" name="Google Shape;265;p18"/>
          <p:cNvSpPr txBox="1"/>
          <p:nvPr>
            <p:ph idx="1" type="body"/>
          </p:nvPr>
        </p:nvSpPr>
        <p:spPr>
          <a:xfrm>
            <a:off x="822807" y="3915894"/>
            <a:ext cx="13212655" cy="6424295"/>
          </a:xfrm>
          <a:prstGeom prst="rect">
            <a:avLst/>
          </a:prstGeom>
          <a:noFill/>
          <a:ln>
            <a:noFill/>
          </a:ln>
        </p:spPr>
        <p:txBody>
          <a:bodyPr anchorCtr="0" anchor="t" bIns="45700" lIns="91425" spcFirstLastPara="1" rIns="91425" wrap="square" tIns="45700">
            <a:noAutofit/>
          </a:bodyPr>
          <a:lstStyle/>
          <a:p>
            <a:pPr indent="-762010" lvl="0" marL="762010" rtl="0" algn="l">
              <a:lnSpc>
                <a:spcPct val="90000"/>
              </a:lnSpc>
              <a:spcBef>
                <a:spcPts val="2000"/>
              </a:spcBef>
              <a:spcAft>
                <a:spcPts val="0"/>
              </a:spcAft>
              <a:buSzPts val="6400"/>
              <a:buFont typeface="Arial"/>
              <a:buChar char="•"/>
            </a:pPr>
            <a:r>
              <a:rPr lang="en-US"/>
              <a:t>Achieve increased cooling </a:t>
            </a:r>
            <a:br>
              <a:rPr lang="en-US"/>
            </a:br>
            <a:r>
              <a:rPr lang="en-US"/>
              <a:t>efficiency with properly spec’d devices throughout the system</a:t>
            </a:r>
            <a:endParaRPr/>
          </a:p>
          <a:p>
            <a:pPr indent="-762010" lvl="0" marL="762010" rtl="0" algn="l">
              <a:lnSpc>
                <a:spcPct val="90000"/>
              </a:lnSpc>
              <a:spcBef>
                <a:spcPts val="2000"/>
              </a:spcBef>
              <a:spcAft>
                <a:spcPts val="0"/>
              </a:spcAft>
              <a:buSzPts val="6400"/>
              <a:buFont typeface="Arial"/>
              <a:buChar char="•"/>
            </a:pPr>
            <a:r>
              <a:rPr lang="en-US"/>
              <a:t>Sizing a QD for optimal performance – reduce pressure loss, consider physical size</a:t>
            </a:r>
            <a:endParaRPr/>
          </a:p>
        </p:txBody>
      </p:sp>
      <p:pic>
        <p:nvPicPr>
          <p:cNvPr descr="Image result for bernoulli high pressure&quot;" id="266" name="Google Shape;266;p18"/>
          <p:cNvPicPr preferRelativeResize="0"/>
          <p:nvPr/>
        </p:nvPicPr>
        <p:blipFill rotWithShape="1">
          <a:blip r:embed="rId4">
            <a:alphaModFix/>
          </a:blip>
          <a:srcRect b="0" l="0" r="0" t="0"/>
          <a:stretch/>
        </p:blipFill>
        <p:spPr>
          <a:xfrm>
            <a:off x="14035461" y="6306866"/>
            <a:ext cx="9001626" cy="6031089"/>
          </a:xfrm>
          <a:prstGeom prst="rect">
            <a:avLst/>
          </a:prstGeom>
          <a:noFill/>
          <a:ln>
            <a:noFill/>
          </a:ln>
        </p:spPr>
      </p:pic>
      <p:grpSp>
        <p:nvGrpSpPr>
          <p:cNvPr id="267" name="Google Shape;267;p18"/>
          <p:cNvGrpSpPr/>
          <p:nvPr/>
        </p:nvGrpSpPr>
        <p:grpSpPr>
          <a:xfrm>
            <a:off x="21457693" y="314078"/>
            <a:ext cx="2499811" cy="2425119"/>
            <a:chOff x="4318093" y="1083265"/>
            <a:chExt cx="3389769" cy="3533571"/>
          </a:xfrm>
        </p:grpSpPr>
        <p:pic>
          <p:nvPicPr>
            <p:cNvPr id="268" name="Google Shape;268;p18"/>
            <p:cNvPicPr preferRelativeResize="0"/>
            <p:nvPr/>
          </p:nvPicPr>
          <p:blipFill rotWithShape="1">
            <a:blip r:embed="rId5">
              <a:alphaModFix/>
            </a:blip>
            <a:srcRect b="0" l="0" r="0" t="0"/>
            <a:stretch/>
          </p:blipFill>
          <p:spPr>
            <a:xfrm>
              <a:off x="4565049" y="1083265"/>
              <a:ext cx="2895856" cy="2895856"/>
            </a:xfrm>
            <a:prstGeom prst="rect">
              <a:avLst/>
            </a:prstGeom>
            <a:noFill/>
            <a:ln>
              <a:noFill/>
            </a:ln>
          </p:spPr>
        </p:pic>
        <p:sp>
          <p:nvSpPr>
            <p:cNvPr id="269" name="Google Shape;269;p18"/>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500"/>
                                        <p:tgtEl>
                                          <p:spTgt spid="2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19"/>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Fluid flow &amp; pressure loss</a:t>
            </a:r>
            <a:endParaRPr/>
          </a:p>
        </p:txBody>
      </p:sp>
      <p:pic>
        <p:nvPicPr>
          <p:cNvPr id="275" name="Google Shape;275;p19"/>
          <p:cNvPicPr preferRelativeResize="0"/>
          <p:nvPr/>
        </p:nvPicPr>
        <p:blipFill rotWithShape="1">
          <a:blip r:embed="rId3">
            <a:alphaModFix/>
          </a:blip>
          <a:srcRect b="0" l="0" r="0" t="0"/>
          <a:stretch/>
        </p:blipFill>
        <p:spPr>
          <a:xfrm>
            <a:off x="224588" y="2688685"/>
            <a:ext cx="11967412" cy="7785329"/>
          </a:xfrm>
          <a:prstGeom prst="rect">
            <a:avLst/>
          </a:prstGeom>
          <a:noFill/>
          <a:ln>
            <a:noFill/>
          </a:ln>
        </p:spPr>
      </p:pic>
      <p:sp>
        <p:nvSpPr>
          <p:cNvPr id="276" name="Google Shape;276;p19"/>
          <p:cNvSpPr txBox="1"/>
          <p:nvPr/>
        </p:nvSpPr>
        <p:spPr>
          <a:xfrm>
            <a:off x="15271334" y="8143157"/>
            <a:ext cx="4927600" cy="1971245"/>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400" u="none" cap="none" strike="noStrike">
                <a:latin typeface="Arial"/>
                <a:ea typeface="Arial"/>
                <a:cs typeface="Arial"/>
                <a:sym typeface="Arial"/>
              </a:rPr>
              <a:t> </a:t>
            </a:r>
            <a:endParaRPr/>
          </a:p>
        </p:txBody>
      </p:sp>
      <p:grpSp>
        <p:nvGrpSpPr>
          <p:cNvPr id="277" name="Google Shape;277;p19"/>
          <p:cNvGrpSpPr/>
          <p:nvPr/>
        </p:nvGrpSpPr>
        <p:grpSpPr>
          <a:xfrm>
            <a:off x="21359695" y="491096"/>
            <a:ext cx="2499811" cy="2425119"/>
            <a:chOff x="4318093" y="1083265"/>
            <a:chExt cx="3389769" cy="3533571"/>
          </a:xfrm>
        </p:grpSpPr>
        <p:pic>
          <p:nvPicPr>
            <p:cNvPr id="278" name="Google Shape;278;p19"/>
            <p:cNvPicPr preferRelativeResize="0"/>
            <p:nvPr/>
          </p:nvPicPr>
          <p:blipFill rotWithShape="1">
            <a:blip r:embed="rId5">
              <a:alphaModFix/>
            </a:blip>
            <a:srcRect b="0" l="0" r="0" t="0"/>
            <a:stretch/>
          </p:blipFill>
          <p:spPr>
            <a:xfrm>
              <a:off x="4565049" y="1083265"/>
              <a:ext cx="2895856" cy="2895856"/>
            </a:xfrm>
            <a:prstGeom prst="rect">
              <a:avLst/>
            </a:prstGeom>
            <a:noFill/>
            <a:ln>
              <a:noFill/>
            </a:ln>
          </p:spPr>
        </p:pic>
        <p:sp>
          <p:nvSpPr>
            <p:cNvPr id="279" name="Google Shape;279;p19"/>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
        <p:nvSpPr>
          <p:cNvPr id="280" name="Google Shape;280;p19"/>
          <p:cNvSpPr txBox="1"/>
          <p:nvPr>
            <p:ph idx="1" type="body"/>
          </p:nvPr>
        </p:nvSpPr>
        <p:spPr>
          <a:xfrm>
            <a:off x="12191999" y="3176431"/>
            <a:ext cx="12344400" cy="948003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2000"/>
              </a:spcBef>
              <a:spcAft>
                <a:spcPts val="0"/>
              </a:spcAft>
              <a:buSzPts val="6400"/>
              <a:buNone/>
            </a:pPr>
            <a:r>
              <a:rPr lang="en-US"/>
              <a:t>Flow coefficient – Cv</a:t>
            </a:r>
            <a:endParaRPr/>
          </a:p>
          <a:p>
            <a:pPr indent="-762010" lvl="1" marL="1219210" rtl="0" algn="l">
              <a:lnSpc>
                <a:spcPct val="100000"/>
              </a:lnSpc>
              <a:spcBef>
                <a:spcPts val="2000"/>
              </a:spcBef>
              <a:spcAft>
                <a:spcPts val="0"/>
              </a:spcAft>
              <a:buSzPts val="6400"/>
              <a:buFont typeface="Arial"/>
              <a:buChar char="•"/>
            </a:pPr>
            <a:r>
              <a:rPr lang="en-US" sz="6000"/>
              <a:t>Volumetric flow rate for 1psi loss</a:t>
            </a:r>
            <a:endParaRPr/>
          </a:p>
          <a:p>
            <a:pPr indent="0" lvl="1" marL="457200" rtl="0" algn="l">
              <a:lnSpc>
                <a:spcPct val="100000"/>
              </a:lnSpc>
              <a:spcBef>
                <a:spcPts val="2000"/>
              </a:spcBef>
              <a:spcAft>
                <a:spcPts val="0"/>
              </a:spcAft>
              <a:buSzPts val="6400"/>
              <a:buNone/>
            </a:pPr>
            <a:r>
              <a:rPr lang="en-US" sz="6000"/>
              <a:t>Balance flow and pressure for optimal performance and efficiency</a:t>
            </a:r>
            <a:endParaRPr/>
          </a:p>
        </p:txBody>
      </p:sp>
      <p:pic>
        <p:nvPicPr>
          <p:cNvPr descr="Warning" id="281" name="Google Shape;281;p19"/>
          <p:cNvPicPr preferRelativeResize="0"/>
          <p:nvPr/>
        </p:nvPicPr>
        <p:blipFill rotWithShape="1">
          <a:blip r:embed="rId6">
            <a:alphaModFix/>
          </a:blip>
          <a:srcRect b="0" l="0" r="0" t="0"/>
          <a:stretch/>
        </p:blipFill>
        <p:spPr>
          <a:xfrm>
            <a:off x="5373280" y="9786687"/>
            <a:ext cx="2481255" cy="2481255"/>
          </a:xfrm>
          <a:prstGeom prst="rect">
            <a:avLst/>
          </a:prstGeom>
          <a:noFill/>
          <a:ln>
            <a:noFill/>
          </a:ln>
        </p:spPr>
      </p:pic>
      <p:sp>
        <p:nvSpPr>
          <p:cNvPr id="282" name="Google Shape;282;p19"/>
          <p:cNvSpPr txBox="1"/>
          <p:nvPr/>
        </p:nvSpPr>
        <p:spPr>
          <a:xfrm>
            <a:off x="7654834" y="10846823"/>
            <a:ext cx="13938430"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3200" u="none" cap="none" strike="noStrike">
                <a:solidFill>
                  <a:srgbClr val="000000"/>
                </a:solidFill>
                <a:latin typeface="Arial"/>
                <a:ea typeface="Arial"/>
                <a:cs typeface="Arial"/>
                <a:sym typeface="Arial"/>
              </a:rPr>
              <a:t>Published and catalog Cv is typically reported with water (SG = 1) </a:t>
            </a:r>
            <a:endParaRPr/>
          </a:p>
          <a:p>
            <a:pPr indent="0" lvl="0" marL="0" marR="0" rtl="0" algn="l">
              <a:lnSpc>
                <a:spcPct val="100000"/>
              </a:lnSpc>
              <a:spcBef>
                <a:spcPts val="0"/>
              </a:spcBef>
              <a:spcAft>
                <a:spcPts val="0"/>
              </a:spcAft>
              <a:buNone/>
            </a:pPr>
            <a:r>
              <a:rPr b="0" i="1" lang="en-US" sz="3200" u="none" cap="none" strike="noStrike">
                <a:solidFill>
                  <a:srgbClr val="000000"/>
                </a:solidFill>
                <a:latin typeface="Arial"/>
                <a:ea typeface="Arial"/>
                <a:cs typeface="Arial"/>
                <a:sym typeface="Arial"/>
              </a:rPr>
              <a:t>Use correction factors and correct SG when using coolants other than water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20"/>
          <p:cNvSpPr txBox="1"/>
          <p:nvPr>
            <p:ph type="title"/>
          </p:nvPr>
        </p:nvSpPr>
        <p:spPr>
          <a:xfrm>
            <a:off x="1676400" y="730251"/>
            <a:ext cx="21920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QD functional requirements</a:t>
            </a:r>
            <a:endParaRPr/>
          </a:p>
        </p:txBody>
      </p:sp>
      <p:grpSp>
        <p:nvGrpSpPr>
          <p:cNvPr id="288" name="Google Shape;288;p20"/>
          <p:cNvGrpSpPr/>
          <p:nvPr/>
        </p:nvGrpSpPr>
        <p:grpSpPr>
          <a:xfrm>
            <a:off x="866274" y="2485701"/>
            <a:ext cx="19988461" cy="2480119"/>
            <a:chOff x="866274" y="2485701"/>
            <a:chExt cx="19988461" cy="2480119"/>
          </a:xfrm>
        </p:grpSpPr>
        <p:sp>
          <p:nvSpPr>
            <p:cNvPr id="289" name="Google Shape;289;p20"/>
            <p:cNvSpPr/>
            <p:nvPr/>
          </p:nvSpPr>
          <p:spPr>
            <a:xfrm>
              <a:off x="8062120" y="2733714"/>
              <a:ext cx="12792615" cy="1984095"/>
            </a:xfrm>
            <a:custGeom>
              <a:rect b="b" l="l" r="r" t="t"/>
              <a:pathLst>
                <a:path extrusionOk="0" h="12792615" w="1984095">
                  <a:moveTo>
                    <a:pt x="1984095" y="2132147"/>
                  </a:moveTo>
                  <a:lnTo>
                    <a:pt x="1984095" y="10660468"/>
                  </a:lnTo>
                  <a:cubicBezTo>
                    <a:pt x="1984095" y="11838016"/>
                    <a:pt x="1961132" y="12792612"/>
                    <a:pt x="1932806" y="12792612"/>
                  </a:cubicBezTo>
                  <a:lnTo>
                    <a:pt x="0" y="12792612"/>
                  </a:lnTo>
                  <a:lnTo>
                    <a:pt x="0" y="12792612"/>
                  </a:lnTo>
                  <a:lnTo>
                    <a:pt x="0" y="3"/>
                  </a:lnTo>
                  <a:lnTo>
                    <a:pt x="0" y="3"/>
                  </a:lnTo>
                  <a:lnTo>
                    <a:pt x="1932806" y="3"/>
                  </a:lnTo>
                  <a:cubicBezTo>
                    <a:pt x="1961132" y="3"/>
                    <a:pt x="1984095" y="954599"/>
                    <a:pt x="1984095" y="2132147"/>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1625" lIns="209550" spcFirstLastPara="1" rIns="306400" wrap="square" tIns="201625">
              <a:noAutofit/>
            </a:bodyPr>
            <a:lstStyle/>
            <a:p>
              <a:pPr indent="-349250" lvl="1" marL="285750" marR="0" rtl="0" algn="l">
                <a:lnSpc>
                  <a:spcPct val="90000"/>
                </a:lnSpc>
                <a:spcBef>
                  <a:spcPts val="0"/>
                </a:spcBef>
                <a:spcAft>
                  <a:spcPts val="0"/>
                </a:spcAft>
                <a:buClr>
                  <a:srgbClr val="000000"/>
                </a:buClr>
                <a:buSzPts val="5500"/>
                <a:buFont typeface="Arial"/>
                <a:buChar char="•"/>
              </a:pPr>
              <a:r>
                <a:rPr b="0" i="0" lang="en-US" sz="5500" u="none" cap="none" strike="noStrike">
                  <a:solidFill>
                    <a:schemeClr val="dk1"/>
                  </a:solidFill>
                  <a:latin typeface="Arial"/>
                  <a:ea typeface="Arial"/>
                  <a:cs typeface="Arial"/>
                  <a:sym typeface="Arial"/>
                </a:rPr>
                <a:t>Volume of fluid upon disconnect  </a:t>
              </a:r>
              <a:endParaRPr b="0" i="0" sz="5500" u="none" cap="none" strike="noStrike">
                <a:solidFill>
                  <a:schemeClr val="dk1"/>
                </a:solidFill>
                <a:latin typeface="Arial"/>
                <a:ea typeface="Arial"/>
                <a:cs typeface="Arial"/>
                <a:sym typeface="Arial"/>
              </a:endParaRPr>
            </a:p>
          </p:txBody>
        </p:sp>
        <p:sp>
          <p:nvSpPr>
            <p:cNvPr id="290" name="Google Shape;290;p20"/>
            <p:cNvSpPr/>
            <p:nvPr/>
          </p:nvSpPr>
          <p:spPr>
            <a:xfrm>
              <a:off x="866274" y="2485701"/>
              <a:ext cx="7195846" cy="2480119"/>
            </a:xfrm>
            <a:custGeom>
              <a:rect b="b" l="l" r="r" t="t"/>
              <a:pathLst>
                <a:path extrusionOk="0" h="2480119" w="7195846">
                  <a:moveTo>
                    <a:pt x="0" y="413361"/>
                  </a:moveTo>
                  <a:cubicBezTo>
                    <a:pt x="0" y="185068"/>
                    <a:pt x="185068" y="0"/>
                    <a:pt x="413361" y="0"/>
                  </a:cubicBezTo>
                  <a:lnTo>
                    <a:pt x="6782485" y="0"/>
                  </a:lnTo>
                  <a:cubicBezTo>
                    <a:pt x="7010778" y="0"/>
                    <a:pt x="7195846" y="185068"/>
                    <a:pt x="7195846" y="413361"/>
                  </a:cubicBezTo>
                  <a:lnTo>
                    <a:pt x="7195846" y="2066758"/>
                  </a:lnTo>
                  <a:cubicBezTo>
                    <a:pt x="7195846" y="2295051"/>
                    <a:pt x="7010778" y="2480119"/>
                    <a:pt x="6782485" y="2480119"/>
                  </a:cubicBezTo>
                  <a:lnTo>
                    <a:pt x="413361" y="2480119"/>
                  </a:lnTo>
                  <a:cubicBezTo>
                    <a:pt x="185068" y="2480119"/>
                    <a:pt x="0" y="2295051"/>
                    <a:pt x="0" y="2066758"/>
                  </a:cubicBezTo>
                  <a:lnTo>
                    <a:pt x="0" y="4133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44875" lIns="368700" spcFirstLastPara="1" rIns="368700" wrap="square" tIns="244875">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Spillage</a:t>
              </a:r>
              <a:endParaRPr b="0" i="0" sz="6500" u="none" cap="none" strike="noStrike">
                <a:solidFill>
                  <a:schemeClr val="lt1"/>
                </a:solidFill>
                <a:latin typeface="Arial"/>
                <a:ea typeface="Arial"/>
                <a:cs typeface="Arial"/>
                <a:sym typeface="Arial"/>
              </a:endParaRPr>
            </a:p>
          </p:txBody>
        </p:sp>
      </p:grpSp>
      <p:grpSp>
        <p:nvGrpSpPr>
          <p:cNvPr id="291" name="Google Shape;291;p20"/>
          <p:cNvGrpSpPr/>
          <p:nvPr/>
        </p:nvGrpSpPr>
        <p:grpSpPr>
          <a:xfrm>
            <a:off x="866274" y="5089826"/>
            <a:ext cx="19988461" cy="2480119"/>
            <a:chOff x="866274" y="5089826"/>
            <a:chExt cx="19988461" cy="2480119"/>
          </a:xfrm>
        </p:grpSpPr>
        <p:sp>
          <p:nvSpPr>
            <p:cNvPr id="292" name="Google Shape;292;p20"/>
            <p:cNvSpPr/>
            <p:nvPr/>
          </p:nvSpPr>
          <p:spPr>
            <a:xfrm>
              <a:off x="8062120" y="5337839"/>
              <a:ext cx="12792615" cy="1984095"/>
            </a:xfrm>
            <a:custGeom>
              <a:rect b="b" l="l" r="r" t="t"/>
              <a:pathLst>
                <a:path extrusionOk="0" h="12792615" w="1984095">
                  <a:moveTo>
                    <a:pt x="1984095" y="2132147"/>
                  </a:moveTo>
                  <a:lnTo>
                    <a:pt x="1984095" y="10660468"/>
                  </a:lnTo>
                  <a:cubicBezTo>
                    <a:pt x="1984095" y="11838016"/>
                    <a:pt x="1961132" y="12792612"/>
                    <a:pt x="1932806" y="12792612"/>
                  </a:cubicBezTo>
                  <a:lnTo>
                    <a:pt x="0" y="12792612"/>
                  </a:lnTo>
                  <a:lnTo>
                    <a:pt x="0" y="12792612"/>
                  </a:lnTo>
                  <a:lnTo>
                    <a:pt x="0" y="3"/>
                  </a:lnTo>
                  <a:lnTo>
                    <a:pt x="0" y="3"/>
                  </a:lnTo>
                  <a:lnTo>
                    <a:pt x="1932806" y="3"/>
                  </a:lnTo>
                  <a:cubicBezTo>
                    <a:pt x="1961132" y="3"/>
                    <a:pt x="1984095" y="954599"/>
                    <a:pt x="1984095" y="2132147"/>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1625" lIns="209550" spcFirstLastPara="1" rIns="306400" wrap="square" tIns="201625">
              <a:noAutofit/>
            </a:bodyPr>
            <a:lstStyle/>
            <a:p>
              <a:pPr indent="-349250" lvl="1" marL="285750" marR="0" rtl="0" algn="l">
                <a:lnSpc>
                  <a:spcPct val="90000"/>
                </a:lnSpc>
                <a:spcBef>
                  <a:spcPts val="0"/>
                </a:spcBef>
                <a:spcAft>
                  <a:spcPts val="0"/>
                </a:spcAft>
                <a:buClr>
                  <a:srgbClr val="000000"/>
                </a:buClr>
                <a:buSzPts val="5500"/>
                <a:buFont typeface="Arial"/>
                <a:buChar char="•"/>
              </a:pPr>
              <a:r>
                <a:rPr b="0" i="0" lang="en-US" sz="5500" u="none" cap="none" strike="noStrike">
                  <a:solidFill>
                    <a:schemeClr val="dk1"/>
                  </a:solidFill>
                  <a:latin typeface="Arial"/>
                  <a:ea typeface="Arial"/>
                  <a:cs typeface="Arial"/>
                  <a:sym typeface="Arial"/>
                </a:rPr>
                <a:t>Volume of air introduced into fluid loop on connection</a:t>
              </a:r>
              <a:endParaRPr b="0" i="0" sz="5500" u="none" cap="none" strike="noStrike">
                <a:solidFill>
                  <a:schemeClr val="dk1"/>
                </a:solidFill>
                <a:latin typeface="Arial"/>
                <a:ea typeface="Arial"/>
                <a:cs typeface="Arial"/>
                <a:sym typeface="Arial"/>
              </a:endParaRPr>
            </a:p>
          </p:txBody>
        </p:sp>
        <p:sp>
          <p:nvSpPr>
            <p:cNvPr id="293" name="Google Shape;293;p20"/>
            <p:cNvSpPr/>
            <p:nvPr/>
          </p:nvSpPr>
          <p:spPr>
            <a:xfrm>
              <a:off x="866274" y="5089826"/>
              <a:ext cx="7195846" cy="2480119"/>
            </a:xfrm>
            <a:custGeom>
              <a:rect b="b" l="l" r="r" t="t"/>
              <a:pathLst>
                <a:path extrusionOk="0" h="2480119" w="7195846">
                  <a:moveTo>
                    <a:pt x="0" y="413361"/>
                  </a:moveTo>
                  <a:cubicBezTo>
                    <a:pt x="0" y="185068"/>
                    <a:pt x="185068" y="0"/>
                    <a:pt x="413361" y="0"/>
                  </a:cubicBezTo>
                  <a:lnTo>
                    <a:pt x="6782485" y="0"/>
                  </a:lnTo>
                  <a:cubicBezTo>
                    <a:pt x="7010778" y="0"/>
                    <a:pt x="7195846" y="185068"/>
                    <a:pt x="7195846" y="413361"/>
                  </a:cubicBezTo>
                  <a:lnTo>
                    <a:pt x="7195846" y="2066758"/>
                  </a:lnTo>
                  <a:cubicBezTo>
                    <a:pt x="7195846" y="2295051"/>
                    <a:pt x="7010778" y="2480119"/>
                    <a:pt x="6782485" y="2480119"/>
                  </a:cubicBezTo>
                  <a:lnTo>
                    <a:pt x="413361" y="2480119"/>
                  </a:lnTo>
                  <a:cubicBezTo>
                    <a:pt x="185068" y="2480119"/>
                    <a:pt x="0" y="2295051"/>
                    <a:pt x="0" y="2066758"/>
                  </a:cubicBezTo>
                  <a:lnTo>
                    <a:pt x="0" y="4133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44875" lIns="368700" spcFirstLastPara="1" rIns="368700" wrap="square" tIns="244875">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Inclusion</a:t>
              </a:r>
              <a:endParaRPr b="0" i="0" sz="6500" u="none" cap="none" strike="noStrike">
                <a:solidFill>
                  <a:schemeClr val="lt1"/>
                </a:solidFill>
                <a:latin typeface="Arial"/>
                <a:ea typeface="Arial"/>
                <a:cs typeface="Arial"/>
                <a:sym typeface="Arial"/>
              </a:endParaRPr>
            </a:p>
          </p:txBody>
        </p:sp>
      </p:grpSp>
      <p:grpSp>
        <p:nvGrpSpPr>
          <p:cNvPr id="294" name="Google Shape;294;p20"/>
          <p:cNvGrpSpPr/>
          <p:nvPr/>
        </p:nvGrpSpPr>
        <p:grpSpPr>
          <a:xfrm>
            <a:off x="866274" y="7693952"/>
            <a:ext cx="19988461" cy="2480119"/>
            <a:chOff x="866274" y="7693952"/>
            <a:chExt cx="19988461" cy="2480119"/>
          </a:xfrm>
        </p:grpSpPr>
        <p:sp>
          <p:nvSpPr>
            <p:cNvPr id="295" name="Google Shape;295;p20"/>
            <p:cNvSpPr/>
            <p:nvPr/>
          </p:nvSpPr>
          <p:spPr>
            <a:xfrm>
              <a:off x="8062120" y="7941963"/>
              <a:ext cx="12792615" cy="1984095"/>
            </a:xfrm>
            <a:custGeom>
              <a:rect b="b" l="l" r="r" t="t"/>
              <a:pathLst>
                <a:path extrusionOk="0" h="12792615" w="1984095">
                  <a:moveTo>
                    <a:pt x="1984095" y="2132147"/>
                  </a:moveTo>
                  <a:lnTo>
                    <a:pt x="1984095" y="10660468"/>
                  </a:lnTo>
                  <a:cubicBezTo>
                    <a:pt x="1984095" y="11838016"/>
                    <a:pt x="1961132" y="12792612"/>
                    <a:pt x="1932806" y="12792612"/>
                  </a:cubicBezTo>
                  <a:lnTo>
                    <a:pt x="0" y="12792612"/>
                  </a:lnTo>
                  <a:lnTo>
                    <a:pt x="0" y="12792612"/>
                  </a:lnTo>
                  <a:lnTo>
                    <a:pt x="0" y="3"/>
                  </a:lnTo>
                  <a:lnTo>
                    <a:pt x="0" y="3"/>
                  </a:lnTo>
                  <a:lnTo>
                    <a:pt x="1932806" y="3"/>
                  </a:lnTo>
                  <a:cubicBezTo>
                    <a:pt x="1961132" y="3"/>
                    <a:pt x="1984095" y="954599"/>
                    <a:pt x="1984095" y="2132147"/>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1625" lIns="209550" spcFirstLastPara="1" rIns="306400" wrap="square" tIns="201625">
              <a:noAutofit/>
            </a:bodyPr>
            <a:lstStyle/>
            <a:p>
              <a:pPr indent="-349250" lvl="1" marL="285750" marR="0" rtl="0" algn="l">
                <a:lnSpc>
                  <a:spcPct val="90000"/>
                </a:lnSpc>
                <a:spcBef>
                  <a:spcPts val="0"/>
                </a:spcBef>
                <a:spcAft>
                  <a:spcPts val="0"/>
                </a:spcAft>
                <a:buClr>
                  <a:srgbClr val="000000"/>
                </a:buClr>
                <a:buSzPts val="5500"/>
                <a:buFont typeface="Arial"/>
                <a:buChar char="•"/>
              </a:pPr>
              <a:r>
                <a:rPr b="0" i="0" lang="en-US" sz="5500" u="none" cap="none" strike="noStrike">
                  <a:solidFill>
                    <a:schemeClr val="dk1"/>
                  </a:solidFill>
                  <a:latin typeface="Arial"/>
                  <a:ea typeface="Arial"/>
                  <a:cs typeface="Arial"/>
                  <a:sym typeface="Arial"/>
                </a:rPr>
                <a:t>Unintentional fluid discharge</a:t>
              </a:r>
              <a:endParaRPr b="0" i="0" sz="5500" u="none" cap="none" strike="noStrike">
                <a:solidFill>
                  <a:schemeClr val="dk1"/>
                </a:solidFill>
                <a:latin typeface="Arial"/>
                <a:ea typeface="Arial"/>
                <a:cs typeface="Arial"/>
                <a:sym typeface="Arial"/>
              </a:endParaRPr>
            </a:p>
            <a:p>
              <a:pPr indent="-349250" lvl="1" marL="285750" marR="0" rtl="0" algn="l">
                <a:lnSpc>
                  <a:spcPct val="90000"/>
                </a:lnSpc>
                <a:spcBef>
                  <a:spcPts val="825"/>
                </a:spcBef>
                <a:spcAft>
                  <a:spcPts val="0"/>
                </a:spcAft>
                <a:buClr>
                  <a:srgbClr val="000000"/>
                </a:buClr>
                <a:buSzPts val="5500"/>
                <a:buFont typeface="Arial"/>
                <a:buChar char="•"/>
              </a:pPr>
              <a:r>
                <a:rPr b="0" i="0" lang="en-US" sz="5500" u="none" cap="none" strike="noStrike">
                  <a:solidFill>
                    <a:schemeClr val="dk1"/>
                  </a:solidFill>
                  <a:latin typeface="Arial"/>
                  <a:ea typeface="Arial"/>
                  <a:cs typeface="Arial"/>
                  <a:sym typeface="Arial"/>
                </a:rPr>
                <a:t>Potentially catastrophic</a:t>
              </a:r>
              <a:endParaRPr b="0" i="0" sz="5500" u="none" cap="none" strike="noStrike">
                <a:solidFill>
                  <a:schemeClr val="dk1"/>
                </a:solidFill>
                <a:latin typeface="Arial"/>
                <a:ea typeface="Arial"/>
                <a:cs typeface="Arial"/>
                <a:sym typeface="Arial"/>
              </a:endParaRPr>
            </a:p>
          </p:txBody>
        </p:sp>
        <p:sp>
          <p:nvSpPr>
            <p:cNvPr id="296" name="Google Shape;296;p20"/>
            <p:cNvSpPr/>
            <p:nvPr/>
          </p:nvSpPr>
          <p:spPr>
            <a:xfrm>
              <a:off x="866274" y="7693952"/>
              <a:ext cx="7195846" cy="2480119"/>
            </a:xfrm>
            <a:custGeom>
              <a:rect b="b" l="l" r="r" t="t"/>
              <a:pathLst>
                <a:path extrusionOk="0" h="2480119" w="7195846">
                  <a:moveTo>
                    <a:pt x="0" y="413361"/>
                  </a:moveTo>
                  <a:cubicBezTo>
                    <a:pt x="0" y="185068"/>
                    <a:pt x="185068" y="0"/>
                    <a:pt x="413361" y="0"/>
                  </a:cubicBezTo>
                  <a:lnTo>
                    <a:pt x="6782485" y="0"/>
                  </a:lnTo>
                  <a:cubicBezTo>
                    <a:pt x="7010778" y="0"/>
                    <a:pt x="7195846" y="185068"/>
                    <a:pt x="7195846" y="413361"/>
                  </a:cubicBezTo>
                  <a:lnTo>
                    <a:pt x="7195846" y="2066758"/>
                  </a:lnTo>
                  <a:cubicBezTo>
                    <a:pt x="7195846" y="2295051"/>
                    <a:pt x="7010778" y="2480119"/>
                    <a:pt x="6782485" y="2480119"/>
                  </a:cubicBezTo>
                  <a:lnTo>
                    <a:pt x="413361" y="2480119"/>
                  </a:lnTo>
                  <a:cubicBezTo>
                    <a:pt x="185068" y="2480119"/>
                    <a:pt x="0" y="2295051"/>
                    <a:pt x="0" y="2066758"/>
                  </a:cubicBezTo>
                  <a:lnTo>
                    <a:pt x="0" y="413361"/>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44875" lIns="368700" spcFirstLastPara="1" rIns="368700" wrap="square" tIns="244875">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Leaks</a:t>
              </a:r>
              <a:endParaRPr b="0" i="0" sz="6500" u="none" cap="none" strike="noStrike">
                <a:solidFill>
                  <a:schemeClr val="lt1"/>
                </a:solidFill>
                <a:latin typeface="Arial"/>
                <a:ea typeface="Arial"/>
                <a:cs typeface="Arial"/>
                <a:sym typeface="Arial"/>
              </a:endParaRPr>
            </a:p>
          </p:txBody>
        </p:sp>
      </p:grpSp>
      <p:sp>
        <p:nvSpPr>
          <p:cNvPr id="297" name="Google Shape;297;p20"/>
          <p:cNvSpPr txBox="1"/>
          <p:nvPr/>
        </p:nvSpPr>
        <p:spPr>
          <a:xfrm>
            <a:off x="12192001" y="3651251"/>
            <a:ext cx="10515603" cy="758280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dk1"/>
              </a:solidFill>
              <a:latin typeface="Arial"/>
              <a:ea typeface="Arial"/>
              <a:cs typeface="Arial"/>
              <a:sym typeface="Arial"/>
            </a:endParaRPr>
          </a:p>
        </p:txBody>
      </p:sp>
      <p:sp>
        <p:nvSpPr>
          <p:cNvPr id="298" name="Google Shape;298;p20"/>
          <p:cNvSpPr/>
          <p:nvPr/>
        </p:nvSpPr>
        <p:spPr>
          <a:xfrm>
            <a:off x="12434636" y="10779601"/>
            <a:ext cx="8420100" cy="1835157"/>
          </a:xfrm>
          <a:prstGeom prst="roundRect">
            <a:avLst>
              <a:gd fmla="val 16667" name="adj"/>
            </a:avLst>
          </a:prstGeom>
          <a:solidFill>
            <a:srgbClr val="494CA0"/>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1" sz="3200" u="none" cap="none" strike="noStrike">
              <a:solidFill>
                <a:schemeClr val="lt1"/>
              </a:solidFill>
              <a:latin typeface="Arial"/>
              <a:ea typeface="Arial"/>
              <a:cs typeface="Arial"/>
              <a:sym typeface="Arial"/>
            </a:endParaRPr>
          </a:p>
          <a:p>
            <a:pPr indent="0" lvl="1" marL="0" marR="0" rtl="0" algn="ctr">
              <a:lnSpc>
                <a:spcPct val="100000"/>
              </a:lnSpc>
              <a:spcBef>
                <a:spcPts val="0"/>
              </a:spcBef>
              <a:spcAft>
                <a:spcPts val="0"/>
              </a:spcAft>
              <a:buNone/>
            </a:pPr>
            <a:r>
              <a:rPr b="0" i="1" lang="en-US" sz="3200" u="none" cap="none" strike="noStrike">
                <a:solidFill>
                  <a:schemeClr val="lt1"/>
                </a:solidFill>
                <a:latin typeface="Arial"/>
                <a:ea typeface="Arial"/>
                <a:cs typeface="Arial"/>
                <a:sym typeface="Arial"/>
              </a:rPr>
              <a:t>Multilobe seals (vs. standard o-rings) for redundant protection against leaks </a:t>
            </a:r>
            <a:endParaRPr/>
          </a:p>
          <a:p>
            <a:pPr indent="0" lvl="0" marL="0" marR="0" rtl="0" algn="ctr">
              <a:lnSpc>
                <a:spcPct val="100000"/>
              </a:lnSpc>
              <a:spcBef>
                <a:spcPts val="0"/>
              </a:spcBef>
              <a:spcAft>
                <a:spcPts val="0"/>
              </a:spcAft>
              <a:buNone/>
            </a:pPr>
            <a:r>
              <a:t/>
            </a:r>
            <a:endParaRPr b="0" i="0" sz="4267" u="none" cap="none" strike="noStrike">
              <a:solidFill>
                <a:schemeClr val="lt1"/>
              </a:solidFill>
              <a:latin typeface="Arial"/>
              <a:ea typeface="Arial"/>
              <a:cs typeface="Arial"/>
              <a:sym typeface="Arial"/>
            </a:endParaRPr>
          </a:p>
        </p:txBody>
      </p:sp>
      <p:grpSp>
        <p:nvGrpSpPr>
          <p:cNvPr id="299" name="Google Shape;299;p20"/>
          <p:cNvGrpSpPr/>
          <p:nvPr/>
        </p:nvGrpSpPr>
        <p:grpSpPr>
          <a:xfrm>
            <a:off x="21457693" y="287840"/>
            <a:ext cx="2499811" cy="2425119"/>
            <a:chOff x="4318093" y="1083265"/>
            <a:chExt cx="3389769" cy="3533571"/>
          </a:xfrm>
        </p:grpSpPr>
        <p:pic>
          <p:nvPicPr>
            <p:cNvPr id="300" name="Google Shape;300;p20"/>
            <p:cNvPicPr preferRelativeResize="0"/>
            <p:nvPr/>
          </p:nvPicPr>
          <p:blipFill rotWithShape="1">
            <a:blip r:embed="rId3">
              <a:alphaModFix/>
            </a:blip>
            <a:srcRect b="0" l="0" r="0" t="0"/>
            <a:stretch/>
          </p:blipFill>
          <p:spPr>
            <a:xfrm>
              <a:off x="4565049" y="1083265"/>
              <a:ext cx="2895856" cy="2895856"/>
            </a:xfrm>
            <a:prstGeom prst="rect">
              <a:avLst/>
            </a:prstGeom>
            <a:noFill/>
            <a:ln>
              <a:noFill/>
            </a:ln>
          </p:spPr>
        </p:pic>
        <p:sp>
          <p:nvSpPr>
            <p:cNvPr id="301" name="Google Shape;301;p20"/>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par>
                                <p:cTn fill="hold" nodeType="withEffect" presetClass="entr" presetID="23" presetSubtype="16">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ppt_w</p:attrName>
                                        </p:attrNameLst>
                                      </p:cBhvr>
                                      <p:tavLst>
                                        <p:tav fmla="" tm="0">
                                          <p:val>
                                            <p:strVal val="0"/>
                                          </p:val>
                                        </p:tav>
                                        <p:tav fmla="" tm="100000">
                                          <p:val>
                                            <p:strVal val="#ppt_w"/>
                                          </p:val>
                                        </p:tav>
                                      </p:tavLst>
                                    </p:anim>
                                    <p:anim calcmode="lin" valueType="num">
                                      <p:cBhvr additive="base">
                                        <p:cTn dur="500"/>
                                        <p:tgtEl>
                                          <p:spTgt spid="29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Google Shape;306;p21"/>
          <p:cNvSpPr txBox="1"/>
          <p:nvPr>
            <p:ph type="title"/>
          </p:nvPr>
        </p:nvSpPr>
        <p:spPr>
          <a:xfrm>
            <a:off x="1676400" y="730251"/>
            <a:ext cx="22352001"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QD functional requirements</a:t>
            </a:r>
            <a:endParaRPr/>
          </a:p>
        </p:txBody>
      </p:sp>
      <p:grpSp>
        <p:nvGrpSpPr>
          <p:cNvPr id="307" name="Google Shape;307;p21"/>
          <p:cNvGrpSpPr/>
          <p:nvPr/>
        </p:nvGrpSpPr>
        <p:grpSpPr>
          <a:xfrm>
            <a:off x="395453" y="2772658"/>
            <a:ext cx="19352377" cy="1952135"/>
            <a:chOff x="395453" y="2772658"/>
            <a:chExt cx="19352377" cy="1952135"/>
          </a:xfrm>
        </p:grpSpPr>
        <p:sp>
          <p:nvSpPr>
            <p:cNvPr id="308" name="Google Shape;308;p21"/>
            <p:cNvSpPr/>
            <p:nvPr/>
          </p:nvSpPr>
          <p:spPr>
            <a:xfrm>
              <a:off x="7362308" y="2967872"/>
              <a:ext cx="12385522" cy="1561709"/>
            </a:xfrm>
            <a:custGeom>
              <a:rect b="b" l="l" r="r" t="t"/>
              <a:pathLst>
                <a:path extrusionOk="0" h="12385521" w="1561708">
                  <a:moveTo>
                    <a:pt x="1561708" y="2064298"/>
                  </a:moveTo>
                  <a:lnTo>
                    <a:pt x="1561708" y="10321223"/>
                  </a:lnTo>
                  <a:cubicBezTo>
                    <a:pt x="1561708" y="11461299"/>
                    <a:pt x="1547014" y="12385517"/>
                    <a:pt x="1528888" y="12385517"/>
                  </a:cubicBezTo>
                  <a:lnTo>
                    <a:pt x="0" y="12385517"/>
                  </a:lnTo>
                  <a:lnTo>
                    <a:pt x="0" y="12385517"/>
                  </a:lnTo>
                  <a:lnTo>
                    <a:pt x="0" y="4"/>
                  </a:lnTo>
                  <a:lnTo>
                    <a:pt x="0" y="4"/>
                  </a:lnTo>
                  <a:lnTo>
                    <a:pt x="1528888" y="4"/>
                  </a:lnTo>
                  <a:cubicBezTo>
                    <a:pt x="1547014" y="4"/>
                    <a:pt x="1561708" y="924222"/>
                    <a:pt x="1561708" y="2064298"/>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0050" lIns="247650" spcFirstLastPara="1" rIns="323875" wrap="square" tIns="200050">
              <a:noAutofit/>
            </a:bodyPr>
            <a:lstStyle/>
            <a:p>
              <a:pPr indent="-285750" lvl="1" marL="285750" marR="0" rtl="0" algn="l">
                <a:lnSpc>
                  <a:spcPct val="9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Resistance and stability</a:t>
              </a:r>
              <a:endParaRPr b="0" i="0" sz="4000" u="none" cap="none" strike="noStrike">
                <a:solidFill>
                  <a:schemeClr val="dk1"/>
                </a:solidFill>
                <a:latin typeface="Arial"/>
                <a:ea typeface="Arial"/>
                <a:cs typeface="Arial"/>
                <a:sym typeface="Arial"/>
              </a:endParaRPr>
            </a:p>
          </p:txBody>
        </p:sp>
        <p:sp>
          <p:nvSpPr>
            <p:cNvPr id="309" name="Google Shape;309;p21"/>
            <p:cNvSpPr/>
            <p:nvPr/>
          </p:nvSpPr>
          <p:spPr>
            <a:xfrm>
              <a:off x="395453" y="2772658"/>
              <a:ext cx="6966856" cy="1952135"/>
            </a:xfrm>
            <a:custGeom>
              <a:rect b="b" l="l" r="r" t="t"/>
              <a:pathLst>
                <a:path extrusionOk="0" h="1952135" w="6966856">
                  <a:moveTo>
                    <a:pt x="0" y="325362"/>
                  </a:moveTo>
                  <a:cubicBezTo>
                    <a:pt x="0" y="145670"/>
                    <a:pt x="145670" y="0"/>
                    <a:pt x="325362" y="0"/>
                  </a:cubicBezTo>
                  <a:lnTo>
                    <a:pt x="6641494" y="0"/>
                  </a:lnTo>
                  <a:cubicBezTo>
                    <a:pt x="6821186" y="0"/>
                    <a:pt x="6966856" y="145670"/>
                    <a:pt x="6966856" y="325362"/>
                  </a:cubicBezTo>
                  <a:lnTo>
                    <a:pt x="6966856" y="1626773"/>
                  </a:lnTo>
                  <a:cubicBezTo>
                    <a:pt x="6966856" y="1806465"/>
                    <a:pt x="6821186" y="1952135"/>
                    <a:pt x="6641494" y="1952135"/>
                  </a:cubicBezTo>
                  <a:lnTo>
                    <a:pt x="325362" y="1952135"/>
                  </a:lnTo>
                  <a:cubicBezTo>
                    <a:pt x="145670" y="1952135"/>
                    <a:pt x="0" y="1806465"/>
                    <a:pt x="0" y="1626773"/>
                  </a:cubicBezTo>
                  <a:lnTo>
                    <a:pt x="0" y="325362"/>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5775" lIns="316275" spcFirstLastPara="1" rIns="316275" wrap="square" tIns="205775">
              <a:noAutofit/>
            </a:bodyPr>
            <a:lstStyle/>
            <a:p>
              <a:pPr indent="0" lvl="0" marL="0" marR="0" rtl="0" algn="ctr">
                <a:lnSpc>
                  <a:spcPct val="90000"/>
                </a:lnSpc>
                <a:spcBef>
                  <a:spcPts val="0"/>
                </a:spcBef>
                <a:spcAft>
                  <a:spcPts val="0"/>
                </a:spcAft>
                <a:buClr>
                  <a:srgbClr val="000000"/>
                </a:buClr>
                <a:buSzPts val="5800"/>
                <a:buFont typeface="Arial"/>
                <a:buNone/>
              </a:pPr>
              <a:r>
                <a:rPr b="0" i="0" lang="en-US" sz="5800" u="none" cap="none" strike="noStrike">
                  <a:solidFill>
                    <a:schemeClr val="lt1"/>
                  </a:solidFill>
                  <a:latin typeface="Arial"/>
                  <a:ea typeface="Arial"/>
                  <a:cs typeface="Arial"/>
                  <a:sym typeface="Arial"/>
                </a:rPr>
                <a:t>Temperature</a:t>
              </a:r>
              <a:endParaRPr b="0" i="0" sz="5800" u="none" cap="none" strike="noStrike">
                <a:solidFill>
                  <a:schemeClr val="lt1"/>
                </a:solidFill>
                <a:latin typeface="Arial"/>
                <a:ea typeface="Arial"/>
                <a:cs typeface="Arial"/>
                <a:sym typeface="Arial"/>
              </a:endParaRPr>
            </a:p>
          </p:txBody>
        </p:sp>
      </p:grpSp>
      <p:grpSp>
        <p:nvGrpSpPr>
          <p:cNvPr id="310" name="Google Shape;310;p21"/>
          <p:cNvGrpSpPr/>
          <p:nvPr/>
        </p:nvGrpSpPr>
        <p:grpSpPr>
          <a:xfrm>
            <a:off x="395453" y="4822400"/>
            <a:ext cx="19352377" cy="1952135"/>
            <a:chOff x="395453" y="4822400"/>
            <a:chExt cx="19352377" cy="1952135"/>
          </a:xfrm>
        </p:grpSpPr>
        <p:sp>
          <p:nvSpPr>
            <p:cNvPr id="311" name="Google Shape;311;p21"/>
            <p:cNvSpPr/>
            <p:nvPr/>
          </p:nvSpPr>
          <p:spPr>
            <a:xfrm>
              <a:off x="7362308" y="5017614"/>
              <a:ext cx="12385522" cy="1561709"/>
            </a:xfrm>
            <a:custGeom>
              <a:rect b="b" l="l" r="r" t="t"/>
              <a:pathLst>
                <a:path extrusionOk="0" h="12385521" w="1561708">
                  <a:moveTo>
                    <a:pt x="1561708" y="2064298"/>
                  </a:moveTo>
                  <a:lnTo>
                    <a:pt x="1561708" y="10321223"/>
                  </a:lnTo>
                  <a:cubicBezTo>
                    <a:pt x="1561708" y="11461299"/>
                    <a:pt x="1547014" y="12385517"/>
                    <a:pt x="1528888" y="12385517"/>
                  </a:cubicBezTo>
                  <a:lnTo>
                    <a:pt x="0" y="12385517"/>
                  </a:lnTo>
                  <a:lnTo>
                    <a:pt x="0" y="12385517"/>
                  </a:lnTo>
                  <a:lnTo>
                    <a:pt x="0" y="4"/>
                  </a:lnTo>
                  <a:lnTo>
                    <a:pt x="0" y="4"/>
                  </a:lnTo>
                  <a:lnTo>
                    <a:pt x="1528888" y="4"/>
                  </a:lnTo>
                  <a:cubicBezTo>
                    <a:pt x="1547014" y="4"/>
                    <a:pt x="1561708" y="924222"/>
                    <a:pt x="1561708" y="2064298"/>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0050" lIns="247650" spcFirstLastPara="1" rIns="323875" wrap="square" tIns="200050">
              <a:noAutofit/>
            </a:bodyPr>
            <a:lstStyle/>
            <a:p>
              <a:pPr indent="-285750" lvl="1" marL="285750" marR="0" rtl="0" algn="l">
                <a:lnSpc>
                  <a:spcPct val="9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UL94V</a:t>
              </a:r>
              <a:endParaRPr b="0" i="0" sz="4000" u="none" cap="none" strike="noStrike">
                <a:solidFill>
                  <a:schemeClr val="dk1"/>
                </a:solidFill>
                <a:latin typeface="Arial"/>
                <a:ea typeface="Arial"/>
                <a:cs typeface="Arial"/>
                <a:sym typeface="Arial"/>
              </a:endParaRPr>
            </a:p>
          </p:txBody>
        </p:sp>
        <p:sp>
          <p:nvSpPr>
            <p:cNvPr id="312" name="Google Shape;312;p21"/>
            <p:cNvSpPr/>
            <p:nvPr/>
          </p:nvSpPr>
          <p:spPr>
            <a:xfrm>
              <a:off x="395453" y="4822400"/>
              <a:ext cx="6966856" cy="1952135"/>
            </a:xfrm>
            <a:custGeom>
              <a:rect b="b" l="l" r="r" t="t"/>
              <a:pathLst>
                <a:path extrusionOk="0" h="1952135" w="6966856">
                  <a:moveTo>
                    <a:pt x="0" y="325362"/>
                  </a:moveTo>
                  <a:cubicBezTo>
                    <a:pt x="0" y="145670"/>
                    <a:pt x="145670" y="0"/>
                    <a:pt x="325362" y="0"/>
                  </a:cubicBezTo>
                  <a:lnTo>
                    <a:pt x="6641494" y="0"/>
                  </a:lnTo>
                  <a:cubicBezTo>
                    <a:pt x="6821186" y="0"/>
                    <a:pt x="6966856" y="145670"/>
                    <a:pt x="6966856" y="325362"/>
                  </a:cubicBezTo>
                  <a:lnTo>
                    <a:pt x="6966856" y="1626773"/>
                  </a:lnTo>
                  <a:cubicBezTo>
                    <a:pt x="6966856" y="1806465"/>
                    <a:pt x="6821186" y="1952135"/>
                    <a:pt x="6641494" y="1952135"/>
                  </a:cubicBezTo>
                  <a:lnTo>
                    <a:pt x="325362" y="1952135"/>
                  </a:lnTo>
                  <a:cubicBezTo>
                    <a:pt x="145670" y="1952135"/>
                    <a:pt x="0" y="1806465"/>
                    <a:pt x="0" y="1626773"/>
                  </a:cubicBezTo>
                  <a:lnTo>
                    <a:pt x="0" y="325362"/>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5775" lIns="316275" spcFirstLastPara="1" rIns="316275" wrap="square" tIns="205775">
              <a:noAutofit/>
            </a:bodyPr>
            <a:lstStyle/>
            <a:p>
              <a:pPr indent="0" lvl="0" marL="0" marR="0" rtl="0" algn="ctr">
                <a:lnSpc>
                  <a:spcPct val="90000"/>
                </a:lnSpc>
                <a:spcBef>
                  <a:spcPts val="0"/>
                </a:spcBef>
                <a:spcAft>
                  <a:spcPts val="0"/>
                </a:spcAft>
                <a:buClr>
                  <a:srgbClr val="000000"/>
                </a:buClr>
                <a:buSzPts val="5800"/>
                <a:buFont typeface="Arial"/>
                <a:buNone/>
              </a:pPr>
              <a:r>
                <a:rPr b="0" i="0" lang="en-US" sz="5800" u="none" cap="none" strike="noStrike">
                  <a:solidFill>
                    <a:schemeClr val="lt1"/>
                  </a:solidFill>
                  <a:latin typeface="Arial"/>
                  <a:ea typeface="Arial"/>
                  <a:cs typeface="Arial"/>
                  <a:sym typeface="Arial"/>
                </a:rPr>
                <a:t>Flammability</a:t>
              </a:r>
              <a:endParaRPr/>
            </a:p>
          </p:txBody>
        </p:sp>
      </p:grpSp>
      <p:grpSp>
        <p:nvGrpSpPr>
          <p:cNvPr id="313" name="Google Shape;313;p21"/>
          <p:cNvGrpSpPr/>
          <p:nvPr/>
        </p:nvGrpSpPr>
        <p:grpSpPr>
          <a:xfrm>
            <a:off x="395453" y="6872142"/>
            <a:ext cx="19352377" cy="1952135"/>
            <a:chOff x="395453" y="6872142"/>
            <a:chExt cx="19352377" cy="1952135"/>
          </a:xfrm>
        </p:grpSpPr>
        <p:sp>
          <p:nvSpPr>
            <p:cNvPr id="314" name="Google Shape;314;p21"/>
            <p:cNvSpPr/>
            <p:nvPr/>
          </p:nvSpPr>
          <p:spPr>
            <a:xfrm>
              <a:off x="7362308" y="7067356"/>
              <a:ext cx="12385522" cy="1561709"/>
            </a:xfrm>
            <a:custGeom>
              <a:rect b="b" l="l" r="r" t="t"/>
              <a:pathLst>
                <a:path extrusionOk="0" h="12385521" w="1561708">
                  <a:moveTo>
                    <a:pt x="1561708" y="2064298"/>
                  </a:moveTo>
                  <a:lnTo>
                    <a:pt x="1561708" y="10321223"/>
                  </a:lnTo>
                  <a:cubicBezTo>
                    <a:pt x="1561708" y="11461299"/>
                    <a:pt x="1547014" y="12385517"/>
                    <a:pt x="1528888" y="12385517"/>
                  </a:cubicBezTo>
                  <a:lnTo>
                    <a:pt x="0" y="12385517"/>
                  </a:lnTo>
                  <a:lnTo>
                    <a:pt x="0" y="12385517"/>
                  </a:lnTo>
                  <a:lnTo>
                    <a:pt x="0" y="4"/>
                  </a:lnTo>
                  <a:lnTo>
                    <a:pt x="0" y="4"/>
                  </a:lnTo>
                  <a:lnTo>
                    <a:pt x="1528888" y="4"/>
                  </a:lnTo>
                  <a:cubicBezTo>
                    <a:pt x="1547014" y="4"/>
                    <a:pt x="1561708" y="924222"/>
                    <a:pt x="1561708" y="2064298"/>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0050" lIns="247650" spcFirstLastPara="1" rIns="323875" wrap="square" tIns="200050">
              <a:noAutofit/>
            </a:bodyPr>
            <a:lstStyle/>
            <a:p>
              <a:pPr indent="-285750" lvl="1" marL="285750" marR="0" rtl="0" algn="l">
                <a:lnSpc>
                  <a:spcPct val="9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Metal QDs can be hot to the touch</a:t>
              </a:r>
              <a:endParaRPr b="0" i="0" sz="4000" u="none" cap="none" strike="noStrike">
                <a:solidFill>
                  <a:schemeClr val="dk1"/>
                </a:solidFill>
                <a:latin typeface="Arial"/>
                <a:ea typeface="Arial"/>
                <a:cs typeface="Arial"/>
                <a:sym typeface="Arial"/>
              </a:endParaRPr>
            </a:p>
            <a:p>
              <a:pPr indent="-285750" lvl="1" marL="285750" marR="0" rtl="0" algn="l">
                <a:lnSpc>
                  <a:spcPct val="90000"/>
                </a:lnSpc>
                <a:spcBef>
                  <a:spcPts val="60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Consider location and operator </a:t>
              </a:r>
              <a:br>
                <a:rPr b="0" i="0" lang="en-US" sz="4000" u="none" cap="none" strike="noStrike">
                  <a:solidFill>
                    <a:schemeClr val="dk1"/>
                  </a:solidFill>
                  <a:latin typeface="Arial"/>
                  <a:ea typeface="Arial"/>
                  <a:cs typeface="Arial"/>
                  <a:sym typeface="Arial"/>
                </a:rPr>
              </a:br>
              <a:r>
                <a:rPr b="0" i="0" lang="en-US" sz="4000" u="none" cap="none" strike="noStrike">
                  <a:solidFill>
                    <a:schemeClr val="dk1"/>
                  </a:solidFill>
                  <a:latin typeface="Arial"/>
                  <a:ea typeface="Arial"/>
                  <a:cs typeface="Arial"/>
                  <a:sym typeface="Arial"/>
                </a:rPr>
                <a:t>interaction</a:t>
              </a:r>
              <a:endParaRPr b="0" i="0" sz="4000" u="none" cap="none" strike="noStrike">
                <a:solidFill>
                  <a:schemeClr val="dk1"/>
                </a:solidFill>
                <a:latin typeface="Arial"/>
                <a:ea typeface="Arial"/>
                <a:cs typeface="Arial"/>
                <a:sym typeface="Arial"/>
              </a:endParaRPr>
            </a:p>
          </p:txBody>
        </p:sp>
        <p:sp>
          <p:nvSpPr>
            <p:cNvPr id="315" name="Google Shape;315;p21"/>
            <p:cNvSpPr/>
            <p:nvPr/>
          </p:nvSpPr>
          <p:spPr>
            <a:xfrm>
              <a:off x="395453" y="6872142"/>
              <a:ext cx="6966856" cy="1952135"/>
            </a:xfrm>
            <a:custGeom>
              <a:rect b="b" l="l" r="r" t="t"/>
              <a:pathLst>
                <a:path extrusionOk="0" h="1952135" w="6966856">
                  <a:moveTo>
                    <a:pt x="0" y="325362"/>
                  </a:moveTo>
                  <a:cubicBezTo>
                    <a:pt x="0" y="145670"/>
                    <a:pt x="145670" y="0"/>
                    <a:pt x="325362" y="0"/>
                  </a:cubicBezTo>
                  <a:lnTo>
                    <a:pt x="6641494" y="0"/>
                  </a:lnTo>
                  <a:cubicBezTo>
                    <a:pt x="6821186" y="0"/>
                    <a:pt x="6966856" y="145670"/>
                    <a:pt x="6966856" y="325362"/>
                  </a:cubicBezTo>
                  <a:lnTo>
                    <a:pt x="6966856" y="1626773"/>
                  </a:lnTo>
                  <a:cubicBezTo>
                    <a:pt x="6966856" y="1806465"/>
                    <a:pt x="6821186" y="1952135"/>
                    <a:pt x="6641494" y="1952135"/>
                  </a:cubicBezTo>
                  <a:lnTo>
                    <a:pt x="325362" y="1952135"/>
                  </a:lnTo>
                  <a:cubicBezTo>
                    <a:pt x="145670" y="1952135"/>
                    <a:pt x="0" y="1806465"/>
                    <a:pt x="0" y="1626773"/>
                  </a:cubicBezTo>
                  <a:lnTo>
                    <a:pt x="0" y="325362"/>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5775" lIns="316275" spcFirstLastPara="1" rIns="316275" wrap="square" tIns="205775">
              <a:noAutofit/>
            </a:bodyPr>
            <a:lstStyle/>
            <a:p>
              <a:pPr indent="0" lvl="0" marL="0" marR="0" rtl="0" algn="ctr">
                <a:lnSpc>
                  <a:spcPct val="90000"/>
                </a:lnSpc>
                <a:spcBef>
                  <a:spcPts val="0"/>
                </a:spcBef>
                <a:spcAft>
                  <a:spcPts val="0"/>
                </a:spcAft>
                <a:buClr>
                  <a:srgbClr val="000000"/>
                </a:buClr>
                <a:buSzPts val="5800"/>
                <a:buFont typeface="Arial"/>
                <a:buNone/>
              </a:pPr>
              <a:r>
                <a:rPr b="0" i="0" lang="en-US" sz="5800" u="none" cap="none" strike="noStrike">
                  <a:solidFill>
                    <a:schemeClr val="lt1"/>
                  </a:solidFill>
                  <a:latin typeface="Arial"/>
                  <a:ea typeface="Arial"/>
                  <a:cs typeface="Arial"/>
                  <a:sym typeface="Arial"/>
                </a:rPr>
                <a:t>Conductivity</a:t>
              </a:r>
              <a:endParaRPr b="0" i="0" sz="5800" u="none" cap="none" strike="noStrike">
                <a:solidFill>
                  <a:schemeClr val="lt1"/>
                </a:solidFill>
                <a:latin typeface="Arial"/>
                <a:ea typeface="Arial"/>
                <a:cs typeface="Arial"/>
                <a:sym typeface="Arial"/>
              </a:endParaRPr>
            </a:p>
          </p:txBody>
        </p:sp>
      </p:grpSp>
      <p:grpSp>
        <p:nvGrpSpPr>
          <p:cNvPr id="316" name="Google Shape;316;p21"/>
          <p:cNvGrpSpPr/>
          <p:nvPr/>
        </p:nvGrpSpPr>
        <p:grpSpPr>
          <a:xfrm>
            <a:off x="395453" y="8921884"/>
            <a:ext cx="19352377" cy="1952135"/>
            <a:chOff x="395453" y="8921884"/>
            <a:chExt cx="19352377" cy="1952135"/>
          </a:xfrm>
        </p:grpSpPr>
        <p:sp>
          <p:nvSpPr>
            <p:cNvPr id="317" name="Google Shape;317;p21"/>
            <p:cNvSpPr/>
            <p:nvPr/>
          </p:nvSpPr>
          <p:spPr>
            <a:xfrm>
              <a:off x="7362308" y="9117097"/>
              <a:ext cx="12385522" cy="1561709"/>
            </a:xfrm>
            <a:custGeom>
              <a:rect b="b" l="l" r="r" t="t"/>
              <a:pathLst>
                <a:path extrusionOk="0" h="12385521" w="1561708">
                  <a:moveTo>
                    <a:pt x="1561708" y="2064298"/>
                  </a:moveTo>
                  <a:lnTo>
                    <a:pt x="1561708" y="10321223"/>
                  </a:lnTo>
                  <a:cubicBezTo>
                    <a:pt x="1561708" y="11461299"/>
                    <a:pt x="1547014" y="12385517"/>
                    <a:pt x="1528888" y="12385517"/>
                  </a:cubicBezTo>
                  <a:lnTo>
                    <a:pt x="0" y="12385517"/>
                  </a:lnTo>
                  <a:lnTo>
                    <a:pt x="0" y="12385517"/>
                  </a:lnTo>
                  <a:lnTo>
                    <a:pt x="0" y="4"/>
                  </a:lnTo>
                  <a:lnTo>
                    <a:pt x="0" y="4"/>
                  </a:lnTo>
                  <a:lnTo>
                    <a:pt x="1528888" y="4"/>
                  </a:lnTo>
                  <a:cubicBezTo>
                    <a:pt x="1547014" y="4"/>
                    <a:pt x="1561708" y="924222"/>
                    <a:pt x="1561708" y="2064298"/>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00050" lIns="247650" spcFirstLastPara="1" rIns="323875" wrap="square" tIns="200050">
              <a:noAutofit/>
            </a:bodyPr>
            <a:lstStyle/>
            <a:p>
              <a:pPr indent="-285750" lvl="1" marL="285750" marR="0" rtl="0" algn="l">
                <a:lnSpc>
                  <a:spcPct val="9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Wetted materials in fluid loop</a:t>
              </a:r>
              <a:endParaRPr b="0" i="0" sz="4000" u="none" cap="none" strike="noStrike">
                <a:solidFill>
                  <a:schemeClr val="dk1"/>
                </a:solidFill>
                <a:latin typeface="Arial"/>
                <a:ea typeface="Arial"/>
                <a:cs typeface="Arial"/>
                <a:sym typeface="Arial"/>
              </a:endParaRPr>
            </a:p>
            <a:p>
              <a:pPr indent="-285750" lvl="1" marL="285750" marR="0" rtl="0" algn="l">
                <a:lnSpc>
                  <a:spcPct val="90000"/>
                </a:lnSpc>
                <a:spcBef>
                  <a:spcPts val="60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Long-term service and exposure</a:t>
              </a:r>
              <a:endParaRPr/>
            </a:p>
          </p:txBody>
        </p:sp>
        <p:sp>
          <p:nvSpPr>
            <p:cNvPr id="318" name="Google Shape;318;p21"/>
            <p:cNvSpPr/>
            <p:nvPr/>
          </p:nvSpPr>
          <p:spPr>
            <a:xfrm>
              <a:off x="395453" y="8921884"/>
              <a:ext cx="6966856" cy="1952135"/>
            </a:xfrm>
            <a:custGeom>
              <a:rect b="b" l="l" r="r" t="t"/>
              <a:pathLst>
                <a:path extrusionOk="0" h="1952135" w="6966856">
                  <a:moveTo>
                    <a:pt x="0" y="325362"/>
                  </a:moveTo>
                  <a:cubicBezTo>
                    <a:pt x="0" y="145670"/>
                    <a:pt x="145670" y="0"/>
                    <a:pt x="325362" y="0"/>
                  </a:cubicBezTo>
                  <a:lnTo>
                    <a:pt x="6641494" y="0"/>
                  </a:lnTo>
                  <a:cubicBezTo>
                    <a:pt x="6821186" y="0"/>
                    <a:pt x="6966856" y="145670"/>
                    <a:pt x="6966856" y="325362"/>
                  </a:cubicBezTo>
                  <a:lnTo>
                    <a:pt x="6966856" y="1626773"/>
                  </a:lnTo>
                  <a:cubicBezTo>
                    <a:pt x="6966856" y="1806465"/>
                    <a:pt x="6821186" y="1952135"/>
                    <a:pt x="6641494" y="1952135"/>
                  </a:cubicBezTo>
                  <a:lnTo>
                    <a:pt x="325362" y="1952135"/>
                  </a:lnTo>
                  <a:cubicBezTo>
                    <a:pt x="145670" y="1952135"/>
                    <a:pt x="0" y="1806465"/>
                    <a:pt x="0" y="1626773"/>
                  </a:cubicBezTo>
                  <a:lnTo>
                    <a:pt x="0" y="325362"/>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05775" lIns="316275" spcFirstLastPara="1" rIns="316275" wrap="square" tIns="205775">
              <a:noAutofit/>
            </a:bodyPr>
            <a:lstStyle/>
            <a:p>
              <a:pPr indent="0" lvl="0" marL="0" marR="0" rtl="0" algn="ctr">
                <a:lnSpc>
                  <a:spcPct val="90000"/>
                </a:lnSpc>
                <a:spcBef>
                  <a:spcPts val="0"/>
                </a:spcBef>
                <a:spcAft>
                  <a:spcPts val="0"/>
                </a:spcAft>
                <a:buClr>
                  <a:srgbClr val="000000"/>
                </a:buClr>
                <a:buSzPts val="5800"/>
                <a:buFont typeface="Arial"/>
                <a:buNone/>
              </a:pPr>
              <a:r>
                <a:rPr b="0" i="0" lang="en-US" sz="5800" u="none" cap="none" strike="noStrike">
                  <a:solidFill>
                    <a:schemeClr val="lt1"/>
                  </a:solidFill>
                  <a:latin typeface="Arial"/>
                  <a:ea typeface="Arial"/>
                  <a:cs typeface="Arial"/>
                  <a:sym typeface="Arial"/>
                </a:rPr>
                <a:t>Chemical Compatibility</a:t>
              </a:r>
              <a:endParaRPr b="0" i="0" sz="5800" u="none" cap="none" strike="noStrike">
                <a:solidFill>
                  <a:schemeClr val="lt1"/>
                </a:solidFill>
                <a:latin typeface="Arial"/>
                <a:ea typeface="Arial"/>
                <a:cs typeface="Arial"/>
                <a:sym typeface="Arial"/>
              </a:endParaRPr>
            </a:p>
          </p:txBody>
        </p:sp>
      </p:grpSp>
      <p:pic>
        <p:nvPicPr>
          <p:cNvPr id="319" name="Google Shape;319;p21"/>
          <p:cNvPicPr preferRelativeResize="0"/>
          <p:nvPr/>
        </p:nvPicPr>
        <p:blipFill rotWithShape="1">
          <a:blip r:embed="rId3">
            <a:alphaModFix/>
          </a:blip>
          <a:srcRect b="0" l="0" r="42957" t="0"/>
          <a:stretch/>
        </p:blipFill>
        <p:spPr>
          <a:xfrm>
            <a:off x="16309363" y="3073400"/>
            <a:ext cx="7839103" cy="9122144"/>
          </a:xfrm>
          <a:prstGeom prst="rect">
            <a:avLst/>
          </a:prstGeom>
          <a:noFill/>
          <a:ln>
            <a:noFill/>
          </a:ln>
        </p:spPr>
      </p:pic>
      <p:pic>
        <p:nvPicPr>
          <p:cNvPr descr="Image result for flammability rating ul94 v0" id="320" name="Google Shape;320;p21"/>
          <p:cNvPicPr preferRelativeResize="0"/>
          <p:nvPr/>
        </p:nvPicPr>
        <p:blipFill rotWithShape="1">
          <a:blip r:embed="rId4">
            <a:alphaModFix/>
          </a:blip>
          <a:srcRect b="1606" l="2760" r="2533" t="3853"/>
          <a:stretch/>
        </p:blipFill>
        <p:spPr>
          <a:xfrm>
            <a:off x="16359555" y="3447618"/>
            <a:ext cx="7628992" cy="5073267"/>
          </a:xfrm>
          <a:prstGeom prst="rect">
            <a:avLst/>
          </a:prstGeom>
          <a:noFill/>
          <a:ln>
            <a:noFill/>
          </a:ln>
        </p:spPr>
      </p:pic>
      <p:sp>
        <p:nvSpPr>
          <p:cNvPr id="321" name="Google Shape;321;p21"/>
          <p:cNvSpPr/>
          <p:nvPr/>
        </p:nvSpPr>
        <p:spPr>
          <a:xfrm>
            <a:off x="10802680" y="11279505"/>
            <a:ext cx="9949120" cy="1481455"/>
          </a:xfrm>
          <a:prstGeom prst="roundRect">
            <a:avLst>
              <a:gd fmla="val 16667" name="adj"/>
            </a:avLst>
          </a:prstGeom>
          <a:solidFill>
            <a:srgbClr val="24B6FF"/>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1" lang="en-US" sz="3600" u="none" cap="none" strike="noStrike">
                <a:solidFill>
                  <a:schemeClr val="lt1"/>
                </a:solidFill>
                <a:latin typeface="Arial"/>
                <a:ea typeface="Arial"/>
                <a:cs typeface="Arial"/>
                <a:sym typeface="Arial"/>
              </a:rPr>
              <a:t>*PPSU is flame retardant – UL94 V-0 Rating</a:t>
            </a:r>
            <a:endParaRPr/>
          </a:p>
          <a:p>
            <a:pPr indent="0" lvl="0" marL="0" marR="0" rtl="0" algn="l">
              <a:lnSpc>
                <a:spcPct val="100000"/>
              </a:lnSpc>
              <a:spcBef>
                <a:spcPts val="0"/>
              </a:spcBef>
              <a:spcAft>
                <a:spcPts val="0"/>
              </a:spcAft>
              <a:buNone/>
            </a:pPr>
            <a:r>
              <a:t/>
            </a:r>
            <a:endParaRPr b="0" i="0" sz="3200" u="none" cap="none" strike="noStrike">
              <a:solidFill>
                <a:schemeClr val="lt1"/>
              </a:solidFill>
              <a:latin typeface="Arial"/>
              <a:ea typeface="Arial"/>
              <a:cs typeface="Arial"/>
              <a:sym typeface="Arial"/>
            </a:endParaRPr>
          </a:p>
        </p:txBody>
      </p:sp>
      <p:grpSp>
        <p:nvGrpSpPr>
          <p:cNvPr id="322" name="Google Shape;322;p21"/>
          <p:cNvGrpSpPr/>
          <p:nvPr/>
        </p:nvGrpSpPr>
        <p:grpSpPr>
          <a:xfrm>
            <a:off x="21457693" y="287840"/>
            <a:ext cx="2499811" cy="2425119"/>
            <a:chOff x="4318093" y="1083265"/>
            <a:chExt cx="3389769" cy="3533571"/>
          </a:xfrm>
        </p:grpSpPr>
        <p:pic>
          <p:nvPicPr>
            <p:cNvPr id="323" name="Google Shape;323;p21"/>
            <p:cNvPicPr preferRelativeResize="0"/>
            <p:nvPr/>
          </p:nvPicPr>
          <p:blipFill rotWithShape="1">
            <a:blip r:embed="rId5">
              <a:alphaModFix/>
            </a:blip>
            <a:srcRect b="0" l="0" r="0" t="0"/>
            <a:stretch/>
          </p:blipFill>
          <p:spPr>
            <a:xfrm>
              <a:off x="4565049" y="1083265"/>
              <a:ext cx="2895856" cy="2895856"/>
            </a:xfrm>
            <a:prstGeom prst="rect">
              <a:avLst/>
            </a:prstGeom>
            <a:noFill/>
            <a:ln>
              <a:noFill/>
            </a:ln>
          </p:spPr>
        </p:pic>
        <p:sp>
          <p:nvSpPr>
            <p:cNvPr id="324" name="Google Shape;324;p21"/>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par>
                                <p:cTn fill="hold" nodeType="withEffect" presetClass="entr" presetID="23" presetSubtype="16">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500"/>
                                        <p:tgtEl>
                                          <p:spTgt spid="321"/>
                                        </p:tgtEl>
                                        <p:attrNameLst>
                                          <p:attrName>ppt_w</p:attrName>
                                        </p:attrNameLst>
                                      </p:cBhvr>
                                      <p:tavLst>
                                        <p:tav fmla="" tm="0">
                                          <p:val>
                                            <p:strVal val="0"/>
                                          </p:val>
                                        </p:tav>
                                        <p:tav fmla="" tm="100000">
                                          <p:val>
                                            <p:strVal val="#ppt_w"/>
                                          </p:val>
                                        </p:tav>
                                      </p:tavLst>
                                    </p:anim>
                                    <p:anim calcmode="lin" valueType="num">
                                      <p:cBhvr additive="base">
                                        <p:cTn dur="500"/>
                                        <p:tgtEl>
                                          <p:spTgt spid="32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328" name="Shape 328"/>
        <p:cNvGrpSpPr/>
        <p:nvPr/>
      </p:nvGrpSpPr>
      <p:grpSpPr>
        <a:xfrm>
          <a:off x="0" y="0"/>
          <a:ext cx="0" cy="0"/>
          <a:chOff x="0" y="0"/>
          <a:chExt cx="0" cy="0"/>
        </a:xfrm>
      </p:grpSpPr>
      <p:sp>
        <p:nvSpPr>
          <p:cNvPr id="329" name="Google Shape;329;p22"/>
          <p:cNvSpPr txBox="1"/>
          <p:nvPr>
            <p:ph type="title"/>
          </p:nvPr>
        </p:nvSpPr>
        <p:spPr>
          <a:xfrm>
            <a:off x="1676400" y="730251"/>
            <a:ext cx="22707600"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QD functional requirements</a:t>
            </a:r>
            <a:endParaRPr/>
          </a:p>
        </p:txBody>
      </p:sp>
      <p:grpSp>
        <p:nvGrpSpPr>
          <p:cNvPr id="330" name="Google Shape;330;p22"/>
          <p:cNvGrpSpPr/>
          <p:nvPr/>
        </p:nvGrpSpPr>
        <p:grpSpPr>
          <a:xfrm>
            <a:off x="1676396" y="3651336"/>
            <a:ext cx="18632908" cy="3413648"/>
            <a:chOff x="1676396" y="3651336"/>
            <a:chExt cx="18632908" cy="3413648"/>
          </a:xfrm>
        </p:grpSpPr>
        <p:sp>
          <p:nvSpPr>
            <p:cNvPr id="331" name="Google Shape;331;p22"/>
            <p:cNvSpPr/>
            <p:nvPr/>
          </p:nvSpPr>
          <p:spPr>
            <a:xfrm>
              <a:off x="8384243" y="3992701"/>
              <a:ext cx="11925061" cy="2730919"/>
            </a:xfrm>
            <a:custGeom>
              <a:rect b="b" l="l" r="r" t="t"/>
              <a:pathLst>
                <a:path extrusionOk="0" h="11925061" w="2730919">
                  <a:moveTo>
                    <a:pt x="2730919" y="1987550"/>
                  </a:moveTo>
                  <a:lnTo>
                    <a:pt x="2730919" y="9937511"/>
                  </a:lnTo>
                  <a:cubicBezTo>
                    <a:pt x="2730919" y="11035203"/>
                    <a:pt x="2684251" y="11925059"/>
                    <a:pt x="2626684" y="11925059"/>
                  </a:cubicBezTo>
                  <a:lnTo>
                    <a:pt x="0" y="11925059"/>
                  </a:lnTo>
                  <a:lnTo>
                    <a:pt x="0" y="11925059"/>
                  </a:lnTo>
                  <a:lnTo>
                    <a:pt x="0" y="2"/>
                  </a:lnTo>
                  <a:lnTo>
                    <a:pt x="0" y="2"/>
                  </a:lnTo>
                  <a:lnTo>
                    <a:pt x="2626684" y="2"/>
                  </a:lnTo>
                  <a:cubicBezTo>
                    <a:pt x="2684251" y="2"/>
                    <a:pt x="2730919" y="889858"/>
                    <a:pt x="2730919" y="1987550"/>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30450" lIns="194300" spcFirstLastPara="1" rIns="327600" wrap="square" tIns="230450">
              <a:noAutofit/>
            </a:bodyPr>
            <a:lstStyle/>
            <a:p>
              <a:pPr indent="-323850" lvl="1" marL="285750" marR="0" rtl="0" algn="l">
                <a:lnSpc>
                  <a:spcPct val="90000"/>
                </a:lnSpc>
                <a:spcBef>
                  <a:spcPts val="0"/>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Operating and burst pressure</a:t>
              </a:r>
              <a:endParaRPr b="0" i="0" sz="5100" u="none" cap="none" strike="noStrike">
                <a:solidFill>
                  <a:schemeClr val="dk1"/>
                </a:solidFill>
                <a:latin typeface="Arial"/>
                <a:ea typeface="Arial"/>
                <a:cs typeface="Arial"/>
                <a:sym typeface="Arial"/>
              </a:endParaRPr>
            </a:p>
            <a:p>
              <a:pPr indent="-323850" lvl="1" marL="285750" marR="0" rtl="0" algn="l">
                <a:lnSpc>
                  <a:spcPct val="90000"/>
                </a:lnSpc>
                <a:spcBef>
                  <a:spcPts val="765"/>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Industry standardization around </a:t>
              </a:r>
              <a:br>
                <a:rPr b="0" i="0" lang="en-US" sz="5100" u="none" cap="none" strike="noStrike">
                  <a:solidFill>
                    <a:schemeClr val="dk1"/>
                  </a:solidFill>
                  <a:latin typeface="Arial"/>
                  <a:ea typeface="Arial"/>
                  <a:cs typeface="Arial"/>
                  <a:sym typeface="Arial"/>
                </a:rPr>
              </a:br>
              <a:r>
                <a:rPr b="0" i="0" lang="en-US" sz="5100" u="none" cap="none" strike="noStrike">
                  <a:solidFill>
                    <a:schemeClr val="dk1"/>
                  </a:solidFill>
                  <a:latin typeface="Arial"/>
                  <a:ea typeface="Arial"/>
                  <a:cs typeface="Arial"/>
                  <a:sym typeface="Arial"/>
                </a:rPr>
                <a:t>system testing - 3X operating pressure </a:t>
              </a:r>
              <a:endParaRPr b="0" i="0" sz="5100" u="none" cap="none" strike="noStrike">
                <a:solidFill>
                  <a:schemeClr val="dk1"/>
                </a:solidFill>
                <a:latin typeface="Arial"/>
                <a:ea typeface="Arial"/>
                <a:cs typeface="Arial"/>
                <a:sym typeface="Arial"/>
              </a:endParaRPr>
            </a:p>
          </p:txBody>
        </p:sp>
        <p:sp>
          <p:nvSpPr>
            <p:cNvPr id="332" name="Google Shape;332;p22"/>
            <p:cNvSpPr/>
            <p:nvPr/>
          </p:nvSpPr>
          <p:spPr>
            <a:xfrm>
              <a:off x="1676396" y="3651336"/>
              <a:ext cx="6707847" cy="3413648"/>
            </a:xfrm>
            <a:custGeom>
              <a:rect b="b" l="l" r="r" t="t"/>
              <a:pathLst>
                <a:path extrusionOk="0" h="3413648" w="6707847">
                  <a:moveTo>
                    <a:pt x="0" y="568953"/>
                  </a:moveTo>
                  <a:cubicBezTo>
                    <a:pt x="0" y="254729"/>
                    <a:pt x="254729" y="0"/>
                    <a:pt x="568953" y="0"/>
                  </a:cubicBezTo>
                  <a:lnTo>
                    <a:pt x="6138894" y="0"/>
                  </a:lnTo>
                  <a:cubicBezTo>
                    <a:pt x="6453118" y="0"/>
                    <a:pt x="6707847" y="254729"/>
                    <a:pt x="6707847" y="568953"/>
                  </a:cubicBezTo>
                  <a:lnTo>
                    <a:pt x="6707847" y="2844695"/>
                  </a:lnTo>
                  <a:cubicBezTo>
                    <a:pt x="6707847" y="3158919"/>
                    <a:pt x="6453118" y="3413648"/>
                    <a:pt x="6138894" y="3413648"/>
                  </a:cubicBezTo>
                  <a:lnTo>
                    <a:pt x="568953" y="3413648"/>
                  </a:lnTo>
                  <a:cubicBezTo>
                    <a:pt x="254729" y="3413648"/>
                    <a:pt x="0" y="3158919"/>
                    <a:pt x="0" y="2844695"/>
                  </a:cubicBezTo>
                  <a:lnTo>
                    <a:pt x="0" y="568953"/>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90450" lIns="414275" spcFirstLastPara="1" rIns="414275" wrap="square" tIns="290450">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Pressure</a:t>
              </a:r>
              <a:endParaRPr b="0" i="0" sz="6500" u="none" cap="none" strike="noStrike">
                <a:solidFill>
                  <a:schemeClr val="lt1"/>
                </a:solidFill>
                <a:latin typeface="Arial"/>
                <a:ea typeface="Arial"/>
                <a:cs typeface="Arial"/>
                <a:sym typeface="Arial"/>
              </a:endParaRPr>
            </a:p>
          </p:txBody>
        </p:sp>
      </p:grpSp>
      <p:grpSp>
        <p:nvGrpSpPr>
          <p:cNvPr id="333" name="Google Shape;333;p22"/>
          <p:cNvGrpSpPr/>
          <p:nvPr/>
        </p:nvGrpSpPr>
        <p:grpSpPr>
          <a:xfrm>
            <a:off x="1676396" y="7199209"/>
            <a:ext cx="18632908" cy="3413648"/>
            <a:chOff x="1676396" y="7199209"/>
            <a:chExt cx="18632908" cy="3413648"/>
          </a:xfrm>
        </p:grpSpPr>
        <p:sp>
          <p:nvSpPr>
            <p:cNvPr id="334" name="Google Shape;334;p22"/>
            <p:cNvSpPr/>
            <p:nvPr/>
          </p:nvSpPr>
          <p:spPr>
            <a:xfrm>
              <a:off x="8384243" y="7577033"/>
              <a:ext cx="11925061" cy="2730919"/>
            </a:xfrm>
            <a:custGeom>
              <a:rect b="b" l="l" r="r" t="t"/>
              <a:pathLst>
                <a:path extrusionOk="0" h="11925061" w="2730919">
                  <a:moveTo>
                    <a:pt x="2730919" y="1987550"/>
                  </a:moveTo>
                  <a:lnTo>
                    <a:pt x="2730919" y="9937511"/>
                  </a:lnTo>
                  <a:cubicBezTo>
                    <a:pt x="2730919" y="11035203"/>
                    <a:pt x="2684251" y="11925059"/>
                    <a:pt x="2626684" y="11925059"/>
                  </a:cubicBezTo>
                  <a:lnTo>
                    <a:pt x="0" y="11925059"/>
                  </a:lnTo>
                  <a:lnTo>
                    <a:pt x="0" y="11925059"/>
                  </a:lnTo>
                  <a:lnTo>
                    <a:pt x="0" y="2"/>
                  </a:lnTo>
                  <a:lnTo>
                    <a:pt x="0" y="2"/>
                  </a:lnTo>
                  <a:lnTo>
                    <a:pt x="2626684" y="2"/>
                  </a:lnTo>
                  <a:cubicBezTo>
                    <a:pt x="2684251" y="2"/>
                    <a:pt x="2730919" y="889858"/>
                    <a:pt x="2730919" y="1987550"/>
                  </a:cubicBezTo>
                  <a:close/>
                </a:path>
              </a:pathLst>
            </a:cu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230450" lIns="194300" spcFirstLastPara="1" rIns="327600" wrap="square" tIns="230450">
              <a:noAutofit/>
            </a:bodyPr>
            <a:lstStyle/>
            <a:p>
              <a:pPr indent="-323850" lvl="1" marL="285750" marR="0" rtl="0" algn="l">
                <a:lnSpc>
                  <a:spcPct val="90000"/>
                </a:lnSpc>
                <a:spcBef>
                  <a:spcPts val="0"/>
                </a:spcBef>
                <a:spcAft>
                  <a:spcPts val="0"/>
                </a:spcAft>
                <a:buClr>
                  <a:srgbClr val="000000"/>
                </a:buClr>
                <a:buSzPts val="5100"/>
                <a:buFont typeface="Arial"/>
                <a:buChar char="•"/>
              </a:pPr>
              <a:r>
                <a:rPr b="0" i="0" lang="en-US" sz="5100" u="none" cap="none" strike="noStrike">
                  <a:solidFill>
                    <a:schemeClr val="dk1"/>
                  </a:solidFill>
                  <a:latin typeface="Arial"/>
                  <a:ea typeface="Arial"/>
                  <a:cs typeface="Arial"/>
                  <a:sym typeface="Arial"/>
                </a:rPr>
                <a:t>Volumetric, mass, erosional velocity</a:t>
              </a:r>
              <a:endParaRPr/>
            </a:p>
          </p:txBody>
        </p:sp>
        <p:sp>
          <p:nvSpPr>
            <p:cNvPr id="335" name="Google Shape;335;p22"/>
            <p:cNvSpPr/>
            <p:nvPr/>
          </p:nvSpPr>
          <p:spPr>
            <a:xfrm>
              <a:off x="1676396" y="7199209"/>
              <a:ext cx="6707847" cy="3413648"/>
            </a:xfrm>
            <a:custGeom>
              <a:rect b="b" l="l" r="r" t="t"/>
              <a:pathLst>
                <a:path extrusionOk="0" h="3413648" w="6707847">
                  <a:moveTo>
                    <a:pt x="0" y="568953"/>
                  </a:moveTo>
                  <a:cubicBezTo>
                    <a:pt x="0" y="254729"/>
                    <a:pt x="254729" y="0"/>
                    <a:pt x="568953" y="0"/>
                  </a:cubicBezTo>
                  <a:lnTo>
                    <a:pt x="6138894" y="0"/>
                  </a:lnTo>
                  <a:cubicBezTo>
                    <a:pt x="6453118" y="0"/>
                    <a:pt x="6707847" y="254729"/>
                    <a:pt x="6707847" y="568953"/>
                  </a:cubicBezTo>
                  <a:lnTo>
                    <a:pt x="6707847" y="2844695"/>
                  </a:lnTo>
                  <a:cubicBezTo>
                    <a:pt x="6707847" y="3158919"/>
                    <a:pt x="6453118" y="3413648"/>
                    <a:pt x="6138894" y="3413648"/>
                  </a:cubicBezTo>
                  <a:lnTo>
                    <a:pt x="568953" y="3413648"/>
                  </a:lnTo>
                  <a:cubicBezTo>
                    <a:pt x="254729" y="3413648"/>
                    <a:pt x="0" y="3158919"/>
                    <a:pt x="0" y="2844695"/>
                  </a:cubicBezTo>
                  <a:lnTo>
                    <a:pt x="0" y="568953"/>
                  </a:lnTo>
                  <a:close/>
                </a:path>
              </a:pathLst>
            </a:custGeom>
            <a:solidFill>
              <a:srgbClr val="4372C3"/>
            </a:solidFill>
            <a:ln cap="flat" cmpd="sng" w="25400">
              <a:solidFill>
                <a:schemeClr val="lt1"/>
              </a:solidFill>
              <a:prstDash val="solid"/>
              <a:round/>
              <a:headEnd len="sm" w="sm" type="none"/>
              <a:tailEnd len="sm" w="sm" type="none"/>
            </a:ln>
          </p:spPr>
          <p:txBody>
            <a:bodyPr anchorCtr="0" anchor="ctr" bIns="290450" lIns="414275" spcFirstLastPara="1" rIns="414275" wrap="square" tIns="290450">
              <a:noAutofit/>
            </a:bodyPr>
            <a:lstStyle/>
            <a:p>
              <a:pPr indent="0" lvl="0" marL="0" marR="0" rtl="0" algn="ctr">
                <a:lnSpc>
                  <a:spcPct val="90000"/>
                </a:lnSpc>
                <a:spcBef>
                  <a:spcPts val="0"/>
                </a:spcBef>
                <a:spcAft>
                  <a:spcPts val="0"/>
                </a:spcAft>
                <a:buClr>
                  <a:srgbClr val="000000"/>
                </a:buClr>
                <a:buSzPts val="6500"/>
                <a:buFont typeface="Arial"/>
                <a:buNone/>
              </a:pPr>
              <a:r>
                <a:rPr b="0" i="0" lang="en-US" sz="6500" u="none" cap="none" strike="noStrike">
                  <a:solidFill>
                    <a:schemeClr val="lt1"/>
                  </a:solidFill>
                  <a:latin typeface="Arial"/>
                  <a:ea typeface="Arial"/>
                  <a:cs typeface="Arial"/>
                  <a:sym typeface="Arial"/>
                </a:rPr>
                <a:t>Flow</a:t>
              </a:r>
              <a:endParaRPr b="0" i="0" sz="6500" u="none" cap="none" strike="noStrike">
                <a:solidFill>
                  <a:schemeClr val="lt1"/>
                </a:solidFill>
                <a:latin typeface="Arial"/>
                <a:ea typeface="Arial"/>
                <a:cs typeface="Arial"/>
                <a:sym typeface="Arial"/>
              </a:endParaRPr>
            </a:p>
          </p:txBody>
        </p:sp>
      </p:grpSp>
      <p:sp>
        <p:nvSpPr>
          <p:cNvPr id="336" name="Google Shape;336;p22"/>
          <p:cNvSpPr txBox="1"/>
          <p:nvPr/>
        </p:nvSpPr>
        <p:spPr>
          <a:xfrm>
            <a:off x="12192001" y="3651251"/>
            <a:ext cx="10515603" cy="758280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dk1"/>
              </a:solidFill>
              <a:latin typeface="Arial"/>
              <a:ea typeface="Arial"/>
              <a:cs typeface="Arial"/>
              <a:sym typeface="Arial"/>
            </a:endParaRPr>
          </a:p>
        </p:txBody>
      </p:sp>
      <p:grpSp>
        <p:nvGrpSpPr>
          <p:cNvPr id="337" name="Google Shape;337;p22"/>
          <p:cNvGrpSpPr/>
          <p:nvPr/>
        </p:nvGrpSpPr>
        <p:grpSpPr>
          <a:xfrm>
            <a:off x="21244900" y="287840"/>
            <a:ext cx="2499811" cy="2425119"/>
            <a:chOff x="4318093" y="1083265"/>
            <a:chExt cx="3389769" cy="3533571"/>
          </a:xfrm>
        </p:grpSpPr>
        <p:pic>
          <p:nvPicPr>
            <p:cNvPr id="338" name="Google Shape;338;p22"/>
            <p:cNvPicPr preferRelativeResize="0"/>
            <p:nvPr/>
          </p:nvPicPr>
          <p:blipFill rotWithShape="1">
            <a:blip r:embed="rId3">
              <a:alphaModFix/>
            </a:blip>
            <a:srcRect b="0" l="0" r="0" t="0"/>
            <a:stretch/>
          </p:blipFill>
          <p:spPr>
            <a:xfrm>
              <a:off x="4565049" y="1083265"/>
              <a:ext cx="2895856" cy="2895856"/>
            </a:xfrm>
            <a:prstGeom prst="rect">
              <a:avLst/>
            </a:prstGeom>
            <a:noFill/>
            <a:ln>
              <a:noFill/>
            </a:ln>
          </p:spPr>
        </p:pic>
        <p:sp>
          <p:nvSpPr>
            <p:cNvPr id="339" name="Google Shape;339;p22"/>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23"/>
          <p:cNvSpPr txBox="1"/>
          <p:nvPr>
            <p:ph type="title"/>
          </p:nvPr>
        </p:nvSpPr>
        <p:spPr>
          <a:xfrm>
            <a:off x="1676400" y="730251"/>
            <a:ext cx="21920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Summary</a:t>
            </a:r>
            <a:endParaRPr/>
          </a:p>
        </p:txBody>
      </p:sp>
      <p:sp>
        <p:nvSpPr>
          <p:cNvPr id="345" name="Google Shape;345;p23"/>
          <p:cNvSpPr txBox="1"/>
          <p:nvPr/>
        </p:nvSpPr>
        <p:spPr>
          <a:xfrm>
            <a:off x="12192001" y="3651251"/>
            <a:ext cx="10515603" cy="758280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dk1"/>
              </a:solidFill>
              <a:latin typeface="Arial"/>
              <a:ea typeface="Arial"/>
              <a:cs typeface="Arial"/>
              <a:sym typeface="Arial"/>
            </a:endParaRPr>
          </a:p>
        </p:txBody>
      </p:sp>
      <p:sp>
        <p:nvSpPr>
          <p:cNvPr id="346" name="Google Shape;346;p23"/>
          <p:cNvSpPr/>
          <p:nvPr/>
        </p:nvSpPr>
        <p:spPr>
          <a:xfrm>
            <a:off x="12410573" y="2733672"/>
            <a:ext cx="8420100" cy="2348691"/>
          </a:xfrm>
          <a:prstGeom prst="roundRect">
            <a:avLst>
              <a:gd fmla="val 16667" name="adj"/>
            </a:avLst>
          </a:prstGeom>
          <a:solidFill>
            <a:srgbClr val="494CA0"/>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1" lang="en-US" sz="3200" u="none" cap="none" strike="noStrike">
                <a:solidFill>
                  <a:schemeClr val="lt1"/>
                </a:solidFill>
                <a:latin typeface="Arial"/>
                <a:ea typeface="Arial"/>
                <a:cs typeface="Arial"/>
                <a:sym typeface="Arial"/>
              </a:rPr>
              <a:t>Parameters of Importance – ref OCP ACS Cold Plate Liquid Cooling Requirements</a:t>
            </a:r>
            <a:endParaRPr/>
          </a:p>
        </p:txBody>
      </p:sp>
      <p:graphicFrame>
        <p:nvGraphicFramePr>
          <p:cNvPr id="347" name="Google Shape;347;p23"/>
          <p:cNvGraphicFramePr/>
          <p:nvPr/>
        </p:nvGraphicFramePr>
        <p:xfrm>
          <a:off x="902559" y="2312326"/>
          <a:ext cx="3000000" cy="3000000"/>
        </p:xfrm>
        <a:graphic>
          <a:graphicData uri="http://schemas.openxmlformats.org/drawingml/2006/table">
            <a:tbl>
              <a:tblPr bandRow="1" firstCol="1" firstRow="1">
                <a:noFill/>
                <a:tableStyleId>{DE4942D0-28E4-4F75-89A8-6F4AD9FBAF79}</a:tableStyleId>
              </a:tblPr>
              <a:tblGrid>
                <a:gridCol w="4319150"/>
                <a:gridCol w="6473000"/>
              </a:tblGrid>
              <a:tr h="667400">
                <a:tc>
                  <a:txBody>
                    <a:bodyPr/>
                    <a:lstStyle/>
                    <a:p>
                      <a:pPr indent="0" lvl="0" marL="0" marR="0" rtl="0" algn="just">
                        <a:lnSpc>
                          <a:spcPct val="115000"/>
                        </a:lnSpc>
                        <a:spcBef>
                          <a:spcPts val="0"/>
                        </a:spcBef>
                        <a:spcAft>
                          <a:spcPts val="0"/>
                        </a:spcAft>
                        <a:buNone/>
                      </a:pPr>
                      <a:r>
                        <a:rPr lang="en-US" sz="3600" u="none" cap="none" strike="noStrike"/>
                        <a:t>Parameter</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3600" u="none" cap="none" strike="noStrike"/>
                        <a:t>Metrics</a:t>
                      </a:r>
                      <a:endParaRPr sz="2400" u="none" cap="none" strike="noStrike">
                        <a:latin typeface="Arial"/>
                        <a:ea typeface="Arial"/>
                        <a:cs typeface="Arial"/>
                        <a:sym typeface="Arial"/>
                      </a:endParaRPr>
                    </a:p>
                  </a:txBody>
                  <a:tcPr marT="63500" marB="63500" marR="63500" marL="63500"/>
                </a:tc>
              </a:tr>
              <a:tr h="485025">
                <a:tc>
                  <a:txBody>
                    <a:bodyPr/>
                    <a:lstStyle/>
                    <a:p>
                      <a:pPr indent="0" lvl="0" marL="0" marR="0" rtl="0" algn="just">
                        <a:lnSpc>
                          <a:spcPct val="115000"/>
                        </a:lnSpc>
                        <a:spcBef>
                          <a:spcPts val="0"/>
                        </a:spcBef>
                        <a:spcAft>
                          <a:spcPts val="0"/>
                        </a:spcAft>
                        <a:buNone/>
                      </a:pPr>
                      <a:r>
                        <a:rPr lang="en-US" sz="2400" u="none" cap="none" strike="noStrike"/>
                        <a:t>Flow Rate</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L/min, gpm</a:t>
                      </a:r>
                      <a:endParaRPr sz="2400" u="none" cap="none" strike="noStrike">
                        <a:latin typeface="Arial"/>
                        <a:ea typeface="Arial"/>
                        <a:cs typeface="Arial"/>
                        <a:sym typeface="Arial"/>
                      </a:endParaRPr>
                    </a:p>
                  </a:txBody>
                  <a:tcPr marT="63500" marB="63500" marR="63500" marL="63500"/>
                </a:tc>
              </a:tr>
              <a:tr h="485025">
                <a:tc>
                  <a:txBody>
                    <a:bodyPr/>
                    <a:lstStyle/>
                    <a:p>
                      <a:pPr indent="0" lvl="0" marL="0" marR="0" rtl="0" algn="just">
                        <a:lnSpc>
                          <a:spcPct val="115000"/>
                        </a:lnSpc>
                        <a:spcBef>
                          <a:spcPts val="0"/>
                        </a:spcBef>
                        <a:spcAft>
                          <a:spcPts val="0"/>
                        </a:spcAft>
                        <a:buNone/>
                      </a:pPr>
                      <a:r>
                        <a:rPr lang="en-US" sz="2400" u="none" cap="none" strike="noStrike"/>
                        <a:t>Flow Coefficient</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Kv, Cv</a:t>
                      </a:r>
                      <a:endParaRPr sz="2400" u="none" cap="none" strike="noStrike">
                        <a:latin typeface="Arial"/>
                        <a:ea typeface="Arial"/>
                        <a:cs typeface="Arial"/>
                        <a:sym typeface="Arial"/>
                      </a:endParaRPr>
                    </a:p>
                  </a:txBody>
                  <a:tcPr marT="63500" marB="63500" marR="63500" marL="63500"/>
                </a:tc>
              </a:tr>
              <a:tr h="485025">
                <a:tc>
                  <a:txBody>
                    <a:bodyPr/>
                    <a:lstStyle/>
                    <a:p>
                      <a:pPr indent="0" lvl="0" marL="0" marR="0" rtl="0" algn="just">
                        <a:lnSpc>
                          <a:spcPct val="115000"/>
                        </a:lnSpc>
                        <a:spcBef>
                          <a:spcPts val="0"/>
                        </a:spcBef>
                        <a:spcAft>
                          <a:spcPts val="0"/>
                        </a:spcAft>
                        <a:buNone/>
                      </a:pPr>
                      <a:r>
                        <a:rPr lang="en-US" sz="2400" u="none" cap="none" strike="noStrike"/>
                        <a:t>Operating Pressure</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Pa, psi</a:t>
                      </a:r>
                      <a:endParaRPr sz="2400" u="none" cap="none" strike="noStrike">
                        <a:latin typeface="Arial"/>
                        <a:ea typeface="Arial"/>
                        <a:cs typeface="Arial"/>
                        <a:sym typeface="Arial"/>
                      </a:endParaRPr>
                    </a:p>
                  </a:txBody>
                  <a:tcPr marT="63500" marB="63500" marR="63500" marL="63500"/>
                </a:tc>
              </a:tr>
              <a:tr h="485025">
                <a:tc>
                  <a:txBody>
                    <a:bodyPr/>
                    <a:lstStyle/>
                    <a:p>
                      <a:pPr indent="0" lvl="0" marL="0" marR="0" rtl="0" algn="just">
                        <a:lnSpc>
                          <a:spcPct val="115000"/>
                        </a:lnSpc>
                        <a:spcBef>
                          <a:spcPts val="0"/>
                        </a:spcBef>
                        <a:spcAft>
                          <a:spcPts val="0"/>
                        </a:spcAft>
                        <a:buNone/>
                      </a:pPr>
                      <a:r>
                        <a:rPr lang="en-US" sz="2400" u="none" cap="none" strike="noStrike"/>
                        <a:t>Burst Pressure</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Pa, psi</a:t>
                      </a:r>
                      <a:endParaRPr sz="2400" u="none" cap="none" strike="noStrike">
                        <a:latin typeface="Arial"/>
                        <a:ea typeface="Arial"/>
                        <a:cs typeface="Arial"/>
                        <a:sym typeface="Arial"/>
                      </a:endParaRPr>
                    </a:p>
                  </a:txBody>
                  <a:tcPr marT="63500" marB="63500" marR="63500" marL="63500"/>
                </a:tc>
              </a:tr>
              <a:tr h="485025">
                <a:tc>
                  <a:txBody>
                    <a:bodyPr/>
                    <a:lstStyle/>
                    <a:p>
                      <a:pPr indent="0" lvl="0" marL="0" marR="0" rtl="0" algn="just">
                        <a:lnSpc>
                          <a:spcPct val="115000"/>
                        </a:lnSpc>
                        <a:spcBef>
                          <a:spcPts val="0"/>
                        </a:spcBef>
                        <a:spcAft>
                          <a:spcPts val="0"/>
                        </a:spcAft>
                        <a:buNone/>
                      </a:pPr>
                      <a:r>
                        <a:rPr lang="en-US" sz="2400" u="none" cap="none" strike="noStrike"/>
                        <a:t>Pressure drop</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Pa</a:t>
                      </a:r>
                      <a:endParaRPr sz="2400" u="none" cap="none" strike="noStrike">
                        <a:latin typeface="Arial"/>
                        <a:ea typeface="Arial"/>
                        <a:cs typeface="Arial"/>
                        <a:sym typeface="Arial"/>
                      </a:endParaRPr>
                    </a:p>
                  </a:txBody>
                  <a:tcPr marT="63500" marB="63500" marR="63500" marL="63500"/>
                </a:tc>
              </a:tr>
              <a:tr h="868125">
                <a:tc>
                  <a:txBody>
                    <a:bodyPr/>
                    <a:lstStyle/>
                    <a:p>
                      <a:pPr indent="0" lvl="0" marL="0" marR="0" rtl="0" algn="just">
                        <a:lnSpc>
                          <a:spcPct val="115000"/>
                        </a:lnSpc>
                        <a:spcBef>
                          <a:spcPts val="0"/>
                        </a:spcBef>
                        <a:spcAft>
                          <a:spcPts val="0"/>
                        </a:spcAft>
                        <a:buNone/>
                      </a:pPr>
                      <a:r>
                        <a:rPr lang="en-US" sz="2400" u="none" cap="none" strike="noStrike"/>
                        <a:t>Spillage (liquid expunction)</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mL, cc</a:t>
                      </a:r>
                      <a:endParaRPr sz="2400" u="none" cap="none" strike="noStrike">
                        <a:latin typeface="Arial"/>
                        <a:ea typeface="Arial"/>
                        <a:cs typeface="Arial"/>
                        <a:sym typeface="Arial"/>
                      </a:endParaRPr>
                    </a:p>
                  </a:txBody>
                  <a:tcPr marT="63500" marB="63500" marR="63500" marL="63500"/>
                </a:tc>
              </a:tr>
              <a:tr h="868125">
                <a:tc>
                  <a:txBody>
                    <a:bodyPr/>
                    <a:lstStyle/>
                    <a:p>
                      <a:pPr indent="0" lvl="0" marL="0" marR="0" rtl="0" algn="just">
                        <a:lnSpc>
                          <a:spcPct val="115000"/>
                        </a:lnSpc>
                        <a:spcBef>
                          <a:spcPts val="0"/>
                        </a:spcBef>
                        <a:spcAft>
                          <a:spcPts val="0"/>
                        </a:spcAft>
                        <a:buNone/>
                      </a:pPr>
                      <a:r>
                        <a:rPr lang="en-US" sz="2400" u="none" cap="none" strike="noStrike"/>
                        <a:t>Inclusion (air introduction)</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mL, cc</a:t>
                      </a:r>
                      <a:endParaRPr sz="2400" u="none" cap="none" strike="noStrike">
                        <a:latin typeface="Arial"/>
                        <a:ea typeface="Arial"/>
                        <a:cs typeface="Arial"/>
                        <a:sym typeface="Arial"/>
                      </a:endParaRPr>
                    </a:p>
                  </a:txBody>
                  <a:tcPr marT="63500" marB="63500" marR="63500" marL="63500"/>
                </a:tc>
              </a:tr>
              <a:tr h="1259750">
                <a:tc>
                  <a:txBody>
                    <a:bodyPr/>
                    <a:lstStyle/>
                    <a:p>
                      <a:pPr indent="0" lvl="0" marL="0" marR="0" rtl="0" algn="just">
                        <a:lnSpc>
                          <a:spcPct val="115000"/>
                        </a:lnSpc>
                        <a:spcBef>
                          <a:spcPts val="0"/>
                        </a:spcBef>
                        <a:spcAft>
                          <a:spcPts val="0"/>
                        </a:spcAft>
                        <a:buNone/>
                      </a:pPr>
                      <a:r>
                        <a:rPr lang="en-US" sz="2400" u="none" cap="none" strike="noStrike"/>
                        <a:t>Temperature – Operating, Storage / Shipping</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°C, °F</a:t>
                      </a:r>
                      <a:endParaRPr sz="2400" u="none" cap="none" strike="noStrike">
                        <a:latin typeface="Arial"/>
                        <a:ea typeface="Arial"/>
                        <a:cs typeface="Arial"/>
                        <a:sym typeface="Arial"/>
                      </a:endParaRPr>
                    </a:p>
                  </a:txBody>
                  <a:tcPr marT="63500" marB="63500" marR="63500" marL="63500"/>
                </a:tc>
              </a:tr>
              <a:tr h="485025">
                <a:tc>
                  <a:txBody>
                    <a:bodyPr/>
                    <a:lstStyle/>
                    <a:p>
                      <a:pPr indent="0" lvl="0" marL="0" marR="0" rtl="0" algn="just">
                        <a:lnSpc>
                          <a:spcPct val="115000"/>
                        </a:lnSpc>
                        <a:spcBef>
                          <a:spcPts val="0"/>
                        </a:spcBef>
                        <a:spcAft>
                          <a:spcPts val="0"/>
                        </a:spcAft>
                        <a:buNone/>
                      </a:pPr>
                      <a:r>
                        <a:rPr lang="en-US" sz="2400" u="none" cap="none" strike="noStrike"/>
                        <a:t>Connection Force</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N, lbf</a:t>
                      </a:r>
                      <a:endParaRPr sz="2400" u="none" cap="none" strike="noStrike">
                        <a:latin typeface="Arial"/>
                        <a:ea typeface="Arial"/>
                        <a:cs typeface="Arial"/>
                        <a:sym typeface="Arial"/>
                      </a:endParaRPr>
                    </a:p>
                  </a:txBody>
                  <a:tcPr marT="63500" marB="63500" marR="63500" marL="63500"/>
                </a:tc>
              </a:tr>
              <a:tr h="883625">
                <a:tc>
                  <a:txBody>
                    <a:bodyPr/>
                    <a:lstStyle/>
                    <a:p>
                      <a:pPr indent="0" lvl="0" marL="0" marR="0" rtl="0" algn="just">
                        <a:lnSpc>
                          <a:spcPct val="115000"/>
                        </a:lnSpc>
                        <a:spcBef>
                          <a:spcPts val="0"/>
                        </a:spcBef>
                        <a:spcAft>
                          <a:spcPts val="0"/>
                        </a:spcAft>
                        <a:buNone/>
                      </a:pPr>
                      <a:r>
                        <a:rPr lang="en-US" sz="2400" u="none" cap="none" strike="noStrike"/>
                        <a:t>Connection Cycles</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Mechanical cycles / connect and disconnect</a:t>
                      </a:r>
                      <a:endParaRPr sz="2400" u="none" cap="none" strike="noStrike">
                        <a:latin typeface="Arial"/>
                        <a:ea typeface="Arial"/>
                        <a:cs typeface="Arial"/>
                        <a:sym typeface="Arial"/>
                      </a:endParaRPr>
                    </a:p>
                  </a:txBody>
                  <a:tcPr marT="63500" marB="63500" marR="63500" marL="63500"/>
                </a:tc>
              </a:tr>
              <a:tr h="1282225">
                <a:tc>
                  <a:txBody>
                    <a:bodyPr/>
                    <a:lstStyle/>
                    <a:p>
                      <a:pPr indent="0" lvl="0" marL="0" marR="0" rtl="0" algn="just">
                        <a:lnSpc>
                          <a:spcPct val="115000"/>
                        </a:lnSpc>
                        <a:spcBef>
                          <a:spcPts val="0"/>
                        </a:spcBef>
                        <a:spcAft>
                          <a:spcPts val="0"/>
                        </a:spcAft>
                        <a:buNone/>
                      </a:pPr>
                      <a:r>
                        <a:rPr lang="en-US" sz="2400" u="none" cap="none" strike="noStrike"/>
                        <a:t>QD style and hydraulic diameter</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Inches (eg. Blind mate, hand mate, threaded, mounting configuration)</a:t>
                      </a:r>
                      <a:endParaRPr sz="2400" u="none" cap="none" strike="noStrike">
                        <a:latin typeface="Arial"/>
                        <a:ea typeface="Arial"/>
                        <a:cs typeface="Arial"/>
                        <a:sym typeface="Arial"/>
                      </a:endParaRPr>
                    </a:p>
                  </a:txBody>
                  <a:tcPr marT="63500" marB="63500" marR="63500" marL="63500"/>
                </a:tc>
              </a:tr>
              <a:tr h="883625">
                <a:tc>
                  <a:txBody>
                    <a:bodyPr/>
                    <a:lstStyle/>
                    <a:p>
                      <a:pPr indent="0" lvl="0" marL="0" marR="0" rtl="0" algn="just">
                        <a:lnSpc>
                          <a:spcPct val="115000"/>
                        </a:lnSpc>
                        <a:spcBef>
                          <a:spcPts val="0"/>
                        </a:spcBef>
                        <a:spcAft>
                          <a:spcPts val="0"/>
                        </a:spcAft>
                        <a:buNone/>
                      </a:pPr>
                      <a:r>
                        <a:rPr lang="en-US" sz="2400" u="none" cap="none" strike="noStrike"/>
                        <a:t>Terminations</a:t>
                      </a:r>
                      <a:endParaRPr sz="2400" u="none" cap="none" strike="noStrike">
                        <a:latin typeface="Arial"/>
                        <a:ea typeface="Arial"/>
                        <a:cs typeface="Arial"/>
                        <a:sym typeface="Arial"/>
                      </a:endParaRPr>
                    </a:p>
                  </a:txBody>
                  <a:tcPr marT="63500" marB="63500" marR="63500" marL="63500"/>
                </a:tc>
                <a:tc>
                  <a:txBody>
                    <a:bodyPr/>
                    <a:lstStyle/>
                    <a:p>
                      <a:pPr indent="0" lvl="0" marL="0" marR="0" rtl="0" algn="just">
                        <a:lnSpc>
                          <a:spcPct val="115000"/>
                        </a:lnSpc>
                        <a:spcBef>
                          <a:spcPts val="0"/>
                        </a:spcBef>
                        <a:spcAft>
                          <a:spcPts val="0"/>
                        </a:spcAft>
                        <a:buNone/>
                      </a:pPr>
                      <a:r>
                        <a:rPr lang="en-US" sz="2400" u="none" cap="none" strike="noStrike"/>
                        <a:t>Barbed, compression style, threaded</a:t>
                      </a:r>
                      <a:endParaRPr sz="2400" u="none" cap="none" strike="noStrike">
                        <a:latin typeface="Arial"/>
                        <a:ea typeface="Arial"/>
                        <a:cs typeface="Arial"/>
                        <a:sym typeface="Arial"/>
                      </a:endParaRPr>
                    </a:p>
                  </a:txBody>
                  <a:tcPr marT="63500" marB="63500" marR="63500" marL="63500"/>
                </a:tc>
              </a:tr>
            </a:tbl>
          </a:graphicData>
        </a:graphic>
      </p:graphicFrame>
      <p:grpSp>
        <p:nvGrpSpPr>
          <p:cNvPr id="348" name="Google Shape;348;p23"/>
          <p:cNvGrpSpPr/>
          <p:nvPr/>
        </p:nvGrpSpPr>
        <p:grpSpPr>
          <a:xfrm>
            <a:off x="21546551" y="308553"/>
            <a:ext cx="2499811" cy="2425119"/>
            <a:chOff x="4318093" y="1083265"/>
            <a:chExt cx="3389769" cy="3533571"/>
          </a:xfrm>
        </p:grpSpPr>
        <p:pic>
          <p:nvPicPr>
            <p:cNvPr id="349" name="Google Shape;349;p23"/>
            <p:cNvPicPr preferRelativeResize="0"/>
            <p:nvPr/>
          </p:nvPicPr>
          <p:blipFill rotWithShape="1">
            <a:blip r:embed="rId3">
              <a:alphaModFix/>
            </a:blip>
            <a:srcRect b="0" l="0" r="0" t="0"/>
            <a:stretch/>
          </p:blipFill>
          <p:spPr>
            <a:xfrm>
              <a:off x="4565049" y="1083265"/>
              <a:ext cx="2895856" cy="2895856"/>
            </a:xfrm>
            <a:prstGeom prst="rect">
              <a:avLst/>
            </a:prstGeom>
            <a:noFill/>
            <a:ln>
              <a:noFill/>
            </a:ln>
          </p:spPr>
        </p:pic>
        <p:sp>
          <p:nvSpPr>
            <p:cNvPr id="350" name="Google Shape;350;p23"/>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
        <p:nvSpPr>
          <p:cNvPr id="351" name="Google Shape;351;p23"/>
          <p:cNvSpPr txBox="1"/>
          <p:nvPr>
            <p:ph idx="1" type="body"/>
          </p:nvPr>
        </p:nvSpPr>
        <p:spPr>
          <a:xfrm>
            <a:off x="12410573" y="5274076"/>
            <a:ext cx="12870872" cy="8307705"/>
          </a:xfrm>
          <a:prstGeom prst="rect">
            <a:avLst/>
          </a:prstGeom>
          <a:noFill/>
          <a:ln>
            <a:noFill/>
          </a:ln>
        </p:spPr>
        <p:txBody>
          <a:bodyPr anchorCtr="0" anchor="t" bIns="45700" lIns="91425" spcFirstLastPara="1" rIns="91425" wrap="square" tIns="45700">
            <a:noAutofit/>
          </a:bodyPr>
          <a:lstStyle/>
          <a:p>
            <a:pPr indent="-228600" lvl="0" marL="457200" rtl="0" algn="l">
              <a:lnSpc>
                <a:spcPct val="90000"/>
              </a:lnSpc>
              <a:spcBef>
                <a:spcPts val="2000"/>
              </a:spcBef>
              <a:spcAft>
                <a:spcPts val="0"/>
              </a:spcAft>
              <a:buSzPts val="6400"/>
              <a:buNone/>
            </a:pPr>
            <a:r>
              <a:rPr lang="en-US"/>
              <a:t>Recommendations</a:t>
            </a:r>
            <a:endParaRPr/>
          </a:p>
          <a:p>
            <a:pPr indent="-857250" lvl="0" marL="1085850" rtl="0" algn="l">
              <a:lnSpc>
                <a:spcPct val="90000"/>
              </a:lnSpc>
              <a:spcBef>
                <a:spcPts val="2000"/>
              </a:spcBef>
              <a:spcAft>
                <a:spcPts val="0"/>
              </a:spcAft>
              <a:buSzPts val="6400"/>
              <a:buFont typeface="Arial"/>
              <a:buChar char="•"/>
            </a:pPr>
            <a:r>
              <a:rPr lang="en-US"/>
              <a:t>System requirements locked</a:t>
            </a:r>
            <a:endParaRPr/>
          </a:p>
          <a:p>
            <a:pPr indent="-857250" lvl="1" marL="1543050" rtl="0" algn="l">
              <a:lnSpc>
                <a:spcPct val="90000"/>
              </a:lnSpc>
              <a:spcBef>
                <a:spcPts val="2000"/>
              </a:spcBef>
              <a:spcAft>
                <a:spcPts val="0"/>
              </a:spcAft>
              <a:buSzPts val="6400"/>
              <a:buFont typeface="Arial"/>
              <a:buChar char="•"/>
            </a:pPr>
            <a:r>
              <a:rPr lang="en-US"/>
              <a:t>Ref checklists and </a:t>
            </a:r>
            <a:br>
              <a:rPr lang="en-US"/>
            </a:br>
            <a:r>
              <a:rPr lang="en-US"/>
              <a:t>guidance from ACS</a:t>
            </a:r>
            <a:endParaRPr/>
          </a:p>
          <a:p>
            <a:pPr indent="-857250" lvl="0" marL="1085850" rtl="0" algn="l">
              <a:lnSpc>
                <a:spcPct val="90000"/>
              </a:lnSpc>
              <a:spcBef>
                <a:spcPts val="2000"/>
              </a:spcBef>
              <a:spcAft>
                <a:spcPts val="0"/>
              </a:spcAft>
              <a:buSzPts val="6400"/>
              <a:buFont typeface="Arial"/>
              <a:buChar char="•"/>
            </a:pPr>
            <a:r>
              <a:rPr lang="en-US"/>
              <a:t>Engage with experts early</a:t>
            </a:r>
            <a:endParaRPr/>
          </a:p>
          <a:p>
            <a:pPr indent="-228600" lvl="0" marL="457200" rtl="0" algn="l">
              <a:lnSpc>
                <a:spcPct val="90000"/>
              </a:lnSpc>
              <a:spcBef>
                <a:spcPts val="2000"/>
              </a:spcBef>
              <a:spcAft>
                <a:spcPts val="0"/>
              </a:spcAft>
              <a:buSzPts val="6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500"/>
                                        <p:tgtEl>
                                          <p:spTgt spid="346"/>
                                        </p:tgtEl>
                                        <p:attrNameLst>
                                          <p:attrName>ppt_w</p:attrName>
                                        </p:attrNameLst>
                                      </p:cBhvr>
                                      <p:tavLst>
                                        <p:tav fmla="" tm="0">
                                          <p:val>
                                            <p:strVal val="0"/>
                                          </p:val>
                                        </p:tav>
                                        <p:tav fmla="" tm="100000">
                                          <p:val>
                                            <p:strVal val="#ppt_w"/>
                                          </p:val>
                                        </p:tav>
                                      </p:tavLst>
                                    </p:anim>
                                    <p:anim calcmode="lin" valueType="num">
                                      <p:cBhvr additive="base">
                                        <p:cTn dur="500"/>
                                        <p:tgtEl>
                                          <p:spTgt spid="34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5" name="Shape 355"/>
        <p:cNvGrpSpPr/>
        <p:nvPr/>
      </p:nvGrpSpPr>
      <p:grpSpPr>
        <a:xfrm>
          <a:off x="0" y="0"/>
          <a:ext cx="0" cy="0"/>
          <a:chOff x="0" y="0"/>
          <a:chExt cx="0" cy="0"/>
        </a:xfrm>
      </p:grpSpPr>
      <p:sp>
        <p:nvSpPr>
          <p:cNvPr id="356" name="Google Shape;356;p24"/>
          <p:cNvSpPr txBox="1"/>
          <p:nvPr>
            <p:ph type="title"/>
          </p:nvPr>
        </p:nvSpPr>
        <p:spPr>
          <a:xfrm>
            <a:off x="12519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Call to Action</a:t>
            </a:r>
            <a:endParaRPr b="0" i="0" sz="10000" u="none" cap="none" strike="noStrike">
              <a:solidFill>
                <a:srgbClr val="FF0000"/>
              </a:solidFill>
              <a:latin typeface="Source Sans Pro"/>
              <a:ea typeface="Source Sans Pro"/>
              <a:cs typeface="Source Sans Pro"/>
              <a:sym typeface="Source Sans Pro"/>
            </a:endParaRPr>
          </a:p>
        </p:txBody>
      </p:sp>
      <p:sp>
        <p:nvSpPr>
          <p:cNvPr id="357" name="Google Shape;357;p24"/>
          <p:cNvSpPr txBox="1"/>
          <p:nvPr/>
        </p:nvSpPr>
        <p:spPr>
          <a:xfrm>
            <a:off x="773993" y="6894217"/>
            <a:ext cx="20138999" cy="3893121"/>
          </a:xfrm>
          <a:prstGeom prst="rect">
            <a:avLst/>
          </a:prstGeom>
          <a:noFill/>
          <a:ln>
            <a:noFill/>
          </a:ln>
        </p:spPr>
        <p:txBody>
          <a:bodyPr anchorCtr="0" anchor="t" bIns="45700" lIns="91425" spcFirstLastPara="1" rIns="91425" wrap="square" tIns="45700">
            <a:noAutofit/>
          </a:bodyPr>
          <a:lstStyle/>
          <a:p>
            <a:pPr indent="-857250" lvl="0" marL="857250" marR="0" rtl="0" algn="l">
              <a:lnSpc>
                <a:spcPct val="100000"/>
              </a:lnSpc>
              <a:spcBef>
                <a:spcPts val="2000"/>
              </a:spcBef>
              <a:spcAft>
                <a:spcPts val="0"/>
              </a:spcAft>
              <a:buClr>
                <a:srgbClr val="5F6062"/>
              </a:buClr>
              <a:buSzPts val="6400"/>
              <a:buFont typeface="Arial"/>
              <a:buChar char="•"/>
            </a:pPr>
            <a:r>
              <a:rPr b="1" i="0" lang="en-US" sz="4400" u="none" cap="none" strike="noStrike">
                <a:solidFill>
                  <a:srgbClr val="5F6062"/>
                </a:solidFill>
                <a:latin typeface="Source Sans Pro"/>
                <a:ea typeface="Source Sans Pro"/>
                <a:cs typeface="Source Sans Pro"/>
                <a:sym typeface="Source Sans Pro"/>
              </a:rPr>
              <a:t>Contact for more information:</a:t>
            </a:r>
            <a:br>
              <a:rPr b="1" i="0" lang="en-US" sz="4400" u="none" cap="none" strike="noStrike">
                <a:solidFill>
                  <a:srgbClr val="5F6062"/>
                </a:solidFill>
                <a:latin typeface="Source Sans Pro"/>
                <a:ea typeface="Source Sans Pro"/>
                <a:cs typeface="Source Sans Pro"/>
                <a:sym typeface="Source Sans Pro"/>
              </a:rPr>
            </a:br>
            <a:r>
              <a:rPr b="0" i="0" lang="en-US" sz="4400" u="none" cap="none" strike="noStrike">
                <a:solidFill>
                  <a:srgbClr val="5F6062"/>
                </a:solidFill>
                <a:latin typeface="Source Sans Pro"/>
                <a:ea typeface="Source Sans Pro"/>
                <a:cs typeface="Source Sans Pro"/>
                <a:sym typeface="Source Sans Pro"/>
              </a:rPr>
              <a:t>Elizabeth Langer, R&amp;D Engineering Manager</a:t>
            </a:r>
            <a:br>
              <a:rPr b="0" i="0" lang="en-US" sz="4400" u="none" cap="none" strike="noStrike">
                <a:solidFill>
                  <a:srgbClr val="5F6062"/>
                </a:solidFill>
                <a:latin typeface="Source Sans Pro"/>
                <a:ea typeface="Source Sans Pro"/>
                <a:cs typeface="Source Sans Pro"/>
                <a:sym typeface="Source Sans Pro"/>
              </a:rPr>
            </a:br>
            <a:r>
              <a:rPr b="0" i="0" lang="en-US" sz="4400" u="sng" cap="none" strike="noStrike">
                <a:solidFill>
                  <a:schemeClr val="hlink"/>
                </a:solidFill>
                <a:latin typeface="Source Sans Pro"/>
                <a:ea typeface="Source Sans Pro"/>
                <a:cs typeface="Source Sans Pro"/>
                <a:sym typeface="Source Sans Pro"/>
                <a:hlinkClick r:id="rId3"/>
              </a:rPr>
              <a:t>elizabeth.langer@cpcworldwide.com</a:t>
            </a:r>
            <a:br>
              <a:rPr b="0" i="0" lang="en-US" sz="4400" u="none" cap="none" strike="noStrike">
                <a:solidFill>
                  <a:srgbClr val="5F6062"/>
                </a:solidFill>
                <a:latin typeface="Source Sans Pro"/>
                <a:ea typeface="Source Sans Pro"/>
                <a:cs typeface="Source Sans Pro"/>
                <a:sym typeface="Source Sans Pro"/>
              </a:rPr>
            </a:br>
            <a:endParaRPr b="0" i="0" sz="4400" u="none" cap="none" strike="noStrike">
              <a:solidFill>
                <a:srgbClr val="5F6062"/>
              </a:solidFill>
              <a:latin typeface="Source Sans Pro"/>
              <a:ea typeface="Source Sans Pro"/>
              <a:cs typeface="Source Sans Pro"/>
              <a:sym typeface="Source Sans Pro"/>
            </a:endParaRPr>
          </a:p>
          <a:p>
            <a:pPr indent="-857250" lvl="0" marL="857250" marR="0" rtl="0" algn="l">
              <a:lnSpc>
                <a:spcPct val="100000"/>
              </a:lnSpc>
              <a:spcBef>
                <a:spcPts val="2000"/>
              </a:spcBef>
              <a:spcAft>
                <a:spcPts val="0"/>
              </a:spcAft>
              <a:buClr>
                <a:srgbClr val="5F6062"/>
              </a:buClr>
              <a:buSzPts val="6400"/>
              <a:buFont typeface="Arial"/>
              <a:buChar char="•"/>
            </a:pPr>
            <a:r>
              <a:rPr b="1" i="0" lang="en-US" sz="4400" u="none" cap="none" strike="noStrike">
                <a:solidFill>
                  <a:srgbClr val="5F6062"/>
                </a:solidFill>
                <a:latin typeface="Source Sans Pro"/>
                <a:ea typeface="Source Sans Pro"/>
                <a:cs typeface="Source Sans Pro"/>
                <a:sym typeface="Source Sans Pro"/>
              </a:rPr>
              <a:t>Learn more on our website or contact us for quick disconnect samples:</a:t>
            </a:r>
            <a:br>
              <a:rPr b="0" i="0" lang="en-US" sz="4400" u="none" cap="none" strike="noStrike">
                <a:solidFill>
                  <a:srgbClr val="5F6062"/>
                </a:solidFill>
                <a:latin typeface="Source Sans Pro"/>
                <a:ea typeface="Source Sans Pro"/>
                <a:cs typeface="Source Sans Pro"/>
                <a:sym typeface="Source Sans Pro"/>
              </a:rPr>
            </a:br>
            <a:r>
              <a:rPr b="0" i="0" lang="en-US" sz="4400" u="none" cap="none" strike="noStrike">
                <a:solidFill>
                  <a:srgbClr val="5F6062"/>
                </a:solidFill>
                <a:latin typeface="Source Sans Pro"/>
                <a:ea typeface="Source Sans Pro"/>
                <a:cs typeface="Source Sans Pro"/>
                <a:sym typeface="Source Sans Pro"/>
              </a:rPr>
              <a:t>CPC </a:t>
            </a:r>
            <a:r>
              <a:rPr b="0" i="0" lang="en-US" sz="4400" u="sng" cap="none" strike="noStrike">
                <a:solidFill>
                  <a:schemeClr val="hlink"/>
                </a:solidFill>
                <a:latin typeface="Source Sans Pro"/>
                <a:ea typeface="Source Sans Pro"/>
                <a:cs typeface="Source Sans Pro"/>
                <a:sym typeface="Source Sans Pro"/>
                <a:hlinkClick r:id="rId4"/>
              </a:rPr>
              <a:t>https://www.cpcworldwide.com/Contact-Us</a:t>
            </a:r>
            <a:br>
              <a:rPr b="0" i="0" lang="en-US" sz="4400" u="none" cap="none" strike="noStrike">
                <a:solidFill>
                  <a:srgbClr val="5F6062"/>
                </a:solidFill>
                <a:latin typeface="Source Sans Pro"/>
                <a:ea typeface="Source Sans Pro"/>
                <a:cs typeface="Source Sans Pro"/>
                <a:sym typeface="Source Sans Pro"/>
              </a:rPr>
            </a:br>
            <a:br>
              <a:rPr b="0" i="0" lang="en-US" sz="4400" u="none" cap="none" strike="noStrike">
                <a:solidFill>
                  <a:srgbClr val="5F6062"/>
                </a:solidFill>
                <a:latin typeface="Source Sans Pro"/>
                <a:ea typeface="Source Sans Pro"/>
                <a:cs typeface="Source Sans Pro"/>
                <a:sym typeface="Source Sans Pro"/>
              </a:rPr>
            </a:br>
            <a:endParaRPr b="0" i="0" sz="4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1600"/>
              <a:buFont typeface="Source Sans Pro"/>
              <a:buNone/>
            </a:pPr>
            <a:r>
              <a:t/>
            </a:r>
            <a:endParaRPr b="0" i="0" sz="1600" u="none" cap="none" strike="noStrike">
              <a:solidFill>
                <a:srgbClr val="5F6062"/>
              </a:solidFill>
              <a:latin typeface="Source Sans Pro"/>
              <a:ea typeface="Source Sans Pro"/>
              <a:cs typeface="Source Sans Pro"/>
              <a:sym typeface="Source Sans Pro"/>
            </a:endParaRPr>
          </a:p>
        </p:txBody>
      </p:sp>
      <p:sp>
        <p:nvSpPr>
          <p:cNvPr id="358" name="Google Shape;358;p24"/>
          <p:cNvSpPr txBox="1"/>
          <p:nvPr/>
        </p:nvSpPr>
        <p:spPr>
          <a:xfrm>
            <a:off x="13170606" y="7748170"/>
            <a:ext cx="10439400" cy="21852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400" u="none" cap="none" strike="noStrike">
                <a:solidFill>
                  <a:srgbClr val="5F6062"/>
                </a:solidFill>
                <a:latin typeface="Source Sans Pro"/>
                <a:ea typeface="Source Sans Pro"/>
                <a:cs typeface="Source Sans Pro"/>
                <a:sym typeface="Source Sans Pro"/>
              </a:rPr>
              <a:t>Barry Nielsen, Applications Dev Manager</a:t>
            </a:r>
            <a:br>
              <a:rPr b="0" i="0" lang="en-US" sz="4400" u="none" cap="none" strike="noStrike">
                <a:solidFill>
                  <a:srgbClr val="5F6062"/>
                </a:solidFill>
                <a:latin typeface="Source Sans Pro"/>
                <a:ea typeface="Source Sans Pro"/>
                <a:cs typeface="Source Sans Pro"/>
                <a:sym typeface="Source Sans Pro"/>
              </a:rPr>
            </a:br>
            <a:r>
              <a:rPr b="0" i="0" lang="en-US" sz="4400" u="sng" cap="none" strike="noStrike">
                <a:solidFill>
                  <a:schemeClr val="hlink"/>
                </a:solidFill>
                <a:latin typeface="Source Sans Pro"/>
                <a:ea typeface="Source Sans Pro"/>
                <a:cs typeface="Source Sans Pro"/>
                <a:sym typeface="Source Sans Pro"/>
                <a:hlinkClick r:id="rId5"/>
              </a:rPr>
              <a:t>barry.nielsen@cpcworldwide.com</a:t>
            </a:r>
            <a:endParaRPr b="0" i="0" sz="4400" u="none" cap="none" strike="noStrike">
              <a:solidFill>
                <a:srgbClr val="0070C0"/>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None/>
            </a:pPr>
            <a:r>
              <a:t/>
            </a:r>
            <a:endParaRPr b="0" i="0" sz="4800" u="none" cap="none" strike="noStrike">
              <a:solidFill>
                <a:srgbClr val="5F6062"/>
              </a:solidFill>
              <a:latin typeface="Source Sans Pro"/>
              <a:ea typeface="Source Sans Pro"/>
              <a:cs typeface="Source Sans Pro"/>
              <a:sym typeface="Source Sans Pro"/>
            </a:endParaRPr>
          </a:p>
        </p:txBody>
      </p:sp>
      <p:sp>
        <p:nvSpPr>
          <p:cNvPr id="359" name="Google Shape;359;p24"/>
          <p:cNvSpPr txBox="1"/>
          <p:nvPr/>
        </p:nvSpPr>
        <p:spPr>
          <a:xfrm>
            <a:off x="1809879" y="2601561"/>
            <a:ext cx="21361848" cy="480838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2000"/>
              </a:spcBef>
              <a:spcAft>
                <a:spcPts val="0"/>
              </a:spcAft>
              <a:buClr>
                <a:srgbClr val="5F6062"/>
              </a:buClr>
              <a:buSzPts val="6400"/>
              <a:buFont typeface="Source Sans Pro"/>
              <a:buNone/>
            </a:pPr>
            <a:r>
              <a:rPr b="0" i="0" lang="en-US" sz="4800" u="none" cap="none" strike="noStrike">
                <a:solidFill>
                  <a:srgbClr val="5F6062"/>
                </a:solidFill>
                <a:latin typeface="Source Sans Pro"/>
                <a:ea typeface="Source Sans Pro"/>
                <a:cs typeface="Source Sans Pro"/>
                <a:sym typeface="Source Sans Pro"/>
              </a:rPr>
              <a:t>Advanced Cooling Solutions: </a:t>
            </a:r>
            <a:r>
              <a:rPr b="0" i="0" lang="en-US" sz="3600" u="sng" cap="none" strike="noStrike">
                <a:solidFill>
                  <a:schemeClr val="hlink"/>
                </a:solidFill>
                <a:latin typeface="Source Sans Pro"/>
                <a:ea typeface="Source Sans Pro"/>
                <a:cs typeface="Source Sans Pro"/>
                <a:sym typeface="Source Sans Pro"/>
                <a:hlinkClick r:id="rId6"/>
              </a:rPr>
              <a:t>https://ocp-all.groups.io/g/OCP-ACS</a:t>
            </a:r>
            <a:endParaRPr b="0" i="0" sz="3600" u="none" cap="none" strike="noStrike">
              <a:solidFill>
                <a:srgbClr val="5F6062"/>
              </a:solidFill>
              <a:latin typeface="Source Sans Pro"/>
              <a:ea typeface="Source Sans Pro"/>
              <a:cs typeface="Source Sans Pro"/>
              <a:sym typeface="Source Sans Pro"/>
            </a:endParaRPr>
          </a:p>
          <a:p>
            <a:pPr indent="0" lvl="0" marL="0" marR="0" rtl="0" algn="l">
              <a:lnSpc>
                <a:spcPct val="100000"/>
              </a:lnSpc>
              <a:spcBef>
                <a:spcPts val="2000"/>
              </a:spcBef>
              <a:spcAft>
                <a:spcPts val="0"/>
              </a:spcAft>
              <a:buClr>
                <a:srgbClr val="5F6062"/>
              </a:buClr>
              <a:buSzPts val="6400"/>
              <a:buFont typeface="Source Sans Pro"/>
              <a:buNone/>
            </a:pPr>
            <a:r>
              <a:rPr b="0" i="0" lang="en-US" sz="4800" u="none" cap="none" strike="noStrike">
                <a:solidFill>
                  <a:srgbClr val="5F6062"/>
                </a:solidFill>
                <a:latin typeface="Source Sans Pro"/>
                <a:ea typeface="Source Sans Pro"/>
                <a:cs typeface="Source Sans Pro"/>
                <a:sym typeface="Source Sans Pro"/>
              </a:rPr>
              <a:t>Cold Plate Work Stream: </a:t>
            </a:r>
            <a:r>
              <a:rPr b="0" i="0" lang="en-US" sz="3600" u="sng" cap="none" strike="noStrike">
                <a:solidFill>
                  <a:srgbClr val="0070C0"/>
                </a:solidFill>
                <a:latin typeface="Source Sans Pro"/>
                <a:ea typeface="Source Sans Pro"/>
                <a:cs typeface="Source Sans Pro"/>
                <a:sym typeface="Source Sans Pro"/>
              </a:rPr>
              <a:t>https://ocp-all.groups.io/g/OCP-ACS-Cold-Plate </a:t>
            </a:r>
            <a:endParaRPr b="0" i="0" sz="4800" u="sng" cap="none" strike="noStrike">
              <a:solidFill>
                <a:srgbClr val="0070C0"/>
              </a:solidFill>
              <a:latin typeface="Source Sans Pro"/>
              <a:ea typeface="Source Sans Pro"/>
              <a:cs typeface="Source Sans Pro"/>
              <a:sym typeface="Source Sans Pro"/>
            </a:endParaRPr>
          </a:p>
          <a:p>
            <a:pPr indent="0" lvl="0" marL="0" marR="0" rtl="0" algn="l">
              <a:lnSpc>
                <a:spcPct val="100000"/>
              </a:lnSpc>
              <a:spcBef>
                <a:spcPts val="2000"/>
              </a:spcBef>
              <a:spcAft>
                <a:spcPts val="0"/>
              </a:spcAft>
              <a:buClr>
                <a:srgbClr val="5F6062"/>
              </a:buClr>
              <a:buSzPts val="6400"/>
              <a:buFont typeface="Source Sans Pro"/>
              <a:buNone/>
            </a:pPr>
            <a:r>
              <a:rPr b="0" i="0" lang="en-US" sz="4800" u="none" cap="none" strike="noStrike">
                <a:solidFill>
                  <a:srgbClr val="5F6062"/>
                </a:solidFill>
                <a:latin typeface="Source Sans Pro"/>
                <a:ea typeface="Source Sans Pro"/>
                <a:cs typeface="Source Sans Pro"/>
                <a:sym typeface="Source Sans Pro"/>
              </a:rPr>
              <a:t>Project Wiki: </a:t>
            </a:r>
            <a:r>
              <a:rPr b="0" i="0" lang="en-US" sz="3600" u="sng" cap="none" strike="noStrike">
                <a:solidFill>
                  <a:srgbClr val="0070C0"/>
                </a:solidFill>
                <a:latin typeface="Source Sans Pro"/>
                <a:ea typeface="Source Sans Pro"/>
                <a:cs typeface="Source Sans Pro"/>
                <a:sym typeface="Source Sans Pro"/>
              </a:rPr>
              <a:t>https://www.opencompute.org/wiki/Rack_%26_Power/Advanced_Cooling_Solutions </a:t>
            </a:r>
            <a:endParaRPr/>
          </a:p>
          <a:p>
            <a:pPr indent="0" lvl="0" marL="0" marR="0" rtl="0" algn="l">
              <a:lnSpc>
                <a:spcPct val="100000"/>
              </a:lnSpc>
              <a:spcBef>
                <a:spcPts val="2000"/>
              </a:spcBef>
              <a:spcAft>
                <a:spcPts val="0"/>
              </a:spcAft>
              <a:buClr>
                <a:srgbClr val="5F6062"/>
              </a:buClr>
              <a:buSzPts val="6400"/>
              <a:buFont typeface="Source Sans Pro"/>
              <a:buNone/>
            </a:pPr>
            <a:r>
              <a:rPr b="0" i="0" lang="en-US" sz="4800" u="none" cap="none" strike="noStrike">
                <a:solidFill>
                  <a:srgbClr val="5F6062"/>
                </a:solidFill>
                <a:latin typeface="Source Sans Pro"/>
                <a:ea typeface="Source Sans Pro"/>
                <a:cs typeface="Source Sans Pro"/>
                <a:sym typeface="Source Sans Pro"/>
              </a:rPr>
              <a:t>Call Calendar: </a:t>
            </a:r>
            <a:r>
              <a:rPr b="0" i="0" lang="en-US" sz="3600" u="sng" cap="none" strike="noStrike">
                <a:solidFill>
                  <a:srgbClr val="0070C0"/>
                </a:solidFill>
                <a:latin typeface="Source Sans Pro"/>
                <a:ea typeface="Source Sans Pro"/>
                <a:cs typeface="Source Sans Pro"/>
                <a:sym typeface="Source Sans Pro"/>
              </a:rPr>
              <a:t>https://www.opencompute.org/projects/rack-and-power</a:t>
            </a:r>
            <a:br>
              <a:rPr b="0" i="0" lang="en-US" sz="4800" u="none" cap="none" strike="noStrike">
                <a:solidFill>
                  <a:srgbClr val="5F6062"/>
                </a:solidFill>
                <a:latin typeface="Source Sans Pro"/>
                <a:ea typeface="Source Sans Pro"/>
                <a:cs typeface="Source Sans Pro"/>
                <a:sym typeface="Source Sans Pro"/>
              </a:rPr>
            </a:br>
            <a:endParaRPr b="0" i="0" sz="48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1600"/>
              <a:buFont typeface="Source Sans Pro"/>
              <a:buNone/>
            </a:pPr>
            <a:r>
              <a:t/>
            </a:r>
            <a:endParaRPr b="0" i="0" sz="1600" u="none" cap="none" strike="noStrike">
              <a:solidFill>
                <a:srgbClr val="5F6062"/>
              </a:solidFill>
              <a:latin typeface="Source Sans Pro"/>
              <a:ea typeface="Source Sans Pro"/>
              <a:cs typeface="Source Sans Pro"/>
              <a:sym typeface="Source Sans Pro"/>
            </a:endParaRPr>
          </a:p>
        </p:txBody>
      </p:sp>
      <p:grpSp>
        <p:nvGrpSpPr>
          <p:cNvPr id="360" name="Google Shape;360;p24"/>
          <p:cNvGrpSpPr/>
          <p:nvPr/>
        </p:nvGrpSpPr>
        <p:grpSpPr>
          <a:xfrm>
            <a:off x="21546551" y="308553"/>
            <a:ext cx="2499811" cy="2425119"/>
            <a:chOff x="4318093" y="1083265"/>
            <a:chExt cx="3389769" cy="3533571"/>
          </a:xfrm>
        </p:grpSpPr>
        <p:pic>
          <p:nvPicPr>
            <p:cNvPr id="361" name="Google Shape;361;p24"/>
            <p:cNvPicPr preferRelativeResize="0"/>
            <p:nvPr/>
          </p:nvPicPr>
          <p:blipFill rotWithShape="1">
            <a:blip r:embed="rId7">
              <a:alphaModFix/>
            </a:blip>
            <a:srcRect b="0" l="0" r="0" t="0"/>
            <a:stretch/>
          </p:blipFill>
          <p:spPr>
            <a:xfrm>
              <a:off x="4565049" y="1083265"/>
              <a:ext cx="2895856" cy="2895856"/>
            </a:xfrm>
            <a:prstGeom prst="rect">
              <a:avLst/>
            </a:prstGeom>
            <a:noFill/>
            <a:ln>
              <a:noFill/>
            </a:ln>
          </p:spPr>
        </p:pic>
        <p:sp>
          <p:nvSpPr>
            <p:cNvPr id="362" name="Google Shape;362;p24"/>
            <p:cNvSpPr/>
            <p:nvPr/>
          </p:nvSpPr>
          <p:spPr>
            <a:xfrm>
              <a:off x="4318093" y="3979121"/>
              <a:ext cx="3389769" cy="637715"/>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ACS</a:t>
              </a:r>
              <a:endParaRPr b="0" i="0" sz="3600" u="none" cap="none" strike="noStrike">
                <a:solidFill>
                  <a:srgbClr val="5F6061"/>
                </a:solidFill>
                <a:latin typeface="Source Sans Pro"/>
                <a:ea typeface="Source Sans Pro"/>
                <a:cs typeface="Source Sans Pro"/>
                <a:sym typeface="Source Sans Pro"/>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