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1"/>
    <p:sldMasterId id="2147483657" r:id="rId2"/>
  </p:sldMasterIdLst>
  <p:notesMasterIdLst>
    <p:notesMasterId r:id="rId15"/>
  </p:notesMasterIdLst>
  <p:sldIdLst>
    <p:sldId id="269" r:id="rId3"/>
    <p:sldId id="272" r:id="rId4"/>
    <p:sldId id="274" r:id="rId5"/>
    <p:sldId id="279" r:id="rId6"/>
    <p:sldId id="286" r:id="rId7"/>
    <p:sldId id="287" r:id="rId8"/>
    <p:sldId id="281" r:id="rId9"/>
    <p:sldId id="282" r:id="rId10"/>
    <p:sldId id="283" r:id="rId11"/>
    <p:sldId id="280" r:id="rId12"/>
    <p:sldId id="270" r:id="rId13"/>
    <p:sldId id="258" r:id="rId14"/>
  </p:sldIdLst>
  <p:sldSz cx="24384000" cy="13716000"/>
  <p:notesSz cx="6858000" cy="9144000"/>
  <p:embeddedFontLst>
    <p:embeddedFont>
      <p:font typeface="Source Sans Pro" panose="020B060402020202020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chna Haylock" initials="AH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A14D"/>
    <a:srgbClr val="5751C0"/>
    <a:srgbClr val="4472C4"/>
    <a:srgbClr val="00000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15658B-301B-3547-B87A-B6DE8A3BDAFB}" v="25" dt="2020-01-24T11:13:44.6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038"/>
    <p:restoredTop sz="85850" autoAdjust="0"/>
  </p:normalViewPr>
  <p:slideViewPr>
    <p:cSldViewPr snapToGrid="0">
      <p:cViewPr varScale="1">
        <p:scale>
          <a:sx n="48" d="100"/>
          <a:sy n="48" d="100"/>
        </p:scale>
        <p:origin x="90" y="72"/>
      </p:cViewPr>
      <p:guideLst>
        <p:guide orient="horz" pos="4320"/>
        <p:guide pos="761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8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Resul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61608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643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Resul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60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159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419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742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40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399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Resul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919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Resul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4313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 copy 1">
  <p:cSld name="OCP17 End Bumper copy 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5" descr="slide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3/27/2020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AAC3B8-2690-294A-8867-8D93CDBD4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392AB9-EB3E-2A4B-BAD0-B3FCB883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51EA73-A965-9244-AA78-2668EF29C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982C28-3FE0-FE47-AFC5-0EA04495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‹Nr.›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CD9D9D-1EFB-4F4A-B08B-16972EC974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545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1"/>
          </p:nvPr>
        </p:nvSpPr>
        <p:spPr>
          <a:xfrm>
            <a:off x="1676400" y="2668270"/>
            <a:ext cx="10439400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2"/>
          </p:nvPr>
        </p:nvSpPr>
        <p:spPr>
          <a:xfrm>
            <a:off x="12268200" y="2668270"/>
            <a:ext cx="10439400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88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5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8" r:id="rId2"/>
    <p:sldLayoutId id="214748366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1676400" y="2576830"/>
            <a:ext cx="21031199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6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13" Type="http://schemas.openxmlformats.org/officeDocument/2006/relationships/image" Target="../media/image15.tiff"/><Relationship Id="rId18" Type="http://schemas.openxmlformats.org/officeDocument/2006/relationships/image" Target="../media/image20.svg"/><Relationship Id="rId3" Type="http://schemas.openxmlformats.org/officeDocument/2006/relationships/image" Target="../media/image6.tiff"/><Relationship Id="rId7" Type="http://schemas.openxmlformats.org/officeDocument/2006/relationships/image" Target="../media/image9.tiff"/><Relationship Id="rId12" Type="http://schemas.openxmlformats.org/officeDocument/2006/relationships/image" Target="../media/image14.tiff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svg"/><Relationship Id="rId20" Type="http://schemas.openxmlformats.org/officeDocument/2006/relationships/image" Target="../media/image20.tiff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11" Type="http://schemas.openxmlformats.org/officeDocument/2006/relationships/image" Target="../media/image13.jpeg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19.tiff"/><Relationship Id="rId4" Type="http://schemas.openxmlformats.org/officeDocument/2006/relationships/image" Target="../media/image7.tiff"/><Relationship Id="rId9" Type="http://schemas.openxmlformats.org/officeDocument/2006/relationships/image" Target="../media/image11.tiff"/><Relationship Id="rId14" Type="http://schemas.openxmlformats.org/officeDocument/2006/relationships/image" Target="../media/image16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5" Type="http://schemas.openxmlformats.org/officeDocument/2006/relationships/image" Target="../media/image22.jp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cp-all.groups.io/g/OCP-ACS-Door-Heat-Exchang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opencompute.org/wiki/Rack_%26_Power/Advanced_Cooling_Solutions" TargetMode="External"/><Relationship Id="rId4" Type="http://schemas.openxmlformats.org/officeDocument/2006/relationships/hyperlink" Target="https://global.gotomeeting.com/join/600541373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958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>
            <a:extLst>
              <a:ext uri="{FF2B5EF4-FFF2-40B4-BE49-F238E27FC236}">
                <a16:creationId xmlns:a16="http://schemas.microsoft.com/office/drawing/2014/main" id="{C6965893-7392-4618-ABC4-5F21E30D91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5839" y="3498574"/>
            <a:ext cx="22904399" cy="7829476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chemeClr val="bg2"/>
                </a:solidFill>
              </a:rPr>
              <a:t>OCP V3 </a:t>
            </a:r>
            <a:r>
              <a:rPr lang="en-US" dirty="0">
                <a:solidFill>
                  <a:schemeClr val="bg2"/>
                </a:solidFill>
              </a:rPr>
              <a:t>Cooling</a:t>
            </a:r>
            <a:r>
              <a:rPr lang="de-DE" dirty="0">
                <a:solidFill>
                  <a:schemeClr val="bg2"/>
                </a:solidFill>
              </a:rPr>
              <a:t>,</a:t>
            </a:r>
            <a:br>
              <a:rPr lang="de-DE" dirty="0">
                <a:solidFill>
                  <a:schemeClr val="bg2"/>
                </a:solidFill>
              </a:rPr>
            </a:br>
            <a:r>
              <a:rPr lang="de-DE" dirty="0" err="1">
                <a:solidFill>
                  <a:schemeClr val="bg2"/>
                </a:solidFill>
              </a:rPr>
              <a:t>Door</a:t>
            </a:r>
            <a:r>
              <a:rPr lang="de-DE" dirty="0">
                <a:solidFill>
                  <a:schemeClr val="bg2"/>
                </a:solidFill>
              </a:rPr>
              <a:t> HEX Step3</a:t>
            </a:r>
            <a:endParaRPr dirty="0">
              <a:solidFill>
                <a:schemeClr val="bg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400" dirty="0">
                <a:solidFill>
                  <a:schemeClr val="lt2"/>
                </a:solidFill>
              </a:rPr>
              <a:t/>
            </a:r>
            <a:br>
              <a:rPr lang="de-DE" sz="2400" dirty="0">
                <a:solidFill>
                  <a:schemeClr val="lt2"/>
                </a:solidFill>
              </a:rPr>
            </a:br>
            <a:r>
              <a:rPr lang="de-DE" sz="2400" dirty="0">
                <a:solidFill>
                  <a:schemeClr val="lt2"/>
                </a:solidFill>
              </a:rPr>
              <a:t/>
            </a:r>
            <a:br>
              <a:rPr lang="de-DE" sz="2400" dirty="0">
                <a:solidFill>
                  <a:schemeClr val="lt2"/>
                </a:solidFill>
              </a:rPr>
            </a:br>
            <a:r>
              <a:rPr lang="de-DE" sz="2400" dirty="0">
                <a:solidFill>
                  <a:schemeClr val="lt2"/>
                </a:solidFill>
              </a:rPr>
              <a:t/>
            </a:r>
            <a:br>
              <a:rPr lang="de-DE" sz="2400" dirty="0">
                <a:solidFill>
                  <a:schemeClr val="lt2"/>
                </a:solidFill>
              </a:rPr>
            </a:br>
            <a:r>
              <a:rPr lang="de-DE" sz="2400" dirty="0">
                <a:solidFill>
                  <a:schemeClr val="lt2"/>
                </a:solidFill>
              </a:rPr>
              <a:t/>
            </a:r>
            <a:br>
              <a:rPr lang="de-DE" sz="2400" dirty="0">
                <a:solidFill>
                  <a:schemeClr val="lt2"/>
                </a:solidFill>
              </a:rPr>
            </a:br>
            <a:endParaRPr sz="2400" dirty="0">
              <a:solidFill>
                <a:schemeClr val="lt2"/>
              </a:solidFill>
            </a:endParaRPr>
          </a:p>
          <a:p>
            <a:pPr lvl="0">
              <a:buClr>
                <a:srgbClr val="5F6062"/>
              </a:buClr>
              <a:buSzPts val="6400"/>
            </a:pPr>
            <a:r>
              <a:rPr lang="en-US" sz="6400" dirty="0">
                <a:solidFill>
                  <a:srgbClr val="5F6062"/>
                </a:solidFill>
              </a:rPr>
              <a:t>Timothy Shedd, Director Product Management, </a:t>
            </a:r>
            <a:r>
              <a:rPr lang="en-US" sz="6400" dirty="0" err="1">
                <a:solidFill>
                  <a:srgbClr val="5F6062"/>
                </a:solidFill>
              </a:rPr>
              <a:t>Zuta</a:t>
            </a:r>
            <a:r>
              <a:rPr lang="en-US" sz="6400" dirty="0">
                <a:solidFill>
                  <a:srgbClr val="5F6062"/>
                </a:solidFill>
              </a:rPr>
              <a:t> Core</a:t>
            </a:r>
            <a:br>
              <a:rPr lang="en-US" sz="6400" dirty="0">
                <a:solidFill>
                  <a:srgbClr val="5F6062"/>
                </a:solidFill>
              </a:rPr>
            </a:br>
            <a:r>
              <a:rPr lang="en-US" sz="6400" dirty="0" smtClean="0">
                <a:solidFill>
                  <a:srgbClr val="5F6062"/>
                </a:solidFill>
              </a:rPr>
              <a:t>Resul Altinkilic, Project Management Global </a:t>
            </a:r>
            <a:r>
              <a:rPr lang="en-US" sz="6400" dirty="0">
                <a:solidFill>
                  <a:srgbClr val="5F6062"/>
                </a:solidFill>
              </a:rPr>
              <a:t>Key </a:t>
            </a:r>
            <a:r>
              <a:rPr lang="en-US" sz="6400" dirty="0" smtClean="0">
                <a:solidFill>
                  <a:srgbClr val="5F6062"/>
                </a:solidFill>
              </a:rPr>
              <a:t>Account IT, </a:t>
            </a:r>
            <a:r>
              <a:rPr lang="en-US" sz="6400" dirty="0" err="1">
                <a:solidFill>
                  <a:srgbClr val="5F6062"/>
                </a:solidFill>
              </a:rPr>
              <a:t>Rittal</a:t>
            </a:r>
            <a:endParaRPr sz="6400" dirty="0">
              <a:solidFill>
                <a:schemeClr val="lt2"/>
              </a:solidFill>
            </a:endParaRPr>
          </a:p>
        </p:txBody>
      </p:sp>
      <p:pic>
        <p:nvPicPr>
          <p:cNvPr id="5" name="Google Shape;47;p12">
            <a:extLst>
              <a:ext uri="{FF2B5EF4-FFF2-40B4-BE49-F238E27FC236}">
                <a16:creationId xmlns:a16="http://schemas.microsoft.com/office/drawing/2014/main" id="{B39363D2-85F7-4CFB-85E6-8EAD01B3239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98037" y="1707323"/>
            <a:ext cx="4612202" cy="461220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5;p12">
            <a:extLst>
              <a:ext uri="{FF2B5EF4-FFF2-40B4-BE49-F238E27FC236}">
                <a16:creationId xmlns:a16="http://schemas.microsoft.com/office/drawing/2014/main" id="{97359EFD-810B-455C-937D-7B27E13B75F6}"/>
              </a:ext>
            </a:extLst>
          </p:cNvPr>
          <p:cNvSpPr txBox="1"/>
          <p:nvPr/>
        </p:nvSpPr>
        <p:spPr>
          <a:xfrm>
            <a:off x="18356580" y="537772"/>
            <a:ext cx="5553659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</a:pPr>
            <a:r>
              <a:rPr lang="en-US" sz="6400" dirty="0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ACS</a:t>
            </a:r>
            <a:endParaRPr sz="6400" b="0" i="0" u="none" strike="noStrike" cap="none" dirty="0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13756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F8AC8A8D-C0E3-0B44-8CDC-FD05101D0017}"/>
              </a:ext>
            </a:extLst>
          </p:cNvPr>
          <p:cNvGrpSpPr/>
          <p:nvPr/>
        </p:nvGrpSpPr>
        <p:grpSpPr>
          <a:xfrm>
            <a:off x="1006475" y="7740889"/>
            <a:ext cx="16327362" cy="4638106"/>
            <a:chOff x="1006475" y="7740889"/>
            <a:chExt cx="16327362" cy="4638106"/>
          </a:xfrm>
          <a:solidFill>
            <a:schemeClr val="bg1">
              <a:lumMod val="75000"/>
              <a:alpha val="18824"/>
            </a:schemeClr>
          </a:solidFill>
        </p:grpSpPr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D7B63590-31E9-A54E-9C04-16BD37D80B75}"/>
                </a:ext>
              </a:extLst>
            </p:cNvPr>
            <p:cNvSpPr/>
            <p:nvPr/>
          </p:nvSpPr>
          <p:spPr>
            <a:xfrm>
              <a:off x="1006475" y="10206600"/>
              <a:ext cx="16327362" cy="2172395"/>
            </a:xfrm>
            <a:prstGeom prst="trapezoid">
              <a:avLst>
                <a:gd name="adj" fmla="val 2304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A1D8F9A8-9199-8644-BADA-64D24B978ADC}"/>
                </a:ext>
              </a:extLst>
            </p:cNvPr>
            <p:cNvSpPr/>
            <p:nvPr/>
          </p:nvSpPr>
          <p:spPr>
            <a:xfrm>
              <a:off x="5888149" y="7740889"/>
              <a:ext cx="9373249" cy="2557446"/>
            </a:xfrm>
            <a:custGeom>
              <a:avLst/>
              <a:gdLst>
                <a:gd name="connsiteX0" fmla="*/ 8935453 w 8951495"/>
                <a:gd name="connsiteY0" fmla="*/ 16042 h 2470484"/>
                <a:gd name="connsiteX1" fmla="*/ 7122695 w 8951495"/>
                <a:gd name="connsiteY1" fmla="*/ 16042 h 2470484"/>
                <a:gd name="connsiteX2" fmla="*/ 5887453 w 8951495"/>
                <a:gd name="connsiteY2" fmla="*/ 0 h 2470484"/>
                <a:gd name="connsiteX3" fmla="*/ 3866148 w 8951495"/>
                <a:gd name="connsiteY3" fmla="*/ 0 h 2470484"/>
                <a:gd name="connsiteX4" fmla="*/ 3015916 w 8951495"/>
                <a:gd name="connsiteY4" fmla="*/ 144379 h 2470484"/>
                <a:gd name="connsiteX5" fmla="*/ 2213811 w 8951495"/>
                <a:gd name="connsiteY5" fmla="*/ 513347 h 2470484"/>
                <a:gd name="connsiteX6" fmla="*/ 1331495 w 8951495"/>
                <a:gd name="connsiteY6" fmla="*/ 1171074 h 2470484"/>
                <a:gd name="connsiteX7" fmla="*/ 385011 w 8951495"/>
                <a:gd name="connsiteY7" fmla="*/ 2005263 h 2470484"/>
                <a:gd name="connsiteX8" fmla="*/ 0 w 8951495"/>
                <a:gd name="connsiteY8" fmla="*/ 2470484 h 2470484"/>
                <a:gd name="connsiteX9" fmla="*/ 2165684 w 8951495"/>
                <a:gd name="connsiteY9" fmla="*/ 2454442 h 2470484"/>
                <a:gd name="connsiteX10" fmla="*/ 4539916 w 8951495"/>
                <a:gd name="connsiteY10" fmla="*/ 2470484 h 2470484"/>
                <a:gd name="connsiteX11" fmla="*/ 6320590 w 8951495"/>
                <a:gd name="connsiteY11" fmla="*/ 2454442 h 2470484"/>
                <a:gd name="connsiteX12" fmla="*/ 6336632 w 8951495"/>
                <a:gd name="connsiteY12" fmla="*/ 2117558 h 2470484"/>
                <a:gd name="connsiteX13" fmla="*/ 6513095 w 8951495"/>
                <a:gd name="connsiteY13" fmla="*/ 1620252 h 2470484"/>
                <a:gd name="connsiteX14" fmla="*/ 6994358 w 8951495"/>
                <a:gd name="connsiteY14" fmla="*/ 1299410 h 2470484"/>
                <a:gd name="connsiteX15" fmla="*/ 7924800 w 8951495"/>
                <a:gd name="connsiteY15" fmla="*/ 1171074 h 2470484"/>
                <a:gd name="connsiteX16" fmla="*/ 8951495 w 8951495"/>
                <a:gd name="connsiteY16" fmla="*/ 1155031 h 2470484"/>
                <a:gd name="connsiteX17" fmla="*/ 8951495 w 8951495"/>
                <a:gd name="connsiteY17" fmla="*/ 770021 h 2470484"/>
                <a:gd name="connsiteX18" fmla="*/ 8935453 w 8951495"/>
                <a:gd name="connsiteY18" fmla="*/ 16042 h 247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51495" h="2470484">
                  <a:moveTo>
                    <a:pt x="8935453" y="16042"/>
                  </a:moveTo>
                  <a:lnTo>
                    <a:pt x="7122695" y="16042"/>
                  </a:lnTo>
                  <a:lnTo>
                    <a:pt x="5887453" y="0"/>
                  </a:lnTo>
                  <a:lnTo>
                    <a:pt x="3866148" y="0"/>
                  </a:lnTo>
                  <a:lnTo>
                    <a:pt x="3015916" y="144379"/>
                  </a:lnTo>
                  <a:lnTo>
                    <a:pt x="2213811" y="513347"/>
                  </a:lnTo>
                  <a:lnTo>
                    <a:pt x="1331495" y="1171074"/>
                  </a:lnTo>
                  <a:lnTo>
                    <a:pt x="385011" y="2005263"/>
                  </a:lnTo>
                  <a:lnTo>
                    <a:pt x="0" y="2470484"/>
                  </a:lnTo>
                  <a:lnTo>
                    <a:pt x="2165684" y="2454442"/>
                  </a:lnTo>
                  <a:lnTo>
                    <a:pt x="4539916" y="2470484"/>
                  </a:lnTo>
                  <a:lnTo>
                    <a:pt x="6320590" y="2454442"/>
                  </a:lnTo>
                  <a:lnTo>
                    <a:pt x="6336632" y="2117558"/>
                  </a:lnTo>
                  <a:lnTo>
                    <a:pt x="6513095" y="1620252"/>
                  </a:lnTo>
                  <a:lnTo>
                    <a:pt x="6994358" y="1299410"/>
                  </a:lnTo>
                  <a:lnTo>
                    <a:pt x="7924800" y="1171074"/>
                  </a:lnTo>
                  <a:lnTo>
                    <a:pt x="8951495" y="1155031"/>
                  </a:lnTo>
                  <a:lnTo>
                    <a:pt x="8951495" y="770021"/>
                  </a:lnTo>
                  <a:lnTo>
                    <a:pt x="8935453" y="160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B6408D4-EA47-6940-9BAC-4E25205FA38E}"/>
              </a:ext>
            </a:extLst>
          </p:cNvPr>
          <p:cNvGrpSpPr/>
          <p:nvPr/>
        </p:nvGrpSpPr>
        <p:grpSpPr>
          <a:xfrm rot="10800000" flipH="1">
            <a:off x="919256" y="2848822"/>
            <a:ext cx="16327362" cy="6082158"/>
            <a:chOff x="1006475" y="6296840"/>
            <a:chExt cx="16327362" cy="6082158"/>
          </a:xfrm>
          <a:solidFill>
            <a:schemeClr val="bg1">
              <a:lumMod val="75000"/>
              <a:alpha val="21176"/>
            </a:schemeClr>
          </a:solidFill>
        </p:grpSpPr>
        <p:sp>
          <p:nvSpPr>
            <p:cNvPr id="46" name="Trapezoid 45">
              <a:extLst>
                <a:ext uri="{FF2B5EF4-FFF2-40B4-BE49-F238E27FC236}">
                  <a16:creationId xmlns:a16="http://schemas.microsoft.com/office/drawing/2014/main" id="{0E6587A8-C212-BC43-8F3B-B7A0B0578022}"/>
                </a:ext>
              </a:extLst>
            </p:cNvPr>
            <p:cNvSpPr/>
            <p:nvPr/>
          </p:nvSpPr>
          <p:spPr>
            <a:xfrm>
              <a:off x="1006475" y="8840863"/>
              <a:ext cx="16327362" cy="3538135"/>
            </a:xfrm>
            <a:prstGeom prst="trapezoid">
              <a:avLst>
                <a:gd name="adj" fmla="val 13834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C81886C3-D3CA-3540-A89A-3D32CBBE645B}"/>
                </a:ext>
              </a:extLst>
            </p:cNvPr>
            <p:cNvSpPr/>
            <p:nvPr/>
          </p:nvSpPr>
          <p:spPr>
            <a:xfrm>
              <a:off x="5864504" y="6296840"/>
              <a:ext cx="9409565" cy="2557446"/>
            </a:xfrm>
            <a:custGeom>
              <a:avLst/>
              <a:gdLst>
                <a:gd name="connsiteX0" fmla="*/ 8935453 w 8951495"/>
                <a:gd name="connsiteY0" fmla="*/ 16042 h 2470484"/>
                <a:gd name="connsiteX1" fmla="*/ 7122695 w 8951495"/>
                <a:gd name="connsiteY1" fmla="*/ 16042 h 2470484"/>
                <a:gd name="connsiteX2" fmla="*/ 5887453 w 8951495"/>
                <a:gd name="connsiteY2" fmla="*/ 0 h 2470484"/>
                <a:gd name="connsiteX3" fmla="*/ 3866148 w 8951495"/>
                <a:gd name="connsiteY3" fmla="*/ 0 h 2470484"/>
                <a:gd name="connsiteX4" fmla="*/ 3015916 w 8951495"/>
                <a:gd name="connsiteY4" fmla="*/ 144379 h 2470484"/>
                <a:gd name="connsiteX5" fmla="*/ 2213811 w 8951495"/>
                <a:gd name="connsiteY5" fmla="*/ 513347 h 2470484"/>
                <a:gd name="connsiteX6" fmla="*/ 1331495 w 8951495"/>
                <a:gd name="connsiteY6" fmla="*/ 1171074 h 2470484"/>
                <a:gd name="connsiteX7" fmla="*/ 385011 w 8951495"/>
                <a:gd name="connsiteY7" fmla="*/ 2005263 h 2470484"/>
                <a:gd name="connsiteX8" fmla="*/ 0 w 8951495"/>
                <a:gd name="connsiteY8" fmla="*/ 2470484 h 2470484"/>
                <a:gd name="connsiteX9" fmla="*/ 2165684 w 8951495"/>
                <a:gd name="connsiteY9" fmla="*/ 2454442 h 2470484"/>
                <a:gd name="connsiteX10" fmla="*/ 4539916 w 8951495"/>
                <a:gd name="connsiteY10" fmla="*/ 2470484 h 2470484"/>
                <a:gd name="connsiteX11" fmla="*/ 6320590 w 8951495"/>
                <a:gd name="connsiteY11" fmla="*/ 2454442 h 2470484"/>
                <a:gd name="connsiteX12" fmla="*/ 6336632 w 8951495"/>
                <a:gd name="connsiteY12" fmla="*/ 2117558 h 2470484"/>
                <a:gd name="connsiteX13" fmla="*/ 6513095 w 8951495"/>
                <a:gd name="connsiteY13" fmla="*/ 1620252 h 2470484"/>
                <a:gd name="connsiteX14" fmla="*/ 6994358 w 8951495"/>
                <a:gd name="connsiteY14" fmla="*/ 1299410 h 2470484"/>
                <a:gd name="connsiteX15" fmla="*/ 7924800 w 8951495"/>
                <a:gd name="connsiteY15" fmla="*/ 1171074 h 2470484"/>
                <a:gd name="connsiteX16" fmla="*/ 8951495 w 8951495"/>
                <a:gd name="connsiteY16" fmla="*/ 1155031 h 2470484"/>
                <a:gd name="connsiteX17" fmla="*/ 8951495 w 8951495"/>
                <a:gd name="connsiteY17" fmla="*/ 770021 h 2470484"/>
                <a:gd name="connsiteX18" fmla="*/ 8935453 w 8951495"/>
                <a:gd name="connsiteY18" fmla="*/ 16042 h 247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51495" h="2470484">
                  <a:moveTo>
                    <a:pt x="8935453" y="16042"/>
                  </a:moveTo>
                  <a:lnTo>
                    <a:pt x="7122695" y="16042"/>
                  </a:lnTo>
                  <a:lnTo>
                    <a:pt x="5887453" y="0"/>
                  </a:lnTo>
                  <a:lnTo>
                    <a:pt x="3866148" y="0"/>
                  </a:lnTo>
                  <a:lnTo>
                    <a:pt x="3015916" y="144379"/>
                  </a:lnTo>
                  <a:lnTo>
                    <a:pt x="2213811" y="513347"/>
                  </a:lnTo>
                  <a:lnTo>
                    <a:pt x="1331495" y="1171074"/>
                  </a:lnTo>
                  <a:lnTo>
                    <a:pt x="385011" y="2005263"/>
                  </a:lnTo>
                  <a:lnTo>
                    <a:pt x="0" y="2470484"/>
                  </a:lnTo>
                  <a:lnTo>
                    <a:pt x="2165684" y="2454442"/>
                  </a:lnTo>
                  <a:lnTo>
                    <a:pt x="4539916" y="2470484"/>
                  </a:lnTo>
                  <a:lnTo>
                    <a:pt x="6320590" y="2454442"/>
                  </a:lnTo>
                  <a:lnTo>
                    <a:pt x="6336632" y="2117558"/>
                  </a:lnTo>
                  <a:lnTo>
                    <a:pt x="6513095" y="1620252"/>
                  </a:lnTo>
                  <a:lnTo>
                    <a:pt x="6994358" y="1299410"/>
                  </a:lnTo>
                  <a:lnTo>
                    <a:pt x="7924800" y="1171074"/>
                  </a:lnTo>
                  <a:lnTo>
                    <a:pt x="8951495" y="1155031"/>
                  </a:lnTo>
                  <a:lnTo>
                    <a:pt x="8951495" y="770021"/>
                  </a:lnTo>
                  <a:lnTo>
                    <a:pt x="8935453" y="1604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06F600A-9C36-2E49-88E1-03CB5A517F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62" r="22820"/>
          <a:stretch/>
        </p:blipFill>
        <p:spPr>
          <a:xfrm>
            <a:off x="2733877" y="2792564"/>
            <a:ext cx="1859656" cy="34878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61D1C0-DB2E-DB47-B8C2-3EF97FA879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000" y="4875979"/>
            <a:ext cx="1431825" cy="18475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88FD6D-E191-2649-88B4-C1754965E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82" b="89521" l="9833" r="92678">
                        <a14:foregroundMark x1="82427" y1="30838" x2="82427" y2="30838"/>
                        <a14:foregroundMark x1="84728" y1="28743" x2="84728" y2="28743"/>
                        <a14:foregroundMark x1="85356" y1="24551" x2="85356" y2="24551"/>
                        <a14:foregroundMark x1="88285" y1="23653" x2="88285" y2="23653"/>
                        <a14:foregroundMark x1="91213" y1="36228" x2="91213" y2="36228"/>
                        <a14:foregroundMark x1="91213" y1="41617" x2="91213" y2="41617"/>
                        <a14:foregroundMark x1="80126" y1="18862" x2="80126" y2="18862"/>
                        <a14:foregroundMark x1="79079" y1="17665" x2="79079" y2="17665"/>
                        <a14:foregroundMark x1="79079" y1="16168" x2="79079" y2="16168"/>
                        <a14:foregroundMark x1="90167" y1="21856" x2="90167" y2="21856"/>
                        <a14:foregroundMark x1="92050" y1="20958" x2="92050" y2="20958"/>
                        <a14:foregroundMark x1="89121" y1="18862" x2="89121" y2="18862"/>
                        <a14:foregroundMark x1="89540" y1="19760" x2="89540" y2="19760"/>
                        <a14:foregroundMark x1="58159" y1="9281" x2="58159" y2="9281"/>
                        <a14:foregroundMark x1="79498" y1="17066" x2="79498" y2="17066"/>
                        <a14:foregroundMark x1="79289" y1="17665" x2="79289" y2="17665"/>
                        <a14:foregroundMark x1="89958" y1="21257" x2="89958" y2="21257"/>
                        <a14:foregroundMark x1="90586" y1="19760" x2="90586" y2="19760"/>
                        <a14:foregroundMark x1="92678" y1="36826" x2="92678" y2="36826"/>
                        <a14:foregroundMark x1="40586" y1="33533" x2="40586" y2="33533"/>
                        <a14:foregroundMark x1="31172" y1="24551" x2="31172" y2="24551"/>
                        <a14:foregroundMark x1="30544" y1="19461" x2="30544" y2="19461"/>
                        <a14:foregroundMark x1="29916" y1="23353" x2="29916" y2="23353"/>
                        <a14:foregroundMark x1="29916" y1="18862" x2="29916" y2="18862"/>
                        <a14:foregroundMark x1="31381" y1="17066" x2="31381" y2="17066"/>
                        <a14:foregroundMark x1="31172" y1="16168" x2="31172" y2="16168"/>
                        <a14:foregroundMark x1="28033" y1="21257" x2="28033" y2="21257"/>
                        <a14:foregroundMark x1="67992" y1="82635" x2="67992" y2="82635"/>
                        <a14:foregroundMark x1="26987" y1="83234" x2="26987" y2="83234"/>
                        <a14:backgroundMark x1="27406" y1="22455" x2="27406" y2="22455"/>
                        <a14:backgroundMark x1="28243" y1="26347" x2="28243" y2="26347"/>
                        <a14:backgroundMark x1="27824" y1="29940" x2="27824" y2="29940"/>
                        <a14:backgroundMark x1="28243" y1="29641" x2="28243" y2="29641"/>
                        <a14:backgroundMark x1="27824" y1="28144" x2="27824" y2="28144"/>
                        <a14:backgroundMark x1="27824" y1="22754" x2="27824" y2="22754"/>
                        <a14:backgroundMark x1="27824" y1="18563" x2="27824" y2="18563"/>
                        <a14:backgroundMark x1="29289" y1="17964" x2="29289" y2="17964"/>
                        <a14:backgroundMark x1="27824" y1="23353" x2="27824" y2="23353"/>
                        <a14:backgroundMark x1="27824" y1="22455" x2="29707" y2="17365"/>
                        <a14:backgroundMark x1="28033" y1="31737" x2="28033" y2="24551"/>
                        <a14:backgroundMark x1="27197" y1="24551" x2="28243" y2="30838"/>
                        <a14:backgroundMark x1="83264" y1="17066" x2="83264" y2="1706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26551" y="3268513"/>
            <a:ext cx="3035300" cy="2120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58272D-F088-E042-AD5C-C1CF1A3C1C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7050" y="3312676"/>
            <a:ext cx="3202802" cy="16014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C6E07E-5CE9-6848-9A6D-B42EFDD0CC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90862" y="4536474"/>
            <a:ext cx="3516040" cy="15696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D493C4-B974-5742-9205-BCC358D84B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77183" y="5321304"/>
            <a:ext cx="2659437" cy="2120901"/>
          </a:xfrm>
          <a:prstGeom prst="rect">
            <a:avLst/>
          </a:prstGeom>
        </p:spPr>
      </p:pic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88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Market Forces + Physics = </a:t>
            </a:r>
            <a:br>
              <a:rPr lang="en-US" sz="88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-US" sz="88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Liquid Cooling</a:t>
            </a:r>
            <a:endParaRPr sz="88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7" name="Group 16">
            <a:extLst>
              <a:ext uri="{FF2B5EF4-FFF2-40B4-BE49-F238E27FC236}">
                <a16:creationId xmlns:a16="http://schemas.microsoft.com/office/drawing/2014/main" id="{6146CC36-60A2-8E4E-912F-DA33DABA35CF}"/>
              </a:ext>
            </a:extLst>
          </p:cNvPr>
          <p:cNvGrpSpPr/>
          <p:nvPr/>
        </p:nvGrpSpPr>
        <p:grpSpPr>
          <a:xfrm>
            <a:off x="20698916" y="269338"/>
            <a:ext cx="3389769" cy="4438134"/>
            <a:chOff x="4318093" y="1185426"/>
            <a:chExt cx="3389769" cy="44381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6379902-86D2-5944-B3B8-8D9052543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49312" y="1185426"/>
              <a:ext cx="2895856" cy="2895856"/>
            </a:xfrm>
            <a:prstGeom prst="rect">
              <a:avLst/>
            </a:prstGeom>
          </p:spPr>
        </p:pic>
        <p:sp>
          <p:nvSpPr>
            <p:cNvPr id="10" name="Google Shape;139;p21">
              <a:extLst>
                <a:ext uri="{FF2B5EF4-FFF2-40B4-BE49-F238E27FC236}">
                  <a16:creationId xmlns:a16="http://schemas.microsoft.com/office/drawing/2014/main" id="{A9313578-0F77-A74C-9AF8-66FCA3CF7748}"/>
                </a:ext>
              </a:extLst>
            </p:cNvPr>
            <p:cNvSpPr/>
            <p:nvPr/>
          </p:nvSpPr>
          <p:spPr>
            <a:xfrm>
              <a:off x="4318093" y="3979121"/>
              <a:ext cx="3389769" cy="1644439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360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360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13" name="Picture 14" descr="Building blocks for AI training solution.">
            <a:extLst>
              <a:ext uri="{FF2B5EF4-FFF2-40B4-BE49-F238E27FC236}">
                <a16:creationId xmlns:a16="http://schemas.microsoft.com/office/drawing/2014/main" id="{FA53B731-E2BA-4E4D-8C03-725EB2D488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594"/>
          <a:stretch/>
        </p:blipFill>
        <p:spPr bwMode="auto">
          <a:xfrm>
            <a:off x="1662327" y="10033212"/>
            <a:ext cx="7919640" cy="193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3E12B2B-68D9-7A4E-91AA-EA24002895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6200000">
            <a:off x="21066426" y="4030573"/>
            <a:ext cx="995980" cy="28278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0364E4-37AF-434F-845F-DB9B36BE9C6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7813" y="9989813"/>
            <a:ext cx="3698023" cy="246534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4F4C2E8-DE61-C644-A178-5B3F3723D284}"/>
              </a:ext>
            </a:extLst>
          </p:cNvPr>
          <p:cNvSpPr txBox="1"/>
          <p:nvPr/>
        </p:nvSpPr>
        <p:spPr>
          <a:xfrm>
            <a:off x="2004544" y="8940439"/>
            <a:ext cx="6287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IT rises to the challenge, driving compute and power density at the chip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8FBF06-3589-4249-849C-4EA43C5171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80957" y="9989813"/>
            <a:ext cx="4572001" cy="24047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C39D5DA-08A0-BB41-A97D-F3E8F5FD7CF0}"/>
              </a:ext>
            </a:extLst>
          </p:cNvPr>
          <p:cNvSpPr txBox="1"/>
          <p:nvPr/>
        </p:nvSpPr>
        <p:spPr>
          <a:xfrm>
            <a:off x="9276835" y="8953809"/>
            <a:ext cx="46353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Latency limits drive density at the rack and data center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C4CF2FE-E19E-3842-9BA3-2D4934580F38}"/>
              </a:ext>
            </a:extLst>
          </p:cNvPr>
          <p:cNvGrpSpPr/>
          <p:nvPr/>
        </p:nvGrpSpPr>
        <p:grpSpPr>
          <a:xfrm>
            <a:off x="14257088" y="9079945"/>
            <a:ext cx="2408878" cy="2339935"/>
            <a:chOff x="16253307" y="9090049"/>
            <a:chExt cx="2408878" cy="2339935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513DBED-33C2-9148-9757-056DFF957ADB}"/>
                </a:ext>
              </a:extLst>
            </p:cNvPr>
            <p:cNvCxnSpPr/>
            <p:nvPr/>
          </p:nvCxnSpPr>
          <p:spPr>
            <a:xfrm flipV="1">
              <a:off x="16748941" y="9090049"/>
              <a:ext cx="0" cy="175085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3E58756-8688-8C49-ADF6-CDD62B3337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48941" y="10840904"/>
              <a:ext cx="1913244" cy="1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86E7EEE8-B9F5-B046-B1D2-74ACF1497BED}"/>
                </a:ext>
              </a:extLst>
            </p:cNvPr>
            <p:cNvSpPr/>
            <p:nvPr/>
          </p:nvSpPr>
          <p:spPr>
            <a:xfrm>
              <a:off x="16785259" y="9207062"/>
              <a:ext cx="1702676" cy="1513941"/>
            </a:xfrm>
            <a:custGeom>
              <a:avLst/>
              <a:gdLst>
                <a:gd name="connsiteX0" fmla="*/ 0 w 1702676"/>
                <a:gd name="connsiteY0" fmla="*/ 1513489 h 1513941"/>
                <a:gd name="connsiteX1" fmla="*/ 210207 w 1702676"/>
                <a:gd name="connsiteY1" fmla="*/ 1502979 h 1513941"/>
                <a:gd name="connsiteX2" fmla="*/ 588579 w 1702676"/>
                <a:gd name="connsiteY2" fmla="*/ 1439917 h 1513941"/>
                <a:gd name="connsiteX3" fmla="*/ 851338 w 1702676"/>
                <a:gd name="connsiteY3" fmla="*/ 1292772 h 1513941"/>
                <a:gd name="connsiteX4" fmla="*/ 1250731 w 1702676"/>
                <a:gd name="connsiteY4" fmla="*/ 893379 h 1513941"/>
                <a:gd name="connsiteX5" fmla="*/ 1502979 w 1702676"/>
                <a:gd name="connsiteY5" fmla="*/ 420413 h 1513941"/>
                <a:gd name="connsiteX6" fmla="*/ 1702676 w 1702676"/>
                <a:gd name="connsiteY6" fmla="*/ 0 h 1513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2676" h="1513941">
                  <a:moveTo>
                    <a:pt x="0" y="1513489"/>
                  </a:moveTo>
                  <a:cubicBezTo>
                    <a:pt x="56055" y="1514365"/>
                    <a:pt x="112111" y="1515241"/>
                    <a:pt x="210207" y="1502979"/>
                  </a:cubicBezTo>
                  <a:cubicBezTo>
                    <a:pt x="308304" y="1490717"/>
                    <a:pt x="481724" y="1474951"/>
                    <a:pt x="588579" y="1439917"/>
                  </a:cubicBezTo>
                  <a:cubicBezTo>
                    <a:pt x="695434" y="1404882"/>
                    <a:pt x="740979" y="1383862"/>
                    <a:pt x="851338" y="1292772"/>
                  </a:cubicBezTo>
                  <a:cubicBezTo>
                    <a:pt x="961697" y="1201682"/>
                    <a:pt x="1142124" y="1038772"/>
                    <a:pt x="1250731" y="893379"/>
                  </a:cubicBezTo>
                  <a:cubicBezTo>
                    <a:pt x="1359338" y="747986"/>
                    <a:pt x="1427655" y="569309"/>
                    <a:pt x="1502979" y="420413"/>
                  </a:cubicBezTo>
                  <a:cubicBezTo>
                    <a:pt x="1578303" y="271517"/>
                    <a:pt x="1640489" y="135758"/>
                    <a:pt x="1702676" y="0"/>
                  </a:cubicBezTo>
                </a:path>
              </a:pathLst>
            </a:cu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Graphic 28" descr="Dollar">
              <a:extLst>
                <a:ext uri="{FF2B5EF4-FFF2-40B4-BE49-F238E27FC236}">
                  <a16:creationId xmlns:a16="http://schemas.microsoft.com/office/drawing/2014/main" id="{E67B604E-9001-3346-88D9-D7285E0E3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16253307" y="9727054"/>
              <a:ext cx="459317" cy="459317"/>
            </a:xfrm>
            <a:prstGeom prst="rect">
              <a:avLst/>
            </a:prstGeom>
          </p:spPr>
        </p:pic>
        <p:pic>
          <p:nvPicPr>
            <p:cNvPr id="36" name="Graphic 35" descr="Flammable">
              <a:extLst>
                <a:ext uri="{FF2B5EF4-FFF2-40B4-BE49-F238E27FC236}">
                  <a16:creationId xmlns:a16="http://schemas.microsoft.com/office/drawing/2014/main" id="{AC484C2A-E40E-4545-B4F4-A2DF01B81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p:blipFill>
          <p:spPr>
            <a:xfrm>
              <a:off x="17376420" y="10840904"/>
              <a:ext cx="589080" cy="589080"/>
            </a:xfrm>
            <a:prstGeom prst="rect">
              <a:avLst/>
            </a:prstGeom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3B295CB5-5199-4844-AFC8-93BF56CDD5E3}"/>
              </a:ext>
            </a:extLst>
          </p:cNvPr>
          <p:cNvSpPr txBox="1"/>
          <p:nvPr/>
        </p:nvSpPr>
        <p:spPr>
          <a:xfrm>
            <a:off x="14406901" y="11550603"/>
            <a:ext cx="38066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Costs to cool with air go up exponentially with increased density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D7950E-5425-7B4A-A315-611D80709D81}"/>
              </a:ext>
            </a:extLst>
          </p:cNvPr>
          <p:cNvSpPr txBox="1"/>
          <p:nvPr/>
        </p:nvSpPr>
        <p:spPr>
          <a:xfrm>
            <a:off x="1519646" y="6623124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Consumer products driving machine learning both in the data center and to the Edge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734264-D722-8346-8D63-E29AAF5BAF25}"/>
              </a:ext>
            </a:extLst>
          </p:cNvPr>
          <p:cNvSpPr txBox="1"/>
          <p:nvPr/>
        </p:nvSpPr>
        <p:spPr>
          <a:xfrm>
            <a:off x="6186175" y="525681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Autonomous mobility and Fintech demand more compute exponentially year on year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78C519-C9BC-F847-B2F1-09182C316585}"/>
              </a:ext>
            </a:extLst>
          </p:cNvPr>
          <p:cNvSpPr txBox="1"/>
          <p:nvPr/>
        </p:nvSpPr>
        <p:spPr>
          <a:xfrm>
            <a:off x="12192000" y="2818985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Lifesaving Medical Technology as well as weather and climate modeling push the scale of high performance computing</a:t>
            </a:r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D10FFC2F-E0A0-5743-961E-81562F33A1A6}"/>
              </a:ext>
            </a:extLst>
          </p:cNvPr>
          <p:cNvSpPr/>
          <p:nvPr/>
        </p:nvSpPr>
        <p:spPr>
          <a:xfrm>
            <a:off x="15186851" y="7172927"/>
            <a:ext cx="3984012" cy="2351923"/>
          </a:xfrm>
          <a:prstGeom prst="rightArrow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7155639E-FCB7-E64C-869F-86984F73C40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150483" y="9456705"/>
            <a:ext cx="2827868" cy="188524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F0634502-A30A-C14C-BB9A-AD7EBBBF00CC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t="31308"/>
          <a:stretch/>
        </p:blipFill>
        <p:spPr>
          <a:xfrm>
            <a:off x="20150483" y="6033399"/>
            <a:ext cx="2827868" cy="1456892"/>
          </a:xfrm>
          <a:prstGeom prst="rect">
            <a:avLst/>
          </a:prstGeom>
        </p:spPr>
      </p:pic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95204835-3587-3945-9FE2-7C0B26C8A028}"/>
              </a:ext>
            </a:extLst>
          </p:cNvPr>
          <p:cNvSpPr/>
          <p:nvPr/>
        </p:nvSpPr>
        <p:spPr>
          <a:xfrm>
            <a:off x="19334123" y="7644256"/>
            <a:ext cx="4281503" cy="1644440"/>
          </a:xfrm>
          <a:prstGeom prst="roundRect">
            <a:avLst/>
          </a:prstGeom>
          <a:solidFill>
            <a:srgbClr val="00B0F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25373E9-1DFE-CC4B-A9FB-EB516CF7FDCD}"/>
              </a:ext>
            </a:extLst>
          </p:cNvPr>
          <p:cNvSpPr txBox="1"/>
          <p:nvPr/>
        </p:nvSpPr>
        <p:spPr>
          <a:xfrm>
            <a:off x="19772970" y="7831533"/>
            <a:ext cx="3533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Liquid cooling enables continued progress in compute and technology</a:t>
            </a:r>
          </a:p>
        </p:txBody>
      </p:sp>
    </p:spTree>
    <p:extLst>
      <p:ext uri="{BB962C8B-B14F-4D97-AF65-F5344CB8AC3E}">
        <p14:creationId xmlns:p14="http://schemas.microsoft.com/office/powerpoint/2010/main" val="43829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 Solution for Today’s Data Center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7" name="Group 16">
            <a:extLst>
              <a:ext uri="{FF2B5EF4-FFF2-40B4-BE49-F238E27FC236}">
                <a16:creationId xmlns:a16="http://schemas.microsoft.com/office/drawing/2014/main" id="{6146CC36-60A2-8E4E-912F-DA33DABA35CF}"/>
              </a:ext>
            </a:extLst>
          </p:cNvPr>
          <p:cNvGrpSpPr/>
          <p:nvPr/>
        </p:nvGrpSpPr>
        <p:grpSpPr>
          <a:xfrm>
            <a:off x="20698916" y="269338"/>
            <a:ext cx="3389769" cy="4438134"/>
            <a:chOff x="4318093" y="1185426"/>
            <a:chExt cx="3389769" cy="44381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6379902-86D2-5944-B3B8-8D9052543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9312" y="1185426"/>
              <a:ext cx="2895856" cy="2895856"/>
            </a:xfrm>
            <a:prstGeom prst="rect">
              <a:avLst/>
            </a:prstGeom>
          </p:spPr>
        </p:pic>
        <p:sp>
          <p:nvSpPr>
            <p:cNvPr id="10" name="Google Shape;139;p21">
              <a:extLst>
                <a:ext uri="{FF2B5EF4-FFF2-40B4-BE49-F238E27FC236}">
                  <a16:creationId xmlns:a16="http://schemas.microsoft.com/office/drawing/2014/main" id="{A9313578-0F77-A74C-9AF8-66FCA3CF7748}"/>
                </a:ext>
              </a:extLst>
            </p:cNvPr>
            <p:cNvSpPr/>
            <p:nvPr/>
          </p:nvSpPr>
          <p:spPr>
            <a:xfrm>
              <a:off x="4318093" y="3979121"/>
              <a:ext cx="3389769" cy="1644439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360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360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F281F8A-AE0D-CF44-8423-434FD1EF84E8}"/>
              </a:ext>
            </a:extLst>
          </p:cNvPr>
          <p:cNvSpPr txBox="1"/>
          <p:nvPr/>
        </p:nvSpPr>
        <p:spPr>
          <a:xfrm>
            <a:off x="1006475" y="3698528"/>
            <a:ext cx="42974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The Challenge: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CEA886-7F21-934B-92C7-387A5B8A6721}"/>
              </a:ext>
            </a:extLst>
          </p:cNvPr>
          <p:cNvSpPr txBox="1"/>
          <p:nvPr/>
        </p:nvSpPr>
        <p:spPr>
          <a:xfrm>
            <a:off x="3155199" y="5103674"/>
            <a:ext cx="78617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Many existing data centers need to incorporate higher chip powers and rack densities … 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48BEB8-6587-1D40-959D-F36531EFE551}"/>
              </a:ext>
            </a:extLst>
          </p:cNvPr>
          <p:cNvSpPr txBox="1"/>
          <p:nvPr/>
        </p:nvSpPr>
        <p:spPr>
          <a:xfrm>
            <a:off x="12084050" y="6257835"/>
            <a:ext cx="8249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… but they don’t have the infrastructure to provide water to the racks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232" y="8343899"/>
            <a:ext cx="6731635" cy="296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9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 Solution for Today’s Data Center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7" name="Group 16">
            <a:extLst>
              <a:ext uri="{FF2B5EF4-FFF2-40B4-BE49-F238E27FC236}">
                <a16:creationId xmlns:a16="http://schemas.microsoft.com/office/drawing/2014/main" id="{6146CC36-60A2-8E4E-912F-DA33DABA35CF}"/>
              </a:ext>
            </a:extLst>
          </p:cNvPr>
          <p:cNvGrpSpPr/>
          <p:nvPr/>
        </p:nvGrpSpPr>
        <p:grpSpPr>
          <a:xfrm>
            <a:off x="20698916" y="269338"/>
            <a:ext cx="3389769" cy="4438134"/>
            <a:chOff x="4318093" y="1185426"/>
            <a:chExt cx="3389769" cy="44381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6379902-86D2-5944-B3B8-8D9052543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9312" y="1185426"/>
              <a:ext cx="2895856" cy="2895856"/>
            </a:xfrm>
            <a:prstGeom prst="rect">
              <a:avLst/>
            </a:prstGeom>
          </p:spPr>
        </p:pic>
        <p:sp>
          <p:nvSpPr>
            <p:cNvPr id="10" name="Google Shape;139;p21">
              <a:extLst>
                <a:ext uri="{FF2B5EF4-FFF2-40B4-BE49-F238E27FC236}">
                  <a16:creationId xmlns:a16="http://schemas.microsoft.com/office/drawing/2014/main" id="{A9313578-0F77-A74C-9AF8-66FCA3CF7748}"/>
                </a:ext>
              </a:extLst>
            </p:cNvPr>
            <p:cNvSpPr/>
            <p:nvPr/>
          </p:nvSpPr>
          <p:spPr>
            <a:xfrm>
              <a:off x="4318093" y="3979121"/>
              <a:ext cx="3389769" cy="1644439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360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360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31268CA-0DC2-E141-BF92-1FD67B85CAED}"/>
              </a:ext>
            </a:extLst>
          </p:cNvPr>
          <p:cNvSpPr txBox="1"/>
          <p:nvPr/>
        </p:nvSpPr>
        <p:spPr>
          <a:xfrm>
            <a:off x="1006475" y="3601638"/>
            <a:ext cx="43525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Solution: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840" y="4707472"/>
            <a:ext cx="11511915" cy="7355366"/>
          </a:xfrm>
          <a:prstGeom prst="rect">
            <a:avLst/>
          </a:prstGeom>
        </p:spPr>
      </p:pic>
      <p:sp>
        <p:nvSpPr>
          <p:cNvPr id="14" name="TextBox 16">
            <a:extLst>
              <a:ext uri="{FF2B5EF4-FFF2-40B4-BE49-F238E27FC236}">
                <a16:creationId xmlns:a16="http://schemas.microsoft.com/office/drawing/2014/main" id="{4B991B98-0769-7C4A-9209-1CC283DDF9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98742" y="4689619"/>
            <a:ext cx="9435018" cy="3313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R="0" lvl="0" algn="l" rtl="0">
              <a:buClr>
                <a:srgbClr val="000000"/>
              </a:buClr>
              <a:buFont typeface="Arial"/>
            </a:lvl1pPr>
            <a:lvl2pPr marR="0" lvl="1" algn="l" rtl="0">
              <a:buClr>
                <a:srgbClr val="000000"/>
              </a:buClr>
              <a:buFont typeface="Arial"/>
            </a:lvl2pPr>
            <a:lvl3pPr marR="0" lvl="2" algn="l" rtl="0">
              <a:buClr>
                <a:srgbClr val="000000"/>
              </a:buClr>
              <a:buFont typeface="Arial"/>
            </a:lvl3pPr>
            <a:lvl4pPr marR="0" lvl="3" algn="l" rtl="0">
              <a:buClr>
                <a:srgbClr val="000000"/>
              </a:buClr>
              <a:buFont typeface="Arial"/>
            </a:lvl4pPr>
            <a:lvl5pPr marR="0" lvl="4" algn="l" rtl="0">
              <a:buClr>
                <a:srgbClr val="000000"/>
              </a:buClr>
              <a:buFont typeface="Arial"/>
            </a:lvl5pPr>
            <a:lvl6pPr marR="0" lvl="5" algn="l" rtl="0">
              <a:buClr>
                <a:srgbClr val="000000"/>
              </a:buClr>
              <a:buFont typeface="Arial"/>
            </a:lvl6pPr>
            <a:lvl7pPr marR="0" lvl="6" algn="l" rtl="0">
              <a:buClr>
                <a:srgbClr val="000000"/>
              </a:buClr>
              <a:buFont typeface="Arial"/>
            </a:lvl7pPr>
            <a:lvl8pPr marR="0" lvl="7" algn="l" rtl="0">
              <a:buClr>
                <a:srgbClr val="000000"/>
              </a:buClr>
              <a:buFont typeface="Arial"/>
            </a:lvl8pPr>
            <a:lvl9pPr marR="0" lvl="8" algn="l" rtl="0">
              <a:buClr>
                <a:srgbClr val="000000"/>
              </a:buClr>
              <a:buFont typeface="Arial"/>
            </a:lvl9pPr>
          </a:lstStyle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 smtClean="0"/>
              <a:t>Two-Phase, direct contact cooling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 smtClean="0"/>
              <a:t>Single – Loop, Low Pressure, on Demand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 smtClean="0"/>
              <a:t>Immediate response Time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 smtClean="0"/>
              <a:t>Non-conductive liquid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3751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 Solution for Today’s Data Center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7" name="Group 16">
            <a:extLst>
              <a:ext uri="{FF2B5EF4-FFF2-40B4-BE49-F238E27FC236}">
                <a16:creationId xmlns:a16="http://schemas.microsoft.com/office/drawing/2014/main" id="{6146CC36-60A2-8E4E-912F-DA33DABA35CF}"/>
              </a:ext>
            </a:extLst>
          </p:cNvPr>
          <p:cNvGrpSpPr/>
          <p:nvPr/>
        </p:nvGrpSpPr>
        <p:grpSpPr>
          <a:xfrm>
            <a:off x="20698916" y="269338"/>
            <a:ext cx="3389769" cy="4438134"/>
            <a:chOff x="4318093" y="1185426"/>
            <a:chExt cx="3389769" cy="44381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6379902-86D2-5944-B3B8-8D9052543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9312" y="1185426"/>
              <a:ext cx="2895856" cy="2895856"/>
            </a:xfrm>
            <a:prstGeom prst="rect">
              <a:avLst/>
            </a:prstGeom>
          </p:spPr>
        </p:pic>
        <p:sp>
          <p:nvSpPr>
            <p:cNvPr id="10" name="Google Shape;139;p21">
              <a:extLst>
                <a:ext uri="{FF2B5EF4-FFF2-40B4-BE49-F238E27FC236}">
                  <a16:creationId xmlns:a16="http://schemas.microsoft.com/office/drawing/2014/main" id="{A9313578-0F77-A74C-9AF8-66FCA3CF7748}"/>
                </a:ext>
              </a:extLst>
            </p:cNvPr>
            <p:cNvSpPr/>
            <p:nvPr/>
          </p:nvSpPr>
          <p:spPr>
            <a:xfrm>
              <a:off x="4318093" y="3979121"/>
              <a:ext cx="3389769" cy="1644439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Source Sans Pro"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kumimoji="0" sz="3600" b="0" i="0" u="none" strike="noStrike" kern="0" cap="none" spc="0" normalizeH="0" baseline="0" noProof="0" dirty="0">
                <a:ln>
                  <a:noFill/>
                </a:ln>
                <a:solidFill>
                  <a:srgbClr val="5F6061"/>
                </a:solidFill>
                <a:effectLst/>
                <a:uLnTx/>
                <a:uFillTx/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pic>
        <p:nvPicPr>
          <p:cNvPr id="4" name="zutacore-triangle-tes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6552" y="-43060"/>
            <a:ext cx="24460551" cy="1375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5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 Solution for Today’s Data Center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7" name="Group 16">
            <a:extLst>
              <a:ext uri="{FF2B5EF4-FFF2-40B4-BE49-F238E27FC236}">
                <a16:creationId xmlns:a16="http://schemas.microsoft.com/office/drawing/2014/main" id="{6146CC36-60A2-8E4E-912F-DA33DABA35CF}"/>
              </a:ext>
            </a:extLst>
          </p:cNvPr>
          <p:cNvGrpSpPr/>
          <p:nvPr/>
        </p:nvGrpSpPr>
        <p:grpSpPr>
          <a:xfrm>
            <a:off x="20698916" y="269338"/>
            <a:ext cx="3389769" cy="4438134"/>
            <a:chOff x="4318093" y="1185426"/>
            <a:chExt cx="3389769" cy="44381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6379902-86D2-5944-B3B8-8D9052543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9312" y="1185426"/>
              <a:ext cx="2895856" cy="2895856"/>
            </a:xfrm>
            <a:prstGeom prst="rect">
              <a:avLst/>
            </a:prstGeom>
          </p:spPr>
        </p:pic>
        <p:sp>
          <p:nvSpPr>
            <p:cNvPr id="10" name="Google Shape;139;p21">
              <a:extLst>
                <a:ext uri="{FF2B5EF4-FFF2-40B4-BE49-F238E27FC236}">
                  <a16:creationId xmlns:a16="http://schemas.microsoft.com/office/drawing/2014/main" id="{A9313578-0F77-A74C-9AF8-66FCA3CF7748}"/>
                </a:ext>
              </a:extLst>
            </p:cNvPr>
            <p:cNvSpPr/>
            <p:nvPr/>
          </p:nvSpPr>
          <p:spPr>
            <a:xfrm>
              <a:off x="4318093" y="3979121"/>
              <a:ext cx="3389769" cy="1644439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360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360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A71E7EC-5E77-5D4E-9323-92D89C25EFCD}"/>
              </a:ext>
            </a:extLst>
          </p:cNvPr>
          <p:cNvGrpSpPr/>
          <p:nvPr/>
        </p:nvGrpSpPr>
        <p:grpSpPr>
          <a:xfrm>
            <a:off x="4180707" y="4570434"/>
            <a:ext cx="15806686" cy="5404158"/>
            <a:chOff x="1006475" y="5864065"/>
            <a:chExt cx="15806686" cy="540415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8787EFB-8786-BA4A-B628-CA554B673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1611"/>
            <a:stretch/>
          </p:blipFill>
          <p:spPr>
            <a:xfrm>
              <a:off x="1006475" y="5864065"/>
              <a:ext cx="15806686" cy="540415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53048D7-4979-6143-91FA-28458CF72A41}"/>
                </a:ext>
              </a:extLst>
            </p:cNvPr>
            <p:cNvSpPr/>
            <p:nvPr/>
          </p:nvSpPr>
          <p:spPr>
            <a:xfrm>
              <a:off x="1674055" y="8215532"/>
              <a:ext cx="5613010" cy="8862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31268CA-0DC2-E141-BF92-1FD67B85CAED}"/>
              </a:ext>
            </a:extLst>
          </p:cNvPr>
          <p:cNvSpPr txBox="1"/>
          <p:nvPr/>
        </p:nvSpPr>
        <p:spPr>
          <a:xfrm>
            <a:off x="1006475" y="3601638"/>
            <a:ext cx="43525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Solution: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991B98-0769-7C4A-9209-1CC283DDF9C2}"/>
              </a:ext>
            </a:extLst>
          </p:cNvPr>
          <p:cNvSpPr txBox="1"/>
          <p:nvPr/>
        </p:nvSpPr>
        <p:spPr>
          <a:xfrm>
            <a:off x="1598742" y="4689619"/>
            <a:ext cx="67486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Efficiently collect heat from dense chips and servers and reject that heat to existing data center air cooling systems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7586F6-0765-D144-B08B-7E923EABE690}"/>
              </a:ext>
            </a:extLst>
          </p:cNvPr>
          <p:cNvSpPr txBox="1"/>
          <p:nvPr/>
        </p:nvSpPr>
        <p:spPr>
          <a:xfrm>
            <a:off x="15168806" y="8915192"/>
            <a:ext cx="50758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Collect heat efficiently by boiling a low-pressure liquid refrigerant at 50 </a:t>
            </a:r>
            <a:r>
              <a:rPr lang="en-US" sz="3200" i="1" baseline="30000" dirty="0" err="1"/>
              <a:t>o</a:t>
            </a:r>
            <a:r>
              <a:rPr lang="en-US" sz="3200" i="1" dirty="0" err="1"/>
              <a:t>C</a:t>
            </a:r>
            <a:endParaRPr lang="en-US" sz="3200" i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75745A-18C5-CE4C-BB3C-0F9217C5BB08}"/>
              </a:ext>
            </a:extLst>
          </p:cNvPr>
          <p:cNvSpPr txBox="1"/>
          <p:nvPr/>
        </p:nvSpPr>
        <p:spPr>
          <a:xfrm>
            <a:off x="4180707" y="10519196"/>
            <a:ext cx="82824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Reject heat efficiently to air by condensing the low-pressure refrigerant vapor at 50 </a:t>
            </a:r>
            <a:r>
              <a:rPr lang="en-US" sz="3200" i="1" baseline="30000" dirty="0" err="1"/>
              <a:t>o</a:t>
            </a:r>
            <a:r>
              <a:rPr lang="en-US" sz="3200" i="1" dirty="0" err="1"/>
              <a:t>C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288040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 Solution for Today’s Data Center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7" name="Group 16">
            <a:extLst>
              <a:ext uri="{FF2B5EF4-FFF2-40B4-BE49-F238E27FC236}">
                <a16:creationId xmlns:a16="http://schemas.microsoft.com/office/drawing/2014/main" id="{6146CC36-60A2-8E4E-912F-DA33DABA35CF}"/>
              </a:ext>
            </a:extLst>
          </p:cNvPr>
          <p:cNvGrpSpPr/>
          <p:nvPr/>
        </p:nvGrpSpPr>
        <p:grpSpPr>
          <a:xfrm>
            <a:off x="20698916" y="269338"/>
            <a:ext cx="3389769" cy="4438134"/>
            <a:chOff x="4318093" y="1185426"/>
            <a:chExt cx="3389769" cy="44381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6379902-86D2-5944-B3B8-8D9052543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9312" y="1185426"/>
              <a:ext cx="2895856" cy="2895856"/>
            </a:xfrm>
            <a:prstGeom prst="rect">
              <a:avLst/>
            </a:prstGeom>
          </p:spPr>
        </p:pic>
        <p:sp>
          <p:nvSpPr>
            <p:cNvPr id="10" name="Google Shape;139;p21">
              <a:extLst>
                <a:ext uri="{FF2B5EF4-FFF2-40B4-BE49-F238E27FC236}">
                  <a16:creationId xmlns:a16="http://schemas.microsoft.com/office/drawing/2014/main" id="{A9313578-0F77-A74C-9AF8-66FCA3CF7748}"/>
                </a:ext>
              </a:extLst>
            </p:cNvPr>
            <p:cNvSpPr/>
            <p:nvPr/>
          </p:nvSpPr>
          <p:spPr>
            <a:xfrm>
              <a:off x="4318093" y="3979121"/>
              <a:ext cx="3389769" cy="1644439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360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360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53048D7-4979-6143-91FA-28458CF72A41}"/>
              </a:ext>
            </a:extLst>
          </p:cNvPr>
          <p:cNvSpPr/>
          <p:nvPr/>
        </p:nvSpPr>
        <p:spPr>
          <a:xfrm>
            <a:off x="1352333" y="6495205"/>
            <a:ext cx="5613010" cy="886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1268CA-0DC2-E141-BF92-1FD67B85CAED}"/>
              </a:ext>
            </a:extLst>
          </p:cNvPr>
          <p:cNvSpPr txBox="1"/>
          <p:nvPr/>
        </p:nvSpPr>
        <p:spPr>
          <a:xfrm>
            <a:off x="1006475" y="3601638"/>
            <a:ext cx="11077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Enhanced Nucleation Evaporator - ENE:</a:t>
            </a:r>
            <a:endParaRPr lang="en-US" sz="4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991B98-0769-7C4A-9209-1CC283DDF9C2}"/>
              </a:ext>
            </a:extLst>
          </p:cNvPr>
          <p:cNvSpPr txBox="1"/>
          <p:nvPr/>
        </p:nvSpPr>
        <p:spPr>
          <a:xfrm>
            <a:off x="1598742" y="4689619"/>
            <a:ext cx="1018685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 smtClean="0"/>
              <a:t>The ENE is installed directly on the hot component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3600" dirty="0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 smtClean="0"/>
              <a:t>Liquid refrigerant flows into the ENE and evaporates using the heat from the cooled component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endParaRPr lang="en-US" sz="3600" dirty="0" smtClean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dirty="0" smtClean="0"/>
              <a:t>Heat is transfers to the external heat rejection unit (HRU) via the vapor coming out of the ENE</a:t>
            </a:r>
            <a:endParaRPr lang="en-US" sz="36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4050" y="5641066"/>
            <a:ext cx="11386543" cy="650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61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3;p13">
            <a:extLst>
              <a:ext uri="{FF2B5EF4-FFF2-40B4-BE49-F238E27FC236}">
                <a16:creationId xmlns:a16="http://schemas.microsoft.com/office/drawing/2014/main" id="{C045A7A2-6BDF-4487-88CE-8D89D0948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 Solution for Today’s Data Center</a:t>
            </a:r>
            <a:endParaRPr sz="10000" b="0" i="0" u="none" strike="noStrike" cap="none" dirty="0">
              <a:solidFill>
                <a:srgbClr val="53535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7" name="Group 16">
            <a:extLst>
              <a:ext uri="{FF2B5EF4-FFF2-40B4-BE49-F238E27FC236}">
                <a16:creationId xmlns:a16="http://schemas.microsoft.com/office/drawing/2014/main" id="{6146CC36-60A2-8E4E-912F-DA33DABA35CF}"/>
              </a:ext>
            </a:extLst>
          </p:cNvPr>
          <p:cNvGrpSpPr/>
          <p:nvPr/>
        </p:nvGrpSpPr>
        <p:grpSpPr>
          <a:xfrm>
            <a:off x="20698916" y="269338"/>
            <a:ext cx="3389769" cy="4438134"/>
            <a:chOff x="4318093" y="1185426"/>
            <a:chExt cx="3389769" cy="44381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6379902-86D2-5944-B3B8-8D9052543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9312" y="1185426"/>
              <a:ext cx="2895856" cy="2895856"/>
            </a:xfrm>
            <a:prstGeom prst="rect">
              <a:avLst/>
            </a:prstGeom>
          </p:spPr>
        </p:pic>
        <p:sp>
          <p:nvSpPr>
            <p:cNvPr id="10" name="Google Shape;139;p21">
              <a:extLst>
                <a:ext uri="{FF2B5EF4-FFF2-40B4-BE49-F238E27FC236}">
                  <a16:creationId xmlns:a16="http://schemas.microsoft.com/office/drawing/2014/main" id="{A9313578-0F77-A74C-9AF8-66FCA3CF7748}"/>
                </a:ext>
              </a:extLst>
            </p:cNvPr>
            <p:cNvSpPr/>
            <p:nvPr/>
          </p:nvSpPr>
          <p:spPr>
            <a:xfrm>
              <a:off x="4318093" y="3979121"/>
              <a:ext cx="3389769" cy="1644439"/>
            </a:xfrm>
            <a:prstGeom prst="roundRect">
              <a:avLst>
                <a:gd name="adj" fmla="val 16667"/>
              </a:avLst>
            </a:prstGeom>
            <a:solidFill>
              <a:srgbClr val="8DC73E"/>
            </a:solidFill>
            <a:ln>
              <a:noFill/>
            </a:ln>
          </p:spPr>
          <p:txBody>
            <a:bodyPr spcFirstLastPara="1" wrap="square" lIns="91400" tIns="45725" rIns="91400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Source Sans Pro"/>
                <a:buNone/>
              </a:pPr>
              <a:r>
                <a:rPr lang="en-US" sz="3600" b="0" i="0" u="none" strike="noStrike" cap="none" dirty="0">
                  <a:solidFill>
                    <a:schemeClr val="dk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ADVANCED COOLING SOLUTIONS</a:t>
              </a:r>
              <a:endParaRPr sz="3600" b="0" i="0" u="none" strike="noStrike" cap="none" dirty="0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CAAE318-B494-544E-9BC0-70E20892B5B6}"/>
              </a:ext>
            </a:extLst>
          </p:cNvPr>
          <p:cNvSpPr txBox="1"/>
          <p:nvPr/>
        </p:nvSpPr>
        <p:spPr>
          <a:xfrm>
            <a:off x="16823582" y="6189721"/>
            <a:ext cx="658688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dirty="0"/>
              <a:t>Roll this solution into existing data centers without modifying </a:t>
            </a:r>
            <a:r>
              <a:rPr lang="en-US" sz="3600" dirty="0" smtClean="0"/>
              <a:t>infrastructure</a:t>
            </a:r>
          </a:p>
          <a:p>
            <a:endParaRPr lang="en-US" sz="36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dirty="0" smtClean="0"/>
              <a:t>No Water connection needed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36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600" dirty="0"/>
              <a:t>Scales to high chip package powers (750+ W) and rack densities (up to 55 kW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2" t="21838" r="28684" b="16382"/>
          <a:stretch/>
        </p:blipFill>
        <p:spPr>
          <a:xfrm>
            <a:off x="10867460" y="3648775"/>
            <a:ext cx="4988207" cy="9053744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0" t="21308" r="21541" b="7586"/>
          <a:stretch/>
        </p:blipFill>
        <p:spPr>
          <a:xfrm>
            <a:off x="1401330" y="3648775"/>
            <a:ext cx="5996998" cy="9569199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1548728" y="2934361"/>
            <a:ext cx="5702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ORV3 combined with </a:t>
            </a:r>
            <a:r>
              <a:rPr lang="en-US" sz="2400" b="1" dirty="0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RDA (Rear Door Air)</a:t>
            </a:r>
            <a:endParaRPr lang="en-US" sz="11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10720437" y="2934361"/>
            <a:ext cx="7402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ORV2 </a:t>
            </a:r>
            <a:r>
              <a:rPr lang="en-US" sz="2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combined </a:t>
            </a:r>
            <a:r>
              <a:rPr lang="en-US" sz="2400" b="1" dirty="0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with 6HRU-A (Heat rejection Unit Air)</a:t>
            </a:r>
            <a:endParaRPr lang="en-US" sz="11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990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69;p14">
            <a:extLst>
              <a:ext uri="{FF2B5EF4-FFF2-40B4-BE49-F238E27FC236}">
                <a16:creationId xmlns:a16="http://schemas.microsoft.com/office/drawing/2014/main" id="{03526DC8-D51A-41D9-84F0-6414439088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70426" y="474600"/>
            <a:ext cx="3299800" cy="30641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65;p14">
            <a:extLst>
              <a:ext uri="{FF2B5EF4-FFF2-40B4-BE49-F238E27FC236}">
                <a16:creationId xmlns:a16="http://schemas.microsoft.com/office/drawing/2014/main" id="{EEFFB350-E9CD-42D9-9F39-7178555BF9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6475" y="730251"/>
            <a:ext cx="21031200" cy="1601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/>
              <a:t>OCP V3 Cooling, Door HEX Step 3</a:t>
            </a:r>
            <a:endParaRPr dirty="0"/>
          </a:p>
        </p:txBody>
      </p:sp>
      <p:sp>
        <p:nvSpPr>
          <p:cNvPr id="7" name="Google Shape;67;p14">
            <a:extLst>
              <a:ext uri="{FF2B5EF4-FFF2-40B4-BE49-F238E27FC236}">
                <a16:creationId xmlns:a16="http://schemas.microsoft.com/office/drawing/2014/main" id="{E1741EDA-9E92-449E-BFC9-B0873CDED8A1}"/>
              </a:ext>
            </a:extLst>
          </p:cNvPr>
          <p:cNvSpPr txBox="1"/>
          <p:nvPr/>
        </p:nvSpPr>
        <p:spPr>
          <a:xfrm>
            <a:off x="603250" y="3965746"/>
            <a:ext cx="12085628" cy="6471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 smtClean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Rear Door HEX, Air 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to Air Cooling unit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55 kW total Cooling Capacity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Airflow: </a:t>
            </a:r>
            <a:r>
              <a:rPr lang="en-US" sz="3600" dirty="0" smtClean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~3000 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– </a:t>
            </a:r>
            <a:r>
              <a:rPr lang="en-US" sz="3600" dirty="0" smtClean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8830 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m³/h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Inlet air temp for secondary device cooling: </a:t>
            </a:r>
            <a:r>
              <a:rPr lang="en-US" sz="3600" dirty="0" smtClean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86 °F</a:t>
            </a:r>
            <a:endParaRPr lang="en-US" sz="3600" dirty="0">
              <a:solidFill>
                <a:schemeClr val="tx1"/>
              </a:solidFill>
              <a:latin typeface="+mn-lt"/>
              <a:ea typeface="Source Sans Pro" panose="020B0503030403020204" pitchFamily="34" charset="0"/>
              <a:sym typeface="Source Sans Pro"/>
            </a:endParaRP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Outlet Air temp: </a:t>
            </a:r>
            <a:r>
              <a:rPr lang="en-US" sz="3600" dirty="0" smtClean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115 °F 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(max)</a:t>
            </a:r>
          </a:p>
          <a:p>
            <a:pPr marL="857250" indent="-8572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Fluid stays constant at about </a:t>
            </a:r>
            <a:r>
              <a:rPr lang="en-US" sz="3600" dirty="0" smtClean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122 °F </a:t>
            </a:r>
            <a:r>
              <a:rPr lang="en-US" sz="3600" dirty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sym typeface="Source Sans Pro"/>
              </a:rPr>
              <a:t>no matter the load</a:t>
            </a:r>
            <a:endParaRPr sz="3600" dirty="0">
              <a:solidFill>
                <a:schemeClr val="tx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0" t="21308" r="21541" b="7586"/>
          <a:stretch/>
        </p:blipFill>
        <p:spPr>
          <a:xfrm>
            <a:off x="14129238" y="3586395"/>
            <a:ext cx="5996998" cy="9569199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14276636" y="2871981"/>
            <a:ext cx="5702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ORV3 combined with </a:t>
            </a:r>
            <a:r>
              <a:rPr lang="en-US" sz="2400" b="1" dirty="0" smtClean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sym typeface="Source Sans Pro"/>
              </a:rPr>
              <a:t>RDA (Rear Door Air)</a:t>
            </a:r>
            <a:endParaRPr lang="en-US" sz="1100" b="1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189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9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 dirty="0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Call to Action</a:t>
            </a:r>
            <a:endParaRPr sz="10000" b="0" i="0" u="none" strike="noStrike" cap="none" dirty="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" name="Google Shape;76;p15">
            <a:extLst>
              <a:ext uri="{FF2B5EF4-FFF2-40B4-BE49-F238E27FC236}">
                <a16:creationId xmlns:a16="http://schemas.microsoft.com/office/drawing/2014/main" id="{F339C3DD-033F-4D9C-B662-50C89803E047}"/>
              </a:ext>
            </a:extLst>
          </p:cNvPr>
          <p:cNvSpPr txBox="1">
            <a:spLocks/>
          </p:cNvSpPr>
          <p:nvPr/>
        </p:nvSpPr>
        <p:spPr>
          <a:xfrm>
            <a:off x="1251974" y="3406145"/>
            <a:ext cx="21550875" cy="89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57250" indent="-857250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How to get involved: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</a:pPr>
            <a:r>
              <a:rPr lang="en-US" dirty="0"/>
              <a:t>	</a:t>
            </a:r>
            <a:r>
              <a:rPr lang="en-US" dirty="0">
                <a:hlinkClick r:id="rId3"/>
              </a:rPr>
              <a:t>https://ocp-all.groups.io/g/OCP-ACS-Door-Heat-Exchange</a:t>
            </a:r>
            <a:endParaRPr lang="en-US" dirty="0"/>
          </a:p>
          <a:p>
            <a:pPr marL="0" indent="0">
              <a:lnSpc>
                <a:spcPct val="70000"/>
              </a:lnSpc>
              <a:spcBef>
                <a:spcPts val="0"/>
              </a:spcBef>
            </a:pPr>
            <a:endParaRPr lang="en-US" dirty="0"/>
          </a:p>
          <a:p>
            <a:pPr marL="857250" indent="-857250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Link Bi-weekly call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</a:pPr>
            <a:r>
              <a:rPr lang="en-US" dirty="0"/>
              <a:t>	</a:t>
            </a:r>
            <a:r>
              <a:rPr lang="en-US" dirty="0">
                <a:hlinkClick r:id="rId4"/>
              </a:rPr>
              <a:t>https://global.gotomeeting.com/join/600541373</a:t>
            </a:r>
            <a:endParaRPr lang="en-US" dirty="0"/>
          </a:p>
          <a:p>
            <a:pPr marL="0" indent="0">
              <a:lnSpc>
                <a:spcPct val="70000"/>
              </a:lnSpc>
            </a:pPr>
            <a:endParaRPr lang="en-US" sz="2200" dirty="0"/>
          </a:p>
          <a:p>
            <a:pPr marL="0" indent="0">
              <a:lnSpc>
                <a:spcPct val="70000"/>
              </a:lnSpc>
              <a:buClr>
                <a:srgbClr val="FF0000"/>
              </a:buClr>
              <a:buSzPts val="3600"/>
            </a:pPr>
            <a:endParaRPr lang="en-US" sz="3600" dirty="0"/>
          </a:p>
          <a:p>
            <a:pPr marL="0" indent="0">
              <a:lnSpc>
                <a:spcPct val="70000"/>
              </a:lnSpc>
              <a:buClr>
                <a:srgbClr val="FF0000"/>
              </a:buClr>
              <a:buSzPts val="3600"/>
            </a:pPr>
            <a:r>
              <a:rPr lang="en-US" sz="3600" dirty="0"/>
              <a:t>Project Wiki with latest specification:</a:t>
            </a:r>
          </a:p>
          <a:p>
            <a:pPr marL="0" indent="0">
              <a:lnSpc>
                <a:spcPct val="70000"/>
              </a:lnSpc>
              <a:buClr>
                <a:srgbClr val="FF0000"/>
              </a:buClr>
              <a:buSzPts val="3600"/>
            </a:pPr>
            <a:r>
              <a:rPr lang="en-US" sz="3600" dirty="0">
                <a:hlinkClick r:id="rId5"/>
              </a:rPr>
              <a:t>https://www.opencompute.org/wiki/Rack_%26_Power/Advanced_Cooling_Solutions</a:t>
            </a:r>
            <a:endParaRPr lang="en-US" sz="3600" dirty="0"/>
          </a:p>
          <a:p>
            <a:pPr marL="0" indent="0">
              <a:lnSpc>
                <a:spcPct val="70000"/>
              </a:lnSpc>
              <a:buClr>
                <a:srgbClr val="FF0000"/>
              </a:buClr>
              <a:buSzPts val="3600"/>
            </a:pPr>
            <a:endParaRPr lang="en-US" sz="3600" dirty="0"/>
          </a:p>
          <a:p>
            <a:pPr marL="0" indent="0">
              <a:lnSpc>
                <a:spcPct val="70000"/>
              </a:lnSpc>
              <a:buClr>
                <a:srgbClr val="FF0000"/>
              </a:buClr>
              <a:buSzPts val="3600"/>
            </a:pPr>
            <a:r>
              <a:rPr lang="en-US" sz="3600" dirty="0"/>
              <a:t>Mailing list: </a:t>
            </a:r>
            <a:r>
              <a:rPr lang="en-US" sz="3600" dirty="0">
                <a:hlinkClick r:id="rId3"/>
              </a:rPr>
              <a:t>https://ocp-all.groups.io/g/OCP-ACS-Door-Heat-Exchange</a:t>
            </a:r>
            <a:endParaRPr lang="en-US" sz="3600" dirty="0"/>
          </a:p>
          <a:p>
            <a:pPr marL="0" indent="0">
              <a:lnSpc>
                <a:spcPct val="70000"/>
              </a:lnSpc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lnSpc>
                <a:spcPct val="70000"/>
              </a:lnSpc>
            </a:pPr>
            <a:endParaRPr lang="en-US" dirty="0"/>
          </a:p>
          <a:p>
            <a:pPr marL="0" indent="0">
              <a:lnSpc>
                <a:spcPct val="70000"/>
              </a:lnSpc>
              <a:buSzPts val="1600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00922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1347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V2" val="empowerBulletV2"/>
</p:tagLst>
</file>

<file path=ppt/theme/theme1.xml><?xml version="1.0" encoding="utf-8"?>
<a:theme xmlns:a="http://schemas.openxmlformats.org/drawingml/2006/main" name="OCP Template">
  <a:themeElements>
    <a:clrScheme name="OCP Template">
      <a:dk1>
        <a:srgbClr val="5F6061"/>
      </a:dk1>
      <a:lt1>
        <a:srgbClr val="613202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</Words>
  <Application>Microsoft Office PowerPoint</Application>
  <PresentationFormat>Benutzerdefiniert</PresentationFormat>
  <Paragraphs>81</Paragraphs>
  <Slides>12</Slides>
  <Notes>10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Wingdings</vt:lpstr>
      <vt:lpstr>Source Sans Pro</vt:lpstr>
      <vt:lpstr>Arial</vt:lpstr>
      <vt:lpstr>Calibri</vt:lpstr>
      <vt:lpstr>OCP Template</vt:lpstr>
      <vt:lpstr>Custom Design</vt:lpstr>
      <vt:lpstr>PowerPoint-Präsentation</vt:lpstr>
      <vt:lpstr>OCP V3 Cooling, Door HEX Step3      Timothy Shedd, Director Product Management, Zuta Core Resul Altinkilic, Project Management Global Key Account IT, Rittal</vt:lpstr>
      <vt:lpstr>Market Forces + Physics =  Liquid Cooling</vt:lpstr>
      <vt:lpstr>A Solution for Today’s Data Center</vt:lpstr>
      <vt:lpstr>A Solution for Today’s Data Center</vt:lpstr>
      <vt:lpstr>A Solution for Today’s Data Center</vt:lpstr>
      <vt:lpstr>A Solution for Today’s Data Center</vt:lpstr>
      <vt:lpstr>A Solution for Today’s Data Center</vt:lpstr>
      <vt:lpstr>A Solution for Today’s Data Center</vt:lpstr>
      <vt:lpstr>OCP V3 Cooling, Door HEX Step 3</vt:lpstr>
      <vt:lpstr>Call to Action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Kali Burdette</dc:creator>
  <cp:lastModifiedBy>Bernd Hanstein</cp:lastModifiedBy>
  <cp:revision>55</cp:revision>
  <cp:lastPrinted>2020-01-24T21:33:06Z</cp:lastPrinted>
  <dcterms:modified xsi:type="dcterms:W3CDTF">2020-03-27T07:29:07Z</dcterms:modified>
</cp:coreProperties>
</file>