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7" r:id="rId1"/>
  </p:sldMasterIdLst>
  <p:notesMasterIdLst>
    <p:notesMasterId r:id="rId24"/>
  </p:notesMasterIdLst>
  <p:handoutMasterIdLst>
    <p:handoutMasterId r:id="rId25"/>
  </p:handoutMasterIdLst>
  <p:sldIdLst>
    <p:sldId id="269" r:id="rId2"/>
    <p:sldId id="278" r:id="rId3"/>
    <p:sldId id="2693" r:id="rId4"/>
    <p:sldId id="2689" r:id="rId5"/>
    <p:sldId id="2694" r:id="rId6"/>
    <p:sldId id="281" r:id="rId7"/>
    <p:sldId id="282" r:id="rId8"/>
    <p:sldId id="317" r:id="rId9"/>
    <p:sldId id="285" r:id="rId10"/>
    <p:sldId id="286" r:id="rId11"/>
    <p:sldId id="280" r:id="rId12"/>
    <p:sldId id="284" r:id="rId13"/>
    <p:sldId id="2695" r:id="rId14"/>
    <p:sldId id="2692" r:id="rId15"/>
    <p:sldId id="2701" r:id="rId16"/>
    <p:sldId id="2699" r:id="rId17"/>
    <p:sldId id="2700" r:id="rId18"/>
    <p:sldId id="273" r:id="rId19"/>
    <p:sldId id="2697" r:id="rId20"/>
    <p:sldId id="2698" r:id="rId21"/>
    <p:sldId id="291" r:id="rId22"/>
    <p:sldId id="258" r:id="rId23"/>
  </p:sldIdLst>
  <p:sldSz cx="24384000" cy="13716000"/>
  <p:notesSz cx="6858000" cy="9144000"/>
  <p:embeddedFontLst>
    <p:embeddedFont>
      <p:font typeface="Calibri" panose="020F0502020204030204" pitchFamily="34" charset="0"/>
      <p:regular r:id="rId26"/>
      <p:bold r:id="rId27"/>
      <p:italic r:id="rId28"/>
      <p:boldItalic r:id="rId29"/>
    </p:embeddedFont>
    <p:embeddedFont>
      <p:font typeface="Franklin Gothic Book" panose="020B0503020102020204" pitchFamily="34" charset="0"/>
      <p:regular r:id="rId30"/>
      <p:italic r:id="rId31"/>
    </p:embeddedFont>
    <p:embeddedFont>
      <p:font typeface="Source Sans Pro" panose="020B0503030403020204" pitchFamily="34" charset="0"/>
      <p:regular r:id="rId32"/>
      <p:bold r:id="rId33"/>
      <p:italic r:id="rId34"/>
      <p:boldItalic r:id="rId3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4320">
          <p15:clr>
            <a:srgbClr val="A4A3A4"/>
          </p15:clr>
        </p15:guide>
        <p15:guide id="2" pos="7632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rchna Haylock" initials="AH" lastIdx="6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A2AC"/>
    <a:srgbClr val="5F6061"/>
    <a:srgbClr val="FFFFFF"/>
    <a:srgbClr val="3438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54"/>
    <p:restoredTop sz="94721"/>
  </p:normalViewPr>
  <p:slideViewPr>
    <p:cSldViewPr snapToGrid="0">
      <p:cViewPr>
        <p:scale>
          <a:sx n="45" d="100"/>
          <a:sy n="45" d="100"/>
        </p:scale>
        <p:origin x="1896" y="496"/>
      </p:cViewPr>
      <p:guideLst>
        <p:guide orient="horz" pos="4320"/>
        <p:guide pos="7632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3904" y="19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1.fntdata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33" Type="http://schemas.openxmlformats.org/officeDocument/2006/relationships/font" Target="fonts/font8.fntdata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32" Type="http://schemas.openxmlformats.org/officeDocument/2006/relationships/font" Target="fonts/font7.fntdata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3.fntdata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2.fntdata"/><Relationship Id="rId30" Type="http://schemas.openxmlformats.org/officeDocument/2006/relationships/font" Target="fonts/font5.fntdata"/><Relationship Id="rId35" Type="http://schemas.openxmlformats.org/officeDocument/2006/relationships/font" Target="fonts/font10.fntdata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84FD896-8FD7-C941-BD4A-2A382CE01D7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10EF0C-21FE-AC4A-9C87-3EB5F76996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C92108-591D-D44D-B388-EE2B8DF9BB2D}" type="datetimeFigureOut">
              <a:rPr lang="en-US" smtClean="0"/>
              <a:t>8/25/21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C20644-6694-4244-9BB0-2B394A9DFA9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E63E4B-3D27-754C-BCC2-8680C8AFD1C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178B7-4041-1846-9DAA-E63EFBFB3F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5066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2400" b="0" i="0" u="none" strike="noStrike" cap="none"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2400" b="0" i="0" u="none" strike="noStrike" cap="none"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2400" b="0" i="0" u="none" strike="noStrike" cap="none"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2400" b="0" i="0" u="none" strike="noStrike" cap="none"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2400" b="0" i="0" u="none" strike="noStrike" cap="none"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2400" b="0" i="0" u="none" strike="noStrike" cap="none"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2400" b="0" i="0" u="none" strike="noStrike" cap="none"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2400" b="0" i="0" u="none" strike="noStrike" cap="none"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2400" b="0" i="0" u="none" strike="noStrike" cap="none"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579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6085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368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1428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429884B-1921-D848-9BA5-E80649798AB8}"/>
              </a:ext>
            </a:extLst>
          </p:cNvPr>
          <p:cNvSpPr/>
          <p:nvPr userDrawn="1"/>
        </p:nvSpPr>
        <p:spPr>
          <a:xfrm>
            <a:off x="18491200" y="12014200"/>
            <a:ext cx="5308600" cy="1498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5F6061"/>
              </a:buClr>
              <a:buSzPts val="3600"/>
            </a:pPr>
            <a:endParaRPr lang="en-US" sz="3600" dirty="0">
              <a:solidFill>
                <a:srgbClr val="FF0000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462F94E-2C99-644E-8CEE-E75377969CD5}"/>
              </a:ext>
            </a:extLst>
          </p:cNvPr>
          <p:cNvSpPr/>
          <p:nvPr userDrawn="1"/>
        </p:nvSpPr>
        <p:spPr>
          <a:xfrm>
            <a:off x="254000" y="11785600"/>
            <a:ext cx="10439400" cy="1930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5F6061"/>
              </a:buClr>
              <a:buSzPts val="3600"/>
            </a:pPr>
            <a:endParaRPr lang="en-US" sz="3600" dirty="0">
              <a:solidFill>
                <a:srgbClr val="FF0000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15DDAD-6985-234F-B06D-43E9B4502C76}"/>
              </a:ext>
            </a:extLst>
          </p:cNvPr>
          <p:cNvSpPr txBox="1"/>
          <p:nvPr userDrawn="1"/>
        </p:nvSpPr>
        <p:spPr>
          <a:xfrm>
            <a:off x="18719800" y="13377446"/>
            <a:ext cx="42659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ODSA Data Accelerator </a:t>
            </a:r>
            <a:r>
              <a:rPr lang="en-US" sz="1600" dirty="0" err="1"/>
              <a:t>Workshop,Aug</a:t>
            </a:r>
            <a:r>
              <a:rPr lang="en-US" sz="1600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1894888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73356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OCP17 End Bumper copy 1">
  <p:cSld name="OCP17 End Bumper copy 1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F899AB4-7959-F84C-9FA5-D30737C84B6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12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59545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6"/>
          <p:cNvSpPr txBox="1">
            <a:spLocks noGrp="1"/>
          </p:cNvSpPr>
          <p:nvPr>
            <p:ph type="title"/>
          </p:nvPr>
        </p:nvSpPr>
        <p:spPr>
          <a:xfrm>
            <a:off x="1676400" y="730251"/>
            <a:ext cx="21031199" cy="15402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535353"/>
              </a:buClr>
              <a:buSzPts val="10000"/>
              <a:buFont typeface="Source Sans Pro"/>
              <a:buNone/>
              <a:defRPr sz="10000" b="0" i="0" u="none" strike="noStrike" cap="none">
                <a:solidFill>
                  <a:srgbClr val="535353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3" name="Google Shape;23;p6"/>
          <p:cNvSpPr txBox="1">
            <a:spLocks noGrp="1"/>
          </p:cNvSpPr>
          <p:nvPr>
            <p:ph type="body" idx="1"/>
          </p:nvPr>
        </p:nvSpPr>
        <p:spPr>
          <a:xfrm>
            <a:off x="1676400" y="2576830"/>
            <a:ext cx="21031199" cy="8702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rgbClr val="5F6062"/>
              </a:buClr>
              <a:buSzPts val="6400"/>
              <a:buFont typeface="Source Sans Pro"/>
              <a:buNone/>
              <a:defRPr sz="6400" b="0" i="0" u="none" strike="noStrike" cap="none">
                <a:solidFill>
                  <a:srgbClr val="5F606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marL="914400" marR="0" lvl="1" indent="-635000" algn="l" rtl="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rgbClr val="5F6062"/>
              </a:buClr>
              <a:buSzPts val="6400"/>
              <a:buFont typeface="Source Sans Pro"/>
              <a:buChar char="•"/>
              <a:defRPr sz="6400" b="0" i="0" u="none" strike="noStrike" cap="none">
                <a:solidFill>
                  <a:srgbClr val="5F606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marL="1371600" marR="0" lvl="2" indent="-635000" algn="l" rtl="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rgbClr val="5F6062"/>
              </a:buClr>
              <a:buSzPts val="6400"/>
              <a:buFont typeface="Source Sans Pro"/>
              <a:buChar char="•"/>
              <a:defRPr sz="6400" b="0" i="0" u="none" strike="noStrike" cap="none">
                <a:solidFill>
                  <a:srgbClr val="5F606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marL="1828800" marR="0" lvl="3" indent="-635000" algn="l" rtl="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rgbClr val="5F6062"/>
              </a:buClr>
              <a:buSzPts val="6400"/>
              <a:buFont typeface="Source Sans Pro"/>
              <a:buChar char="•"/>
              <a:defRPr sz="6400" b="0" i="0" u="none" strike="noStrike" cap="none">
                <a:solidFill>
                  <a:srgbClr val="5F606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marL="2286000" marR="0" lvl="4" indent="-635000" algn="l" rtl="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rgbClr val="5F6062"/>
              </a:buClr>
              <a:buSzPts val="6400"/>
              <a:buFont typeface="Source Sans Pro"/>
              <a:buChar char="•"/>
              <a:defRPr sz="6400" b="0" i="0" u="none" strike="noStrike" cap="none">
                <a:solidFill>
                  <a:srgbClr val="5F606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C5C23CF-DE02-5E4C-B515-D120215907D6}"/>
              </a:ext>
            </a:extLst>
          </p:cNvPr>
          <p:cNvSpPr/>
          <p:nvPr userDrawn="1"/>
        </p:nvSpPr>
        <p:spPr>
          <a:xfrm>
            <a:off x="21005800" y="11912600"/>
            <a:ext cx="3098800" cy="1600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5F6061"/>
              </a:buClr>
              <a:buSzPts val="3600"/>
            </a:pPr>
            <a:endParaRPr lang="en-US" sz="3600" dirty="0">
              <a:solidFill>
                <a:srgbClr val="FF0000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1" r:id="rId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png"/><Relationship Id="rId18" Type="http://schemas.openxmlformats.org/officeDocument/2006/relationships/image" Target="../media/image20.pn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17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jpe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jpeg"/><Relationship Id="rId18" Type="http://schemas.openxmlformats.org/officeDocument/2006/relationships/image" Target="../media/image36.png"/><Relationship Id="rId3" Type="http://schemas.openxmlformats.org/officeDocument/2006/relationships/image" Target="../media/image22.png"/><Relationship Id="rId7" Type="http://schemas.openxmlformats.org/officeDocument/2006/relationships/image" Target="../media/image4.png"/><Relationship Id="rId12" Type="http://schemas.openxmlformats.org/officeDocument/2006/relationships/image" Target="../media/image30.emf"/><Relationship Id="rId17" Type="http://schemas.openxmlformats.org/officeDocument/2006/relationships/image" Target="../media/image35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3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11" Type="http://schemas.openxmlformats.org/officeDocument/2006/relationships/image" Target="../media/image29.png"/><Relationship Id="rId5" Type="http://schemas.openxmlformats.org/officeDocument/2006/relationships/image" Target="../media/image24.tiff"/><Relationship Id="rId15" Type="http://schemas.openxmlformats.org/officeDocument/2006/relationships/image" Target="../media/image33.jpeg"/><Relationship Id="rId10" Type="http://schemas.openxmlformats.org/officeDocument/2006/relationships/image" Target="../media/image28.png"/><Relationship Id="rId4" Type="http://schemas.openxmlformats.org/officeDocument/2006/relationships/image" Target="../media/image23.png"/><Relationship Id="rId9" Type="http://schemas.openxmlformats.org/officeDocument/2006/relationships/image" Target="../media/image27.emf"/><Relationship Id="rId14" Type="http://schemas.openxmlformats.org/officeDocument/2006/relationships/image" Target="../media/image3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5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6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9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object&#10;&#10;Description automatically generated">
            <a:extLst>
              <a:ext uri="{FF2B5EF4-FFF2-40B4-BE49-F238E27FC236}">
                <a16:creationId xmlns:a16="http://schemas.microsoft.com/office/drawing/2014/main" id="{C11F1798-6AB7-9F4A-AD27-9FC3B02A08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7200"/>
            <a:ext cx="5341126" cy="49551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EC7DA82-C4E8-8F49-BE0A-CC916E96DC32}"/>
              </a:ext>
            </a:extLst>
          </p:cNvPr>
          <p:cNvSpPr txBox="1"/>
          <p:nvPr/>
        </p:nvSpPr>
        <p:spPr>
          <a:xfrm>
            <a:off x="4038600" y="1041400"/>
            <a:ext cx="118032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dirty="0">
                <a:solidFill>
                  <a:schemeClr val="tx2"/>
                </a:solidFill>
              </a:rPr>
              <a:t>Open Domain Specific Architecture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A27F33-61A2-7543-ABE6-6B4FE16D5427}"/>
              </a:ext>
            </a:extLst>
          </p:cNvPr>
          <p:cNvSpPr txBox="1"/>
          <p:nvPr/>
        </p:nvSpPr>
        <p:spPr>
          <a:xfrm>
            <a:off x="9194800" y="2387600"/>
            <a:ext cx="59378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i="1" dirty="0">
                <a:solidFill>
                  <a:schemeClr val="tx2"/>
                </a:solidFill>
              </a:rPr>
              <a:t>Workshop series …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98B675-4A38-DC49-A75E-EABB42426B09}"/>
              </a:ext>
            </a:extLst>
          </p:cNvPr>
          <p:cNvSpPr/>
          <p:nvPr/>
        </p:nvSpPr>
        <p:spPr>
          <a:xfrm>
            <a:off x="2493165" y="5459512"/>
            <a:ext cx="18700953" cy="52629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800" b="1" dirty="0">
                <a:solidFill>
                  <a:schemeClr val="bg1"/>
                </a:solidFill>
                <a:latin typeface="SF Pro Text"/>
              </a:rPr>
              <a:t>ODSA Open Data Accelerator Hardware</a:t>
            </a:r>
          </a:p>
          <a:p>
            <a:pPr algn="ctr"/>
            <a:r>
              <a:rPr lang="en-US" sz="8800" b="1" dirty="0">
                <a:solidFill>
                  <a:schemeClr val="bg1"/>
                </a:solidFill>
                <a:latin typeface="SF Pro Text"/>
              </a:rPr>
              <a:t> for Fast Prototyping</a:t>
            </a:r>
          </a:p>
          <a:p>
            <a:pPr algn="ctr"/>
            <a:endParaRPr lang="en-US" sz="4000" b="1" dirty="0">
              <a:solidFill>
                <a:schemeClr val="bg1">
                  <a:lumMod val="95000"/>
                </a:schemeClr>
              </a:solidFill>
              <a:latin typeface="SF Pro Text"/>
            </a:endParaRPr>
          </a:p>
          <a:p>
            <a:pPr algn="ctr"/>
            <a:r>
              <a:rPr lang="en-US" sz="6000" b="1" dirty="0">
                <a:solidFill>
                  <a:schemeClr val="tx2"/>
                </a:solidFill>
                <a:latin typeface="SF Pro Text"/>
              </a:rPr>
              <a:t>J. Balachandran , Cisco</a:t>
            </a:r>
          </a:p>
          <a:p>
            <a:pPr algn="ctr"/>
            <a:r>
              <a:rPr lang="en-US" sz="6000" b="1" dirty="0">
                <a:solidFill>
                  <a:schemeClr val="tx2"/>
                </a:solidFill>
                <a:latin typeface="SF Pro Text"/>
              </a:rPr>
              <a:t>V. Vadivelu, Tamind</a:t>
            </a:r>
            <a:endParaRPr lang="en-US" sz="6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958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7DA97-E212-0848-A59C-0A0412E97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Acknowledgements</a:t>
            </a:r>
          </a:p>
        </p:txBody>
      </p:sp>
      <p:pic>
        <p:nvPicPr>
          <p:cNvPr id="1026" name="Picture 2" descr="Free Download official Broadcom SVG logo | LOGOSVG.COM">
            <a:extLst>
              <a:ext uri="{FF2B5EF4-FFF2-40B4-BE49-F238E27FC236}">
                <a16:creationId xmlns:a16="http://schemas.microsoft.com/office/drawing/2014/main" id="{18609A65-D032-EB45-871B-8AC4C3EA8A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8905" y="2580013"/>
            <a:ext cx="3735786" cy="2798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3M to Acquire M*Modal's Technology Business | Business Wire">
            <a:extLst>
              <a:ext uri="{FF2B5EF4-FFF2-40B4-BE49-F238E27FC236}">
                <a16:creationId xmlns:a16="http://schemas.microsoft.com/office/drawing/2014/main" id="{70563115-BD3F-674C-B853-58277E5613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4838699"/>
            <a:ext cx="4927598" cy="2463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NXP (@NXP) | Twitter">
            <a:extLst>
              <a:ext uri="{FF2B5EF4-FFF2-40B4-BE49-F238E27FC236}">
                <a16:creationId xmlns:a16="http://schemas.microsoft.com/office/drawing/2014/main" id="{BBA8FE76-1D3D-3446-ADD7-3439B0A576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874" y="2636784"/>
            <a:ext cx="2674985" cy="2674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Library - Lattice Semiconductor">
            <a:extLst>
              <a:ext uri="{FF2B5EF4-FFF2-40B4-BE49-F238E27FC236}">
                <a16:creationId xmlns:a16="http://schemas.microsoft.com/office/drawing/2014/main" id="{0309DEED-BBFA-6A49-9376-CC70992A7C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449" y="5410496"/>
            <a:ext cx="4699350" cy="95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molex logo - aftermarketNews">
            <a:extLst>
              <a:ext uri="{FF2B5EF4-FFF2-40B4-BE49-F238E27FC236}">
                <a16:creationId xmlns:a16="http://schemas.microsoft.com/office/drawing/2014/main" id="{953FDB37-8A59-4C4A-8DC4-9D757805AE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279" y="3003697"/>
            <a:ext cx="5883350" cy="294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Summit Partners | Companies | MACOM">
            <a:extLst>
              <a:ext uri="{FF2B5EF4-FFF2-40B4-BE49-F238E27FC236}">
                <a16:creationId xmlns:a16="http://schemas.microsoft.com/office/drawing/2014/main" id="{CE24ACFD-DED2-8B45-91F3-6FBD15B604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8951" y="6987413"/>
            <a:ext cx="3974215" cy="2076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Achronix Semiconductor Corporation | Achronix Semiconductor Corporation">
            <a:extLst>
              <a:ext uri="{FF2B5EF4-FFF2-40B4-BE49-F238E27FC236}">
                <a16:creationId xmlns:a16="http://schemas.microsoft.com/office/drawing/2014/main" id="{77A99281-076A-C944-A9E6-C68EB19997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66764" y="5657481"/>
            <a:ext cx="3498672" cy="2375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Facebook - latest news, pictures &amp; video - Mirror Online">
            <a:extLst>
              <a:ext uri="{FF2B5EF4-FFF2-40B4-BE49-F238E27FC236}">
                <a16:creationId xmlns:a16="http://schemas.microsoft.com/office/drawing/2014/main" id="{338DD95F-F35E-0046-8C16-CA847D498C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512" y="3259443"/>
            <a:ext cx="3732712" cy="195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>
            <a:extLst>
              <a:ext uri="{FF2B5EF4-FFF2-40B4-BE49-F238E27FC236}">
                <a16:creationId xmlns:a16="http://schemas.microsoft.com/office/drawing/2014/main" id="{C94D6B66-79AA-F641-A13E-0EE6E999F9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316" y="9753338"/>
            <a:ext cx="2912022" cy="829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Samsung Logo Images, Stock Photos &amp; Vectors | Shutterstock">
            <a:extLst>
              <a:ext uri="{FF2B5EF4-FFF2-40B4-BE49-F238E27FC236}">
                <a16:creationId xmlns:a16="http://schemas.microsoft.com/office/drawing/2014/main" id="{27537597-8421-8042-9E56-E0E448D8BC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2453" y="6074054"/>
            <a:ext cx="5126829" cy="2353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3M to Acquire M*Modal's Technology Business | Business Wire">
            <a:extLst>
              <a:ext uri="{FF2B5EF4-FFF2-40B4-BE49-F238E27FC236}">
                <a16:creationId xmlns:a16="http://schemas.microsoft.com/office/drawing/2014/main" id="{ABE71BD2-8E64-9C41-8BBA-26C2C6AE7C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037" y="4706271"/>
            <a:ext cx="5224544" cy="2612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43CCF9A5-27EA-D64E-9502-43683AB7840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3392707" y="8827756"/>
            <a:ext cx="4196494" cy="1223977"/>
          </a:xfrm>
          <a:prstGeom prst="rect">
            <a:avLst/>
          </a:prstGeom>
        </p:spPr>
      </p:pic>
      <p:pic>
        <p:nvPicPr>
          <p:cNvPr id="4" name="Picture 3" descr="A picture containing logo&#10;&#10;Description automatically generated">
            <a:extLst>
              <a:ext uri="{FF2B5EF4-FFF2-40B4-BE49-F238E27FC236}">
                <a16:creationId xmlns:a16="http://schemas.microsoft.com/office/drawing/2014/main" id="{42BF7C03-758A-8546-8ACB-D60FDC13C19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3277147" y="11146000"/>
            <a:ext cx="6591375" cy="1020600"/>
          </a:xfrm>
          <a:prstGeom prst="rect">
            <a:avLst/>
          </a:prstGeom>
        </p:spPr>
      </p:pic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1585A72E-874A-DC4C-A3BE-5FA173248428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854200" y="7791450"/>
            <a:ext cx="2743200" cy="841664"/>
          </a:xfrm>
          <a:prstGeom prst="rect">
            <a:avLst/>
          </a:prstGeom>
        </p:spPr>
      </p:pic>
      <p:pic>
        <p:nvPicPr>
          <p:cNvPr id="8" name="Picture 7" descr="Blue text on a white background&#10;&#10;Description automatically generated">
            <a:extLst>
              <a:ext uri="{FF2B5EF4-FFF2-40B4-BE49-F238E27FC236}">
                <a16:creationId xmlns:a16="http://schemas.microsoft.com/office/drawing/2014/main" id="{D71F5478-0A70-0F42-B91D-C02F30C0546A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8332449" y="9531350"/>
            <a:ext cx="4866938" cy="1035050"/>
          </a:xfrm>
          <a:prstGeom prst="rect">
            <a:avLst/>
          </a:prstGeom>
        </p:spPr>
      </p:pic>
      <p:pic>
        <p:nvPicPr>
          <p:cNvPr id="10" name="Picture 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8BC1D5C0-EF5E-3941-A177-33FC491C2449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683499" y="8826500"/>
            <a:ext cx="4917723" cy="1562100"/>
          </a:xfrm>
          <a:prstGeom prst="rect">
            <a:avLst/>
          </a:prstGeom>
        </p:spPr>
      </p:pic>
      <p:pic>
        <p:nvPicPr>
          <p:cNvPr id="12" name="Picture 11" descr="A picture containing text&#10;&#10;Description automatically generated">
            <a:extLst>
              <a:ext uri="{FF2B5EF4-FFF2-40B4-BE49-F238E27FC236}">
                <a16:creationId xmlns:a16="http://schemas.microsoft.com/office/drawing/2014/main" id="{B8CB7711-AA08-A34D-A460-24D1C667E96F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369049" y="11588750"/>
            <a:ext cx="3841751" cy="861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356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28083-D160-C245-8538-0015167E7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9600" dirty="0">
                <a:solidFill>
                  <a:schemeClr val="tx1"/>
                </a:solidFill>
              </a:rPr>
              <a:t>Key Semiconductor IC Trends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ACCB4-6866-224A-82A2-9ADF126BB8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0800" y="2526030"/>
            <a:ext cx="21031199" cy="8702675"/>
          </a:xfrm>
        </p:spPr>
        <p:txBody>
          <a:bodyPr/>
          <a:lstStyle/>
          <a:p>
            <a:pPr marL="1085850" indent="-857250">
              <a:buFont typeface="Arial" panose="020B0604020202020204" pitchFamily="34" charset="0"/>
              <a:buChar char="•"/>
            </a:pPr>
            <a:r>
              <a:rPr lang="en-US" sz="5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Moore’s Law Slowing down</a:t>
            </a:r>
          </a:p>
          <a:p>
            <a:pPr marL="1085850" indent="-857250">
              <a:buFont typeface="Arial" panose="020B0604020202020204" pitchFamily="34" charset="0"/>
              <a:buChar char="•"/>
            </a:pPr>
            <a:r>
              <a:rPr lang="en-US" sz="5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Domain Specific Accelerators</a:t>
            </a:r>
          </a:p>
          <a:p>
            <a:pPr marL="1085850" indent="-857250"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E1A3A59-657F-6844-9D6F-8B63E7902A48}"/>
              </a:ext>
            </a:extLst>
          </p:cNvPr>
          <p:cNvGrpSpPr/>
          <p:nvPr/>
        </p:nvGrpSpPr>
        <p:grpSpPr>
          <a:xfrm>
            <a:off x="10594831" y="4907643"/>
            <a:ext cx="13331969" cy="8351157"/>
            <a:chOff x="11661631" y="5263243"/>
            <a:chExt cx="12112769" cy="7405179"/>
          </a:xfrm>
        </p:grpSpPr>
        <p:pic>
          <p:nvPicPr>
            <p:cNvPr id="5" name="Picture 4" descr="A screenshot of a device&#10;&#10;Description automatically generated with medium confidence">
              <a:extLst>
                <a:ext uri="{FF2B5EF4-FFF2-40B4-BE49-F238E27FC236}">
                  <a16:creationId xmlns:a16="http://schemas.microsoft.com/office/drawing/2014/main" id="{D8E6954F-FD8F-784B-9315-B70FD00EA13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1661631" y="5990110"/>
              <a:ext cx="12112769" cy="6678312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7C69137C-6470-6B4D-B450-F959BB3D7D28}"/>
                </a:ext>
              </a:extLst>
            </p:cNvPr>
            <p:cNvSpPr txBox="1"/>
            <p:nvPr/>
          </p:nvSpPr>
          <p:spPr>
            <a:xfrm>
              <a:off x="16798360" y="5263243"/>
              <a:ext cx="382918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200" b="1" i="1" dirty="0" err="1"/>
                <a:t>Hotchips</a:t>
              </a:r>
              <a:r>
                <a:rPr lang="en-US" sz="3200" b="1" i="1" dirty="0"/>
                <a:t>, 2021</a:t>
              </a: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F223F37C-6189-5142-8A9A-2A2DE8938213}"/>
              </a:ext>
            </a:extLst>
          </p:cNvPr>
          <p:cNvSpPr txBox="1"/>
          <p:nvPr/>
        </p:nvSpPr>
        <p:spPr>
          <a:xfrm>
            <a:off x="938427" y="6042454"/>
            <a:ext cx="39998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:</a:t>
            </a:r>
            <a:r>
              <a:rPr lang="en-US" sz="6000" dirty="0">
                <a:solidFill>
                  <a:schemeClr val="tx1"/>
                </a:solidFill>
                <a:latin typeface="Source Sans Pro" panose="020B0503030403020204" pitchFamily="34" charset="0"/>
                <a:ea typeface="Source Sans Pro" panose="020B0503030403020204" pitchFamily="34" charset="0"/>
              </a:rPr>
              <a:t>Challenges:</a:t>
            </a:r>
            <a:r>
              <a:rPr lang="en-US" sz="1800" dirty="0">
                <a:solidFill>
                  <a:schemeClr val="tx1"/>
                </a:solidFill>
                <a:latin typeface="Source Sans Pro" panose="020B0503030403020204" pitchFamily="34" charset="0"/>
                <a:ea typeface="Source Sans Pro" panose="020B0503030403020204" pitchFamily="34" charset="0"/>
              </a:rPr>
              <a:t> </a:t>
            </a:r>
            <a:endParaRPr lang="en-US" dirty="0">
              <a:solidFill>
                <a:schemeClr val="tx1"/>
              </a:solidFill>
              <a:latin typeface="Source Sans Pro" panose="020B0503030403020204" pitchFamily="34" charset="0"/>
              <a:ea typeface="Source Sans Pro" panose="020B0503030403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D91DB77-4F3B-D047-B941-253BBA333B56}"/>
              </a:ext>
            </a:extLst>
          </p:cNvPr>
          <p:cNvSpPr txBox="1"/>
          <p:nvPr/>
        </p:nvSpPr>
        <p:spPr>
          <a:xfrm>
            <a:off x="1337236" y="7850095"/>
            <a:ext cx="99060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en-US" sz="4400" dirty="0">
                <a:solidFill>
                  <a:schemeClr val="tx1"/>
                </a:solidFill>
                <a:latin typeface="Source Sans Pro" panose="020B0503030403020204" pitchFamily="34" charset="0"/>
                <a:ea typeface="Source Sans Pro" panose="020B0503030403020204" pitchFamily="34" charset="0"/>
              </a:rPr>
              <a:t>Chiplets are done by companies    </a:t>
            </a:r>
          </a:p>
          <a:p>
            <a:r>
              <a:rPr lang="en-US" sz="4400" dirty="0">
                <a:solidFill>
                  <a:schemeClr val="tx1"/>
                </a:solidFill>
                <a:latin typeface="Source Sans Pro" panose="020B0503030403020204" pitchFamily="34" charset="0"/>
                <a:ea typeface="Source Sans Pro" panose="020B0503030403020204" pitchFamily="34" charset="0"/>
              </a:rPr>
              <a:t>      vertically integrated</a:t>
            </a:r>
          </a:p>
          <a:p>
            <a:pPr marL="571500" indent="-571500">
              <a:buFontTx/>
              <a:buChar char="-"/>
            </a:pPr>
            <a:r>
              <a:rPr lang="en-US" sz="4400" dirty="0">
                <a:solidFill>
                  <a:schemeClr val="tx1"/>
                </a:solidFill>
                <a:latin typeface="Source Sans Pro" panose="020B0503030403020204" pitchFamily="34" charset="0"/>
                <a:ea typeface="Source Sans Pro" panose="020B0503030403020204" pitchFamily="34" charset="0"/>
              </a:rPr>
              <a:t>No 3</a:t>
            </a:r>
            <a:r>
              <a:rPr lang="en-US" sz="4400" baseline="30000" dirty="0">
                <a:solidFill>
                  <a:schemeClr val="tx1"/>
                </a:solidFill>
                <a:latin typeface="Source Sans Pro" panose="020B0503030403020204" pitchFamily="34" charset="0"/>
                <a:ea typeface="Source Sans Pro" panose="020B0503030403020204" pitchFamily="34" charset="0"/>
              </a:rPr>
              <a:t>rd</a:t>
            </a:r>
            <a:r>
              <a:rPr lang="en-US" sz="4400" dirty="0">
                <a:solidFill>
                  <a:schemeClr val="tx1"/>
                </a:solidFill>
                <a:latin typeface="Source Sans Pro" panose="020B0503030403020204" pitchFamily="34" charset="0"/>
                <a:ea typeface="Source Sans Pro" panose="020B0503030403020204" pitchFamily="34" charset="0"/>
              </a:rPr>
              <a:t> party chiplets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00322E-4857-644C-9E1B-40931CBAACA0}"/>
              </a:ext>
            </a:extLst>
          </p:cNvPr>
          <p:cNvSpPr/>
          <p:nvPr/>
        </p:nvSpPr>
        <p:spPr>
          <a:xfrm>
            <a:off x="11760200" y="2633990"/>
            <a:ext cx="12192000" cy="1908215"/>
          </a:xfrm>
          <a:prstGeom prst="rect">
            <a:avLst/>
          </a:prstGeom>
        </p:spPr>
        <p:txBody>
          <a:bodyPr>
            <a:spAutoFit/>
          </a:bodyPr>
          <a:lstStyle/>
          <a:p>
            <a:pPr marL="1085850" indent="-857250">
              <a:buFont typeface="Arial" panose="020B0604020202020204" pitchFamily="34" charset="0"/>
              <a:buChar char="•"/>
            </a:pPr>
            <a:r>
              <a:rPr lang="en-US" sz="5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Chiplet based IC designs </a:t>
            </a:r>
          </a:p>
          <a:p>
            <a:pPr marL="228600"/>
            <a:endParaRPr lang="en-US" sz="10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1085850" indent="-857250">
              <a:buFont typeface="Arial" panose="020B0604020202020204" pitchFamily="34" charset="0"/>
              <a:buChar char="•"/>
            </a:pPr>
            <a:r>
              <a:rPr lang="en-US" sz="5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Advanced Package Technologies</a:t>
            </a:r>
          </a:p>
        </p:txBody>
      </p:sp>
    </p:spTree>
    <p:extLst>
      <p:ext uri="{BB962C8B-B14F-4D97-AF65-F5344CB8AC3E}">
        <p14:creationId xmlns:p14="http://schemas.microsoft.com/office/powerpoint/2010/main" val="2054137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00C1F-BBC7-4895-A982-962DA09F3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351640"/>
            <a:ext cx="21031200" cy="1540300"/>
          </a:xfrm>
        </p:spPr>
        <p:txBody>
          <a:bodyPr/>
          <a:lstStyle/>
          <a:p>
            <a:r>
              <a:rPr lang="en-US" sz="8800" dirty="0"/>
              <a:t>ODSA Mission &amp; Vision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CCF1EE-16E7-42A9-9C2F-05A467B47C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0649"/>
          <a:stretch/>
        </p:blipFill>
        <p:spPr>
          <a:xfrm>
            <a:off x="19971863" y="2733304"/>
            <a:ext cx="3591574" cy="20473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7AE8441-739B-4554-AE0E-5D0AAD87E6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62688" y="5183955"/>
            <a:ext cx="3209920" cy="25511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D117AF1-537E-428E-9E00-B3EFB84C50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09188" y="8069054"/>
            <a:ext cx="3516924" cy="2047376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2EE98080-6E92-43C3-86E8-AB9CF1EA38E3}"/>
              </a:ext>
            </a:extLst>
          </p:cNvPr>
          <p:cNvGrpSpPr/>
          <p:nvPr/>
        </p:nvGrpSpPr>
        <p:grpSpPr>
          <a:xfrm>
            <a:off x="13414529" y="5078040"/>
            <a:ext cx="2781814" cy="3111412"/>
            <a:chOff x="10550629" y="5435125"/>
            <a:chExt cx="3282739" cy="3671686"/>
          </a:xfrm>
        </p:grpSpPr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5C9D9FFD-F185-45F4-9B8A-E127A52ADEE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66531" y="6458861"/>
              <a:ext cx="2766837" cy="2647950"/>
            </a:xfrm>
            <a:prstGeom prst="rect">
              <a:avLst/>
            </a:prstGeom>
          </p:spPr>
        </p:pic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0200DE5E-1A50-4A9B-A26A-7C04C757C86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0550629" y="5435125"/>
              <a:ext cx="2845750" cy="2845750"/>
            </a:xfrm>
            <a:prstGeom prst="rect">
              <a:avLst/>
            </a:prstGeom>
          </p:spPr>
        </p:pic>
      </p:grpSp>
      <p:pic>
        <p:nvPicPr>
          <p:cNvPr id="19" name="Picture 18">
            <a:extLst>
              <a:ext uri="{FF2B5EF4-FFF2-40B4-BE49-F238E27FC236}">
                <a16:creationId xmlns:a16="http://schemas.microsoft.com/office/drawing/2014/main" id="{708B1620-9321-4EE1-9A6B-470FBEB6B34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2556" y="5921241"/>
            <a:ext cx="3197072" cy="1517566"/>
          </a:xfrm>
          <a:prstGeom prst="rect">
            <a:avLst/>
          </a:prstGeom>
        </p:spPr>
      </p:pic>
      <p:pic>
        <p:nvPicPr>
          <p:cNvPr id="21" name="Content Placeholder 6">
            <a:extLst>
              <a:ext uri="{FF2B5EF4-FFF2-40B4-BE49-F238E27FC236}">
                <a16:creationId xmlns:a16="http://schemas.microsoft.com/office/drawing/2014/main" id="{666BE5CD-D1A6-42EB-A78C-3371C2B2407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11000" y="5955700"/>
            <a:ext cx="5311216" cy="255718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Arrow: Left-Right 10">
            <a:extLst>
              <a:ext uri="{FF2B5EF4-FFF2-40B4-BE49-F238E27FC236}">
                <a16:creationId xmlns:a16="http://schemas.microsoft.com/office/drawing/2014/main" id="{F6B5070B-5711-4DB6-A7CD-FBEE86FF6ACD}"/>
              </a:ext>
            </a:extLst>
          </p:cNvPr>
          <p:cNvSpPr/>
          <p:nvPr/>
        </p:nvSpPr>
        <p:spPr>
          <a:xfrm rot="19495992">
            <a:off x="9511103" y="9118796"/>
            <a:ext cx="4448438" cy="514496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12"/>
            <a:endParaRPr lang="en-US" sz="3734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" name="Arrow: Left-Right 11">
            <a:extLst>
              <a:ext uri="{FF2B5EF4-FFF2-40B4-BE49-F238E27FC236}">
                <a16:creationId xmlns:a16="http://schemas.microsoft.com/office/drawing/2014/main" id="{75C62B5A-0045-4585-BDE6-B6CE0405A471}"/>
              </a:ext>
            </a:extLst>
          </p:cNvPr>
          <p:cNvSpPr/>
          <p:nvPr/>
        </p:nvSpPr>
        <p:spPr>
          <a:xfrm>
            <a:off x="9255167" y="6845044"/>
            <a:ext cx="4448438" cy="514496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12"/>
            <a:endParaRPr lang="en-US" sz="3734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" name="Arrow: Left-Right 12">
            <a:extLst>
              <a:ext uri="{FF2B5EF4-FFF2-40B4-BE49-F238E27FC236}">
                <a16:creationId xmlns:a16="http://schemas.microsoft.com/office/drawing/2014/main" id="{EC5A8ED5-4C34-4C14-9CEF-41320F50ABEE}"/>
              </a:ext>
            </a:extLst>
          </p:cNvPr>
          <p:cNvSpPr/>
          <p:nvPr/>
        </p:nvSpPr>
        <p:spPr>
          <a:xfrm rot="1492036" flipV="1">
            <a:off x="9353207" y="4754774"/>
            <a:ext cx="4448438" cy="514496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12"/>
            <a:endParaRPr lang="en-US" sz="3734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4564D6A-4DB5-472A-A560-E4B66262011F}"/>
              </a:ext>
            </a:extLst>
          </p:cNvPr>
          <p:cNvSpPr txBox="1"/>
          <p:nvPr/>
        </p:nvSpPr>
        <p:spPr>
          <a:xfrm>
            <a:off x="19641476" y="10849481"/>
            <a:ext cx="4252344" cy="139730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noAutofit/>
          </a:bodyPr>
          <a:lstStyle/>
          <a:p>
            <a:pPr algn="ctr" defTabSz="914412"/>
            <a:r>
              <a:rPr lang="en-US" sz="3734" dirty="0">
                <a:solidFill>
                  <a:srgbClr val="000000"/>
                </a:solidFill>
                <a:latin typeface="Arial"/>
              </a:rPr>
              <a:t>OCP modular </a:t>
            </a:r>
            <a:br>
              <a:rPr lang="en-US" sz="3734" dirty="0">
                <a:solidFill>
                  <a:srgbClr val="000000"/>
                </a:solidFill>
                <a:latin typeface="Arial"/>
              </a:rPr>
            </a:br>
            <a:r>
              <a:rPr lang="en-US" sz="3734" dirty="0">
                <a:solidFill>
                  <a:srgbClr val="000000"/>
                </a:solidFill>
                <a:latin typeface="Arial"/>
              </a:rPr>
              <a:t>form factors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2C67A05-9CB6-46B8-AA53-9144C7FF4BF0}"/>
              </a:ext>
            </a:extLst>
          </p:cNvPr>
          <p:cNvSpPr txBox="1"/>
          <p:nvPr/>
        </p:nvSpPr>
        <p:spPr>
          <a:xfrm>
            <a:off x="44791" y="12014692"/>
            <a:ext cx="4336902" cy="9060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noAutofit/>
          </a:bodyPr>
          <a:lstStyle/>
          <a:p>
            <a:pPr algn="ctr" defTabSz="914412"/>
            <a:r>
              <a:rPr lang="en-US" sz="4268" dirty="0">
                <a:solidFill>
                  <a:srgbClr val="000000"/>
                </a:solidFill>
                <a:latin typeface="Arial"/>
              </a:rPr>
              <a:t>ODSA Activities</a:t>
            </a:r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E3A4F208-BFA2-4691-A9E0-70D801787A6C}"/>
              </a:ext>
            </a:extLst>
          </p:cNvPr>
          <p:cNvSpPr/>
          <p:nvPr/>
        </p:nvSpPr>
        <p:spPr>
          <a:xfrm>
            <a:off x="16558098" y="6823254"/>
            <a:ext cx="2411508" cy="7067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12"/>
            <a:endParaRPr lang="en-US" sz="3734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17D09E42-646B-413F-A8A7-5C95A12DE154}"/>
              </a:ext>
            </a:extLst>
          </p:cNvPr>
          <p:cNvSpPr txBox="1"/>
          <p:nvPr/>
        </p:nvSpPr>
        <p:spPr>
          <a:xfrm>
            <a:off x="76009" y="2225920"/>
            <a:ext cx="4008582" cy="89255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en-US" sz="3200" dirty="0"/>
              <a:t>Open D2D Interface</a:t>
            </a:r>
          </a:p>
          <a:p>
            <a:pPr algn="r"/>
            <a:r>
              <a:rPr lang="en-US" sz="2000" dirty="0"/>
              <a:t>Reduce barrier to interoperation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C0C55D2-6F71-4B76-BC77-CAAD770A9A1B}"/>
              </a:ext>
            </a:extLst>
          </p:cNvPr>
          <p:cNvSpPr txBox="1"/>
          <p:nvPr/>
        </p:nvSpPr>
        <p:spPr>
          <a:xfrm>
            <a:off x="76009" y="5927340"/>
            <a:ext cx="4008582" cy="23907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349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en-US" sz="4268" dirty="0">
                <a:solidFill>
                  <a:srgbClr val="00B050"/>
                </a:solidFill>
              </a:rPr>
              <a:t>Reference Designs</a:t>
            </a:r>
          </a:p>
          <a:p>
            <a:pPr algn="r"/>
            <a:r>
              <a:rPr lang="en-US" sz="3200" dirty="0">
                <a:solidFill>
                  <a:srgbClr val="00B050"/>
                </a:solidFill>
              </a:rPr>
              <a:t>Starting point for new designs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F340E200-D347-44AE-AFFF-A98E145F69CA}"/>
              </a:ext>
            </a:extLst>
          </p:cNvPr>
          <p:cNvSpPr txBox="1"/>
          <p:nvPr/>
        </p:nvSpPr>
        <p:spPr>
          <a:xfrm>
            <a:off x="41069" y="9380452"/>
            <a:ext cx="4008582" cy="138499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en-US" sz="3200" dirty="0"/>
              <a:t>Reference Workflows</a:t>
            </a:r>
          </a:p>
          <a:p>
            <a:pPr algn="r"/>
            <a:r>
              <a:rPr lang="en-US" sz="2000" dirty="0"/>
              <a:t>Reusable, open practices</a:t>
            </a:r>
          </a:p>
        </p:txBody>
      </p:sp>
      <p:pic>
        <p:nvPicPr>
          <p:cNvPr id="53" name="Picture 2" descr="https://lh5.googleusercontent.com/SgQue1gVzuzfxk3_xwvNk4ZLom-mckQkGS9osSEEqONy25qvYG1N-P5iUsin8Ix1XV5o4rs0HxJK2TNnzdtSIUmjyp13uWGycLzUgg_1IOwQNj5u934VYToQPMBygeI4AvZgxYhC">
            <a:extLst>
              <a:ext uri="{FF2B5EF4-FFF2-40B4-BE49-F238E27FC236}">
                <a16:creationId xmlns:a16="http://schemas.microsoft.com/office/drawing/2014/main" id="{04AD7397-0CEA-4578-A153-5BCC965581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282" y="8994749"/>
            <a:ext cx="5303956" cy="3263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707A3EC1-666C-4185-8ABB-1568291C3CE6}"/>
              </a:ext>
            </a:extLst>
          </p:cNvPr>
          <p:cNvSpPr txBox="1"/>
          <p:nvPr/>
        </p:nvSpPr>
        <p:spPr>
          <a:xfrm>
            <a:off x="12236198" y="9762681"/>
            <a:ext cx="6103676" cy="271946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268" dirty="0"/>
              <a:t>Integrate best-in-class chiplets from multiple vendors through open interfaces</a:t>
            </a:r>
          </a:p>
        </p:txBody>
      </p:sp>
      <p:grpSp>
        <p:nvGrpSpPr>
          <p:cNvPr id="97" name="Group 96">
            <a:extLst>
              <a:ext uri="{FF2B5EF4-FFF2-40B4-BE49-F238E27FC236}">
                <a16:creationId xmlns:a16="http://schemas.microsoft.com/office/drawing/2014/main" id="{22C63B3B-5F0D-4AA3-9654-F4E08BC42ADE}"/>
              </a:ext>
            </a:extLst>
          </p:cNvPr>
          <p:cNvGrpSpPr/>
          <p:nvPr/>
        </p:nvGrpSpPr>
        <p:grpSpPr>
          <a:xfrm>
            <a:off x="4200821" y="2295353"/>
            <a:ext cx="5508886" cy="2367598"/>
            <a:chOff x="1632690" y="1169551"/>
            <a:chExt cx="6669344" cy="2866337"/>
          </a:xfrm>
        </p:grpSpPr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59FC65D1-87C4-48DA-871C-4875BC4E1E4A}"/>
                </a:ext>
              </a:extLst>
            </p:cNvPr>
            <p:cNvSpPr/>
            <p:nvPr/>
          </p:nvSpPr>
          <p:spPr>
            <a:xfrm>
              <a:off x="1665744" y="3680499"/>
              <a:ext cx="698638" cy="353915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PCIe</a:t>
              </a:r>
            </a:p>
          </p:txBody>
        </p:sp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1ACB6406-04FB-4DAB-98C2-0DCDC7964407}"/>
                </a:ext>
              </a:extLst>
            </p:cNvPr>
            <p:cNvSpPr/>
            <p:nvPr/>
          </p:nvSpPr>
          <p:spPr>
            <a:xfrm>
              <a:off x="2645266" y="3680499"/>
              <a:ext cx="1454811" cy="355389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SerDes</a:t>
              </a:r>
            </a:p>
            <a:p>
              <a:pPr algn="ct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XSR, USR,..</a:t>
              </a:r>
            </a:p>
          </p:txBody>
        </p:sp>
        <p:sp>
          <p:nvSpPr>
            <p:cNvPr id="100" name="Rectangle 99">
              <a:extLst>
                <a:ext uri="{FF2B5EF4-FFF2-40B4-BE49-F238E27FC236}">
                  <a16:creationId xmlns:a16="http://schemas.microsoft.com/office/drawing/2014/main" id="{57AE8FA7-13BF-47C7-9A19-6EC4408ACA67}"/>
                </a:ext>
              </a:extLst>
            </p:cNvPr>
            <p:cNvSpPr/>
            <p:nvPr/>
          </p:nvSpPr>
          <p:spPr>
            <a:xfrm>
              <a:off x="4322543" y="3680500"/>
              <a:ext cx="698638" cy="339353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 err="1">
                  <a:solidFill>
                    <a:srgbClr val="FFFFFF"/>
                  </a:solidFill>
                  <a:latin typeface="Arial"/>
                </a:rPr>
                <a:t>BoW</a:t>
              </a:r>
              <a:endParaRPr lang="en-US" sz="534" dirty="0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Rectangle 100">
              <a:extLst>
                <a:ext uri="{FF2B5EF4-FFF2-40B4-BE49-F238E27FC236}">
                  <a16:creationId xmlns:a16="http://schemas.microsoft.com/office/drawing/2014/main" id="{81772DBD-6A3A-4043-839D-7080770F8C38}"/>
                </a:ext>
              </a:extLst>
            </p:cNvPr>
            <p:cNvSpPr/>
            <p:nvPr/>
          </p:nvSpPr>
          <p:spPr>
            <a:xfrm>
              <a:off x="1653940" y="3240813"/>
              <a:ext cx="845076" cy="341830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000000"/>
                  </a:solidFill>
                  <a:latin typeface="Arial"/>
                </a:rPr>
                <a:t>PHY-specific </a:t>
              </a:r>
              <a:br>
                <a:rPr lang="en-US" sz="534" dirty="0">
                  <a:solidFill>
                    <a:srgbClr val="000000"/>
                  </a:solidFill>
                  <a:latin typeface="Arial"/>
                </a:rPr>
              </a:br>
              <a:r>
                <a:rPr lang="en-US" sz="534" dirty="0">
                  <a:solidFill>
                    <a:srgbClr val="000000"/>
                  </a:solidFill>
                  <a:latin typeface="Arial"/>
                </a:rPr>
                <a:t>PIPE Adapter</a:t>
              </a:r>
            </a:p>
          </p:txBody>
        </p:sp>
        <p:sp>
          <p:nvSpPr>
            <p:cNvPr id="102" name="Rectangle 101">
              <a:extLst>
                <a:ext uri="{FF2B5EF4-FFF2-40B4-BE49-F238E27FC236}">
                  <a16:creationId xmlns:a16="http://schemas.microsoft.com/office/drawing/2014/main" id="{D4C22004-51A3-4B90-8244-B4CF0DE707B3}"/>
                </a:ext>
              </a:extLst>
            </p:cNvPr>
            <p:cNvSpPr/>
            <p:nvPr/>
          </p:nvSpPr>
          <p:spPr>
            <a:xfrm>
              <a:off x="3013717" y="1275785"/>
              <a:ext cx="394526" cy="1533916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CCIX IP</a:t>
              </a:r>
            </a:p>
            <a:p>
              <a:pPr algn="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(off-the-shelf)</a:t>
              </a:r>
            </a:p>
          </p:txBody>
        </p:sp>
        <p:sp>
          <p:nvSpPr>
            <p:cNvPr id="103" name="Rectangle 102">
              <a:extLst>
                <a:ext uri="{FF2B5EF4-FFF2-40B4-BE49-F238E27FC236}">
                  <a16:creationId xmlns:a16="http://schemas.microsoft.com/office/drawing/2014/main" id="{6C6E942A-412C-410A-B932-28EFEFFE23C0}"/>
                </a:ext>
              </a:extLst>
            </p:cNvPr>
            <p:cNvSpPr/>
            <p:nvPr/>
          </p:nvSpPr>
          <p:spPr>
            <a:xfrm>
              <a:off x="3735708" y="1277466"/>
              <a:ext cx="462523" cy="32728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000000"/>
                  </a:solidFill>
                  <a:latin typeface="Arial"/>
                </a:rPr>
                <a:t>PCIe</a:t>
              </a:r>
            </a:p>
            <a:p>
              <a:pPr algn="ctr" defTabSz="2438430">
                <a:defRPr/>
              </a:pPr>
              <a:r>
                <a:rPr lang="en-US" sz="534" dirty="0" err="1">
                  <a:solidFill>
                    <a:srgbClr val="000000"/>
                  </a:solidFill>
                  <a:latin typeface="Arial"/>
                </a:rPr>
                <a:t>Xn</a:t>
              </a:r>
              <a:endParaRPr lang="en-US" sz="534" dirty="0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4" name="Rectangle 103">
              <a:extLst>
                <a:ext uri="{FF2B5EF4-FFF2-40B4-BE49-F238E27FC236}">
                  <a16:creationId xmlns:a16="http://schemas.microsoft.com/office/drawing/2014/main" id="{4812B9B2-D92A-4DA8-96AB-8E1EBD24E480}"/>
                </a:ext>
              </a:extLst>
            </p:cNvPr>
            <p:cNvSpPr/>
            <p:nvPr/>
          </p:nvSpPr>
          <p:spPr>
            <a:xfrm>
              <a:off x="4870448" y="1277466"/>
              <a:ext cx="445507" cy="32728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000000"/>
                  </a:solidFill>
                  <a:latin typeface="Arial"/>
                </a:rPr>
                <a:t>CCIX</a:t>
              </a:r>
            </a:p>
            <a:p>
              <a:pPr algn="ctr" defTabSz="2438430">
                <a:defRPr/>
              </a:pPr>
              <a:r>
                <a:rPr lang="en-US" sz="534" dirty="0" err="1">
                  <a:solidFill>
                    <a:srgbClr val="000000"/>
                  </a:solidFill>
                  <a:latin typeface="Arial"/>
                </a:rPr>
                <a:t>Xn</a:t>
              </a:r>
              <a:endParaRPr lang="en-US" sz="534" dirty="0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5" name="Rectangle 104">
              <a:extLst>
                <a:ext uri="{FF2B5EF4-FFF2-40B4-BE49-F238E27FC236}">
                  <a16:creationId xmlns:a16="http://schemas.microsoft.com/office/drawing/2014/main" id="{2FE9C49A-8142-4361-95B5-55296FF77A42}"/>
                </a:ext>
              </a:extLst>
            </p:cNvPr>
            <p:cNvSpPr/>
            <p:nvPr/>
          </p:nvSpPr>
          <p:spPr>
            <a:xfrm>
              <a:off x="4322543" y="1277466"/>
              <a:ext cx="394526" cy="32728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000000"/>
                  </a:solidFill>
                  <a:latin typeface="Arial"/>
                </a:rPr>
                <a:t>CXL</a:t>
              </a:r>
            </a:p>
            <a:p>
              <a:pPr algn="ctr" defTabSz="2438430">
                <a:defRPr/>
              </a:pPr>
              <a:r>
                <a:rPr lang="en-US" sz="534" dirty="0" err="1">
                  <a:solidFill>
                    <a:srgbClr val="000000"/>
                  </a:solidFill>
                  <a:latin typeface="Arial"/>
                </a:rPr>
                <a:t>Xn</a:t>
              </a:r>
              <a:endParaRPr lang="en-US" sz="534" dirty="0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Rectangle 105">
              <a:extLst>
                <a:ext uri="{FF2B5EF4-FFF2-40B4-BE49-F238E27FC236}">
                  <a16:creationId xmlns:a16="http://schemas.microsoft.com/office/drawing/2014/main" id="{5D1FCD32-3AD4-4E4E-BD94-FBF89FF35AC0}"/>
                </a:ext>
              </a:extLst>
            </p:cNvPr>
            <p:cNvSpPr/>
            <p:nvPr/>
          </p:nvSpPr>
          <p:spPr>
            <a:xfrm>
              <a:off x="5426357" y="1277466"/>
              <a:ext cx="519315" cy="32728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000000"/>
                  </a:solidFill>
                  <a:latin typeface="Arial"/>
                </a:rPr>
                <a:t>AXI</a:t>
              </a:r>
            </a:p>
            <a:p>
              <a:pPr algn="ctr" defTabSz="2438430">
                <a:defRPr/>
              </a:pPr>
              <a:r>
                <a:rPr lang="en-US" sz="534" dirty="0" err="1">
                  <a:solidFill>
                    <a:srgbClr val="000000"/>
                  </a:solidFill>
                  <a:latin typeface="Arial"/>
                </a:rPr>
                <a:t>DiPort</a:t>
              </a:r>
              <a:endParaRPr lang="en-US" sz="534" dirty="0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Rectangle 106">
              <a:extLst>
                <a:ext uri="{FF2B5EF4-FFF2-40B4-BE49-F238E27FC236}">
                  <a16:creationId xmlns:a16="http://schemas.microsoft.com/office/drawing/2014/main" id="{AE56410C-4E6A-4123-8F82-5B98863D81CE}"/>
                </a:ext>
              </a:extLst>
            </p:cNvPr>
            <p:cNvSpPr/>
            <p:nvPr/>
          </p:nvSpPr>
          <p:spPr>
            <a:xfrm>
              <a:off x="6628894" y="1277466"/>
              <a:ext cx="394526" cy="32728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000000"/>
                  </a:solidFill>
                  <a:latin typeface="Arial"/>
                </a:rPr>
                <a:t>Tile</a:t>
              </a:r>
              <a:br>
                <a:rPr lang="en-US" sz="534" dirty="0">
                  <a:solidFill>
                    <a:srgbClr val="000000"/>
                  </a:solidFill>
                  <a:latin typeface="Arial"/>
                </a:rPr>
              </a:br>
              <a:r>
                <a:rPr lang="en-US" sz="534" dirty="0">
                  <a:solidFill>
                    <a:srgbClr val="000000"/>
                  </a:solidFill>
                  <a:latin typeface="Arial"/>
                </a:rPr>
                <a:t>Link</a:t>
              </a:r>
            </a:p>
          </p:txBody>
        </p:sp>
        <p:sp>
          <p:nvSpPr>
            <p:cNvPr id="108" name="Rectangle 107">
              <a:extLst>
                <a:ext uri="{FF2B5EF4-FFF2-40B4-BE49-F238E27FC236}">
                  <a16:creationId xmlns:a16="http://schemas.microsoft.com/office/drawing/2014/main" id="{022F4DDE-1EA0-43B2-9AE5-143CA398FD75}"/>
                </a:ext>
              </a:extLst>
            </p:cNvPr>
            <p:cNvSpPr/>
            <p:nvPr/>
          </p:nvSpPr>
          <p:spPr>
            <a:xfrm>
              <a:off x="6069983" y="1277466"/>
              <a:ext cx="394526" cy="32728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000000"/>
                  </a:solidFill>
                  <a:latin typeface="Arial"/>
                </a:rPr>
                <a:t>CHI</a:t>
              </a:r>
            </a:p>
          </p:txBody>
        </p:sp>
        <p:sp>
          <p:nvSpPr>
            <p:cNvPr id="109" name="Rectangle 108">
              <a:extLst>
                <a:ext uri="{FF2B5EF4-FFF2-40B4-BE49-F238E27FC236}">
                  <a16:creationId xmlns:a16="http://schemas.microsoft.com/office/drawing/2014/main" id="{D5754DE0-9108-4E8E-9429-C9EDD5207F52}"/>
                </a:ext>
              </a:extLst>
            </p:cNvPr>
            <p:cNvSpPr/>
            <p:nvPr/>
          </p:nvSpPr>
          <p:spPr>
            <a:xfrm>
              <a:off x="7154926" y="1277466"/>
              <a:ext cx="461308" cy="327285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000000"/>
                  </a:solidFill>
                  <a:latin typeface="Arial"/>
                </a:rPr>
                <a:t>FIFO</a:t>
              </a:r>
            </a:p>
          </p:txBody>
        </p:sp>
        <p:sp>
          <p:nvSpPr>
            <p:cNvPr id="110" name="Rectangle 109">
              <a:extLst>
                <a:ext uri="{FF2B5EF4-FFF2-40B4-BE49-F238E27FC236}">
                  <a16:creationId xmlns:a16="http://schemas.microsoft.com/office/drawing/2014/main" id="{14D171A7-20D0-42D0-9765-111A00264245}"/>
                </a:ext>
              </a:extLst>
            </p:cNvPr>
            <p:cNvSpPr/>
            <p:nvPr/>
          </p:nvSpPr>
          <p:spPr>
            <a:xfrm>
              <a:off x="7693402" y="1277466"/>
              <a:ext cx="608632" cy="327285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Custom</a:t>
              </a:r>
            </a:p>
          </p:txBody>
        </p: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F966FCD7-9FC7-46DF-A91C-85907D08FE3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735708" y="1719629"/>
              <a:ext cx="4451890" cy="5526"/>
            </a:xfrm>
            <a:prstGeom prst="line">
              <a:avLst/>
            </a:prstGeom>
            <a:ln w="76200">
              <a:solidFill>
                <a:srgbClr val="7030A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2" name="Rectangle 111">
              <a:extLst>
                <a:ext uri="{FF2B5EF4-FFF2-40B4-BE49-F238E27FC236}">
                  <a16:creationId xmlns:a16="http://schemas.microsoft.com/office/drawing/2014/main" id="{075ACD52-40F1-4CC3-85FF-EA5B339510CB}"/>
                </a:ext>
              </a:extLst>
            </p:cNvPr>
            <p:cNvSpPr/>
            <p:nvPr/>
          </p:nvSpPr>
          <p:spPr>
            <a:xfrm>
              <a:off x="4513381" y="1742770"/>
              <a:ext cx="2844894" cy="21130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sz="534" b="1" dirty="0">
                  <a:solidFill>
                    <a:srgbClr val="7030A0"/>
                  </a:solidFill>
                </a:rPr>
                <a:t>New LPIF’ for transport aggregation</a:t>
              </a:r>
              <a:endParaRPr lang="en-US" sz="534" dirty="0"/>
            </a:p>
          </p:txBody>
        </p: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C2CF297F-FC6C-4BFD-9FD1-A64B9E1CE3CF}"/>
                </a:ext>
              </a:extLst>
            </p:cNvPr>
            <p:cNvCxnSpPr>
              <a:cxnSpLocks/>
            </p:cNvCxnSpPr>
            <p:nvPr/>
          </p:nvCxnSpPr>
          <p:spPr>
            <a:xfrm>
              <a:off x="1650170" y="3186803"/>
              <a:ext cx="862311" cy="0"/>
            </a:xfrm>
            <a:prstGeom prst="line">
              <a:avLst/>
            </a:prstGeom>
            <a:ln w="762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4" name="Rectangle 113">
              <a:extLst>
                <a:ext uri="{FF2B5EF4-FFF2-40B4-BE49-F238E27FC236}">
                  <a16:creationId xmlns:a16="http://schemas.microsoft.com/office/drawing/2014/main" id="{0B58F383-875B-4A1B-B748-DD320D596A34}"/>
                </a:ext>
              </a:extLst>
            </p:cNvPr>
            <p:cNvSpPr/>
            <p:nvPr/>
          </p:nvSpPr>
          <p:spPr>
            <a:xfrm>
              <a:off x="1637094" y="2937897"/>
              <a:ext cx="780541" cy="21130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534" b="1" dirty="0">
                  <a:solidFill>
                    <a:srgbClr val="7030A0"/>
                  </a:solidFill>
                </a:rPr>
                <a:t>PIPE Interface</a:t>
              </a:r>
              <a:endParaRPr lang="en-US" sz="534" dirty="0"/>
            </a:p>
          </p:txBody>
        </p:sp>
        <p:sp>
          <p:nvSpPr>
            <p:cNvPr id="115" name="Rectangle 114">
              <a:extLst>
                <a:ext uri="{FF2B5EF4-FFF2-40B4-BE49-F238E27FC236}">
                  <a16:creationId xmlns:a16="http://schemas.microsoft.com/office/drawing/2014/main" id="{3720C7D2-A9D8-4374-9970-695F8022A54E}"/>
                </a:ext>
              </a:extLst>
            </p:cNvPr>
            <p:cNvSpPr/>
            <p:nvPr/>
          </p:nvSpPr>
          <p:spPr>
            <a:xfrm>
              <a:off x="6199868" y="2205726"/>
              <a:ext cx="1910115" cy="185177"/>
            </a:xfrm>
            <a:prstGeom prst="rect">
              <a:avLst/>
            </a:prstGeom>
            <a:solidFill>
              <a:srgbClr val="548235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Cross </a:t>
              </a:r>
              <a:r>
                <a:rPr lang="en-US" sz="534" dirty="0" err="1">
                  <a:solidFill>
                    <a:srgbClr val="FFFFFF"/>
                  </a:solidFill>
                  <a:latin typeface="Arial"/>
                </a:rPr>
                <a:t>chiplet</a:t>
              </a: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 switching </a:t>
              </a:r>
            </a:p>
          </p:txBody>
        </p:sp>
        <p:cxnSp>
          <p:nvCxnSpPr>
            <p:cNvPr id="116" name="Straight Connector 115">
              <a:extLst>
                <a:ext uri="{FF2B5EF4-FFF2-40B4-BE49-F238E27FC236}">
                  <a16:creationId xmlns:a16="http://schemas.microsoft.com/office/drawing/2014/main" id="{5938A620-EB6E-487B-95B6-5123827694E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585666" y="1169551"/>
              <a:ext cx="0" cy="2470626"/>
            </a:xfrm>
            <a:prstGeom prst="line">
              <a:avLst/>
            </a:prstGeom>
            <a:ln w="28575">
              <a:solidFill>
                <a:schemeClr val="tx1">
                  <a:lumMod val="75000"/>
                  <a:lumOff val="2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Straight Connector 116">
              <a:extLst>
                <a:ext uri="{FF2B5EF4-FFF2-40B4-BE49-F238E27FC236}">
                  <a16:creationId xmlns:a16="http://schemas.microsoft.com/office/drawing/2014/main" id="{4B9743E4-5FF8-45A4-85E0-D82559593524}"/>
                </a:ext>
              </a:extLst>
            </p:cNvPr>
            <p:cNvCxnSpPr>
              <a:cxnSpLocks/>
            </p:cNvCxnSpPr>
            <p:nvPr/>
          </p:nvCxnSpPr>
          <p:spPr>
            <a:xfrm>
              <a:off x="3584323" y="1927072"/>
              <a:ext cx="4595451" cy="30900"/>
            </a:xfrm>
            <a:prstGeom prst="line">
              <a:avLst/>
            </a:prstGeom>
            <a:ln w="28575">
              <a:solidFill>
                <a:schemeClr val="tx1">
                  <a:lumMod val="75000"/>
                  <a:lumOff val="2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>
              <a:extLst>
                <a:ext uri="{FF2B5EF4-FFF2-40B4-BE49-F238E27FC236}">
                  <a16:creationId xmlns:a16="http://schemas.microsoft.com/office/drawing/2014/main" id="{BBFD3289-5575-4F34-9603-AEED5353EC69}"/>
                </a:ext>
              </a:extLst>
            </p:cNvPr>
            <p:cNvCxnSpPr>
              <a:cxnSpLocks/>
            </p:cNvCxnSpPr>
            <p:nvPr/>
          </p:nvCxnSpPr>
          <p:spPr>
            <a:xfrm>
              <a:off x="1660301" y="3625329"/>
              <a:ext cx="5725279" cy="0"/>
            </a:xfrm>
            <a:prstGeom prst="line">
              <a:avLst/>
            </a:prstGeom>
            <a:ln w="28575">
              <a:solidFill>
                <a:schemeClr val="tx1">
                  <a:lumMod val="75000"/>
                  <a:lumOff val="2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9" name="Rectangle 118">
              <a:extLst>
                <a:ext uri="{FF2B5EF4-FFF2-40B4-BE49-F238E27FC236}">
                  <a16:creationId xmlns:a16="http://schemas.microsoft.com/office/drawing/2014/main" id="{035A423F-4481-42EA-88CE-48E90DB3EEEE}"/>
                </a:ext>
              </a:extLst>
            </p:cNvPr>
            <p:cNvSpPr/>
            <p:nvPr/>
          </p:nvSpPr>
          <p:spPr>
            <a:xfrm>
              <a:off x="5305590" y="3680501"/>
              <a:ext cx="698638" cy="336346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Open HBI</a:t>
              </a:r>
            </a:p>
          </p:txBody>
        </p:sp>
        <p:sp>
          <p:nvSpPr>
            <p:cNvPr id="120" name="Rectangle 119">
              <a:extLst>
                <a:ext uri="{FF2B5EF4-FFF2-40B4-BE49-F238E27FC236}">
                  <a16:creationId xmlns:a16="http://schemas.microsoft.com/office/drawing/2014/main" id="{823FFCFA-8771-44E8-8CED-0B5F5C74992B}"/>
                </a:ext>
              </a:extLst>
            </p:cNvPr>
            <p:cNvSpPr/>
            <p:nvPr/>
          </p:nvSpPr>
          <p:spPr>
            <a:xfrm>
              <a:off x="6291903" y="3680500"/>
              <a:ext cx="698638" cy="339353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AIB</a:t>
              </a:r>
            </a:p>
          </p:txBody>
        </p:sp>
        <p:sp>
          <p:nvSpPr>
            <p:cNvPr id="121" name="Rectangle 120">
              <a:extLst>
                <a:ext uri="{FF2B5EF4-FFF2-40B4-BE49-F238E27FC236}">
                  <a16:creationId xmlns:a16="http://schemas.microsoft.com/office/drawing/2014/main" id="{4F19810B-7339-4FF9-806D-47B3B8714CA7}"/>
                </a:ext>
              </a:extLst>
            </p:cNvPr>
            <p:cNvSpPr/>
            <p:nvPr/>
          </p:nvSpPr>
          <p:spPr>
            <a:xfrm>
              <a:off x="7457947" y="2500070"/>
              <a:ext cx="654198" cy="900657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Intra-</a:t>
              </a:r>
              <a:br>
                <a:rPr lang="en-US" sz="534" dirty="0">
                  <a:solidFill>
                    <a:srgbClr val="FFFFFF"/>
                  </a:solidFill>
                  <a:latin typeface="Arial"/>
                </a:rPr>
              </a:br>
              <a:r>
                <a:rPr lang="en-US" sz="534" dirty="0" err="1">
                  <a:solidFill>
                    <a:srgbClr val="FFFFFF"/>
                  </a:solidFill>
                  <a:latin typeface="Arial"/>
                </a:rPr>
                <a:t>Chiplet</a:t>
              </a:r>
              <a:endParaRPr lang="en-US" sz="534" dirty="0">
                <a:solidFill>
                  <a:srgbClr val="FFFFFF"/>
                </a:solidFill>
                <a:latin typeface="Arial"/>
              </a:endParaRPr>
            </a:p>
            <a:p>
              <a:pPr algn="ct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Buses</a:t>
              </a:r>
            </a:p>
          </p:txBody>
        </p: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CE86BB74-7562-43F3-8A91-0B89AE34219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37385" y="1965289"/>
              <a:ext cx="0" cy="1600739"/>
            </a:xfrm>
            <a:prstGeom prst="line">
              <a:avLst/>
            </a:prstGeom>
            <a:ln w="28575">
              <a:solidFill>
                <a:schemeClr val="tx1">
                  <a:lumMod val="75000"/>
                  <a:lumOff val="2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28D55EC5-F97C-4B2E-ADE0-A16451ADC91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593182" y="3175702"/>
              <a:ext cx="957073" cy="2461"/>
            </a:xfrm>
            <a:prstGeom prst="line">
              <a:avLst/>
            </a:prstGeom>
            <a:ln w="762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4" name="Rectangle 123">
              <a:extLst>
                <a:ext uri="{FF2B5EF4-FFF2-40B4-BE49-F238E27FC236}">
                  <a16:creationId xmlns:a16="http://schemas.microsoft.com/office/drawing/2014/main" id="{6E0748DA-3FC1-4FC6-BDE3-893BA72E8ABE}"/>
                </a:ext>
              </a:extLst>
            </p:cNvPr>
            <p:cNvSpPr/>
            <p:nvPr/>
          </p:nvSpPr>
          <p:spPr>
            <a:xfrm>
              <a:off x="2593182" y="3234498"/>
              <a:ext cx="957073" cy="347467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000000"/>
                  </a:solidFill>
                  <a:latin typeface="Arial"/>
                </a:rPr>
                <a:t>PHY-specific </a:t>
              </a:r>
              <a:br>
                <a:rPr lang="en-US" sz="534" dirty="0">
                  <a:solidFill>
                    <a:srgbClr val="000000"/>
                  </a:solidFill>
                  <a:latin typeface="Arial"/>
                </a:rPr>
              </a:br>
              <a:r>
                <a:rPr lang="en-US" sz="534" dirty="0">
                  <a:solidFill>
                    <a:srgbClr val="000000"/>
                  </a:solidFill>
                  <a:latin typeface="Arial"/>
                </a:rPr>
                <a:t>LPIF adapter</a:t>
              </a:r>
            </a:p>
          </p:txBody>
        </p:sp>
        <p:sp>
          <p:nvSpPr>
            <p:cNvPr id="125" name="Rectangle 124">
              <a:extLst>
                <a:ext uri="{FF2B5EF4-FFF2-40B4-BE49-F238E27FC236}">
                  <a16:creationId xmlns:a16="http://schemas.microsoft.com/office/drawing/2014/main" id="{11E7649B-45F4-4641-9AB1-9F72E4D21BC1}"/>
                </a:ext>
              </a:extLst>
            </p:cNvPr>
            <p:cNvSpPr/>
            <p:nvPr/>
          </p:nvSpPr>
          <p:spPr>
            <a:xfrm>
              <a:off x="2638744" y="2951928"/>
              <a:ext cx="772779" cy="211301"/>
            </a:xfrm>
            <a:prstGeom prst="rect">
              <a:avLst/>
            </a:prstGeom>
            <a:ln>
              <a:noFill/>
            </a:ln>
          </p:spPr>
          <p:txBody>
            <a:bodyPr wrap="none">
              <a:spAutoFit/>
            </a:bodyPr>
            <a:lstStyle/>
            <a:p>
              <a:r>
                <a:rPr lang="en-US" sz="534" b="1" dirty="0">
                  <a:solidFill>
                    <a:srgbClr val="7030A0"/>
                  </a:solidFill>
                </a:rPr>
                <a:t>LPIF Interface</a:t>
              </a:r>
              <a:endParaRPr lang="en-US" sz="534" dirty="0">
                <a:solidFill>
                  <a:srgbClr val="7030A0"/>
                </a:solidFill>
              </a:endParaRPr>
            </a:p>
          </p:txBody>
        </p:sp>
        <p:sp>
          <p:nvSpPr>
            <p:cNvPr id="126" name="Rectangle 125">
              <a:extLst>
                <a:ext uri="{FF2B5EF4-FFF2-40B4-BE49-F238E27FC236}">
                  <a16:creationId xmlns:a16="http://schemas.microsoft.com/office/drawing/2014/main" id="{F81DBE0B-E538-454D-B77A-57E1DC8FF0EF}"/>
                </a:ext>
              </a:extLst>
            </p:cNvPr>
            <p:cNvSpPr/>
            <p:nvPr/>
          </p:nvSpPr>
          <p:spPr>
            <a:xfrm>
              <a:off x="2104495" y="1275785"/>
              <a:ext cx="394526" cy="1544719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PCIe IP</a:t>
              </a:r>
            </a:p>
            <a:p>
              <a:pPr algn="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(off-the-shelf)</a:t>
              </a:r>
            </a:p>
          </p:txBody>
        </p:sp>
        <p:sp>
          <p:nvSpPr>
            <p:cNvPr id="127" name="Rectangle 126">
              <a:extLst>
                <a:ext uri="{FF2B5EF4-FFF2-40B4-BE49-F238E27FC236}">
                  <a16:creationId xmlns:a16="http://schemas.microsoft.com/office/drawing/2014/main" id="{82EA5625-C123-443A-BD0F-376049F0F494}"/>
                </a:ext>
              </a:extLst>
            </p:cNvPr>
            <p:cNvSpPr/>
            <p:nvPr/>
          </p:nvSpPr>
          <p:spPr>
            <a:xfrm>
              <a:off x="2554066" y="1275785"/>
              <a:ext cx="394526" cy="1540367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CXL IP</a:t>
              </a:r>
            </a:p>
            <a:p>
              <a:pPr algn="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(off-the-shelf)</a:t>
              </a:r>
            </a:p>
          </p:txBody>
        </p:sp>
        <p:sp>
          <p:nvSpPr>
            <p:cNvPr id="128" name="Rectangle 127">
              <a:extLst>
                <a:ext uri="{FF2B5EF4-FFF2-40B4-BE49-F238E27FC236}">
                  <a16:creationId xmlns:a16="http://schemas.microsoft.com/office/drawing/2014/main" id="{276319B4-C62E-407C-8A64-9D19BF3589AC}"/>
                </a:ext>
              </a:extLst>
            </p:cNvPr>
            <p:cNvSpPr/>
            <p:nvPr/>
          </p:nvSpPr>
          <p:spPr>
            <a:xfrm>
              <a:off x="1632690" y="1275785"/>
              <a:ext cx="394526" cy="1549321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Custom</a:t>
              </a:r>
            </a:p>
          </p:txBody>
        </p:sp>
        <p:sp>
          <p:nvSpPr>
            <p:cNvPr id="129" name="Rectangle 128">
              <a:extLst>
                <a:ext uri="{FF2B5EF4-FFF2-40B4-BE49-F238E27FC236}">
                  <a16:creationId xmlns:a16="http://schemas.microsoft.com/office/drawing/2014/main" id="{ED57FB44-BF56-4306-8E87-F72BB1954F00}"/>
                </a:ext>
              </a:extLst>
            </p:cNvPr>
            <p:cNvSpPr/>
            <p:nvPr/>
          </p:nvSpPr>
          <p:spPr>
            <a:xfrm>
              <a:off x="4857671" y="2459983"/>
              <a:ext cx="901057" cy="331667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PHY-specific Link Layer</a:t>
              </a:r>
            </a:p>
          </p:txBody>
        </p:sp>
        <p:sp>
          <p:nvSpPr>
            <p:cNvPr id="130" name="Rectangle 129">
              <a:extLst>
                <a:ext uri="{FF2B5EF4-FFF2-40B4-BE49-F238E27FC236}">
                  <a16:creationId xmlns:a16="http://schemas.microsoft.com/office/drawing/2014/main" id="{7F6CD016-25E9-45E6-A856-D076981B2C89}"/>
                </a:ext>
              </a:extLst>
            </p:cNvPr>
            <p:cNvSpPr/>
            <p:nvPr/>
          </p:nvSpPr>
          <p:spPr>
            <a:xfrm>
              <a:off x="5092072" y="1998669"/>
              <a:ext cx="1910115" cy="161220"/>
            </a:xfrm>
            <a:prstGeom prst="rect">
              <a:avLst/>
            </a:prstGeom>
            <a:solidFill>
              <a:srgbClr val="548235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 err="1">
                  <a:solidFill>
                    <a:srgbClr val="FFFFFF"/>
                  </a:solidFill>
                  <a:latin typeface="Arial"/>
                </a:rPr>
                <a:t>Muxiing</a:t>
              </a:r>
              <a:endParaRPr lang="en-US" sz="534" dirty="0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Rectangle 130">
              <a:extLst>
                <a:ext uri="{FF2B5EF4-FFF2-40B4-BE49-F238E27FC236}">
                  <a16:creationId xmlns:a16="http://schemas.microsoft.com/office/drawing/2014/main" id="{15D87C8B-BAAD-4C46-959E-5B537C07BD3D}"/>
                </a:ext>
              </a:extLst>
            </p:cNvPr>
            <p:cNvSpPr/>
            <p:nvPr/>
          </p:nvSpPr>
          <p:spPr>
            <a:xfrm>
              <a:off x="2593182" y="2872487"/>
              <a:ext cx="957073" cy="123095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 err="1">
                  <a:solidFill>
                    <a:srgbClr val="FFFFFF"/>
                  </a:solidFill>
                  <a:latin typeface="Arial"/>
                </a:rPr>
                <a:t>Muxing</a:t>
              </a: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 </a:t>
              </a:r>
            </a:p>
          </p:txBody>
        </p:sp>
        <p:sp>
          <p:nvSpPr>
            <p:cNvPr id="132" name="Rectangle 131">
              <a:extLst>
                <a:ext uri="{FF2B5EF4-FFF2-40B4-BE49-F238E27FC236}">
                  <a16:creationId xmlns:a16="http://schemas.microsoft.com/office/drawing/2014/main" id="{28CD4DC2-151B-42CB-8D53-8A9111EE0FCE}"/>
                </a:ext>
              </a:extLst>
            </p:cNvPr>
            <p:cNvSpPr/>
            <p:nvPr/>
          </p:nvSpPr>
          <p:spPr>
            <a:xfrm>
              <a:off x="6192515" y="2488736"/>
              <a:ext cx="901057" cy="331667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PHY-specific Link Layer</a:t>
              </a:r>
            </a:p>
          </p:txBody>
        </p:sp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2D63A6A3-EEE1-4766-99E7-EFF4F49C12C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302104" y="3175281"/>
              <a:ext cx="957073" cy="2461"/>
            </a:xfrm>
            <a:prstGeom prst="line">
              <a:avLst/>
            </a:prstGeom>
            <a:ln w="762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4" name="Rectangle 133">
              <a:extLst>
                <a:ext uri="{FF2B5EF4-FFF2-40B4-BE49-F238E27FC236}">
                  <a16:creationId xmlns:a16="http://schemas.microsoft.com/office/drawing/2014/main" id="{B78EE175-4A13-4743-B2D6-15CC3DEDC371}"/>
                </a:ext>
              </a:extLst>
            </p:cNvPr>
            <p:cNvSpPr/>
            <p:nvPr/>
          </p:nvSpPr>
          <p:spPr>
            <a:xfrm>
              <a:off x="4294548" y="3226520"/>
              <a:ext cx="949968" cy="347467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000000"/>
                  </a:solidFill>
                  <a:latin typeface="Arial"/>
                </a:rPr>
                <a:t>PHY-specific </a:t>
              </a:r>
              <a:br>
                <a:rPr lang="en-US" sz="534" dirty="0">
                  <a:solidFill>
                    <a:srgbClr val="000000"/>
                  </a:solidFill>
                  <a:latin typeface="Arial"/>
                </a:rPr>
              </a:br>
              <a:r>
                <a:rPr lang="en-US" sz="534" dirty="0">
                  <a:solidFill>
                    <a:srgbClr val="000000"/>
                  </a:solidFill>
                  <a:latin typeface="Arial"/>
                </a:rPr>
                <a:t>LPIF adapter</a:t>
              </a:r>
            </a:p>
          </p:txBody>
        </p:sp>
        <p:sp>
          <p:nvSpPr>
            <p:cNvPr id="135" name="Rectangle 134">
              <a:extLst>
                <a:ext uri="{FF2B5EF4-FFF2-40B4-BE49-F238E27FC236}">
                  <a16:creationId xmlns:a16="http://schemas.microsoft.com/office/drawing/2014/main" id="{1812A686-3DEB-404E-A62A-AC9EC944D8F9}"/>
                </a:ext>
              </a:extLst>
            </p:cNvPr>
            <p:cNvSpPr/>
            <p:nvPr/>
          </p:nvSpPr>
          <p:spPr>
            <a:xfrm>
              <a:off x="4339986" y="2952534"/>
              <a:ext cx="772779" cy="211301"/>
            </a:xfrm>
            <a:prstGeom prst="rect">
              <a:avLst/>
            </a:prstGeom>
            <a:ln>
              <a:noFill/>
            </a:ln>
          </p:spPr>
          <p:txBody>
            <a:bodyPr wrap="none">
              <a:spAutoFit/>
            </a:bodyPr>
            <a:lstStyle/>
            <a:p>
              <a:r>
                <a:rPr lang="en-US" sz="534" b="1" dirty="0">
                  <a:solidFill>
                    <a:srgbClr val="7030A0"/>
                  </a:solidFill>
                </a:rPr>
                <a:t>LPIF Interface</a:t>
              </a:r>
              <a:endParaRPr lang="en-US" sz="534" dirty="0">
                <a:solidFill>
                  <a:srgbClr val="7030A0"/>
                </a:solidFill>
              </a:endParaRPr>
            </a:p>
          </p:txBody>
        </p:sp>
        <p:sp>
          <p:nvSpPr>
            <p:cNvPr id="136" name="Rectangle 135">
              <a:extLst>
                <a:ext uri="{FF2B5EF4-FFF2-40B4-BE49-F238E27FC236}">
                  <a16:creationId xmlns:a16="http://schemas.microsoft.com/office/drawing/2014/main" id="{6AF404EC-C81B-4FA9-AAC8-EB0711D0C507}"/>
                </a:ext>
              </a:extLst>
            </p:cNvPr>
            <p:cNvSpPr/>
            <p:nvPr/>
          </p:nvSpPr>
          <p:spPr>
            <a:xfrm>
              <a:off x="3727647" y="2864157"/>
              <a:ext cx="2031079" cy="119563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 err="1">
                  <a:solidFill>
                    <a:srgbClr val="FFFFFF"/>
                  </a:solidFill>
                  <a:latin typeface="Arial"/>
                </a:rPr>
                <a:t>Muxing</a:t>
              </a: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 </a:t>
              </a:r>
            </a:p>
          </p:txBody>
        </p:sp>
        <p:sp>
          <p:nvSpPr>
            <p:cNvPr id="137" name="Rectangle 136">
              <a:extLst>
                <a:ext uri="{FF2B5EF4-FFF2-40B4-BE49-F238E27FC236}">
                  <a16:creationId xmlns:a16="http://schemas.microsoft.com/office/drawing/2014/main" id="{4100F09B-55ED-478F-9D6F-3FFE7878E36C}"/>
                </a:ext>
              </a:extLst>
            </p:cNvPr>
            <p:cNvSpPr/>
            <p:nvPr/>
          </p:nvSpPr>
          <p:spPr>
            <a:xfrm>
              <a:off x="3740797" y="2461034"/>
              <a:ext cx="901057" cy="331667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Protocol-integrated Link Layer</a:t>
              </a:r>
            </a:p>
          </p:txBody>
        </p:sp>
        <p:sp>
          <p:nvSpPr>
            <p:cNvPr id="138" name="Arrow: Left-Right 137">
              <a:extLst>
                <a:ext uri="{FF2B5EF4-FFF2-40B4-BE49-F238E27FC236}">
                  <a16:creationId xmlns:a16="http://schemas.microsoft.com/office/drawing/2014/main" id="{E3462A5E-835D-462D-AEFA-630369DAE496}"/>
                </a:ext>
              </a:extLst>
            </p:cNvPr>
            <p:cNvSpPr/>
            <p:nvPr/>
          </p:nvSpPr>
          <p:spPr>
            <a:xfrm>
              <a:off x="2104494" y="2088866"/>
              <a:ext cx="2537351" cy="291466"/>
            </a:xfrm>
            <a:prstGeom prst="leftRightArrow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2438430">
                <a:defRPr/>
              </a:pPr>
              <a:r>
                <a:rPr lang="en-US" sz="534" dirty="0">
                  <a:solidFill>
                    <a:srgbClr val="FFFFFF"/>
                  </a:solidFill>
                  <a:latin typeface="Arial"/>
                </a:rPr>
                <a:t>Reuse off-the-shelf IP for chiplets</a:t>
              </a:r>
            </a:p>
          </p:txBody>
        </p:sp>
      </p:grp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7764C709-5294-466E-BFAB-2E4C5510D0CF}"/>
              </a:ext>
            </a:extLst>
          </p:cNvPr>
          <p:cNvGrpSpPr/>
          <p:nvPr/>
        </p:nvGrpSpPr>
        <p:grpSpPr>
          <a:xfrm>
            <a:off x="5796301" y="6623822"/>
            <a:ext cx="3264176" cy="1774896"/>
            <a:chOff x="1012615" y="698938"/>
            <a:chExt cx="9442397" cy="5134304"/>
          </a:xfrm>
        </p:grpSpPr>
        <p:pic>
          <p:nvPicPr>
            <p:cNvPr id="140" name="Picture 2" descr="https://lh3.googleusercontent.com/6X_UGjxv0QdXXDjmQsE5pbdj5wTcI72VMaElkgNTNl2t3lUOumxVf2IvvKBHIe9aaWGZuJXpgJ0xu5f-dKJS_O-ITRk1mz9HUk-J5KFKp0LkeLtyf7gvHA691TZzVYMUb9dfPOiP0DY">
              <a:extLst>
                <a:ext uri="{FF2B5EF4-FFF2-40B4-BE49-F238E27FC236}">
                  <a16:creationId xmlns:a16="http://schemas.microsoft.com/office/drawing/2014/main" id="{8FF56BBD-437C-4141-A7E5-F506947BA51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12615" y="698938"/>
              <a:ext cx="9442397" cy="51343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1" name="Rectangle 140">
              <a:extLst>
                <a:ext uri="{FF2B5EF4-FFF2-40B4-BE49-F238E27FC236}">
                  <a16:creationId xmlns:a16="http://schemas.microsoft.com/office/drawing/2014/main" id="{494DBEB1-6084-48D2-88CC-F1473F6549EC}"/>
                </a:ext>
              </a:extLst>
            </p:cNvPr>
            <p:cNvSpPr/>
            <p:nvPr/>
          </p:nvSpPr>
          <p:spPr>
            <a:xfrm>
              <a:off x="5109734" y="1089152"/>
              <a:ext cx="2450398" cy="365903"/>
            </a:xfrm>
            <a:prstGeom prst="rect">
              <a:avLst/>
            </a:prstGeom>
            <a:solidFill>
              <a:srgbClr val="3399FF"/>
            </a:solidFill>
            <a:ln w="12700" cap="flat" cmpd="sng" algn="ctr">
              <a:solidFill>
                <a:srgbClr val="4472C4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 defTabSz="1828824">
                <a:defRPr/>
              </a:pPr>
              <a:r>
                <a:rPr lang="en-US" sz="534" dirty="0">
                  <a:solidFill>
                    <a:prstClr val="white"/>
                  </a:solidFill>
                  <a:latin typeface="Calibri" panose="020F0502020204030204"/>
                </a:rPr>
                <a:t>M.2 FPGA</a:t>
              </a:r>
            </a:p>
          </p:txBody>
        </p:sp>
        <p:sp>
          <p:nvSpPr>
            <p:cNvPr id="142" name="Rectangle 141">
              <a:extLst>
                <a:ext uri="{FF2B5EF4-FFF2-40B4-BE49-F238E27FC236}">
                  <a16:creationId xmlns:a16="http://schemas.microsoft.com/office/drawing/2014/main" id="{043119CF-C811-417A-B090-0FB7F5C0C92F}"/>
                </a:ext>
              </a:extLst>
            </p:cNvPr>
            <p:cNvSpPr/>
            <p:nvPr/>
          </p:nvSpPr>
          <p:spPr>
            <a:xfrm>
              <a:off x="3402372" y="5521369"/>
              <a:ext cx="2005317" cy="311873"/>
            </a:xfrm>
            <a:prstGeom prst="rect">
              <a:avLst/>
            </a:prstGeom>
            <a:solidFill>
              <a:srgbClr val="CCCCFF"/>
            </a:solidFill>
            <a:ln w="12700" cap="flat" cmpd="sng" algn="ctr">
              <a:solidFill>
                <a:srgbClr val="4472C4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 defTabSz="1828824">
                <a:defRPr/>
              </a:pPr>
              <a:r>
                <a:rPr lang="en-US" sz="534" b="1" dirty="0">
                  <a:solidFill>
                    <a:prstClr val="black"/>
                  </a:solidFill>
                  <a:latin typeface="Calibri" panose="020F0502020204030204"/>
                </a:rPr>
                <a:t>Host </a:t>
              </a:r>
              <a:r>
                <a:rPr lang="en-US" sz="534" b="1" dirty="0" err="1">
                  <a:solidFill>
                    <a:prstClr val="black"/>
                  </a:solidFill>
                  <a:latin typeface="Calibri" panose="020F0502020204030204"/>
                </a:rPr>
                <a:t>PCIe</a:t>
              </a:r>
              <a:r>
                <a:rPr lang="en-US" sz="534" b="1" dirty="0">
                  <a:solidFill>
                    <a:prstClr val="black"/>
                  </a:solidFill>
                  <a:latin typeface="Calibri" panose="020F0502020204030204"/>
                </a:rPr>
                <a:t> Link</a:t>
              </a:r>
            </a:p>
          </p:txBody>
        </p:sp>
        <p:sp>
          <p:nvSpPr>
            <p:cNvPr id="143" name="Rectangle 142">
              <a:extLst>
                <a:ext uri="{FF2B5EF4-FFF2-40B4-BE49-F238E27FC236}">
                  <a16:creationId xmlns:a16="http://schemas.microsoft.com/office/drawing/2014/main" id="{BC13D407-3EEE-4930-BCC4-20C7ABFA04CD}"/>
                </a:ext>
              </a:extLst>
            </p:cNvPr>
            <p:cNvSpPr/>
            <p:nvPr/>
          </p:nvSpPr>
          <p:spPr>
            <a:xfrm>
              <a:off x="2142384" y="1067522"/>
              <a:ext cx="2450393" cy="367013"/>
            </a:xfrm>
            <a:prstGeom prst="rect">
              <a:avLst/>
            </a:prstGeom>
            <a:solidFill>
              <a:srgbClr val="3399FF"/>
            </a:solidFill>
            <a:ln w="12700" cap="flat" cmpd="sng" algn="ctr">
              <a:solidFill>
                <a:srgbClr val="4472C4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 defTabSz="1828824">
                <a:defRPr/>
              </a:pPr>
              <a:r>
                <a:rPr lang="en-US" sz="534" dirty="0">
                  <a:solidFill>
                    <a:prstClr val="white"/>
                  </a:solidFill>
                  <a:latin typeface="Calibri" panose="020F0502020204030204"/>
                </a:rPr>
                <a:t>M.2 FPGA</a:t>
              </a:r>
            </a:p>
          </p:txBody>
        </p: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12735531-82E8-4DDF-81A2-5098A21BE82F}"/>
                </a:ext>
              </a:extLst>
            </p:cNvPr>
            <p:cNvCxnSpPr>
              <a:cxnSpLocks/>
              <a:stCxn id="146" idx="3"/>
              <a:endCxn id="152" idx="1"/>
            </p:cNvCxnSpPr>
            <p:nvPr/>
          </p:nvCxnSpPr>
          <p:spPr>
            <a:xfrm>
              <a:off x="4873181" y="2934436"/>
              <a:ext cx="195606" cy="8338"/>
            </a:xfrm>
            <a:prstGeom prst="line">
              <a:avLst/>
            </a:prstGeom>
            <a:noFill/>
            <a:ln w="6350" cap="flat" cmpd="sng" algn="ctr">
              <a:solidFill>
                <a:srgbClr val="4472C4"/>
              </a:solidFill>
              <a:prstDash val="solid"/>
              <a:miter lim="800000"/>
            </a:ln>
            <a:effectLst/>
          </p:spPr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3BCB1EEA-E19E-4854-8307-D77CD33F9E66}"/>
                </a:ext>
              </a:extLst>
            </p:cNvPr>
            <p:cNvCxnSpPr>
              <a:cxnSpLocks/>
              <a:stCxn id="152" idx="0"/>
            </p:cNvCxnSpPr>
            <p:nvPr/>
          </p:nvCxnSpPr>
          <p:spPr>
            <a:xfrm flipV="1">
              <a:off x="6051776" y="1066806"/>
              <a:ext cx="13908" cy="669051"/>
            </a:xfrm>
            <a:prstGeom prst="line">
              <a:avLst/>
            </a:prstGeom>
            <a:noFill/>
            <a:ln w="6350" cap="flat" cmpd="sng" algn="ctr">
              <a:solidFill>
                <a:srgbClr val="4472C4"/>
              </a:solidFill>
              <a:prstDash val="solid"/>
              <a:miter lim="800000"/>
            </a:ln>
            <a:effectLst/>
          </p:spPr>
        </p:cxnSp>
        <p:sp>
          <p:nvSpPr>
            <p:cNvPr id="146" name="Rectangle 145">
              <a:extLst>
                <a:ext uri="{FF2B5EF4-FFF2-40B4-BE49-F238E27FC236}">
                  <a16:creationId xmlns:a16="http://schemas.microsoft.com/office/drawing/2014/main" id="{63F7538D-9D49-489C-A4BE-18457D10E516}"/>
                </a:ext>
              </a:extLst>
            </p:cNvPr>
            <p:cNvSpPr/>
            <p:nvPr/>
          </p:nvSpPr>
          <p:spPr>
            <a:xfrm>
              <a:off x="3402372" y="1936303"/>
              <a:ext cx="2331754" cy="2798833"/>
            </a:xfrm>
            <a:prstGeom prst="rect">
              <a:avLst/>
            </a:prstGeom>
            <a:gradFill flip="none" rotWithShape="1">
              <a:gsLst>
                <a:gs pos="0">
                  <a:srgbClr val="FFC000">
                    <a:lumMod val="5000"/>
                    <a:lumOff val="95000"/>
                  </a:srgbClr>
                </a:gs>
                <a:gs pos="74000">
                  <a:srgbClr val="FFC000">
                    <a:lumMod val="45000"/>
                    <a:lumOff val="55000"/>
                  </a:srgbClr>
                </a:gs>
                <a:gs pos="83000">
                  <a:srgbClr val="FFC000">
                    <a:lumMod val="45000"/>
                    <a:lumOff val="55000"/>
                  </a:srgbClr>
                </a:gs>
                <a:gs pos="100000">
                  <a:srgbClr val="FFC000">
                    <a:lumMod val="30000"/>
                    <a:lumOff val="70000"/>
                  </a:srgbClr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rtlCol="0" anchor="b" anchorCtr="0"/>
            <a:lstStyle/>
            <a:p>
              <a:pPr algn="ctr" defTabSz="1828824">
                <a:defRPr/>
              </a:pPr>
              <a:r>
                <a:rPr lang="en-US" sz="534" b="1" dirty="0">
                  <a:solidFill>
                    <a:prstClr val="black"/>
                  </a:solidFill>
                  <a:latin typeface="Calibri" panose="020F0502020204030204"/>
                </a:rPr>
                <a:t>Pchiplet A</a:t>
              </a:r>
            </a:p>
          </p:txBody>
        </p:sp>
        <p:pic>
          <p:nvPicPr>
            <p:cNvPr id="147" name="Picture 146">
              <a:extLst>
                <a:ext uri="{FF2B5EF4-FFF2-40B4-BE49-F238E27FC236}">
                  <a16:creationId xmlns:a16="http://schemas.microsoft.com/office/drawing/2014/main" id="{F6CC3514-A9E4-4BB3-AAE3-48B1D3DEC8C0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3749386" y="2037752"/>
              <a:ext cx="1616215" cy="1308644"/>
            </a:xfrm>
            <a:prstGeom prst="rect">
              <a:avLst/>
            </a:prstGeom>
          </p:spPr>
        </p:pic>
        <p:sp>
          <p:nvSpPr>
            <p:cNvPr id="148" name="TextBox 147">
              <a:extLst>
                <a:ext uri="{FF2B5EF4-FFF2-40B4-BE49-F238E27FC236}">
                  <a16:creationId xmlns:a16="http://schemas.microsoft.com/office/drawing/2014/main" id="{AC004561-1427-404E-86EE-D5B757FD54F2}"/>
                </a:ext>
              </a:extLst>
            </p:cNvPr>
            <p:cNvSpPr txBox="1"/>
            <p:nvPr/>
          </p:nvSpPr>
          <p:spPr>
            <a:xfrm>
              <a:off x="3461749" y="3382332"/>
              <a:ext cx="2161796" cy="74267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1828824">
                <a:defRPr/>
              </a:pPr>
              <a:r>
                <a:rPr lang="en-US" sz="534" dirty="0">
                  <a:solidFill>
                    <a:prstClr val="black"/>
                  </a:solidFill>
                  <a:latin typeface="Calibri" panose="020F0502020204030204"/>
                </a:rPr>
                <a:t>2 x 100G Multi-Host</a:t>
              </a:r>
            </a:p>
            <a:p>
              <a:pPr algn="ctr" defTabSz="1828824">
                <a:defRPr/>
              </a:pPr>
              <a:r>
                <a:rPr lang="en-US" sz="534" dirty="0">
                  <a:solidFill>
                    <a:prstClr val="black"/>
                  </a:solidFill>
                  <a:latin typeface="Calibri" panose="020F0502020204030204"/>
                </a:rPr>
                <a:t>OCP NIC3.0</a:t>
              </a:r>
            </a:p>
          </p:txBody>
        </p:sp>
        <p:sp>
          <p:nvSpPr>
            <p:cNvPr id="149" name="Rectangle 148">
              <a:extLst>
                <a:ext uri="{FF2B5EF4-FFF2-40B4-BE49-F238E27FC236}">
                  <a16:creationId xmlns:a16="http://schemas.microsoft.com/office/drawing/2014/main" id="{C0821EB4-DEE6-465A-BA38-07E93AECD335}"/>
                </a:ext>
              </a:extLst>
            </p:cNvPr>
            <p:cNvSpPr/>
            <p:nvPr/>
          </p:nvSpPr>
          <p:spPr>
            <a:xfrm>
              <a:off x="8109074" y="1936303"/>
              <a:ext cx="2172408" cy="2798833"/>
            </a:xfrm>
            <a:prstGeom prst="rect">
              <a:avLst/>
            </a:prstGeom>
            <a:gradFill flip="none" rotWithShape="1">
              <a:gsLst>
                <a:gs pos="0">
                  <a:srgbClr val="5B9BD5">
                    <a:lumMod val="5000"/>
                    <a:lumOff val="95000"/>
                  </a:srgbClr>
                </a:gs>
                <a:gs pos="74000">
                  <a:srgbClr val="5B9BD5">
                    <a:lumMod val="45000"/>
                    <a:lumOff val="55000"/>
                  </a:srgbClr>
                </a:gs>
                <a:gs pos="83000">
                  <a:srgbClr val="5B9BD5">
                    <a:lumMod val="45000"/>
                    <a:lumOff val="55000"/>
                  </a:srgbClr>
                </a:gs>
                <a:gs pos="100000">
                  <a:srgbClr val="5B9BD5">
                    <a:lumMod val="30000"/>
                    <a:lumOff val="70000"/>
                  </a:srgbClr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rtlCol="0" anchor="b" anchorCtr="0"/>
            <a:lstStyle/>
            <a:p>
              <a:pPr algn="ctr" defTabSz="1828824">
                <a:defRPr/>
              </a:pPr>
              <a:r>
                <a:rPr lang="en-US" sz="534" b="1" dirty="0">
                  <a:solidFill>
                    <a:prstClr val="black"/>
                  </a:solidFill>
                  <a:latin typeface="Calibri" panose="020F0502020204030204"/>
                </a:rPr>
                <a:t>Pchiplet C</a:t>
              </a:r>
            </a:p>
          </p:txBody>
        </p:sp>
        <p:pic>
          <p:nvPicPr>
            <p:cNvPr id="150" name="Picture 149">
              <a:extLst>
                <a:ext uri="{FF2B5EF4-FFF2-40B4-BE49-F238E27FC236}">
                  <a16:creationId xmlns:a16="http://schemas.microsoft.com/office/drawing/2014/main" id="{E67E6232-A795-404B-90CA-13A24A4BD31D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180630" y="2225468"/>
              <a:ext cx="2029297" cy="933212"/>
            </a:xfrm>
            <a:prstGeom prst="rect">
              <a:avLst/>
            </a:prstGeom>
          </p:spPr>
        </p:pic>
        <p:pic>
          <p:nvPicPr>
            <p:cNvPr id="151" name="Picture 2" descr="Image result for nxp logo">
              <a:extLst>
                <a:ext uri="{FF2B5EF4-FFF2-40B4-BE49-F238E27FC236}">
                  <a16:creationId xmlns:a16="http://schemas.microsoft.com/office/drawing/2014/main" id="{9C4D6297-C6DC-491C-81BD-05203F8E9AF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566759" y="3923123"/>
              <a:ext cx="1257039" cy="497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2" name="Rectangle 151">
              <a:extLst>
                <a:ext uri="{FF2B5EF4-FFF2-40B4-BE49-F238E27FC236}">
                  <a16:creationId xmlns:a16="http://schemas.microsoft.com/office/drawing/2014/main" id="{58E65A1C-912B-49F5-960E-40F86602D641}"/>
                </a:ext>
              </a:extLst>
            </p:cNvPr>
            <p:cNvSpPr/>
            <p:nvPr/>
          </p:nvSpPr>
          <p:spPr>
            <a:xfrm>
              <a:off x="5775728" y="1936303"/>
              <a:ext cx="2279547" cy="2798834"/>
            </a:xfrm>
            <a:prstGeom prst="rect">
              <a:avLst/>
            </a:prstGeom>
            <a:gradFill flip="none" rotWithShape="1">
              <a:gsLst>
                <a:gs pos="0">
                  <a:srgbClr val="ED7D31">
                    <a:lumMod val="5000"/>
                    <a:lumOff val="95000"/>
                  </a:srgbClr>
                </a:gs>
                <a:gs pos="74000">
                  <a:srgbClr val="ED7D31">
                    <a:lumMod val="45000"/>
                    <a:lumOff val="55000"/>
                  </a:srgbClr>
                </a:gs>
                <a:gs pos="83000">
                  <a:srgbClr val="ED7D31">
                    <a:lumMod val="45000"/>
                    <a:lumOff val="55000"/>
                  </a:srgbClr>
                </a:gs>
                <a:gs pos="100000">
                  <a:srgbClr val="ED7D31">
                    <a:lumMod val="30000"/>
                    <a:lumOff val="70000"/>
                  </a:srgbClr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rtlCol="0" anchor="b" anchorCtr="0"/>
            <a:lstStyle/>
            <a:p>
              <a:pPr algn="ctr" defTabSz="1828824">
                <a:defRPr/>
              </a:pPr>
              <a:r>
                <a:rPr lang="en-US" sz="534" b="1" dirty="0">
                  <a:solidFill>
                    <a:prstClr val="black"/>
                  </a:solidFill>
                  <a:latin typeface="Calibri" panose="020F0502020204030204"/>
                </a:rPr>
                <a:t>Pchiplet B</a:t>
              </a:r>
            </a:p>
          </p:txBody>
        </p:sp>
        <p:pic>
          <p:nvPicPr>
            <p:cNvPr id="153" name="Picture 6" descr="Lattice Logo, Color, Solid Background">
              <a:extLst>
                <a:ext uri="{FF2B5EF4-FFF2-40B4-BE49-F238E27FC236}">
                  <a16:creationId xmlns:a16="http://schemas.microsoft.com/office/drawing/2014/main" id="{7D3CD105-A9A2-408A-AF5F-1130F1B2CC0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7813" y="3840280"/>
              <a:ext cx="935377" cy="5807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4" name="Picture 6" descr="https://lh5.googleusercontent.com/UMKrNL4Lnbim8PL2Ko14oONCGTstKmPRUMccv3hcqdDOlUXiJI9jGDVLEHHtFeTWEQCc-E8LAeiosbzW4KYXOx7qAGsbogFJxm02-ZjrPntQ-HuIyPMnb3-h1k9DLgqc75Wn5l_Vy10">
              <a:extLst>
                <a:ext uri="{FF2B5EF4-FFF2-40B4-BE49-F238E27FC236}">
                  <a16:creationId xmlns:a16="http://schemas.microsoft.com/office/drawing/2014/main" id="{97CA55AB-D423-4A16-AC11-AAD75CA15B4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99456" y="2193975"/>
              <a:ext cx="1832090" cy="9961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5" name="Picture 154">
              <a:extLst>
                <a:ext uri="{FF2B5EF4-FFF2-40B4-BE49-F238E27FC236}">
                  <a16:creationId xmlns:a16="http://schemas.microsoft.com/office/drawing/2014/main" id="{E49E4F5B-4DFE-4B97-91C2-5903466F1C26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12182" y="1151502"/>
              <a:ext cx="993784" cy="303554"/>
            </a:xfrm>
            <a:prstGeom prst="rect">
              <a:avLst/>
            </a:prstGeom>
          </p:spPr>
        </p:pic>
        <p:pic>
          <p:nvPicPr>
            <p:cNvPr id="156" name="BRCM Logo">
              <a:extLst>
                <a:ext uri="{FF2B5EF4-FFF2-40B4-BE49-F238E27FC236}">
                  <a16:creationId xmlns:a16="http://schemas.microsoft.com/office/drawing/2014/main" id="{42F0E5E3-70F6-4DD2-8A1D-5E38D2E0AC64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57448" y="4066813"/>
              <a:ext cx="2070658" cy="280611"/>
            </a:xfrm>
            <a:prstGeom prst="rect">
              <a:avLst/>
            </a:prstGeom>
          </p:spPr>
        </p:pic>
        <p:sp>
          <p:nvSpPr>
            <p:cNvPr id="157" name="TextBox 156">
              <a:extLst>
                <a:ext uri="{FF2B5EF4-FFF2-40B4-BE49-F238E27FC236}">
                  <a16:creationId xmlns:a16="http://schemas.microsoft.com/office/drawing/2014/main" id="{64FF4B51-DB39-46B1-AB6A-11D05353D2B0}"/>
                </a:ext>
              </a:extLst>
            </p:cNvPr>
            <p:cNvSpPr txBox="1"/>
            <p:nvPr/>
          </p:nvSpPr>
          <p:spPr>
            <a:xfrm>
              <a:off x="6029358" y="3187737"/>
              <a:ext cx="1772286" cy="74267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1828824">
                <a:defRPr/>
              </a:pPr>
              <a:r>
                <a:rPr lang="en-US" sz="534" dirty="0">
                  <a:solidFill>
                    <a:prstClr val="black"/>
                  </a:solidFill>
                  <a:latin typeface="Calibri" panose="020F0502020204030204"/>
                </a:rPr>
                <a:t>Secure control</a:t>
              </a:r>
              <a:br>
                <a:rPr lang="en-US" sz="534" dirty="0">
                  <a:solidFill>
                    <a:prstClr val="black"/>
                  </a:solidFill>
                  <a:latin typeface="Calibri" panose="020F0502020204030204"/>
                </a:rPr>
              </a:br>
              <a:r>
                <a:rPr lang="en-US" sz="534" dirty="0">
                  <a:solidFill>
                    <a:prstClr val="black"/>
                  </a:solidFill>
                  <a:latin typeface="Calibri" panose="020F0502020204030204"/>
                </a:rPr>
                <a:t>&amp; management</a:t>
              </a:r>
            </a:p>
          </p:txBody>
        </p:sp>
        <p:sp>
          <p:nvSpPr>
            <p:cNvPr id="158" name="Rectangle 157">
              <a:extLst>
                <a:ext uri="{FF2B5EF4-FFF2-40B4-BE49-F238E27FC236}">
                  <a16:creationId xmlns:a16="http://schemas.microsoft.com/office/drawing/2014/main" id="{FF1577C0-AEA4-40A3-BF6A-2440509E9C67}"/>
                </a:ext>
              </a:extLst>
            </p:cNvPr>
            <p:cNvSpPr/>
            <p:nvPr/>
          </p:nvSpPr>
          <p:spPr>
            <a:xfrm>
              <a:off x="8180628" y="3217741"/>
              <a:ext cx="2222081" cy="74267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defTabSz="1828824">
                <a:defRPr/>
              </a:pPr>
              <a:r>
                <a:rPr lang="en-US" sz="534" dirty="0">
                  <a:solidFill>
                    <a:prstClr val="black"/>
                  </a:solidFill>
                  <a:latin typeface="Calibri" panose="020F0502020204030204"/>
                </a:rPr>
                <a:t>16x Arm Cortex-A72 </a:t>
              </a:r>
            </a:p>
            <a:p>
              <a:pPr defTabSz="1828824">
                <a:defRPr/>
              </a:pPr>
              <a:r>
                <a:rPr lang="en-US" sz="534" dirty="0">
                  <a:solidFill>
                    <a:prstClr val="black"/>
                  </a:solidFill>
                  <a:latin typeface="Calibri" panose="020F0502020204030204"/>
                </a:rPr>
                <a:t>CPU, up to 2.2GHz</a:t>
              </a:r>
            </a:p>
          </p:txBody>
        </p:sp>
        <p:sp>
          <p:nvSpPr>
            <p:cNvPr id="159" name="L-Shape 158">
              <a:extLst>
                <a:ext uri="{FF2B5EF4-FFF2-40B4-BE49-F238E27FC236}">
                  <a16:creationId xmlns:a16="http://schemas.microsoft.com/office/drawing/2014/main" id="{07D29DE3-F41C-4326-ADC8-39C305A17DEF}"/>
                </a:ext>
              </a:extLst>
            </p:cNvPr>
            <p:cNvSpPr/>
            <p:nvPr/>
          </p:nvSpPr>
          <p:spPr>
            <a:xfrm>
              <a:off x="1587062" y="4918842"/>
              <a:ext cx="914400" cy="914400"/>
            </a:xfrm>
            <a:prstGeom prst="corner">
              <a:avLst>
                <a:gd name="adj1" fmla="val 41954"/>
                <a:gd name="adj2" fmla="val 48851"/>
              </a:avLst>
            </a:prstGeom>
            <a:solidFill>
              <a:srgbClr val="DDDDDD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 defTabSz="1828824">
                <a:defRPr/>
              </a:pPr>
              <a:endParaRPr lang="en-US" sz="534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95EED489-424F-6E43-8456-831AB3B0E191}"/>
              </a:ext>
            </a:extLst>
          </p:cNvPr>
          <p:cNvSpPr txBox="1"/>
          <p:nvPr/>
        </p:nvSpPr>
        <p:spPr>
          <a:xfrm>
            <a:off x="13385800" y="3733800"/>
            <a:ext cx="50546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</a:rPr>
              <a:t>OCP Chiplet</a:t>
            </a:r>
          </a:p>
          <a:p>
            <a:r>
              <a:rPr lang="en-US" sz="4400" b="1" dirty="0">
                <a:solidFill>
                  <a:srgbClr val="00B0F0"/>
                </a:solidFill>
              </a:rPr>
              <a:t>      Store</a:t>
            </a:r>
          </a:p>
        </p:txBody>
      </p:sp>
    </p:spTree>
    <p:extLst>
      <p:ext uri="{BB962C8B-B14F-4D97-AF65-F5344CB8AC3E}">
        <p14:creationId xmlns:p14="http://schemas.microsoft.com/office/powerpoint/2010/main" val="1721071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299"/>
    </mc:Choice>
    <mc:Fallback xmlns="">
      <p:transition spd="slow" advTm="88299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E825B-4A37-2746-BD66-3381472A5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Early ODSA </a:t>
            </a:r>
            <a:r>
              <a:rPr lang="en-US" dirty="0" err="1"/>
              <a:t>PoC</a:t>
            </a:r>
            <a:r>
              <a:rPr lang="en-US" dirty="0"/>
              <a:t> Concept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224A5F29-AE76-1146-80CF-14D7CA3209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5649" y="3022599"/>
            <a:ext cx="15982951" cy="80183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FC6F140-5F69-5341-9388-CD49BDA50A97}"/>
              </a:ext>
            </a:extLst>
          </p:cNvPr>
          <p:cNvSpPr txBox="1"/>
          <p:nvPr/>
        </p:nvSpPr>
        <p:spPr>
          <a:xfrm>
            <a:off x="10896600" y="11480800"/>
            <a:ext cx="14414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/>
              <a:t>2018</a:t>
            </a:r>
          </a:p>
        </p:txBody>
      </p:sp>
    </p:spTree>
    <p:extLst>
      <p:ext uri="{BB962C8B-B14F-4D97-AF65-F5344CB8AC3E}">
        <p14:creationId xmlns:p14="http://schemas.microsoft.com/office/powerpoint/2010/main" val="1348546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E9963-0248-864B-B383-F02AE8573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0800" y="527051"/>
            <a:ext cx="22352000" cy="1540298"/>
          </a:xfrm>
        </p:spPr>
        <p:txBody>
          <a:bodyPr/>
          <a:lstStyle/>
          <a:p>
            <a:r>
              <a:rPr lang="en-US" sz="8000" dirty="0"/>
              <a:t>ODSA Open Data Accelerator Prototyping Platform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938D34-903A-674D-900E-59F2ED1EF7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7660" y="3167981"/>
            <a:ext cx="12374052" cy="92593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547F4BB-D499-0146-95B4-D60D459ADD5D}"/>
              </a:ext>
            </a:extLst>
          </p:cNvPr>
          <p:cNvSpPr txBox="1"/>
          <p:nvPr/>
        </p:nvSpPr>
        <p:spPr>
          <a:xfrm rot="19082292">
            <a:off x="13563599" y="10972620"/>
            <a:ext cx="1125629" cy="83099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PCIe 4</a:t>
            </a:r>
          </a:p>
          <a:p>
            <a:r>
              <a:rPr lang="en-US" sz="2400" b="1" dirty="0">
                <a:solidFill>
                  <a:srgbClr val="FF0000"/>
                </a:solidFill>
              </a:rPr>
              <a:t> 3M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E7EA5F-6A19-F24E-862B-3E29542301B6}"/>
              </a:ext>
            </a:extLst>
          </p:cNvPr>
          <p:cNvSpPr txBox="1"/>
          <p:nvPr/>
        </p:nvSpPr>
        <p:spPr>
          <a:xfrm rot="20005349">
            <a:off x="9561929" y="6248370"/>
            <a:ext cx="56938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F0000"/>
                </a:solidFill>
              </a:rPr>
              <a:t>M.2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6DBE6C-4998-C54A-8A4A-6E8447728193}"/>
              </a:ext>
            </a:extLst>
          </p:cNvPr>
          <p:cNvSpPr txBox="1"/>
          <p:nvPr/>
        </p:nvSpPr>
        <p:spPr>
          <a:xfrm rot="20005349">
            <a:off x="11964234" y="5125423"/>
            <a:ext cx="56938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F0000"/>
                </a:solidFill>
              </a:rPr>
              <a:t>M.2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0F7B50-E62D-C042-B0ED-B5D89C4BB3BB}"/>
              </a:ext>
            </a:extLst>
          </p:cNvPr>
          <p:cNvSpPr txBox="1"/>
          <p:nvPr/>
        </p:nvSpPr>
        <p:spPr>
          <a:xfrm rot="19704989">
            <a:off x="13058120" y="4249122"/>
            <a:ext cx="886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rgbClr val="FF0000"/>
                </a:solidFill>
              </a:rPr>
              <a:t>Power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8DD0C4-2080-1944-AE98-AF2E4F0D8DF9}"/>
              </a:ext>
            </a:extLst>
          </p:cNvPr>
          <p:cNvSpPr txBox="1"/>
          <p:nvPr/>
        </p:nvSpPr>
        <p:spPr>
          <a:xfrm rot="19813021">
            <a:off x="7310467" y="7164457"/>
            <a:ext cx="883575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QSFP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2 x 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D7732DD-F81B-FB45-9B5B-E17C3491C9B7}"/>
              </a:ext>
            </a:extLst>
          </p:cNvPr>
          <p:cNvSpPr txBox="1"/>
          <p:nvPr/>
        </p:nvSpPr>
        <p:spPr>
          <a:xfrm rot="20181678">
            <a:off x="6356725" y="6016404"/>
            <a:ext cx="12875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F0000"/>
                </a:solidFill>
              </a:rPr>
              <a:t>Fan </a:t>
            </a:r>
          </a:p>
          <a:p>
            <a:r>
              <a:rPr lang="en-US" sz="1800" b="1" dirty="0">
                <a:solidFill>
                  <a:srgbClr val="FF0000"/>
                </a:solidFill>
              </a:rPr>
              <a:t>Controller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F2B9D1-D53A-9A48-9B95-EC7F87A96111}"/>
              </a:ext>
            </a:extLst>
          </p:cNvPr>
          <p:cNvSpPr txBox="1"/>
          <p:nvPr/>
        </p:nvSpPr>
        <p:spPr>
          <a:xfrm rot="19487120">
            <a:off x="10880360" y="7523545"/>
            <a:ext cx="131318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F0000"/>
                </a:solidFill>
              </a:rPr>
              <a:t>Pchiplet 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8FD832-2033-2A4A-8931-B03B8165FD57}"/>
              </a:ext>
            </a:extLst>
          </p:cNvPr>
          <p:cNvSpPr txBox="1"/>
          <p:nvPr/>
        </p:nvSpPr>
        <p:spPr>
          <a:xfrm rot="19555638">
            <a:off x="12671552" y="6414758"/>
            <a:ext cx="131318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F0000"/>
                </a:solidFill>
              </a:rPr>
              <a:t>Pchiplet B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909F1C-0971-C84F-B9ED-DE8D0002DCEA}"/>
              </a:ext>
            </a:extLst>
          </p:cNvPr>
          <p:cNvSpPr txBox="1"/>
          <p:nvPr/>
        </p:nvSpPr>
        <p:spPr>
          <a:xfrm rot="19442316">
            <a:off x="14112597" y="5485354"/>
            <a:ext cx="1188146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FF0000"/>
                </a:solidFill>
              </a:rPr>
              <a:t>Pchiplet C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F90C8CE-F64D-BC4B-A5E1-0C7BA8F44184}"/>
              </a:ext>
            </a:extLst>
          </p:cNvPr>
          <p:cNvSpPr txBox="1"/>
          <p:nvPr/>
        </p:nvSpPr>
        <p:spPr>
          <a:xfrm rot="19862088">
            <a:off x="9978139" y="6904452"/>
            <a:ext cx="1737976" cy="30777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Molex Mirror Mezz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81D2ED9-53A5-CE43-852F-DF7D95A30131}"/>
              </a:ext>
            </a:extLst>
          </p:cNvPr>
          <p:cNvSpPr txBox="1"/>
          <p:nvPr/>
        </p:nvSpPr>
        <p:spPr>
          <a:xfrm rot="3223915">
            <a:off x="8633068" y="9984307"/>
            <a:ext cx="662361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JTAG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E34E75-6297-E34D-BE2D-89BDCCD64362}"/>
              </a:ext>
            </a:extLst>
          </p:cNvPr>
          <p:cNvSpPr txBox="1"/>
          <p:nvPr/>
        </p:nvSpPr>
        <p:spPr>
          <a:xfrm rot="19926814">
            <a:off x="8263401" y="8295384"/>
            <a:ext cx="1887055" cy="95410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Mara </a:t>
            </a:r>
          </a:p>
          <a:p>
            <a:r>
              <a:rPr lang="en-US" sz="2800" dirty="0">
                <a:solidFill>
                  <a:srgbClr val="FF0000"/>
                </a:solidFill>
              </a:rPr>
              <a:t>baseboard</a:t>
            </a:r>
          </a:p>
        </p:txBody>
      </p:sp>
    </p:spTree>
    <p:extLst>
      <p:ext uri="{BB962C8B-B14F-4D97-AF65-F5344CB8AC3E}">
        <p14:creationId xmlns:p14="http://schemas.microsoft.com/office/powerpoint/2010/main" val="17563480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048A3-07BF-954F-8A3D-79818C758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577851"/>
            <a:ext cx="21031199" cy="1540298"/>
          </a:xfrm>
        </p:spPr>
        <p:txBody>
          <a:bodyPr/>
          <a:lstStyle/>
          <a:p>
            <a:r>
              <a:rPr lang="en-US" sz="8800" dirty="0"/>
              <a:t>Open Data Accelerator Platform Architecture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EBA9AFA-677E-DE4F-890B-910CAB0407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49" y="2914650"/>
            <a:ext cx="17953088" cy="9836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EB8C5FD-14BA-184C-A8D2-F0040C16B4E8}"/>
              </a:ext>
            </a:extLst>
          </p:cNvPr>
          <p:cNvSpPr txBox="1"/>
          <p:nvPr/>
        </p:nvSpPr>
        <p:spPr>
          <a:xfrm>
            <a:off x="8788400" y="6553200"/>
            <a:ext cx="8242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GPIO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6B6B8A-D5B9-5446-8F80-F45C42753EF1}"/>
              </a:ext>
            </a:extLst>
          </p:cNvPr>
          <p:cNvSpPr txBox="1"/>
          <p:nvPr/>
        </p:nvSpPr>
        <p:spPr>
          <a:xfrm>
            <a:off x="17377032" y="12007334"/>
            <a:ext cx="107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250 W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36F9E2D-D570-4544-BF21-FBA7C6720AD5}"/>
              </a:ext>
            </a:extLst>
          </p:cNvPr>
          <p:cNvCxnSpPr/>
          <p:nvPr/>
        </p:nvCxnSpPr>
        <p:spPr>
          <a:xfrm flipV="1">
            <a:off x="5511753" y="4905846"/>
            <a:ext cx="0" cy="444843"/>
          </a:xfrm>
          <a:prstGeom prst="line">
            <a:avLst/>
          </a:prstGeom>
          <a:ln w="19050">
            <a:solidFill>
              <a:schemeClr val="tx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BA1358D-D1EB-624E-8202-069FEA277B40}"/>
              </a:ext>
            </a:extLst>
          </p:cNvPr>
          <p:cNvCxnSpPr/>
          <p:nvPr/>
        </p:nvCxnSpPr>
        <p:spPr>
          <a:xfrm flipV="1">
            <a:off x="5199071" y="4900591"/>
            <a:ext cx="0" cy="444843"/>
          </a:xfrm>
          <a:prstGeom prst="line">
            <a:avLst/>
          </a:prstGeom>
          <a:ln w="19050">
            <a:solidFill>
              <a:schemeClr val="tx1"/>
            </a:solidFill>
            <a:headEnd type="none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71242F2-46B2-7948-AED7-1474CF407F4C}"/>
              </a:ext>
            </a:extLst>
          </p:cNvPr>
          <p:cNvCxnSpPr/>
          <p:nvPr/>
        </p:nvCxnSpPr>
        <p:spPr>
          <a:xfrm flipV="1">
            <a:off x="4804932" y="4884826"/>
            <a:ext cx="0" cy="444843"/>
          </a:xfrm>
          <a:prstGeom prst="line">
            <a:avLst/>
          </a:prstGeom>
          <a:ln w="19050">
            <a:solidFill>
              <a:schemeClr val="tx1"/>
            </a:solidFill>
            <a:headEnd type="none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089F31EC-FA3E-9649-825E-12ADFEA73B4A}"/>
              </a:ext>
            </a:extLst>
          </p:cNvPr>
          <p:cNvSpPr txBox="1"/>
          <p:nvPr/>
        </p:nvSpPr>
        <p:spPr>
          <a:xfrm>
            <a:off x="4443160" y="4583085"/>
            <a:ext cx="2313240" cy="3445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tx1"/>
                </a:solidFill>
              </a:rPr>
              <a:t>RST, CNTL, Status</a:t>
            </a:r>
          </a:p>
        </p:txBody>
      </p:sp>
    </p:spTree>
    <p:extLst>
      <p:ext uri="{BB962C8B-B14F-4D97-AF65-F5344CB8AC3E}">
        <p14:creationId xmlns:p14="http://schemas.microsoft.com/office/powerpoint/2010/main" val="2083615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2859C-648C-4968-B196-F12EF3D8E6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0589" y="3032948"/>
            <a:ext cx="16023453" cy="8702675"/>
          </a:xfrm>
        </p:spPr>
        <p:txBody>
          <a:bodyPr/>
          <a:lstStyle/>
          <a:p>
            <a:pPr marL="1085850" indent="-857250">
              <a:buSzPct val="110000"/>
              <a:buFont typeface="Arial" panose="020B0604020202020204" pitchFamily="34" charset="0"/>
              <a:buChar char="•"/>
            </a:pPr>
            <a:r>
              <a:rPr lang="en-US" sz="4400" dirty="0"/>
              <a:t>Baseboard FF: FHFL PCIe card as defined by SNIA</a:t>
            </a:r>
          </a:p>
          <a:p>
            <a:pPr marL="1085850" indent="-857250">
              <a:buSzPct val="110000"/>
              <a:buFont typeface="Arial" panose="020B0604020202020204" pitchFamily="34" charset="0"/>
              <a:buChar char="•"/>
            </a:pPr>
            <a:r>
              <a:rPr lang="en-US" sz="4400" dirty="0"/>
              <a:t>3 Pchiplet slots with 2 Molex mirror Mezz connectors per slot</a:t>
            </a:r>
          </a:p>
          <a:p>
            <a:pPr marL="1085850" indent="-857250">
              <a:buSzPct val="110000"/>
              <a:buFont typeface="Arial" panose="020B0604020202020204" pitchFamily="34" charset="0"/>
              <a:buChar char="•"/>
            </a:pPr>
            <a:r>
              <a:rPr lang="en-US" sz="4400" dirty="0"/>
              <a:t>Protocol Agnostic Full Mesh HSIO Wiring Topology</a:t>
            </a:r>
          </a:p>
          <a:p>
            <a:pPr marL="1085850" indent="-857250">
              <a:buSzPct val="110000"/>
              <a:buFont typeface="Arial" panose="020B0604020202020204" pitchFamily="34" charset="0"/>
              <a:buChar char="•"/>
            </a:pPr>
            <a:r>
              <a:rPr lang="en-US" sz="4400" dirty="0"/>
              <a:t> Low loss links supporting 112G+ SERDES rates</a:t>
            </a:r>
          </a:p>
          <a:p>
            <a:pPr marL="1085850" indent="-857250">
              <a:buSzPct val="110000"/>
              <a:buFont typeface="Arial" panose="020B0604020202020204" pitchFamily="34" charset="0"/>
              <a:buChar char="•"/>
            </a:pPr>
            <a:r>
              <a:rPr lang="en-US" sz="4400" dirty="0"/>
              <a:t>Dedicated Management Links for Pchiplet / Peripheral Management</a:t>
            </a:r>
          </a:p>
          <a:p>
            <a:pPr marL="1085850" indent="-857250">
              <a:buSzPct val="110000"/>
              <a:buFont typeface="Arial" panose="020B0604020202020204" pitchFamily="34" charset="0"/>
              <a:buChar char="•"/>
            </a:pPr>
            <a:r>
              <a:rPr lang="en-US" sz="4400" dirty="0"/>
              <a:t>Interface support for Test and Bringup</a:t>
            </a:r>
          </a:p>
          <a:p>
            <a:pPr marL="1085850" indent="-857250">
              <a:buSzPct val="110000"/>
              <a:buFont typeface="Arial" panose="020B0604020202020204" pitchFamily="34" charset="0"/>
              <a:buChar char="•"/>
            </a:pPr>
            <a:r>
              <a:rPr lang="en-US" sz="4400" dirty="0"/>
              <a:t>250W Power Budget with 12V and 3.3V Power rails </a:t>
            </a:r>
          </a:p>
          <a:p>
            <a:pPr marL="1085850" indent="-857250">
              <a:buSzPct val="110000"/>
              <a:buFont typeface="Arial" panose="020B0604020202020204" pitchFamily="34" charset="0"/>
              <a:buChar char="•"/>
            </a:pPr>
            <a:r>
              <a:rPr lang="en-US" sz="4400" dirty="0"/>
              <a:t>Designed for Remote Access and development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CDAD83-FEA3-4BD8-B90D-B263D16DF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0519" y="381000"/>
            <a:ext cx="21031199" cy="1540298"/>
          </a:xfrm>
        </p:spPr>
        <p:txBody>
          <a:bodyPr/>
          <a:lstStyle/>
          <a:p>
            <a:r>
              <a:rPr lang="en-US" sz="9600" dirty="0"/>
              <a:t>Mara Baseboard Spec Overview</a:t>
            </a:r>
          </a:p>
        </p:txBody>
      </p:sp>
      <p:pic>
        <p:nvPicPr>
          <p:cNvPr id="2054" name="Picture 6">
            <a:extLst>
              <a:ext uri="{FF2B5EF4-FFF2-40B4-BE49-F238E27FC236}">
                <a16:creationId xmlns:a16="http://schemas.microsoft.com/office/drawing/2014/main" id="{EC1D44F7-4903-0440-84E6-E5A220D7A1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59200" y="3124200"/>
            <a:ext cx="7573554" cy="625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C794E54-9F39-934D-A082-C2E0F46CF616}"/>
              </a:ext>
            </a:extLst>
          </p:cNvPr>
          <p:cNvSpPr txBox="1"/>
          <p:nvPr/>
        </p:nvSpPr>
        <p:spPr>
          <a:xfrm>
            <a:off x="3435179" y="11738918"/>
            <a:ext cx="130070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i="1" dirty="0"/>
              <a:t>Open Data Accelerator Prototyping Platform Spec available on request</a:t>
            </a:r>
          </a:p>
        </p:txBody>
      </p:sp>
    </p:spTree>
    <p:extLst>
      <p:ext uri="{BB962C8B-B14F-4D97-AF65-F5344CB8AC3E}">
        <p14:creationId xmlns:p14="http://schemas.microsoft.com/office/powerpoint/2010/main" val="39266852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45C17-1E00-784A-8B3D-416BA7A56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9912" y="415153"/>
            <a:ext cx="21031199" cy="1540298"/>
          </a:xfrm>
        </p:spPr>
        <p:txBody>
          <a:bodyPr/>
          <a:lstStyle/>
          <a:p>
            <a:r>
              <a:rPr lang="en-US" sz="7200" dirty="0"/>
              <a:t>Open Data Accelerator Platform: Mechanically Rugged</a:t>
            </a:r>
          </a:p>
        </p:txBody>
      </p:sp>
      <p:pic>
        <p:nvPicPr>
          <p:cNvPr id="7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72E1398-1CA5-064F-9454-1887BDBD83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99234" y="5852027"/>
            <a:ext cx="5325460" cy="5936842"/>
          </a:xfrm>
          <a:prstGeom prst="rect">
            <a:avLst/>
          </a:prstGeom>
        </p:spPr>
      </p:pic>
      <p:pic>
        <p:nvPicPr>
          <p:cNvPr id="5" name="Picture 4" descr="A close up of electronics&#10;&#10;Description automatically generated">
            <a:extLst>
              <a:ext uri="{FF2B5EF4-FFF2-40B4-BE49-F238E27FC236}">
                <a16:creationId xmlns:a16="http://schemas.microsoft.com/office/drawing/2014/main" id="{2E0CFC20-1FE5-3E42-908E-2B4AC8A813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64926" y="3035635"/>
            <a:ext cx="5325460" cy="348416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0A3C37B-C51E-7B4A-8FCD-34B244E66189}"/>
              </a:ext>
            </a:extLst>
          </p:cNvPr>
          <p:cNvSpPr txBox="1"/>
          <p:nvPr/>
        </p:nvSpPr>
        <p:spPr>
          <a:xfrm>
            <a:off x="19677228" y="11657566"/>
            <a:ext cx="39629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/>
              <a:t>Ref: </a:t>
            </a:r>
            <a:r>
              <a:rPr lang="en-US" sz="2800" i="1" dirty="0" err="1"/>
              <a:t>Chenyu</a:t>
            </a:r>
            <a:r>
              <a:rPr lang="en-US" sz="2800" i="1" dirty="0"/>
              <a:t>, Facebook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D32A0D-92AD-A242-9DE4-530883FABC9A}"/>
              </a:ext>
            </a:extLst>
          </p:cNvPr>
          <p:cNvSpPr txBox="1"/>
          <p:nvPr/>
        </p:nvSpPr>
        <p:spPr>
          <a:xfrm>
            <a:off x="17083198" y="3050034"/>
            <a:ext cx="2050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Stiffener Ring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3CDE48D-EF4A-5B4B-8739-175458CF1373}"/>
              </a:ext>
            </a:extLst>
          </p:cNvPr>
          <p:cNvCxnSpPr>
            <a:stCxn id="9" idx="2"/>
          </p:cNvCxnSpPr>
          <p:nvPr/>
        </p:nvCxnSpPr>
        <p:spPr>
          <a:xfrm flipH="1">
            <a:off x="17952186" y="3511699"/>
            <a:ext cx="156293" cy="794297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58AE870-D229-A641-9CF1-273630B440C5}"/>
              </a:ext>
            </a:extLst>
          </p:cNvPr>
          <p:cNvCxnSpPr>
            <a:cxnSpLocks/>
          </p:cNvCxnSpPr>
          <p:nvPr/>
        </p:nvCxnSpPr>
        <p:spPr>
          <a:xfrm>
            <a:off x="18929458" y="7495674"/>
            <a:ext cx="768083" cy="1163053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832BDF25-E2ED-2F4F-B56B-CCFE29C58C5F}"/>
              </a:ext>
            </a:extLst>
          </p:cNvPr>
          <p:cNvSpPr txBox="1"/>
          <p:nvPr/>
        </p:nvSpPr>
        <p:spPr>
          <a:xfrm>
            <a:off x="17799234" y="7000617"/>
            <a:ext cx="20681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Backing Plate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32002B79-EBA5-A14F-AD39-6A81995CA5E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33"/>
          <a:stretch/>
        </p:blipFill>
        <p:spPr>
          <a:xfrm>
            <a:off x="1655483" y="3710340"/>
            <a:ext cx="11131988" cy="7676881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D8C3516B-FFCE-5E40-99D3-AFDB48386BD6}"/>
              </a:ext>
            </a:extLst>
          </p:cNvPr>
          <p:cNvSpPr txBox="1"/>
          <p:nvPr/>
        </p:nvSpPr>
        <p:spPr>
          <a:xfrm>
            <a:off x="12284883" y="6613339"/>
            <a:ext cx="1671749" cy="40011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hangingPunct="0">
              <a:spcBef>
                <a:spcPts val="500"/>
              </a:spcBef>
              <a:buClr>
                <a:schemeClr val="accent6"/>
              </a:buClr>
              <a:buSzPct val="90000"/>
            </a:pPr>
            <a:r>
              <a:rPr lang="en-US" sz="2000" dirty="0">
                <a:solidFill>
                  <a:schemeClr val="tx1"/>
                </a:solidFill>
                <a:latin typeface="FreightSansLFPro" charset="0"/>
                <a:ea typeface="FreightSansLFPro" charset="0"/>
                <a:cs typeface="FreightSansLFPro" charset="0"/>
              </a:rPr>
              <a:t>Acrylic Plates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099318C6-D12E-0D4F-A0CC-8E62E2E488A8}"/>
              </a:ext>
            </a:extLst>
          </p:cNvPr>
          <p:cNvCxnSpPr>
            <a:cxnSpLocks/>
          </p:cNvCxnSpPr>
          <p:nvPr/>
        </p:nvCxnSpPr>
        <p:spPr>
          <a:xfrm flipH="1">
            <a:off x="11485340" y="6910060"/>
            <a:ext cx="807199" cy="635259"/>
          </a:xfrm>
          <a:prstGeom prst="straightConnector1">
            <a:avLst/>
          </a:prstGeom>
          <a:noFill/>
          <a:ln w="38100" cap="flat">
            <a:solidFill>
              <a:srgbClr val="000000"/>
            </a:solidFill>
            <a:prstDash val="solid"/>
            <a:miter lim="400000"/>
            <a:tailEnd type="triangle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97F69569-AE4F-FC4C-B760-A1D84D3DAE15}"/>
              </a:ext>
            </a:extLst>
          </p:cNvPr>
          <p:cNvCxnSpPr>
            <a:cxnSpLocks/>
            <a:stCxn id="30" idx="2"/>
          </p:cNvCxnSpPr>
          <p:nvPr/>
        </p:nvCxnSpPr>
        <p:spPr>
          <a:xfrm flipH="1">
            <a:off x="11944204" y="7013449"/>
            <a:ext cx="1176554" cy="1415678"/>
          </a:xfrm>
          <a:prstGeom prst="straightConnector1">
            <a:avLst/>
          </a:prstGeom>
          <a:noFill/>
          <a:ln w="38100" cap="flat">
            <a:solidFill>
              <a:srgbClr val="000000"/>
            </a:solidFill>
            <a:prstDash val="solid"/>
            <a:miter lim="400000"/>
            <a:tailEnd type="triangle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BAC6DD7B-A35E-1D4F-B801-7F5965CF5092}"/>
              </a:ext>
            </a:extLst>
          </p:cNvPr>
          <p:cNvSpPr txBox="1"/>
          <p:nvPr/>
        </p:nvSpPr>
        <p:spPr>
          <a:xfrm>
            <a:off x="8940290" y="3098514"/>
            <a:ext cx="1635468" cy="40011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hangingPunct="0">
              <a:spcBef>
                <a:spcPts val="500"/>
              </a:spcBef>
              <a:buClr>
                <a:schemeClr val="accent6"/>
              </a:buClr>
              <a:buSzPct val="90000"/>
            </a:pPr>
            <a:r>
              <a:rPr lang="en-US" sz="2000" dirty="0">
                <a:solidFill>
                  <a:schemeClr val="tx1"/>
                </a:solidFill>
                <a:latin typeface="FreightSansLFPro" charset="0"/>
                <a:ea typeface="FreightSansLFPro" charset="0"/>
                <a:cs typeface="FreightSansLFPro" charset="0"/>
              </a:rPr>
              <a:t>4028 Fan</a:t>
            </a: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0FCD348A-3702-044A-84E8-B93075E05BA8}"/>
              </a:ext>
            </a:extLst>
          </p:cNvPr>
          <p:cNvCxnSpPr>
            <a:cxnSpLocks/>
          </p:cNvCxnSpPr>
          <p:nvPr/>
        </p:nvCxnSpPr>
        <p:spPr>
          <a:xfrm>
            <a:off x="10265309" y="3582590"/>
            <a:ext cx="310449" cy="3030749"/>
          </a:xfrm>
          <a:prstGeom prst="straightConnector1">
            <a:avLst/>
          </a:prstGeom>
          <a:noFill/>
          <a:ln w="38100" cap="flat">
            <a:solidFill>
              <a:srgbClr val="000000"/>
            </a:solidFill>
            <a:prstDash val="solid"/>
            <a:miter lim="400000"/>
            <a:tailEnd type="triangle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9FBD8AE8-FA14-4C4B-895B-85A514F261DB}"/>
              </a:ext>
            </a:extLst>
          </p:cNvPr>
          <p:cNvCxnSpPr>
            <a:cxnSpLocks/>
          </p:cNvCxnSpPr>
          <p:nvPr/>
        </p:nvCxnSpPr>
        <p:spPr>
          <a:xfrm flipH="1">
            <a:off x="7094477" y="3498624"/>
            <a:ext cx="1806296" cy="934684"/>
          </a:xfrm>
          <a:prstGeom prst="straightConnector1">
            <a:avLst/>
          </a:prstGeom>
          <a:noFill/>
          <a:ln w="38100" cap="flat">
            <a:solidFill>
              <a:srgbClr val="000000"/>
            </a:solidFill>
            <a:prstDash val="solid"/>
            <a:miter lim="400000"/>
            <a:tailEnd type="triangle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FF459BB1-8E1A-3F4F-BDF5-0A380803EF07}"/>
              </a:ext>
            </a:extLst>
          </p:cNvPr>
          <p:cNvCxnSpPr>
            <a:cxnSpLocks/>
          </p:cNvCxnSpPr>
          <p:nvPr/>
        </p:nvCxnSpPr>
        <p:spPr>
          <a:xfrm flipH="1">
            <a:off x="7863698" y="3511699"/>
            <a:ext cx="1602068" cy="1388951"/>
          </a:xfrm>
          <a:prstGeom prst="straightConnector1">
            <a:avLst/>
          </a:prstGeom>
          <a:noFill/>
          <a:ln w="38100" cap="flat">
            <a:solidFill>
              <a:srgbClr val="000000"/>
            </a:solidFill>
            <a:prstDash val="solid"/>
            <a:miter lim="400000"/>
            <a:tailEnd type="triangle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90EB2572-4F26-254C-8291-7A57CC9BD34C}"/>
              </a:ext>
            </a:extLst>
          </p:cNvPr>
          <p:cNvCxnSpPr>
            <a:cxnSpLocks/>
          </p:cNvCxnSpPr>
          <p:nvPr/>
        </p:nvCxnSpPr>
        <p:spPr>
          <a:xfrm flipH="1">
            <a:off x="9669994" y="3524774"/>
            <a:ext cx="96428" cy="2611331"/>
          </a:xfrm>
          <a:prstGeom prst="straightConnector1">
            <a:avLst/>
          </a:prstGeom>
          <a:noFill/>
          <a:ln w="38100" cap="flat">
            <a:solidFill>
              <a:srgbClr val="000000"/>
            </a:solidFill>
            <a:prstDash val="solid"/>
            <a:miter lim="400000"/>
            <a:tailEnd type="triangle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4CB41241-871E-6E48-B60E-406B068A5894}"/>
              </a:ext>
            </a:extLst>
          </p:cNvPr>
          <p:cNvSpPr txBox="1"/>
          <p:nvPr/>
        </p:nvSpPr>
        <p:spPr>
          <a:xfrm>
            <a:off x="1108112" y="10285334"/>
            <a:ext cx="619592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Mechanically Rugged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Easy to 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Suitable to use with Temperature</a:t>
            </a:r>
          </a:p>
          <a:p>
            <a:r>
              <a:rPr lang="en-US" sz="32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   forcing system</a:t>
            </a:r>
          </a:p>
          <a:p>
            <a:endParaRPr lang="en-US" sz="1600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C7315CD4-6210-4845-8C97-F4C11FA332BD}"/>
              </a:ext>
            </a:extLst>
          </p:cNvPr>
          <p:cNvSpPr txBox="1"/>
          <p:nvPr/>
        </p:nvSpPr>
        <p:spPr>
          <a:xfrm rot="19745198">
            <a:off x="20182659" y="10215662"/>
            <a:ext cx="22220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Mara base board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CBD43BB-EBC2-B64B-97F6-7B1104BD7949}"/>
              </a:ext>
            </a:extLst>
          </p:cNvPr>
          <p:cNvSpPr txBox="1"/>
          <p:nvPr/>
        </p:nvSpPr>
        <p:spPr>
          <a:xfrm rot="19745198">
            <a:off x="19833758" y="5839749"/>
            <a:ext cx="11817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Pchiplet</a:t>
            </a:r>
          </a:p>
        </p:txBody>
      </p:sp>
    </p:spTree>
    <p:extLst>
      <p:ext uri="{BB962C8B-B14F-4D97-AF65-F5344CB8AC3E}">
        <p14:creationId xmlns:p14="http://schemas.microsoft.com/office/powerpoint/2010/main" val="27674895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32686-30E8-8D4F-AF00-2A0575BA4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POC Platform Thermally Robust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0FB2E5-C1F6-D74C-8EE6-2E735AF5FA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8871" y="3045994"/>
            <a:ext cx="18058996" cy="75778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C24C6C1-67AA-AF4A-AAAF-A2D74A8CE0B3}"/>
              </a:ext>
            </a:extLst>
          </p:cNvPr>
          <p:cNvSpPr txBox="1"/>
          <p:nvPr/>
        </p:nvSpPr>
        <p:spPr>
          <a:xfrm>
            <a:off x="17162585" y="10670006"/>
            <a:ext cx="3179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/>
              <a:t>Ref: Yin Hang , FB</a:t>
            </a:r>
          </a:p>
        </p:txBody>
      </p:sp>
    </p:spTree>
    <p:extLst>
      <p:ext uri="{BB962C8B-B14F-4D97-AF65-F5344CB8AC3E}">
        <p14:creationId xmlns:p14="http://schemas.microsoft.com/office/powerpoint/2010/main" val="9536010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83747-46E7-CE4C-BAA5-C07C28FD4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8000" dirty="0"/>
              <a:t>POC Platform has Excellent Signal Integrity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BBD397-E55B-5B4C-AD79-1CC8FD6EB5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9242" y="2489996"/>
            <a:ext cx="6705600" cy="5029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565FC25-82DC-F14B-8208-8B8DE55DF0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09158" y="2489996"/>
            <a:ext cx="6705600" cy="5029200"/>
          </a:xfrm>
          <a:prstGeom prst="rect">
            <a:avLst/>
          </a:prstGeom>
        </p:spPr>
      </p:pic>
      <p:pic>
        <p:nvPicPr>
          <p:cNvPr id="7" name="Picture 6" descr="Chart, line chart&#10;&#10;Description automatically generated">
            <a:extLst>
              <a:ext uri="{FF2B5EF4-FFF2-40B4-BE49-F238E27FC236}">
                <a16:creationId xmlns:a16="http://schemas.microsoft.com/office/drawing/2014/main" id="{3BD1E451-3D4A-204E-94CD-0EEAD3A33F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6549" y="8005679"/>
            <a:ext cx="11010900" cy="56261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E61263E-70D6-FA47-B120-E1E4924F442B}"/>
              </a:ext>
            </a:extLst>
          </p:cNvPr>
          <p:cNvSpPr txBox="1"/>
          <p:nvPr/>
        </p:nvSpPr>
        <p:spPr>
          <a:xfrm>
            <a:off x="14770335" y="8867275"/>
            <a:ext cx="30444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Mirror Mezz Footprint on </a:t>
            </a:r>
          </a:p>
          <a:p>
            <a:r>
              <a:rPr lang="en-US" sz="2000" dirty="0"/>
              <a:t>Mara base board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5520A15-832E-A941-A696-5CC6B58DCD61}"/>
              </a:ext>
            </a:extLst>
          </p:cNvPr>
          <p:cNvSpPr txBox="1"/>
          <p:nvPr/>
        </p:nvSpPr>
        <p:spPr>
          <a:xfrm>
            <a:off x="19142242" y="10419348"/>
            <a:ext cx="29033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Ref: Molex SI Team</a:t>
            </a:r>
          </a:p>
        </p:txBody>
      </p:sp>
    </p:spTree>
    <p:extLst>
      <p:ext uri="{BB962C8B-B14F-4D97-AF65-F5344CB8AC3E}">
        <p14:creationId xmlns:p14="http://schemas.microsoft.com/office/powerpoint/2010/main" val="13157332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F0F6B-897A-CF4C-90BD-1006FD143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First Set of Pchiplets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41A491-2DF2-4345-94EC-531CB7E06413}"/>
              </a:ext>
            </a:extLst>
          </p:cNvPr>
          <p:cNvSpPr txBox="1"/>
          <p:nvPr/>
        </p:nvSpPr>
        <p:spPr>
          <a:xfrm>
            <a:off x="15474827" y="2874702"/>
            <a:ext cx="5197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NXP 16x ARM Cortex A72 Pchiplet</a:t>
            </a:r>
          </a:p>
        </p:txBody>
      </p:sp>
      <p:pic>
        <p:nvPicPr>
          <p:cNvPr id="8" name="Picture 7" descr="A circuit board&#10;&#10;Description automatically generated">
            <a:extLst>
              <a:ext uri="{FF2B5EF4-FFF2-40B4-BE49-F238E27FC236}">
                <a16:creationId xmlns:a16="http://schemas.microsoft.com/office/drawing/2014/main" id="{AB03E1A6-077E-724E-9B66-DA010640F8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7337384" y="4917829"/>
            <a:ext cx="7325403" cy="44199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579637A-3608-6144-A809-737D5FF88CA7}"/>
              </a:ext>
            </a:extLst>
          </p:cNvPr>
          <p:cNvSpPr txBox="1"/>
          <p:nvPr/>
        </p:nvSpPr>
        <p:spPr>
          <a:xfrm>
            <a:off x="9301543" y="2939362"/>
            <a:ext cx="3397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Lattice FPGA Pchiplet</a:t>
            </a:r>
          </a:p>
        </p:txBody>
      </p:sp>
      <p:pic>
        <p:nvPicPr>
          <p:cNvPr id="11" name="Picture 10" descr="A circuit board&#10;&#10;Description automatically generated">
            <a:extLst>
              <a:ext uri="{FF2B5EF4-FFF2-40B4-BE49-F238E27FC236}">
                <a16:creationId xmlns:a16="http://schemas.microsoft.com/office/drawing/2014/main" id="{5D1073CF-7936-CA47-9F36-B4BB64C08C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400584" y="5037695"/>
            <a:ext cx="7483410" cy="433820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763A7DF-B86E-7541-90AE-7235B06DCCAB}"/>
              </a:ext>
            </a:extLst>
          </p:cNvPr>
          <p:cNvSpPr txBox="1"/>
          <p:nvPr/>
        </p:nvSpPr>
        <p:spPr>
          <a:xfrm>
            <a:off x="2167241" y="2939361"/>
            <a:ext cx="3844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BRCM 200G NIC Pchiplet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D8662CA-7EDF-A749-810C-F7DA55BAB09F}"/>
              </a:ext>
            </a:extLst>
          </p:cNvPr>
          <p:cNvSpPr txBox="1"/>
          <p:nvPr/>
        </p:nvSpPr>
        <p:spPr>
          <a:xfrm>
            <a:off x="3681663" y="10980943"/>
            <a:ext cx="24994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BRCM OCP NIC 3.0 on a</a:t>
            </a:r>
          </a:p>
          <a:p>
            <a:r>
              <a:rPr lang="en-US" sz="1600" dirty="0"/>
              <a:t>Interposer Pchiplet </a:t>
            </a:r>
          </a:p>
        </p:txBody>
      </p:sp>
      <p:pic>
        <p:nvPicPr>
          <p:cNvPr id="10" name="Picture 9" descr="A circuit board&#10;&#10;Description automatically generated">
            <a:extLst>
              <a:ext uri="{FF2B5EF4-FFF2-40B4-BE49-F238E27FC236}">
                <a16:creationId xmlns:a16="http://schemas.microsoft.com/office/drawing/2014/main" id="{BA6FEDFC-B57F-7C45-9334-898E413CDB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64977" y="3426427"/>
            <a:ext cx="4490047" cy="74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4324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2A8BA-0967-5547-B967-6303CC464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323851"/>
            <a:ext cx="21031199" cy="1540298"/>
          </a:xfrm>
        </p:spPr>
        <p:txBody>
          <a:bodyPr/>
          <a:lstStyle/>
          <a:p>
            <a:r>
              <a:rPr lang="en-US" sz="8000" dirty="0"/>
              <a:t>Fully Assembled Open Data Accelerator Platform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78C475-479C-5643-AF16-A7F93468DD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7595" y="2427782"/>
            <a:ext cx="18668118" cy="1050081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6113184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D65B511-CE57-364D-8FEC-C5303F777415}"/>
              </a:ext>
            </a:extLst>
          </p:cNvPr>
          <p:cNvSpPr/>
          <p:nvPr/>
        </p:nvSpPr>
        <p:spPr>
          <a:xfrm>
            <a:off x="643465" y="5505919"/>
            <a:ext cx="23097067" cy="7837550"/>
          </a:xfrm>
          <a:prstGeom prst="rect">
            <a:avLst/>
          </a:prstGeom>
          <a:ln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 extrusionH="44450">
            <a:bevelT w="63500" h="25400" prst="coolSlant"/>
            <a:bevelB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5F6061"/>
              </a:buClr>
              <a:buSzPts val="3600"/>
            </a:pPr>
            <a:endParaRPr lang="en-US" sz="3600" dirty="0">
              <a:solidFill>
                <a:srgbClr val="FF0000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8CF1F150-4011-4840-B1AA-8A33CB4477B9}"/>
              </a:ext>
            </a:extLst>
          </p:cNvPr>
          <p:cNvSpPr/>
          <p:nvPr/>
        </p:nvSpPr>
        <p:spPr>
          <a:xfrm>
            <a:off x="7866636" y="10187129"/>
            <a:ext cx="8845826" cy="2912158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5F6061"/>
              </a:buClr>
              <a:buSzPts val="3600"/>
            </a:pPr>
            <a:endParaRPr lang="en-US" sz="3600" dirty="0">
              <a:solidFill>
                <a:srgbClr val="FF0000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4BFFDE32-A395-8B47-B836-FF704AB9915B}"/>
              </a:ext>
            </a:extLst>
          </p:cNvPr>
          <p:cNvSpPr/>
          <p:nvPr/>
        </p:nvSpPr>
        <p:spPr>
          <a:xfrm>
            <a:off x="13517920" y="6124063"/>
            <a:ext cx="5798518" cy="3305659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5F6061"/>
              </a:buClr>
              <a:buSzPts val="3600"/>
            </a:pPr>
            <a:endParaRPr lang="en-US" sz="3600" dirty="0">
              <a:solidFill>
                <a:srgbClr val="FF0000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6144EB51-C5D6-D545-9F0E-CC3EB6D5ABBD}"/>
              </a:ext>
            </a:extLst>
          </p:cNvPr>
          <p:cNvSpPr/>
          <p:nvPr/>
        </p:nvSpPr>
        <p:spPr>
          <a:xfrm>
            <a:off x="1267054" y="6115080"/>
            <a:ext cx="11170117" cy="310680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5F6061"/>
              </a:buClr>
              <a:buSzPts val="3600"/>
            </a:pPr>
            <a:endParaRPr lang="en-US" sz="3600" dirty="0">
              <a:solidFill>
                <a:srgbClr val="FF0000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94A2F6-9CEC-4D4A-B01F-499FEAA65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0010" y="530260"/>
            <a:ext cx="21031199" cy="1536729"/>
          </a:xfrm>
        </p:spPr>
        <p:txBody>
          <a:bodyPr/>
          <a:lstStyle/>
          <a:p>
            <a:r>
              <a:rPr lang="en-US" dirty="0"/>
              <a:t>Storage Accelerator Implementation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5610E2-C41A-2F4A-B3D1-EC408CBD65F8}"/>
              </a:ext>
            </a:extLst>
          </p:cNvPr>
          <p:cNvSpPr/>
          <p:nvPr/>
        </p:nvSpPr>
        <p:spPr>
          <a:xfrm>
            <a:off x="6892601" y="2779483"/>
            <a:ext cx="4904026" cy="2174821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5F6061"/>
              </a:buClr>
              <a:buSzPts val="3600"/>
            </a:pPr>
            <a:r>
              <a:rPr lang="en-US" sz="3600" b="1" dirty="0">
                <a:solidFill>
                  <a:schemeClr val="tx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X86 Server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117A6E6-6E65-0D4E-BC63-D552B3058492}"/>
              </a:ext>
            </a:extLst>
          </p:cNvPr>
          <p:cNvCxnSpPr>
            <a:cxnSpLocks/>
          </p:cNvCxnSpPr>
          <p:nvPr/>
        </p:nvCxnSpPr>
        <p:spPr>
          <a:xfrm>
            <a:off x="9217829" y="4954304"/>
            <a:ext cx="0" cy="1617785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1F60968B-DF80-2F46-8341-97131CC1E0B8}"/>
              </a:ext>
            </a:extLst>
          </p:cNvPr>
          <p:cNvSpPr/>
          <p:nvPr/>
        </p:nvSpPr>
        <p:spPr>
          <a:xfrm>
            <a:off x="6632656" y="6654151"/>
            <a:ext cx="5462954" cy="21687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5F6061"/>
              </a:buClr>
              <a:buSzPts val="3600"/>
            </a:pPr>
            <a:r>
              <a:rPr lang="en-US" sz="3600" b="1" dirty="0">
                <a:solidFill>
                  <a:schemeClr val="tx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BRCM Multi Host  NIC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96140B7-62A5-4048-874E-8753B0F3881C}"/>
              </a:ext>
            </a:extLst>
          </p:cNvPr>
          <p:cNvSpPr/>
          <p:nvPr/>
        </p:nvSpPr>
        <p:spPr>
          <a:xfrm>
            <a:off x="13936133" y="6343491"/>
            <a:ext cx="4278922" cy="290732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5F6061"/>
              </a:buClr>
              <a:buSzPts val="3600"/>
            </a:pPr>
            <a:r>
              <a:rPr lang="en-US" sz="3600" b="1" dirty="0">
                <a:solidFill>
                  <a:schemeClr val="tx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NXP 2160</a:t>
            </a:r>
          </a:p>
          <a:p>
            <a:pPr algn="ctr">
              <a:buClr>
                <a:srgbClr val="5F6061"/>
              </a:buClr>
              <a:buSzPts val="3600"/>
            </a:pPr>
            <a:r>
              <a:rPr lang="en-US" sz="3600" dirty="0">
                <a:solidFill>
                  <a:schemeClr val="tx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16 core ARM CPU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31AB88F-316F-2B45-95B0-EB626892ED79}"/>
              </a:ext>
            </a:extLst>
          </p:cNvPr>
          <p:cNvSpPr/>
          <p:nvPr/>
        </p:nvSpPr>
        <p:spPr>
          <a:xfrm>
            <a:off x="19528038" y="6592603"/>
            <a:ext cx="3563815" cy="82647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5F6061"/>
              </a:buClr>
              <a:buSzPts val="3600"/>
            </a:pPr>
            <a:r>
              <a:rPr lang="en-US" sz="3600" dirty="0">
                <a:solidFill>
                  <a:schemeClr val="tx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M.2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7E40344-1EDC-F049-9B69-D9DB7F9A50F9}"/>
              </a:ext>
            </a:extLst>
          </p:cNvPr>
          <p:cNvSpPr/>
          <p:nvPr/>
        </p:nvSpPr>
        <p:spPr>
          <a:xfrm>
            <a:off x="19528038" y="7946621"/>
            <a:ext cx="3563815" cy="82647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5F6061"/>
              </a:buClr>
              <a:buSzPts val="3600"/>
            </a:pPr>
            <a:r>
              <a:rPr lang="en-US" sz="3600" dirty="0">
                <a:solidFill>
                  <a:schemeClr val="tx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M.2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EA1C67B-D219-7E41-B42E-2B4C13AF17B7}"/>
              </a:ext>
            </a:extLst>
          </p:cNvPr>
          <p:cNvCxnSpPr>
            <a:cxnSpLocks/>
          </p:cNvCxnSpPr>
          <p:nvPr/>
        </p:nvCxnSpPr>
        <p:spPr>
          <a:xfrm>
            <a:off x="18215054" y="6860665"/>
            <a:ext cx="1312983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1AFB9A6E-5578-2D43-B61C-942ECA56813C}"/>
              </a:ext>
            </a:extLst>
          </p:cNvPr>
          <p:cNvCxnSpPr>
            <a:cxnSpLocks/>
          </p:cNvCxnSpPr>
          <p:nvPr/>
        </p:nvCxnSpPr>
        <p:spPr>
          <a:xfrm flipH="1">
            <a:off x="18215054" y="7204450"/>
            <a:ext cx="1312983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1B08F33-1DC3-314E-82CF-6F4DF2886C65}"/>
              </a:ext>
            </a:extLst>
          </p:cNvPr>
          <p:cNvCxnSpPr>
            <a:cxnSpLocks/>
          </p:cNvCxnSpPr>
          <p:nvPr/>
        </p:nvCxnSpPr>
        <p:spPr>
          <a:xfrm>
            <a:off x="18195695" y="8214544"/>
            <a:ext cx="1312983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E5000956-C190-5644-BD33-FB4662600E41}"/>
              </a:ext>
            </a:extLst>
          </p:cNvPr>
          <p:cNvCxnSpPr>
            <a:cxnSpLocks/>
          </p:cNvCxnSpPr>
          <p:nvPr/>
        </p:nvCxnSpPr>
        <p:spPr>
          <a:xfrm flipH="1">
            <a:off x="18195695" y="8558329"/>
            <a:ext cx="1312983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DF999492-2108-9048-9B2C-DBEF19A5296C}"/>
              </a:ext>
            </a:extLst>
          </p:cNvPr>
          <p:cNvCxnSpPr>
            <a:cxnSpLocks/>
          </p:cNvCxnSpPr>
          <p:nvPr/>
        </p:nvCxnSpPr>
        <p:spPr>
          <a:xfrm flipV="1">
            <a:off x="9644549" y="4954304"/>
            <a:ext cx="0" cy="1638299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064BED65-0C98-C640-BFC4-CB16B661AA5C}"/>
              </a:ext>
            </a:extLst>
          </p:cNvPr>
          <p:cNvCxnSpPr>
            <a:cxnSpLocks/>
          </p:cNvCxnSpPr>
          <p:nvPr/>
        </p:nvCxnSpPr>
        <p:spPr>
          <a:xfrm>
            <a:off x="12095610" y="7419081"/>
            <a:ext cx="1840523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4343EC87-284A-CB4A-89EF-DE682B93815D}"/>
              </a:ext>
            </a:extLst>
          </p:cNvPr>
          <p:cNvCxnSpPr>
            <a:cxnSpLocks/>
          </p:cNvCxnSpPr>
          <p:nvPr/>
        </p:nvCxnSpPr>
        <p:spPr>
          <a:xfrm flipH="1">
            <a:off x="12095610" y="7738535"/>
            <a:ext cx="1840523" cy="24331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608FE20D-BA26-C548-8B2E-A9C5C917E0C9}"/>
              </a:ext>
            </a:extLst>
          </p:cNvPr>
          <p:cNvCxnSpPr>
            <a:cxnSpLocks/>
          </p:cNvCxnSpPr>
          <p:nvPr/>
        </p:nvCxnSpPr>
        <p:spPr>
          <a:xfrm>
            <a:off x="4792133" y="7099627"/>
            <a:ext cx="1840523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DC2F1A18-FB79-B746-8E38-48B12CD78082}"/>
              </a:ext>
            </a:extLst>
          </p:cNvPr>
          <p:cNvCxnSpPr>
            <a:cxnSpLocks/>
          </p:cNvCxnSpPr>
          <p:nvPr/>
        </p:nvCxnSpPr>
        <p:spPr>
          <a:xfrm flipH="1">
            <a:off x="4792133" y="7419081"/>
            <a:ext cx="1840523" cy="24331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C853EF20-E4CE-5643-867A-7949BF291B74}"/>
              </a:ext>
            </a:extLst>
          </p:cNvPr>
          <p:cNvCxnSpPr>
            <a:cxnSpLocks/>
          </p:cNvCxnSpPr>
          <p:nvPr/>
        </p:nvCxnSpPr>
        <p:spPr>
          <a:xfrm>
            <a:off x="4792133" y="8042132"/>
            <a:ext cx="1840523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EE6C06A7-AB3D-DF49-A6D6-378CFA6BF0E4}"/>
              </a:ext>
            </a:extLst>
          </p:cNvPr>
          <p:cNvCxnSpPr>
            <a:cxnSpLocks/>
          </p:cNvCxnSpPr>
          <p:nvPr/>
        </p:nvCxnSpPr>
        <p:spPr>
          <a:xfrm flipH="1">
            <a:off x="4792133" y="8361586"/>
            <a:ext cx="1840523" cy="24331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Rectangle 34">
            <a:extLst>
              <a:ext uri="{FF2B5EF4-FFF2-40B4-BE49-F238E27FC236}">
                <a16:creationId xmlns:a16="http://schemas.microsoft.com/office/drawing/2014/main" id="{93ECA2D8-96CD-0F4D-BC46-35E6CF9400BB}"/>
              </a:ext>
            </a:extLst>
          </p:cNvPr>
          <p:cNvSpPr/>
          <p:nvPr/>
        </p:nvSpPr>
        <p:spPr>
          <a:xfrm>
            <a:off x="2070269" y="6828428"/>
            <a:ext cx="2761488" cy="87787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5F6061"/>
              </a:buClr>
              <a:buSzPts val="3600"/>
            </a:pPr>
            <a:r>
              <a:rPr lang="en-US" sz="3600" dirty="0">
                <a:solidFill>
                  <a:schemeClr val="tx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QSFP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3C99377-F0E0-1949-97DF-F4120DB8129A}"/>
              </a:ext>
            </a:extLst>
          </p:cNvPr>
          <p:cNvSpPr/>
          <p:nvPr/>
        </p:nvSpPr>
        <p:spPr>
          <a:xfrm>
            <a:off x="2011285" y="7797152"/>
            <a:ext cx="2761488" cy="87787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5F6061"/>
              </a:buClr>
              <a:buSzPts val="3600"/>
            </a:pPr>
            <a:r>
              <a:rPr lang="en-US" sz="3600" dirty="0">
                <a:solidFill>
                  <a:schemeClr val="tx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QSFP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75EDDE9-5567-C74E-A7EC-C508879DFBDD}"/>
              </a:ext>
            </a:extLst>
          </p:cNvPr>
          <p:cNvSpPr/>
          <p:nvPr/>
        </p:nvSpPr>
        <p:spPr>
          <a:xfrm>
            <a:off x="8482099" y="10645859"/>
            <a:ext cx="7593495" cy="202278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>
                <a:srgbClr val="5F6061"/>
              </a:buClr>
              <a:buSzPts val="3600"/>
            </a:pPr>
            <a:r>
              <a:rPr lang="en-US" sz="3600" b="1" dirty="0">
                <a:solidFill>
                  <a:schemeClr val="tx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Lattice</a:t>
            </a:r>
          </a:p>
          <a:p>
            <a:pPr algn="ctr">
              <a:buClr>
                <a:srgbClr val="5F6061"/>
              </a:buClr>
              <a:buSzPts val="3600"/>
            </a:pPr>
            <a:r>
              <a:rPr lang="en-US" sz="3600" b="1" dirty="0">
                <a:solidFill>
                  <a:schemeClr val="tx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Security &amp; Management FPGA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2037FB70-D0E0-2449-955E-2A289E6FAE85}"/>
              </a:ext>
            </a:extLst>
          </p:cNvPr>
          <p:cNvCxnSpPr/>
          <p:nvPr/>
        </p:nvCxnSpPr>
        <p:spPr>
          <a:xfrm>
            <a:off x="10172515" y="8822920"/>
            <a:ext cx="0" cy="1822939"/>
          </a:xfrm>
          <a:prstGeom prst="straightConnector1">
            <a:avLst/>
          </a:prstGeom>
          <a:ln w="47625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38A5DE4C-3FCF-134B-A1D5-DCB956211A62}"/>
              </a:ext>
            </a:extLst>
          </p:cNvPr>
          <p:cNvCxnSpPr>
            <a:cxnSpLocks/>
          </p:cNvCxnSpPr>
          <p:nvPr/>
        </p:nvCxnSpPr>
        <p:spPr>
          <a:xfrm>
            <a:off x="15115576" y="9221886"/>
            <a:ext cx="0" cy="1423973"/>
          </a:xfrm>
          <a:prstGeom prst="straightConnector1">
            <a:avLst/>
          </a:prstGeom>
          <a:ln w="47625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AA3B418C-69FD-D642-854D-676674CFD1A8}"/>
              </a:ext>
            </a:extLst>
          </p:cNvPr>
          <p:cNvCxnSpPr/>
          <p:nvPr/>
        </p:nvCxnSpPr>
        <p:spPr>
          <a:xfrm>
            <a:off x="10662845" y="8822920"/>
            <a:ext cx="0" cy="1822939"/>
          </a:xfrm>
          <a:prstGeom prst="straightConnector1">
            <a:avLst/>
          </a:prstGeom>
          <a:ln w="47625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E9EC10E6-8D31-3B4E-A2E8-1E4AF9A47058}"/>
              </a:ext>
            </a:extLst>
          </p:cNvPr>
          <p:cNvCxnSpPr/>
          <p:nvPr/>
        </p:nvCxnSpPr>
        <p:spPr>
          <a:xfrm flipV="1">
            <a:off x="9927350" y="9734389"/>
            <a:ext cx="490330" cy="1994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D5CAC4C9-89C3-6D48-B7C1-D7B97AB62062}"/>
              </a:ext>
            </a:extLst>
          </p:cNvPr>
          <p:cNvCxnSpPr/>
          <p:nvPr/>
        </p:nvCxnSpPr>
        <p:spPr>
          <a:xfrm flipV="1">
            <a:off x="10407358" y="9902843"/>
            <a:ext cx="490330" cy="1994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A9B32D28-4E6D-BA43-9A9C-3CD49E0F91AE}"/>
              </a:ext>
            </a:extLst>
          </p:cNvPr>
          <p:cNvCxnSpPr/>
          <p:nvPr/>
        </p:nvCxnSpPr>
        <p:spPr>
          <a:xfrm flipV="1">
            <a:off x="14870411" y="9834130"/>
            <a:ext cx="490330" cy="1994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32FA7ED6-FA83-A84F-98CC-F606283FEC62}"/>
              </a:ext>
            </a:extLst>
          </p:cNvPr>
          <p:cNvCxnSpPr/>
          <p:nvPr/>
        </p:nvCxnSpPr>
        <p:spPr>
          <a:xfrm flipV="1">
            <a:off x="8940860" y="5622910"/>
            <a:ext cx="490330" cy="1994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A99DF635-C4EE-5845-AADB-B92D01D2AE7F}"/>
              </a:ext>
            </a:extLst>
          </p:cNvPr>
          <p:cNvCxnSpPr/>
          <p:nvPr/>
        </p:nvCxnSpPr>
        <p:spPr>
          <a:xfrm flipV="1">
            <a:off x="9413434" y="5610798"/>
            <a:ext cx="490330" cy="1994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B45926DA-6832-8941-9B2A-334E37BD8340}"/>
              </a:ext>
            </a:extLst>
          </p:cNvPr>
          <p:cNvCxnSpPr>
            <a:cxnSpLocks/>
          </p:cNvCxnSpPr>
          <p:nvPr/>
        </p:nvCxnSpPr>
        <p:spPr>
          <a:xfrm flipV="1">
            <a:off x="5585736" y="6938980"/>
            <a:ext cx="371957" cy="328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05EA2591-F9E8-984D-BB56-639AFBEB246B}"/>
              </a:ext>
            </a:extLst>
          </p:cNvPr>
          <p:cNvCxnSpPr>
            <a:cxnSpLocks/>
          </p:cNvCxnSpPr>
          <p:nvPr/>
        </p:nvCxnSpPr>
        <p:spPr>
          <a:xfrm flipV="1">
            <a:off x="5653514" y="7250198"/>
            <a:ext cx="371957" cy="328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E215311D-84C2-D043-B8A5-61FBB9FEDE2C}"/>
              </a:ext>
            </a:extLst>
          </p:cNvPr>
          <p:cNvCxnSpPr>
            <a:cxnSpLocks/>
          </p:cNvCxnSpPr>
          <p:nvPr/>
        </p:nvCxnSpPr>
        <p:spPr>
          <a:xfrm flipV="1">
            <a:off x="5499147" y="7867022"/>
            <a:ext cx="371957" cy="328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F8FFF106-CA33-EC47-A363-B2430D52F6D1}"/>
              </a:ext>
            </a:extLst>
          </p:cNvPr>
          <p:cNvCxnSpPr>
            <a:cxnSpLocks/>
          </p:cNvCxnSpPr>
          <p:nvPr/>
        </p:nvCxnSpPr>
        <p:spPr>
          <a:xfrm flipV="1">
            <a:off x="5546228" y="8216727"/>
            <a:ext cx="371957" cy="328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D5D78BF7-2DF6-9F4F-A7F8-21AE3EDA4AD9}"/>
              </a:ext>
            </a:extLst>
          </p:cNvPr>
          <p:cNvCxnSpPr>
            <a:cxnSpLocks/>
          </p:cNvCxnSpPr>
          <p:nvPr/>
        </p:nvCxnSpPr>
        <p:spPr>
          <a:xfrm flipV="1">
            <a:off x="12769943" y="7267363"/>
            <a:ext cx="371957" cy="328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DE8C4F3B-FC8D-394E-B864-03ED6EEB94ED}"/>
              </a:ext>
            </a:extLst>
          </p:cNvPr>
          <p:cNvCxnSpPr>
            <a:cxnSpLocks/>
          </p:cNvCxnSpPr>
          <p:nvPr/>
        </p:nvCxnSpPr>
        <p:spPr>
          <a:xfrm flipV="1">
            <a:off x="12897368" y="7598674"/>
            <a:ext cx="371957" cy="328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6CAF3B7C-D995-424D-936D-00C66447AB01}"/>
              </a:ext>
            </a:extLst>
          </p:cNvPr>
          <p:cNvCxnSpPr>
            <a:cxnSpLocks/>
          </p:cNvCxnSpPr>
          <p:nvPr/>
        </p:nvCxnSpPr>
        <p:spPr>
          <a:xfrm flipV="1">
            <a:off x="18630460" y="6696473"/>
            <a:ext cx="371957" cy="328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FFD98620-1108-D941-B47A-682C771A9CAE}"/>
              </a:ext>
            </a:extLst>
          </p:cNvPr>
          <p:cNvCxnSpPr>
            <a:cxnSpLocks/>
          </p:cNvCxnSpPr>
          <p:nvPr/>
        </p:nvCxnSpPr>
        <p:spPr>
          <a:xfrm flipV="1">
            <a:off x="18757885" y="7027784"/>
            <a:ext cx="371957" cy="328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29069447-8EEA-8847-90BC-6A7387ACE737}"/>
              </a:ext>
            </a:extLst>
          </p:cNvPr>
          <p:cNvCxnSpPr>
            <a:cxnSpLocks/>
          </p:cNvCxnSpPr>
          <p:nvPr/>
        </p:nvCxnSpPr>
        <p:spPr>
          <a:xfrm flipV="1">
            <a:off x="18637331" y="8057534"/>
            <a:ext cx="371957" cy="328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5A83A62-B8FF-3841-A3A1-4F2D7B6BB350}"/>
              </a:ext>
            </a:extLst>
          </p:cNvPr>
          <p:cNvCxnSpPr>
            <a:cxnSpLocks/>
          </p:cNvCxnSpPr>
          <p:nvPr/>
        </p:nvCxnSpPr>
        <p:spPr>
          <a:xfrm flipV="1">
            <a:off x="18764756" y="8388845"/>
            <a:ext cx="371957" cy="328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Box 59">
            <a:extLst>
              <a:ext uri="{FF2B5EF4-FFF2-40B4-BE49-F238E27FC236}">
                <a16:creationId xmlns:a16="http://schemas.microsoft.com/office/drawing/2014/main" id="{CA7F1A34-481A-B64F-AABD-6C5703CEAB40}"/>
              </a:ext>
            </a:extLst>
          </p:cNvPr>
          <p:cNvSpPr txBox="1"/>
          <p:nvPr/>
        </p:nvSpPr>
        <p:spPr>
          <a:xfrm>
            <a:off x="9046558" y="9681595"/>
            <a:ext cx="9204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NCSI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EA760C15-D488-3744-A435-8034E2AF61F7}"/>
              </a:ext>
            </a:extLst>
          </p:cNvPr>
          <p:cNvSpPr txBox="1"/>
          <p:nvPr/>
        </p:nvSpPr>
        <p:spPr>
          <a:xfrm>
            <a:off x="10764610" y="9503556"/>
            <a:ext cx="9525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GPIO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53370E94-CE95-934E-BACF-98B26D4532E8}"/>
              </a:ext>
            </a:extLst>
          </p:cNvPr>
          <p:cNvSpPr txBox="1"/>
          <p:nvPr/>
        </p:nvSpPr>
        <p:spPr>
          <a:xfrm>
            <a:off x="15481722" y="9632226"/>
            <a:ext cx="15167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GPIO/I2C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450135FD-0EA2-DC49-B00F-EF6531D8051C}"/>
              </a:ext>
            </a:extLst>
          </p:cNvPr>
          <p:cNvSpPr txBox="1"/>
          <p:nvPr/>
        </p:nvSpPr>
        <p:spPr>
          <a:xfrm>
            <a:off x="9972783" y="5505919"/>
            <a:ext cx="8691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PCIe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87BEC91-BED0-A748-AC35-C6C4F1CF139E}"/>
              </a:ext>
            </a:extLst>
          </p:cNvPr>
          <p:cNvSpPr txBox="1"/>
          <p:nvPr/>
        </p:nvSpPr>
        <p:spPr>
          <a:xfrm>
            <a:off x="12648771" y="6653058"/>
            <a:ext cx="8691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PCIe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A191B493-CEC6-0C48-8A9C-2235A0D8891B}"/>
              </a:ext>
            </a:extLst>
          </p:cNvPr>
          <p:cNvSpPr txBox="1"/>
          <p:nvPr/>
        </p:nvSpPr>
        <p:spPr>
          <a:xfrm>
            <a:off x="18447288" y="6089663"/>
            <a:ext cx="8691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PCIe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F9310D36-B4C6-5941-99B7-37454BF80D1A}"/>
              </a:ext>
            </a:extLst>
          </p:cNvPr>
          <p:cNvSpPr txBox="1"/>
          <p:nvPr/>
        </p:nvSpPr>
        <p:spPr>
          <a:xfrm>
            <a:off x="4983983" y="6361770"/>
            <a:ext cx="14334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Ethernet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95B23A10-F52B-6B4E-8AB7-0202C67889EC}"/>
              </a:ext>
            </a:extLst>
          </p:cNvPr>
          <p:cNvSpPr txBox="1"/>
          <p:nvPr/>
        </p:nvSpPr>
        <p:spPr>
          <a:xfrm>
            <a:off x="2633545" y="5599619"/>
            <a:ext cx="40815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NIC 3.0 interposer pchiplet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5357C9A4-09C8-CD41-B465-E5782C9F575F}"/>
              </a:ext>
            </a:extLst>
          </p:cNvPr>
          <p:cNvSpPr txBox="1"/>
          <p:nvPr/>
        </p:nvSpPr>
        <p:spPr>
          <a:xfrm>
            <a:off x="15268631" y="5692262"/>
            <a:ext cx="20986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NXP Pchiplet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ACCE1BF3-D679-EC4F-8A20-55AB8385C705}"/>
              </a:ext>
            </a:extLst>
          </p:cNvPr>
          <p:cNvSpPr txBox="1"/>
          <p:nvPr/>
        </p:nvSpPr>
        <p:spPr>
          <a:xfrm>
            <a:off x="16691057" y="11392320"/>
            <a:ext cx="28424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Lattice Pchiplet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AF0F25E0-1F6D-E149-A429-B0A743E0C4D0}"/>
              </a:ext>
            </a:extLst>
          </p:cNvPr>
          <p:cNvSpPr txBox="1"/>
          <p:nvPr/>
        </p:nvSpPr>
        <p:spPr>
          <a:xfrm>
            <a:off x="16521119" y="4809117"/>
            <a:ext cx="38523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i="1" dirty="0"/>
              <a:t>Mara base board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8B6783-20E0-8043-9D8B-44157601E6CB}"/>
              </a:ext>
            </a:extLst>
          </p:cNvPr>
          <p:cNvSpPr txBox="1"/>
          <p:nvPr/>
        </p:nvSpPr>
        <p:spPr>
          <a:xfrm>
            <a:off x="20660497" y="6079524"/>
            <a:ext cx="17043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Samsung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5FA4A7B2-FA86-C043-A6F6-A92D88534837}"/>
              </a:ext>
            </a:extLst>
          </p:cNvPr>
          <p:cNvSpPr txBox="1"/>
          <p:nvPr/>
        </p:nvSpPr>
        <p:spPr>
          <a:xfrm>
            <a:off x="20639903" y="7492314"/>
            <a:ext cx="17043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Samsung</a:t>
            </a:r>
          </a:p>
        </p:txBody>
      </p:sp>
    </p:spTree>
    <p:extLst>
      <p:ext uri="{BB962C8B-B14F-4D97-AF65-F5344CB8AC3E}">
        <p14:creationId xmlns:p14="http://schemas.microsoft.com/office/powerpoint/2010/main" val="25402437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4820E-2845-674B-9A80-C6E369044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6600" dirty="0"/>
              <a:t>Open Accelerator Platform Setup for Remote Development</a:t>
            </a:r>
          </a:p>
        </p:txBody>
      </p:sp>
      <p:pic>
        <p:nvPicPr>
          <p:cNvPr id="38" name="Picture 37" descr="Diagram&#10;&#10;Description automatically generated">
            <a:extLst>
              <a:ext uri="{FF2B5EF4-FFF2-40B4-BE49-F238E27FC236}">
                <a16:creationId xmlns:a16="http://schemas.microsoft.com/office/drawing/2014/main" id="{C9F3CE9C-01A5-224F-B348-4AB8FC3581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925" y="2925191"/>
            <a:ext cx="22983576" cy="9104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3526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BE98A-038B-4447-8C0C-D638D20A0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2600" y="5207001"/>
            <a:ext cx="19024600" cy="2362199"/>
          </a:xfrm>
        </p:spPr>
        <p:txBody>
          <a:bodyPr/>
          <a:lstStyle/>
          <a:p>
            <a:pPr algn="ctr"/>
            <a:r>
              <a:rPr lang="en-US" sz="16600" dirty="0"/>
              <a:t>Demo </a:t>
            </a:r>
          </a:p>
        </p:txBody>
      </p:sp>
    </p:spTree>
    <p:extLst>
      <p:ext uri="{BB962C8B-B14F-4D97-AF65-F5344CB8AC3E}">
        <p14:creationId xmlns:p14="http://schemas.microsoft.com/office/powerpoint/2010/main" val="15034753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araSolutionDemo.mov" descr="MaraSolutionDemo.mov">
            <a:hlinkClick r:id="" action="ppaction://media"/>
            <a:extLst>
              <a:ext uri="{FF2B5EF4-FFF2-40B4-BE49-F238E27FC236}">
                <a16:creationId xmlns:a16="http://schemas.microsoft.com/office/drawing/2014/main" id="{F5E2454F-C61E-D442-865D-EC037875604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00313" y="2271713"/>
            <a:ext cx="18632487" cy="10480535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5C20D2C-591D-4049-80E9-B706F73EA1FA}"/>
              </a:ext>
            </a:extLst>
          </p:cNvPr>
          <p:cNvSpPr/>
          <p:nvPr/>
        </p:nvSpPr>
        <p:spPr>
          <a:xfrm>
            <a:off x="3922653" y="478135"/>
            <a:ext cx="1557349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Open Data Accelerator Platform Demo</a:t>
            </a:r>
          </a:p>
        </p:txBody>
      </p:sp>
    </p:spTree>
    <p:extLst>
      <p:ext uri="{BB962C8B-B14F-4D97-AF65-F5344CB8AC3E}">
        <p14:creationId xmlns:p14="http://schemas.microsoft.com/office/powerpoint/2010/main" val="313644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25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3C63919-08DF-4879-B04C-2891E6516F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Tamind Contributions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4C951D4-7D08-45FF-B27F-1475AEBC46BF}"/>
              </a:ext>
            </a:extLst>
          </p:cNvPr>
          <p:cNvSpPr txBox="1">
            <a:spLocks/>
          </p:cNvSpPr>
          <p:nvPr/>
        </p:nvSpPr>
        <p:spPr>
          <a:xfrm>
            <a:off x="2055305" y="3494914"/>
            <a:ext cx="21031198" cy="8702676"/>
          </a:xfrm>
          <a:prstGeom prst="rect">
            <a:avLst/>
          </a:prstGeom>
        </p:spPr>
        <p:txBody>
          <a:bodyPr vert="horz" lIns="182880" tIns="91440" rIns="182880" bIns="9144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1828800">
              <a:spcBef>
                <a:spcPts val="2000"/>
              </a:spcBef>
              <a:buClrTx/>
              <a:buNone/>
              <a:defRPr/>
            </a:pPr>
            <a:r>
              <a:rPr lang="en-US" sz="5600" dirty="0">
                <a:solidFill>
                  <a:prstClr val="black"/>
                </a:solidFill>
                <a:latin typeface="Franklin Gothic Book"/>
              </a:rPr>
              <a:t>Tamind will release the following to OCP as open-source</a:t>
            </a:r>
          </a:p>
          <a:p>
            <a:pPr marL="457200" lvl="1" indent="0">
              <a:spcBef>
                <a:spcPts val="2000"/>
              </a:spcBef>
              <a:buNone/>
              <a:defRPr/>
            </a:pPr>
            <a:r>
              <a:rPr lang="en-US" sz="4800" dirty="0">
                <a:solidFill>
                  <a:prstClr val="black"/>
                </a:solidFill>
                <a:latin typeface="Franklin Gothic Book"/>
              </a:rPr>
              <a:t>- Mara Baseboard and NIC 3.0 </a:t>
            </a:r>
            <a:r>
              <a:rPr lang="en-US" sz="4800" dirty="0" err="1">
                <a:solidFill>
                  <a:prstClr val="black"/>
                </a:solidFill>
                <a:latin typeface="Franklin Gothic Book"/>
              </a:rPr>
              <a:t>Pchiplet</a:t>
            </a:r>
            <a:r>
              <a:rPr lang="en-US" sz="4800" dirty="0">
                <a:solidFill>
                  <a:prstClr val="black"/>
                </a:solidFill>
                <a:latin typeface="Franklin Gothic Book"/>
              </a:rPr>
              <a:t>  Design files</a:t>
            </a:r>
          </a:p>
          <a:p>
            <a:pPr marL="457200" lvl="1" indent="0">
              <a:spcBef>
                <a:spcPts val="2000"/>
              </a:spcBef>
              <a:buNone/>
              <a:defRPr/>
            </a:pPr>
            <a:r>
              <a:rPr lang="en-US" sz="4800" dirty="0">
                <a:solidFill>
                  <a:prstClr val="black"/>
                </a:solidFill>
                <a:latin typeface="Franklin Gothic Book"/>
              </a:rPr>
              <a:t>- Mara Python Command Line Interface</a:t>
            </a:r>
          </a:p>
          <a:p>
            <a:pPr marL="457200" lvl="1" indent="0">
              <a:spcBef>
                <a:spcPts val="2000"/>
              </a:spcBef>
              <a:buNone/>
              <a:defRPr/>
            </a:pPr>
            <a:r>
              <a:rPr lang="en-US" sz="4800" dirty="0">
                <a:solidFill>
                  <a:prstClr val="black"/>
                </a:solidFill>
                <a:latin typeface="Franklin Gothic Book"/>
              </a:rPr>
              <a:t>- QSFP Assembly tool</a:t>
            </a:r>
          </a:p>
          <a:p>
            <a:pPr marL="457200" indent="-457200" defTabSz="1828800">
              <a:spcBef>
                <a:spcPts val="2000"/>
              </a:spcBef>
              <a:buClrTx/>
              <a:defRPr/>
            </a:pPr>
            <a:endParaRPr lang="en-US" sz="5600" dirty="0">
              <a:solidFill>
                <a:prstClr val="black"/>
              </a:solidFill>
              <a:latin typeface="Franklin Gothic Book"/>
            </a:endParaRP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4619039C-7F5D-4ECC-9A34-FF1E43FFD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88864" y="6473952"/>
            <a:ext cx="1011936" cy="246888"/>
          </a:xfrm>
          <a:prstGeom prst="rect">
            <a:avLst/>
          </a:prstGeom>
        </p:spPr>
        <p:txBody>
          <a:bodyPr vert="horz"/>
          <a:lstStyle>
            <a:defPPr>
              <a:defRPr lang="en-US"/>
            </a:defPPr>
            <a:lvl1pPr marL="0" algn="r" defTabSz="914400" rtl="0" eaLnBrk="1" latinLnBrk="0" hangingPunct="1">
              <a:defRPr kumimoji="0" sz="1200" kern="1200">
                <a:solidFill>
                  <a:schemeClr val="accent1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828800">
              <a:buClrTx/>
              <a:defRPr/>
            </a:pPr>
            <a:fld id="{615D9766-5727-4F25-A68D-92D9756DB065}" type="slidenum">
              <a:rPr lang="en-US" smtClean="0"/>
              <a:pPr algn="r" defTabSz="1828800">
                <a:buClrTx/>
                <a:defRPr/>
              </a:pPr>
              <a:t>18</a:t>
            </a:fld>
            <a:endParaRPr lang="en-US" sz="2400" kern="1200" dirty="0">
              <a:solidFill>
                <a:srgbClr val="F0A22E">
                  <a:shade val="75000"/>
                </a:srgbClr>
              </a:solidFill>
              <a:latin typeface="Franklin Gothic Book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87211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BFA2536-0665-4FF4-B61E-CA370CC6744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8" t="4794" r="53324" b="9582"/>
          <a:stretch/>
        </p:blipFill>
        <p:spPr>
          <a:xfrm>
            <a:off x="3031871" y="3914674"/>
            <a:ext cx="4810014" cy="746944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3C63919-08DF-4879-B04C-2891E6516F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QSFP Assembly Tool</a:t>
            </a:r>
          </a:p>
        </p:txBody>
      </p:sp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941F9931-0CD0-4666-9E88-2539AE9CE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109464" y="6931152"/>
            <a:ext cx="1011936" cy="246888"/>
          </a:xfrm>
          <a:prstGeom prst="rect">
            <a:avLst/>
          </a:prstGeom>
        </p:spPr>
        <p:txBody>
          <a:bodyPr vert="horz"/>
          <a:lstStyle>
            <a:defPPr>
              <a:defRPr lang="en-US"/>
            </a:defPPr>
            <a:lvl1pPr marL="0" algn="r" defTabSz="914400" rtl="0" eaLnBrk="1" latinLnBrk="0" hangingPunct="1">
              <a:defRPr kumimoji="0" sz="1200" kern="1200">
                <a:solidFill>
                  <a:schemeClr val="accent1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828800">
              <a:buClrTx/>
              <a:defRPr/>
            </a:pPr>
            <a:fld id="{615D9766-5727-4F25-A68D-92D9756DB065}" type="slidenum">
              <a:rPr lang="en-US" smtClean="0"/>
              <a:pPr algn="r" defTabSz="1828800">
                <a:buClrTx/>
                <a:defRPr/>
              </a:pPr>
              <a:t>19</a:t>
            </a:fld>
            <a:endParaRPr lang="en-US" sz="2400" kern="1200" dirty="0">
              <a:solidFill>
                <a:srgbClr val="F0A22E">
                  <a:shade val="75000"/>
                </a:srgbClr>
              </a:solidFill>
              <a:latin typeface="Franklin Gothic Book"/>
              <a:ea typeface="+mn-ea"/>
              <a:cs typeface="+mn-cs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A29893B2-201B-47FE-A877-5EE8FBA4A4E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050" t="16538" r="5531" b="11758"/>
          <a:stretch/>
        </p:blipFill>
        <p:spPr>
          <a:xfrm>
            <a:off x="9443887" y="3917864"/>
            <a:ext cx="5986646" cy="744865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0C7A4054-1F84-421D-A559-955DD1582391}"/>
              </a:ext>
            </a:extLst>
          </p:cNvPr>
          <p:cNvSpPr txBox="1">
            <a:spLocks/>
          </p:cNvSpPr>
          <p:nvPr/>
        </p:nvSpPr>
        <p:spPr>
          <a:xfrm>
            <a:off x="4084228" y="3243294"/>
            <a:ext cx="2705296" cy="658544"/>
          </a:xfrm>
          <a:prstGeom prst="rect">
            <a:avLst/>
          </a:prstGeom>
        </p:spPr>
        <p:txBody>
          <a:bodyPr vert="horz" lIns="182880" tIns="91440" rIns="182880" bIns="9144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1828800">
              <a:spcBef>
                <a:spcPts val="2000"/>
              </a:spcBef>
              <a:buClrTx/>
              <a:buNone/>
              <a:defRPr/>
            </a:pPr>
            <a:r>
              <a:rPr lang="en-US" sz="4000" dirty="0">
                <a:solidFill>
                  <a:prstClr val="black"/>
                </a:solidFill>
                <a:latin typeface="Franklin Gothic Book"/>
              </a:rPr>
              <a:t>Bottom Side 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B731A8F9-B552-460D-95A8-BF072E23A0A0}"/>
              </a:ext>
            </a:extLst>
          </p:cNvPr>
          <p:cNvSpPr txBox="1">
            <a:spLocks/>
          </p:cNvSpPr>
          <p:nvPr/>
        </p:nvSpPr>
        <p:spPr>
          <a:xfrm>
            <a:off x="11084560" y="3263880"/>
            <a:ext cx="2705296" cy="658544"/>
          </a:xfrm>
          <a:prstGeom prst="rect">
            <a:avLst/>
          </a:prstGeom>
        </p:spPr>
        <p:txBody>
          <a:bodyPr vert="horz" lIns="182880" tIns="91440" rIns="182880" bIns="9144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1828800">
              <a:spcBef>
                <a:spcPts val="2000"/>
              </a:spcBef>
              <a:buClrTx/>
              <a:buNone/>
              <a:defRPr/>
            </a:pPr>
            <a:r>
              <a:rPr lang="en-US" sz="3200" dirty="0">
                <a:solidFill>
                  <a:prstClr val="black"/>
                </a:solidFill>
                <a:latin typeface="Franklin Gothic Book"/>
              </a:rPr>
              <a:t>Top Side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18433C-8709-4F96-9260-818C850AFB7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642"/>
          <a:stretch/>
        </p:blipFill>
        <p:spPr>
          <a:xfrm>
            <a:off x="16280151" y="6470985"/>
            <a:ext cx="6399110" cy="254356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2006466-A912-4A02-8C10-43F62656E3DE}"/>
              </a:ext>
            </a:extLst>
          </p:cNvPr>
          <p:cNvSpPr txBox="1">
            <a:spLocks/>
          </p:cNvSpPr>
          <p:nvPr/>
        </p:nvSpPr>
        <p:spPr>
          <a:xfrm>
            <a:off x="17032537" y="5255118"/>
            <a:ext cx="4894334" cy="1273792"/>
          </a:xfrm>
          <a:prstGeom prst="rect">
            <a:avLst/>
          </a:prstGeom>
        </p:spPr>
        <p:txBody>
          <a:bodyPr vert="horz" lIns="182880" tIns="91440" rIns="182880" bIns="9144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defTabSz="1828800">
              <a:spcBef>
                <a:spcPts val="2000"/>
              </a:spcBef>
              <a:buClrTx/>
              <a:buNone/>
              <a:defRPr/>
            </a:pPr>
            <a:r>
              <a:rPr lang="en-US" sz="4000" dirty="0">
                <a:solidFill>
                  <a:prstClr val="black"/>
                </a:solidFill>
                <a:latin typeface="Franklin Gothic Book"/>
              </a:rPr>
              <a:t>CNC Milling Machine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DE4296-E521-D64F-8B9F-81D47B7CE356}"/>
              </a:ext>
            </a:extLst>
          </p:cNvPr>
          <p:cNvSpPr txBox="1"/>
          <p:nvPr/>
        </p:nvSpPr>
        <p:spPr>
          <a:xfrm>
            <a:off x="10668000" y="12115800"/>
            <a:ext cx="73661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i="1" dirty="0"/>
              <a:t>Designed and fabricated at Tamind</a:t>
            </a:r>
          </a:p>
        </p:txBody>
      </p:sp>
    </p:spTree>
    <p:extLst>
      <p:ext uri="{BB962C8B-B14F-4D97-AF65-F5344CB8AC3E}">
        <p14:creationId xmlns:p14="http://schemas.microsoft.com/office/powerpoint/2010/main" val="13037371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3C63919-08DF-4879-B04C-2891E6516F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QSFP Installation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4C951D4-7D08-45FF-B27F-1475AEBC46BF}"/>
              </a:ext>
            </a:extLst>
          </p:cNvPr>
          <p:cNvSpPr txBox="1">
            <a:spLocks/>
          </p:cNvSpPr>
          <p:nvPr/>
        </p:nvSpPr>
        <p:spPr>
          <a:xfrm>
            <a:off x="13361267" y="11489085"/>
            <a:ext cx="9065702" cy="1080518"/>
          </a:xfrm>
          <a:prstGeom prst="rect">
            <a:avLst/>
          </a:prstGeom>
        </p:spPr>
        <p:txBody>
          <a:bodyPr vert="horz" lIns="182880" tIns="91440" rIns="182880" bIns="9144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1828800">
              <a:spcBef>
                <a:spcPts val="2000"/>
              </a:spcBef>
              <a:buClrTx/>
              <a:buNone/>
              <a:defRPr/>
            </a:pPr>
            <a:r>
              <a:rPr lang="en-US" sz="5600" dirty="0">
                <a:solidFill>
                  <a:prstClr val="black"/>
                </a:solidFill>
                <a:latin typeface="Franklin Gothic Book"/>
              </a:rPr>
              <a:t>QSFP Installed</a:t>
            </a:r>
          </a:p>
        </p:txBody>
      </p:sp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941F9931-0CD0-4666-9E88-2539AE9CE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88864" y="6473952"/>
            <a:ext cx="1011936" cy="246888"/>
          </a:xfrm>
          <a:prstGeom prst="rect">
            <a:avLst/>
          </a:prstGeom>
        </p:spPr>
        <p:txBody>
          <a:bodyPr vert="horz"/>
          <a:lstStyle>
            <a:defPPr>
              <a:defRPr lang="en-US"/>
            </a:defPPr>
            <a:lvl1pPr marL="0" algn="r" defTabSz="914400" rtl="0" eaLnBrk="1" latinLnBrk="0" hangingPunct="1">
              <a:defRPr kumimoji="0" sz="1200" kern="1200">
                <a:solidFill>
                  <a:schemeClr val="accent1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828800">
              <a:buClrTx/>
              <a:defRPr/>
            </a:pPr>
            <a:fld id="{615D9766-5727-4F25-A68D-92D9756DB065}" type="slidenum">
              <a:rPr lang="en-US" smtClean="0"/>
              <a:pPr algn="r" defTabSz="1828800">
                <a:buClrTx/>
                <a:defRPr/>
              </a:pPr>
              <a:t>20</a:t>
            </a:fld>
            <a:endParaRPr lang="en-US" sz="2400" kern="1200" dirty="0">
              <a:solidFill>
                <a:srgbClr val="F0A22E">
                  <a:shade val="75000"/>
                </a:srgbClr>
              </a:solidFill>
              <a:latin typeface="Franklin Gothic Book"/>
              <a:ea typeface="+mn-ea"/>
              <a:cs typeface="+mn-cs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E034004-0374-4ECC-9783-E13E45B388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04" t="26057" r="28495" b="24083"/>
          <a:stretch/>
        </p:blipFill>
        <p:spPr>
          <a:xfrm>
            <a:off x="14214541" y="2611381"/>
            <a:ext cx="7745050" cy="4423394"/>
          </a:xfrm>
          <a:ln>
            <a:solidFill>
              <a:schemeClr val="accent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5FBA523-AB55-4D5C-B06F-E4D0887717B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4" t="23731" r="-168" b="21227"/>
          <a:stretch/>
        </p:blipFill>
        <p:spPr>
          <a:xfrm rot="10800000">
            <a:off x="12978236" y="7274706"/>
            <a:ext cx="10512100" cy="397444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9FB573F-F77B-4465-926A-566DC465C87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8" t="13580" b="5904"/>
          <a:stretch/>
        </p:blipFill>
        <p:spPr>
          <a:xfrm rot="10800000">
            <a:off x="1473279" y="4217437"/>
            <a:ext cx="9932486" cy="544907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E9D6424D-6197-4617-8E93-4B89EDCB9386}"/>
              </a:ext>
            </a:extLst>
          </p:cNvPr>
          <p:cNvSpPr txBox="1">
            <a:spLocks/>
          </p:cNvSpPr>
          <p:nvPr/>
        </p:nvSpPr>
        <p:spPr>
          <a:xfrm>
            <a:off x="2340067" y="9808715"/>
            <a:ext cx="9065702" cy="1080518"/>
          </a:xfrm>
          <a:prstGeom prst="rect">
            <a:avLst/>
          </a:prstGeom>
        </p:spPr>
        <p:txBody>
          <a:bodyPr vert="horz" lIns="182880" tIns="91440" rIns="182880" bIns="9144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1828800">
              <a:spcBef>
                <a:spcPts val="2000"/>
              </a:spcBef>
              <a:buClrTx/>
              <a:buNone/>
              <a:defRPr/>
            </a:pPr>
            <a:r>
              <a:rPr lang="en-US" sz="5600" dirty="0">
                <a:solidFill>
                  <a:prstClr val="black"/>
                </a:solidFill>
                <a:latin typeface="Franklin Gothic Book"/>
              </a:rPr>
              <a:t>QSFP with assembly tool</a:t>
            </a:r>
          </a:p>
        </p:txBody>
      </p:sp>
    </p:spTree>
    <p:extLst>
      <p:ext uri="{BB962C8B-B14F-4D97-AF65-F5344CB8AC3E}">
        <p14:creationId xmlns:p14="http://schemas.microsoft.com/office/powerpoint/2010/main" val="25961465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70881-8E19-2D45-8797-98A90F421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9238" y="882651"/>
            <a:ext cx="21031199" cy="1540298"/>
          </a:xfrm>
        </p:spPr>
        <p:txBody>
          <a:bodyPr/>
          <a:lstStyle/>
          <a:p>
            <a:r>
              <a:rPr lang="en-US" sz="7200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38E7C-CD86-1946-A1CE-B7538E073E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1000" y="2854749"/>
            <a:ext cx="21031199" cy="9445201"/>
          </a:xfrm>
        </p:spPr>
        <p:txBody>
          <a:bodyPr/>
          <a:lstStyle/>
          <a:p>
            <a:pPr marL="1085850" indent="-857250">
              <a:buSzPct val="90000"/>
              <a:buFont typeface="Arial" panose="020B0604020202020204" pitchFamily="34" charset="0"/>
              <a:buChar char="•"/>
            </a:pPr>
            <a:r>
              <a:rPr lang="en-US" sz="6000" dirty="0"/>
              <a:t>ODSA Open Data Accelerator Hardware for fast prototyping</a:t>
            </a:r>
          </a:p>
          <a:p>
            <a:pPr marL="685800" lvl="1" indent="0">
              <a:buSzPct val="90000"/>
              <a:buNone/>
            </a:pPr>
            <a:r>
              <a:rPr lang="en-US" sz="4000" dirty="0"/>
              <a:t>       - </a:t>
            </a:r>
            <a:r>
              <a:rPr lang="en-US" sz="4800" dirty="0"/>
              <a:t>Functional and Proven</a:t>
            </a:r>
          </a:p>
          <a:p>
            <a:pPr marL="685800" lvl="1" indent="0">
              <a:buSzPct val="90000"/>
              <a:buNone/>
            </a:pPr>
            <a:r>
              <a:rPr lang="en-US" sz="4800" dirty="0"/>
              <a:t>      - Remote Access on Request</a:t>
            </a:r>
            <a:endParaRPr lang="en-US" sz="4000" dirty="0"/>
          </a:p>
          <a:p>
            <a:pPr marL="1085850" indent="-857250">
              <a:buSzPct val="90000"/>
              <a:buFont typeface="Arial" panose="020B0604020202020204" pitchFamily="34" charset="0"/>
              <a:buChar char="•"/>
            </a:pPr>
            <a:r>
              <a:rPr lang="en-US" sz="6000" dirty="0"/>
              <a:t>Great Community Effort</a:t>
            </a:r>
            <a:endParaRPr lang="en-US" sz="4400" dirty="0"/>
          </a:p>
          <a:p>
            <a:pPr marL="685800" lvl="1" indent="0">
              <a:buSzPct val="90000"/>
              <a:buNone/>
            </a:pPr>
            <a:r>
              <a:rPr lang="en-US" sz="4400" dirty="0"/>
              <a:t>      - Robust design: Mechanical, Thermal and Signal Integrity</a:t>
            </a:r>
          </a:p>
          <a:p>
            <a:pPr marL="685800" lvl="1" indent="0">
              <a:buSzPct val="90000"/>
              <a:buNone/>
            </a:pPr>
            <a:r>
              <a:rPr lang="en-US" sz="4400" dirty="0"/>
              <a:t>      - NIC, FPGA and Multicore ARM CPU </a:t>
            </a:r>
            <a:r>
              <a:rPr lang="en-US" sz="4400" dirty="0" err="1"/>
              <a:t>Pchiplets</a:t>
            </a:r>
            <a:endParaRPr lang="en-US" sz="4400" dirty="0"/>
          </a:p>
          <a:p>
            <a:pPr marL="685800" indent="-457200">
              <a:buSzPct val="90000"/>
              <a:buFont typeface="Arial" panose="020B0604020202020204" pitchFamily="34" charset="0"/>
              <a:buChar char="•"/>
            </a:pPr>
            <a:r>
              <a:rPr lang="en-US" sz="6000" dirty="0"/>
              <a:t> Join us to advance data accelerators in the industry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0126806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53;p13">
            <a:extLst>
              <a:ext uri="{FF2B5EF4-FFF2-40B4-BE49-F238E27FC236}">
                <a16:creationId xmlns:a16="http://schemas.microsoft.com/office/drawing/2014/main" id="{A026F965-E085-F543-886D-D69E6003AA89}"/>
              </a:ext>
            </a:extLst>
          </p:cNvPr>
          <p:cNvSpPr txBox="1">
            <a:spLocks/>
          </p:cNvSpPr>
          <p:nvPr/>
        </p:nvSpPr>
        <p:spPr>
          <a:xfrm>
            <a:off x="7442200" y="5688071"/>
            <a:ext cx="9017000" cy="160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90000"/>
              </a:lnSpc>
              <a:buClr>
                <a:srgbClr val="535353"/>
              </a:buClr>
              <a:buSzPts val="10000"/>
              <a:buFont typeface="Source Sans Pro"/>
              <a:buNone/>
            </a:pPr>
            <a:r>
              <a:rPr lang="en-US" sz="8000" dirty="0">
                <a:solidFill>
                  <a:schemeClr val="bg1">
                    <a:lumMod val="95000"/>
                  </a:schemeClr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836134741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00"/>
        </a:solidFill>
        <a:ln>
          <a:noFill/>
        </a:ln>
      </a:spPr>
      <a:bodyPr rtlCol="0" anchor="ctr"/>
      <a:lstStyle>
        <a:defPPr algn="ctr">
          <a:buClr>
            <a:srgbClr val="5F6061"/>
          </a:buClr>
          <a:buSzPts val="3600"/>
          <a:defRPr sz="3600" dirty="0">
            <a:solidFill>
              <a:srgbClr val="FF0000"/>
            </a:solidFill>
            <a:latin typeface="Source Sans Pro"/>
            <a:ea typeface="Source Sans Pro"/>
            <a:cs typeface="Source Sans Pro"/>
            <a:sym typeface="Source Sans Pro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OCP Template">
  <a:themeElements>
    <a:clrScheme name="OCP 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343895"/>
      </a:accent1>
      <a:accent2>
        <a:srgbClr val="2C2C71"/>
      </a:accent2>
      <a:accent3>
        <a:srgbClr val="1C1A4B"/>
      </a:accent3>
      <a:accent4>
        <a:srgbClr val="F6B71C"/>
      </a:accent4>
      <a:accent5>
        <a:srgbClr val="B98C2E"/>
      </a:accent5>
      <a:accent6>
        <a:srgbClr val="7B5E26"/>
      </a:accent6>
      <a:hlink>
        <a:srgbClr val="0000FF"/>
      </a:hlink>
      <a:folHlink>
        <a:srgbClr val="FF00F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22154</TotalTime>
  <Words>635</Words>
  <Application>Microsoft Macintosh PowerPoint</Application>
  <PresentationFormat>Custom</PresentationFormat>
  <Paragraphs>194</Paragraphs>
  <Slides>22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Source Sans Pro</vt:lpstr>
      <vt:lpstr>Franklin Gothic Book</vt:lpstr>
      <vt:lpstr>Calibri</vt:lpstr>
      <vt:lpstr>Arial</vt:lpstr>
      <vt:lpstr>SF Pro Text</vt:lpstr>
      <vt:lpstr>FreightSansLFPro</vt:lpstr>
      <vt:lpstr>Custom Design</vt:lpstr>
      <vt:lpstr>PowerPoint Presentation</vt:lpstr>
      <vt:lpstr>Acknowledgements</vt:lpstr>
      <vt:lpstr>Key Semiconductor IC Trends</vt:lpstr>
      <vt:lpstr>ODSA Mission &amp; Vision</vt:lpstr>
      <vt:lpstr>Early ODSA PoC Concept</vt:lpstr>
      <vt:lpstr>ODSA Open Data Accelerator Prototyping Platform</vt:lpstr>
      <vt:lpstr>Open Data Accelerator Platform Architecture</vt:lpstr>
      <vt:lpstr>Mara Baseboard Spec Overview</vt:lpstr>
      <vt:lpstr>Open Data Accelerator Platform: Mechanically Rugged</vt:lpstr>
      <vt:lpstr>POC Platform Thermally Robust</vt:lpstr>
      <vt:lpstr>POC Platform has Excellent Signal Integrity</vt:lpstr>
      <vt:lpstr>First Set of Pchiplets</vt:lpstr>
      <vt:lpstr>Fully Assembled Open Data Accelerator Platform</vt:lpstr>
      <vt:lpstr>Storage Accelerator Implementation </vt:lpstr>
      <vt:lpstr>Open Accelerator Platform Setup for Remote Development</vt:lpstr>
      <vt:lpstr>PowerPoint Presentation</vt:lpstr>
      <vt:lpstr>PowerPoint Presentation</vt:lpstr>
      <vt:lpstr>Tamind Contributions</vt:lpstr>
      <vt:lpstr>QSFP Assembly Tool</vt:lpstr>
      <vt:lpstr>QSFP Installation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Kali Burdette</dc:creator>
  <cp:lastModifiedBy>Jayaprakash Balachandran (jabalach)</cp:lastModifiedBy>
  <cp:revision>140</cp:revision>
  <dcterms:modified xsi:type="dcterms:W3CDTF">2021-08-27T14:13:19Z</dcterms:modified>
</cp:coreProperties>
</file>