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1" r:id="rId5"/>
    <p:sldMasterId id="214748365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y="5143500" cx="9144000"/>
  <p:notesSz cx="6858000" cy="9144000"/>
  <p:embeddedFontLst>
    <p:embeddedFont>
      <p:font typeface="Source Sans Pro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36EE5184-488F-4ED9-B3FC-A4040712C43D}">
  <a:tblStyle styleId="{36EE5184-488F-4ED9-B3FC-A4040712C43D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8EBF5"/>
          </a:solidFill>
        </a:fill>
      </a:tcStyle>
    </a:lastRow>
    <a:seCell>
      <a:tcTxStyle/>
    </a:seCell>
    <a:swCell>
      <a:tcTxStyle/>
    </a:swCell>
    <a:firstRow>
      <a:tcTxStyle b="on" i="off"/>
      <a:tcStyle>
        <a:fill>
          <a:solidFill>
            <a:srgbClr val="E8EBF5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SourceSansPro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SourceSansPro-italic.fntdata"/><Relationship Id="rId30" Type="http://schemas.openxmlformats.org/officeDocument/2006/relationships/font" Target="fonts/SourceSansPro-bold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32" Type="http://schemas.openxmlformats.org/officeDocument/2006/relationships/font" Target="fonts/SourceSansPro-boldItalic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" name="Google Shape;28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" name="Google Shape;32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Sam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" name="Google Shape;39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Sam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" name="Google Shape;4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Sam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Google Shape;74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Sam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Google Shape;85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John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6" name="Google Shape;106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John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4" name="Google Shape;114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John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2" name="Google Shape;122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John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1" name="Google Shape;131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John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1" name="Google Shape;141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John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John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4" name="Google Shape;164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John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6" name="Google Shape;176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John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Cam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5" name="Google Shape;195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Cam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5" name="Google Shape;205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Cam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4" name="Google Shape;214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Cam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7" name="Google Shape;227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Sam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2" name="Google Shape;242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Sam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>
  <p:cSld name="Title Slid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ustom Layout">
  <p:cSld name="Custom Layou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28650" y="273844"/>
            <a:ext cx="7886700" cy="577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28650" y="966312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6400"/>
              <a:buNone/>
              <a:defRPr/>
            </a:lvl1pPr>
            <a:lvl2pPr indent="-635000" lvl="1" marL="9144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6400"/>
              <a:buChar char="•"/>
              <a:defRPr/>
            </a:lvl2pPr>
            <a:lvl3pPr indent="-635000" lvl="2" marL="1371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6400"/>
              <a:buChar char="•"/>
              <a:defRPr/>
            </a:lvl3pPr>
            <a:lvl4pPr indent="-635000" lvl="3" marL="18288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6400"/>
              <a:buChar char="•"/>
              <a:defRPr/>
            </a:lvl4pPr>
            <a:lvl5pPr indent="-635000" lvl="4" marL="2286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SzPts val="64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1" type="ftr"/>
          </p:nvPr>
        </p:nvSpPr>
        <p:spPr>
          <a:xfrm>
            <a:off x="3028950" y="4767262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52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28650" y="273844"/>
            <a:ext cx="7886700" cy="577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0000"/>
              <a:buFont typeface="Source Sans Pro"/>
              <a:buNone/>
              <a:defRPr b="0" i="0" sz="10000" u="none" cap="none" strike="noStrike">
                <a:solidFill>
                  <a:srgbClr val="53535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28650" y="966312"/>
            <a:ext cx="7886700" cy="32635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None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635000" lvl="1" marL="9144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635000" lvl="2" marL="13716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635000" lvl="3" marL="18288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635000" lvl="4" marL="22860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F6062"/>
              </a:buClr>
              <a:buSzPts val="6400"/>
              <a:buFont typeface="Source Sans Pro"/>
              <a:buChar char="•"/>
              <a:defRPr b="0" i="0" sz="6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hualissa@microsoft.com" TargetMode="External"/><Relationship Id="rId4" Type="http://schemas.openxmlformats.org/officeDocument/2006/relationships/hyperlink" Target="mailto:jfern@fb.com" TargetMode="External"/><Relationship Id="rId5" Type="http://schemas.openxmlformats.org/officeDocument/2006/relationships/hyperlink" Target="mailto:cam.turner@coolitsystems.com" TargetMode="External"/><Relationship Id="rId6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hyperlink" Target="https://techblog.comsoc.org/2019/10/19/synergy-research-group-hyperscale-data-center-count-500-as-of-3q-2019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2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g"/><Relationship Id="rId4" Type="http://schemas.openxmlformats.org/officeDocument/2006/relationships/image" Target="../media/image20.jpg"/><Relationship Id="rId5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g"/><Relationship Id="rId4" Type="http://schemas.openxmlformats.org/officeDocument/2006/relationships/image" Target="../media/image9.png"/><Relationship Id="rId5" Type="http://schemas.openxmlformats.org/officeDocument/2006/relationships/image" Target="../media/image18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image" Target="../media/image15.png"/><Relationship Id="rId5" Type="http://schemas.openxmlformats.org/officeDocument/2006/relationships/image" Target="../media/image1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jpg"/><Relationship Id="rId4" Type="http://schemas.openxmlformats.org/officeDocument/2006/relationships/image" Target="../media/image21.png"/><Relationship Id="rId5" Type="http://schemas.openxmlformats.org/officeDocument/2006/relationships/image" Target="../media/image13.png"/><Relationship Id="rId6" Type="http://schemas.openxmlformats.org/officeDocument/2006/relationships/image" Target="../media/image9.png"/><Relationship Id="rId7" Type="http://schemas.openxmlformats.org/officeDocument/2006/relationships/image" Target="../media/image17.png"/><Relationship Id="rId8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Relationship Id="rId4" Type="http://schemas.openxmlformats.org/officeDocument/2006/relationships/image" Target="../media/image22.jpg"/><Relationship Id="rId5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www.opencompute.org/wiki/Rack_%26_Power/Advanced_Cooling_Solutions" TargetMode="External"/><Relationship Id="rId4" Type="http://schemas.openxmlformats.org/officeDocument/2006/relationships/hyperlink" Target="https://ocp-all.groups.io/g/OCP-ACS" TargetMode="External"/><Relationship Id="rId5" Type="http://schemas.openxmlformats.org/officeDocument/2006/relationships/hyperlink" Target="https://ocp-all.groups.io/g/OCP-ACS-Door-Heat-Exchange" TargetMode="External"/><Relationship Id="rId6" Type="http://schemas.openxmlformats.org/officeDocument/2006/relationships/hyperlink" Target="https://ocp-all.groups.io/g/OCP-ACS-Cold-Plate" TargetMode="External"/><Relationship Id="rId7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77190" y="1311965"/>
            <a:ext cx="6813374" cy="293605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b="1" lang="en-US" sz="3100">
                <a:solidFill>
                  <a:srgbClr val="5F6062"/>
                </a:solidFill>
              </a:rPr>
              <a:t>Air-Assisted Liquid Cooling: Cold Plate Enablement in Air-Cooled Facilities</a:t>
            </a:r>
            <a:endParaRPr b="1" sz="3100">
              <a:solidFill>
                <a:srgbClr val="5F606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br>
              <a:rPr lang="en-US" sz="2400">
                <a:solidFill>
                  <a:srgbClr val="5F6062"/>
                </a:solidFill>
              </a:rPr>
            </a:br>
            <a:br>
              <a:rPr lang="en-US" sz="2400">
                <a:solidFill>
                  <a:srgbClr val="5F6062"/>
                </a:solidFill>
              </a:rPr>
            </a:br>
            <a:br>
              <a:rPr lang="en-US" sz="2400">
                <a:solidFill>
                  <a:srgbClr val="5F6062"/>
                </a:solidFill>
              </a:rPr>
            </a:br>
            <a:endParaRPr sz="2400">
              <a:solidFill>
                <a:srgbClr val="5F606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6400"/>
              <a:buNone/>
            </a:pPr>
            <a:r>
              <a:rPr lang="en-US" sz="1600">
                <a:solidFill>
                  <a:srgbClr val="5F6062"/>
                </a:solidFill>
              </a:rPr>
              <a:t>Husam Alissa, Sr. Engineer, Microsoft (</a:t>
            </a:r>
            <a:r>
              <a:rPr lang="en-US" sz="1600" u="sng">
                <a:solidFill>
                  <a:schemeClr val="hlink"/>
                </a:solidFill>
                <a:hlinkClick r:id="rId3"/>
              </a:rPr>
              <a:t>hualissa@microsoft.com</a:t>
            </a:r>
            <a:r>
              <a:rPr lang="en-US" sz="1600">
                <a:solidFill>
                  <a:srgbClr val="5F6062"/>
                </a:solidFill>
              </a:rPr>
              <a:t>)</a:t>
            </a:r>
            <a:br>
              <a:rPr lang="en-US" sz="1600">
                <a:solidFill>
                  <a:srgbClr val="5F6062"/>
                </a:solidFill>
              </a:rPr>
            </a:br>
            <a:r>
              <a:rPr lang="en-US" sz="1600">
                <a:solidFill>
                  <a:srgbClr val="5F6062"/>
                </a:solidFill>
              </a:rPr>
              <a:t>John Fernandes, Thermal Engineer, Facebook (</a:t>
            </a:r>
            <a:r>
              <a:rPr lang="en-US" sz="1600" u="sng">
                <a:solidFill>
                  <a:schemeClr val="hlink"/>
                </a:solidFill>
                <a:hlinkClick r:id="rId4"/>
              </a:rPr>
              <a:t>jfern@fb.com</a:t>
            </a:r>
            <a:r>
              <a:rPr lang="en-US" sz="1600">
                <a:solidFill>
                  <a:srgbClr val="5F6062"/>
                </a:solidFill>
              </a:rPr>
              <a:t>)</a:t>
            </a:r>
            <a:br>
              <a:rPr lang="en-US" sz="1600">
                <a:solidFill>
                  <a:srgbClr val="5F6062"/>
                </a:solidFill>
              </a:rPr>
            </a:br>
            <a:r>
              <a:rPr lang="en-US" sz="1600">
                <a:solidFill>
                  <a:srgbClr val="5F6062"/>
                </a:solidFill>
              </a:rPr>
              <a:t>Cam Turner, Director, CoolIT Systems (</a:t>
            </a:r>
            <a:r>
              <a:rPr lang="en-US" sz="1600" u="sng">
                <a:solidFill>
                  <a:schemeClr val="hlink"/>
                </a:solidFill>
                <a:hlinkClick r:id="rId5"/>
              </a:rPr>
              <a:t>cam.turner@coolitsystems.com</a:t>
            </a:r>
            <a:r>
              <a:rPr lang="en-US" sz="1600">
                <a:solidFill>
                  <a:srgbClr val="5F6062"/>
                </a:solidFill>
              </a:rPr>
              <a:t>)</a:t>
            </a:r>
            <a:endParaRPr sz="1600">
              <a:solidFill>
                <a:srgbClr val="5F6062"/>
              </a:solidFill>
            </a:endParaRPr>
          </a:p>
        </p:txBody>
      </p:sp>
      <p:pic>
        <p:nvPicPr>
          <p:cNvPr id="35" name="Google Shape;35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90564" y="2302459"/>
            <a:ext cx="1729576" cy="172957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7"/>
          <p:cNvSpPr txBox="1"/>
          <p:nvPr/>
        </p:nvSpPr>
        <p:spPr>
          <a:xfrm>
            <a:off x="6883718" y="201665"/>
            <a:ext cx="2082622" cy="43858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Rack &amp; Power</a:t>
            </a:r>
            <a:endParaRPr b="0" i="0" sz="2400" u="none" cap="none" strike="noStrike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8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Driving Factors</a:t>
            </a:r>
            <a:endParaRPr sz="3750">
              <a:solidFill>
                <a:srgbClr val="5F6062"/>
              </a:solidFill>
            </a:endParaRPr>
          </a:p>
        </p:txBody>
      </p:sp>
      <p:sp>
        <p:nvSpPr>
          <p:cNvPr id="43" name="Google Shape;43;p8"/>
          <p:cNvSpPr txBox="1"/>
          <p:nvPr/>
        </p:nvSpPr>
        <p:spPr>
          <a:xfrm>
            <a:off x="0" y="4897337"/>
            <a:ext cx="6614311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[1] - </a:t>
            </a:r>
            <a:r>
              <a:rPr b="0" i="0" lang="en-US" sz="1000" u="sng" cap="none" strike="noStrike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4"/>
              </a:rPr>
              <a:t>https://techblog.comsoc.org/2019/10/19/synergy-research-group-hyperscale-data-center-count-500-as-of-3q-2019/</a:t>
            </a:r>
            <a:endParaRPr b="0" i="0" sz="1000" u="none" cap="none" strike="noStrike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4" name="Google Shape;44;p8"/>
          <p:cNvSpPr txBox="1"/>
          <p:nvPr/>
        </p:nvSpPr>
        <p:spPr>
          <a:xfrm>
            <a:off x="434916" y="1012053"/>
            <a:ext cx="7829211" cy="3693111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noAutofit/>
          </a:bodyPr>
          <a:lstStyle/>
          <a:p>
            <a:pPr indent="-213995" lvl="1" marL="21399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Component power and density pushing limits of air-cooling</a:t>
            </a:r>
            <a:endParaRPr/>
          </a:p>
          <a:p>
            <a:pPr indent="-212725" lvl="3" marL="69056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1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Driven by use-case/application</a:t>
            </a:r>
            <a:endParaRPr/>
          </a:p>
          <a:p>
            <a:pPr indent="-213995" lvl="1" marL="213995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Current hyperscale DC designs</a:t>
            </a:r>
            <a:endParaRPr/>
          </a:p>
          <a:p>
            <a:pPr indent="-212725" lvl="4" marL="69056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1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Maximizes cooling efficiency</a:t>
            </a:r>
            <a:endParaRPr/>
          </a:p>
          <a:p>
            <a:pPr indent="-212725" lvl="4" marL="69056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1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Count &gt; 500 as of 3Q19 [1]; large proportion designed for energy-efficient air-cooling</a:t>
            </a:r>
            <a:endParaRPr/>
          </a:p>
          <a:p>
            <a:pPr indent="-213995" lvl="1" marL="213995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Facility water integration may not be as rapid as component power/cooling trends</a:t>
            </a:r>
            <a:endParaRPr/>
          </a:p>
          <a:p>
            <a:pPr indent="-212725" lvl="3" marL="69056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1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Differing impact of enabling facility water between greenfield and existing facilities</a:t>
            </a:r>
            <a:endParaRPr/>
          </a:p>
          <a:p>
            <a:pPr indent="-212725" lvl="3" marL="690563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1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Trends in specific components will be outlined in MSFT presentation</a:t>
            </a:r>
            <a:endParaRPr b="0" i="0" sz="15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9"/>
          <p:cNvSpPr txBox="1"/>
          <p:nvPr>
            <p:ph type="title"/>
          </p:nvPr>
        </p:nvSpPr>
        <p:spPr>
          <a:xfrm>
            <a:off x="406162" y="255372"/>
            <a:ext cx="7886700" cy="577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Evolution of Air-Cooled DCs</a:t>
            </a:r>
            <a:endParaRPr sz="3750">
              <a:solidFill>
                <a:srgbClr val="5F6062"/>
              </a:solidFill>
            </a:endParaRPr>
          </a:p>
        </p:txBody>
      </p:sp>
      <p:grpSp>
        <p:nvGrpSpPr>
          <p:cNvPr id="51" name="Google Shape;51;p9"/>
          <p:cNvGrpSpPr/>
          <p:nvPr/>
        </p:nvGrpSpPr>
        <p:grpSpPr>
          <a:xfrm>
            <a:off x="1439729" y="1057763"/>
            <a:ext cx="6001495" cy="1970425"/>
            <a:chOff x="47252" y="1046787"/>
            <a:chExt cx="6001495" cy="1970425"/>
          </a:xfrm>
        </p:grpSpPr>
        <p:sp>
          <p:nvSpPr>
            <p:cNvPr id="52" name="Google Shape;52;p9"/>
            <p:cNvSpPr/>
            <p:nvPr/>
          </p:nvSpPr>
          <p:spPr>
            <a:xfrm>
              <a:off x="4655468" y="1335447"/>
              <a:ext cx="1393279" cy="1393350"/>
            </a:xfrm>
            <a:prstGeom prst="ellipse">
              <a:avLst/>
            </a:prstGeom>
            <a:solidFill>
              <a:srgbClr val="4372C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9"/>
            <p:cNvSpPr/>
            <p:nvPr/>
          </p:nvSpPr>
          <p:spPr>
            <a:xfrm>
              <a:off x="4702070" y="1381900"/>
              <a:ext cx="1300672" cy="1300443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9"/>
            <p:cNvSpPr txBox="1"/>
            <p:nvPr/>
          </p:nvSpPr>
          <p:spPr>
            <a:xfrm>
              <a:off x="4887881" y="1567712"/>
              <a:ext cx="929051" cy="9288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Direct Evap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9"/>
            <p:cNvSpPr/>
            <p:nvPr/>
          </p:nvSpPr>
          <p:spPr>
            <a:xfrm rot="2700000">
              <a:off x="3209601" y="1335349"/>
              <a:ext cx="1393301" cy="1393301"/>
            </a:xfrm>
            <a:prstGeom prst="teardrop">
              <a:avLst>
                <a:gd fmla="val 100000" name="adj"/>
              </a:avLst>
            </a:prstGeom>
            <a:solidFill>
              <a:srgbClr val="4372C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9"/>
            <p:cNvSpPr/>
            <p:nvPr/>
          </p:nvSpPr>
          <p:spPr>
            <a:xfrm>
              <a:off x="3262189" y="1381900"/>
              <a:ext cx="1300672" cy="1300443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9"/>
            <p:cNvSpPr txBox="1"/>
            <p:nvPr/>
          </p:nvSpPr>
          <p:spPr>
            <a:xfrm>
              <a:off x="3448000" y="1567712"/>
              <a:ext cx="929051" cy="9288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Indirect Evap</a:t>
              </a:r>
              <a:endPara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9"/>
            <p:cNvSpPr/>
            <p:nvPr/>
          </p:nvSpPr>
          <p:spPr>
            <a:xfrm rot="2700000">
              <a:off x="1775695" y="1335349"/>
              <a:ext cx="1393301" cy="1393301"/>
            </a:xfrm>
            <a:prstGeom prst="teardrop">
              <a:avLst>
                <a:gd fmla="val 100000" name="adj"/>
              </a:avLst>
            </a:prstGeom>
            <a:solidFill>
              <a:srgbClr val="4372C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9"/>
            <p:cNvSpPr/>
            <p:nvPr/>
          </p:nvSpPr>
          <p:spPr>
            <a:xfrm>
              <a:off x="1822308" y="1381900"/>
              <a:ext cx="1300672" cy="1300443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9"/>
            <p:cNvSpPr txBox="1"/>
            <p:nvPr/>
          </p:nvSpPr>
          <p:spPr>
            <a:xfrm>
              <a:off x="2008119" y="1567712"/>
              <a:ext cx="929051" cy="9288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Chiller+ Eco Mode</a:t>
              </a:r>
              <a:endParaRPr/>
            </a:p>
          </p:txBody>
        </p:sp>
        <p:sp>
          <p:nvSpPr>
            <p:cNvPr id="61" name="Google Shape;61;p9"/>
            <p:cNvSpPr/>
            <p:nvPr/>
          </p:nvSpPr>
          <p:spPr>
            <a:xfrm rot="2700000">
              <a:off x="335814" y="1335349"/>
              <a:ext cx="1393301" cy="1393301"/>
            </a:xfrm>
            <a:prstGeom prst="teardrop">
              <a:avLst>
                <a:gd fmla="val 100000" name="adj"/>
              </a:avLst>
            </a:prstGeom>
            <a:solidFill>
              <a:srgbClr val="4372C3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9"/>
            <p:cNvSpPr/>
            <p:nvPr/>
          </p:nvSpPr>
          <p:spPr>
            <a:xfrm>
              <a:off x="382427" y="1381900"/>
              <a:ext cx="1300672" cy="1300443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rgbClr val="4372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9"/>
            <p:cNvSpPr txBox="1"/>
            <p:nvPr/>
          </p:nvSpPr>
          <p:spPr>
            <a:xfrm>
              <a:off x="568238" y="1567712"/>
              <a:ext cx="929051" cy="9288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Water/Air Cooled Chillers</a:t>
              </a:r>
              <a:endParaRPr/>
            </a:p>
          </p:txBody>
        </p:sp>
      </p:grpSp>
      <p:sp>
        <p:nvSpPr>
          <p:cNvPr id="64" name="Google Shape;64;p9"/>
          <p:cNvSpPr/>
          <p:nvPr/>
        </p:nvSpPr>
        <p:spPr>
          <a:xfrm>
            <a:off x="48017" y="3319215"/>
            <a:ext cx="1645920" cy="375781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PUE</a:t>
            </a:r>
            <a:endParaRPr/>
          </a:p>
        </p:txBody>
      </p:sp>
      <p:sp>
        <p:nvSpPr>
          <p:cNvPr id="65" name="Google Shape;65;p9"/>
          <p:cNvSpPr/>
          <p:nvPr/>
        </p:nvSpPr>
        <p:spPr>
          <a:xfrm>
            <a:off x="1898698" y="3319215"/>
            <a:ext cx="1645920" cy="375781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WUE</a:t>
            </a:r>
            <a:endParaRPr/>
          </a:p>
        </p:txBody>
      </p:sp>
      <p:sp>
        <p:nvSpPr>
          <p:cNvPr id="66" name="Google Shape;66;p9"/>
          <p:cNvSpPr/>
          <p:nvPr/>
        </p:nvSpPr>
        <p:spPr>
          <a:xfrm>
            <a:off x="3746248" y="3319215"/>
            <a:ext cx="1645920" cy="375781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Capex</a:t>
            </a:r>
            <a:endParaRPr/>
          </a:p>
        </p:txBody>
      </p:sp>
      <p:sp>
        <p:nvSpPr>
          <p:cNvPr id="67" name="Google Shape;67;p9"/>
          <p:cNvSpPr/>
          <p:nvPr/>
        </p:nvSpPr>
        <p:spPr>
          <a:xfrm>
            <a:off x="5593798" y="3319215"/>
            <a:ext cx="1645920" cy="375781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Opex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9"/>
          <p:cNvSpPr/>
          <p:nvPr/>
        </p:nvSpPr>
        <p:spPr>
          <a:xfrm>
            <a:off x="7441348" y="3319215"/>
            <a:ext cx="1645920" cy="375781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Maintenance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9"/>
          <p:cNvSpPr/>
          <p:nvPr/>
        </p:nvSpPr>
        <p:spPr>
          <a:xfrm>
            <a:off x="1855542" y="3962063"/>
            <a:ext cx="1645920" cy="375781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Air Quality</a:t>
            </a:r>
            <a:endParaRPr/>
          </a:p>
        </p:txBody>
      </p:sp>
      <p:sp>
        <p:nvSpPr>
          <p:cNvPr id="70" name="Google Shape;70;p9"/>
          <p:cNvSpPr/>
          <p:nvPr/>
        </p:nvSpPr>
        <p:spPr>
          <a:xfrm>
            <a:off x="3746248" y="3962063"/>
            <a:ext cx="1645920" cy="375781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Reliability</a:t>
            </a:r>
            <a:endParaRPr/>
          </a:p>
        </p:txBody>
      </p:sp>
      <p:sp>
        <p:nvSpPr>
          <p:cNvPr id="71" name="Google Shape;71;p9"/>
          <p:cNvSpPr/>
          <p:nvPr/>
        </p:nvSpPr>
        <p:spPr>
          <a:xfrm>
            <a:off x="5636954" y="3962063"/>
            <a:ext cx="1645920" cy="375781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Climate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"/>
          <p:cNvSpPr txBox="1"/>
          <p:nvPr/>
        </p:nvSpPr>
        <p:spPr>
          <a:xfrm>
            <a:off x="448087" y="1100175"/>
            <a:ext cx="7100577" cy="322978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Extend life of air-cooled facilities &amp; permit smooth transition</a:t>
            </a:r>
            <a:endParaRPr b="0" i="0" sz="21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2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8" name="Google Shape;78;p10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Stretching Limits</a:t>
            </a:r>
            <a:endParaRPr sz="3750">
              <a:solidFill>
                <a:srgbClr val="5F6062"/>
              </a:solidFill>
            </a:endParaRPr>
          </a:p>
        </p:txBody>
      </p:sp>
      <p:pic>
        <p:nvPicPr>
          <p:cNvPr id="79" name="Google Shape;79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91147" y="1602422"/>
            <a:ext cx="6439711" cy="28046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" name="Google Shape;80;p10"/>
          <p:cNvGrpSpPr/>
          <p:nvPr/>
        </p:nvGrpSpPr>
        <p:grpSpPr>
          <a:xfrm>
            <a:off x="3589599" y="2188723"/>
            <a:ext cx="1887166" cy="1849252"/>
            <a:chOff x="2879387" y="2188723"/>
            <a:chExt cx="1887166" cy="1849252"/>
          </a:xfrm>
        </p:grpSpPr>
        <p:sp>
          <p:nvSpPr>
            <p:cNvPr id="81" name="Google Shape;81;p10"/>
            <p:cNvSpPr/>
            <p:nvPr/>
          </p:nvSpPr>
          <p:spPr>
            <a:xfrm>
              <a:off x="2879387" y="2188723"/>
              <a:ext cx="1887166" cy="1595336"/>
            </a:xfrm>
            <a:prstGeom prst="rect">
              <a:avLst/>
            </a:prstGeom>
            <a:noFill/>
            <a:ln cap="flat" cmpd="sng" w="25400">
              <a:solidFill>
                <a:srgbClr val="7030A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25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0"/>
            <p:cNvSpPr txBox="1"/>
            <p:nvPr/>
          </p:nvSpPr>
          <p:spPr>
            <a:xfrm>
              <a:off x="2965203" y="3784059"/>
              <a:ext cx="1715534" cy="253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US" sz="1050" u="none" cap="none" strike="noStrike">
                  <a:solidFill>
                    <a:srgbClr val="7030A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Air-assisted Liquid Cooling</a:t>
              </a: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1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Case Study</a:t>
            </a:r>
            <a:endParaRPr sz="3750">
              <a:solidFill>
                <a:srgbClr val="5F6062"/>
              </a:solidFill>
            </a:endParaRPr>
          </a:p>
        </p:txBody>
      </p:sp>
      <p:grpSp>
        <p:nvGrpSpPr>
          <p:cNvPr id="89" name="Google Shape;89;p11"/>
          <p:cNvGrpSpPr/>
          <p:nvPr/>
        </p:nvGrpSpPr>
        <p:grpSpPr>
          <a:xfrm>
            <a:off x="1184883" y="1235203"/>
            <a:ext cx="2548782" cy="2069638"/>
            <a:chOff x="4572000" y="1536931"/>
            <a:chExt cx="2548782" cy="2069638"/>
          </a:xfrm>
        </p:grpSpPr>
        <p:pic>
          <p:nvPicPr>
            <p:cNvPr id="90" name="Google Shape;90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572000" y="1536931"/>
              <a:ext cx="2548782" cy="20696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11"/>
            <p:cNvSpPr txBox="1"/>
            <p:nvPr/>
          </p:nvSpPr>
          <p:spPr>
            <a:xfrm>
              <a:off x="4572000" y="1536931"/>
              <a:ext cx="83227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US" sz="1200" u="none" cap="none" strike="noStrike">
                  <a:solidFill>
                    <a:srgbClr val="7030A0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GPU shelf</a:t>
              </a:r>
              <a:endParaRPr/>
            </a:p>
          </p:txBody>
        </p:sp>
      </p:grpSp>
      <p:pic>
        <p:nvPicPr>
          <p:cNvPr id="92" name="Google Shape;9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33223" y="326837"/>
            <a:ext cx="2465505" cy="449417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1"/>
          <p:cNvSpPr txBox="1"/>
          <p:nvPr/>
        </p:nvSpPr>
        <p:spPr>
          <a:xfrm>
            <a:off x="7080126" y="2083737"/>
            <a:ext cx="106150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7030A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Rear door HX</a:t>
            </a:r>
            <a:endParaRPr/>
          </a:p>
        </p:txBody>
      </p:sp>
      <p:sp>
        <p:nvSpPr>
          <p:cNvPr id="94" name="Google Shape;94;p11"/>
          <p:cNvSpPr txBox="1"/>
          <p:nvPr/>
        </p:nvSpPr>
        <p:spPr>
          <a:xfrm>
            <a:off x="4108148" y="326837"/>
            <a:ext cx="81785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7030A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Modified CDU</a:t>
            </a:r>
            <a:endParaRPr/>
          </a:p>
        </p:txBody>
      </p:sp>
      <p:sp>
        <p:nvSpPr>
          <p:cNvPr id="95" name="Google Shape;95;p11"/>
          <p:cNvSpPr txBox="1"/>
          <p:nvPr/>
        </p:nvSpPr>
        <p:spPr>
          <a:xfrm>
            <a:off x="7085865" y="3263556"/>
            <a:ext cx="130401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7030A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Adapter frame + manifolds (hidden)</a:t>
            </a:r>
            <a:endParaRPr/>
          </a:p>
        </p:txBody>
      </p:sp>
      <p:cxnSp>
        <p:nvCxnSpPr>
          <p:cNvPr id="96" name="Google Shape;96;p11"/>
          <p:cNvCxnSpPr/>
          <p:nvPr/>
        </p:nvCxnSpPr>
        <p:spPr>
          <a:xfrm flipH="1" rot="10800000">
            <a:off x="3529250" y="2422185"/>
            <a:ext cx="1468877" cy="11065"/>
          </a:xfrm>
          <a:prstGeom prst="straightConnector1">
            <a:avLst/>
          </a:prstGeom>
          <a:noFill/>
          <a:ln cap="flat" cmpd="sng" w="57150">
            <a:solidFill>
              <a:srgbClr val="00B0F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97" name="Google Shape;97;p11"/>
          <p:cNvCxnSpPr/>
          <p:nvPr/>
        </p:nvCxnSpPr>
        <p:spPr>
          <a:xfrm rot="10800000">
            <a:off x="6775280" y="1678598"/>
            <a:ext cx="411570" cy="420261"/>
          </a:xfrm>
          <a:prstGeom prst="straightConnector1">
            <a:avLst/>
          </a:prstGeom>
          <a:noFill/>
          <a:ln cap="flat" cmpd="sng" w="38100">
            <a:solidFill>
              <a:srgbClr val="00B0F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98" name="Google Shape;98;p11"/>
          <p:cNvCxnSpPr/>
          <p:nvPr/>
        </p:nvCxnSpPr>
        <p:spPr>
          <a:xfrm>
            <a:off x="4502016" y="768485"/>
            <a:ext cx="395592" cy="853394"/>
          </a:xfrm>
          <a:prstGeom prst="straightConnector1">
            <a:avLst/>
          </a:prstGeom>
          <a:noFill/>
          <a:ln cap="flat" cmpd="sng" w="38100">
            <a:solidFill>
              <a:srgbClr val="00B0F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99" name="Google Shape;99;p11"/>
          <p:cNvCxnSpPr/>
          <p:nvPr/>
        </p:nvCxnSpPr>
        <p:spPr>
          <a:xfrm rot="10800000">
            <a:off x="6618133" y="3318144"/>
            <a:ext cx="461993" cy="108987"/>
          </a:xfrm>
          <a:prstGeom prst="straightConnector1">
            <a:avLst/>
          </a:prstGeom>
          <a:noFill/>
          <a:ln cap="flat" cmpd="sng" w="38100">
            <a:solidFill>
              <a:srgbClr val="00B0F0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00" name="Google Shape;100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7473" y="3600959"/>
            <a:ext cx="3414409" cy="68531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1"/>
          <p:cNvSpPr txBox="1"/>
          <p:nvPr/>
        </p:nvSpPr>
        <p:spPr>
          <a:xfrm>
            <a:off x="4909077" y="322484"/>
            <a:ext cx="53251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7030A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ORv2</a:t>
            </a:r>
            <a:endParaRPr/>
          </a:p>
        </p:txBody>
      </p:sp>
      <p:cxnSp>
        <p:nvCxnSpPr>
          <p:cNvPr id="102" name="Google Shape;102;p11"/>
          <p:cNvCxnSpPr/>
          <p:nvPr/>
        </p:nvCxnSpPr>
        <p:spPr>
          <a:xfrm>
            <a:off x="5175666" y="589055"/>
            <a:ext cx="252712" cy="545165"/>
          </a:xfrm>
          <a:prstGeom prst="straightConnector1">
            <a:avLst/>
          </a:prstGeom>
          <a:noFill/>
          <a:ln cap="flat" cmpd="sng" w="38100">
            <a:solidFill>
              <a:srgbClr val="00B0F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3" name="Google Shape;103;p11"/>
          <p:cNvSpPr txBox="1"/>
          <p:nvPr/>
        </p:nvSpPr>
        <p:spPr>
          <a:xfrm>
            <a:off x="5651799" y="4489418"/>
            <a:ext cx="1317952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7030A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Compute sleds + blanking pizza boxes not shown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Case Study: Performance</a:t>
            </a:r>
            <a:endParaRPr sz="3750">
              <a:solidFill>
                <a:srgbClr val="5F6062"/>
              </a:solidFill>
            </a:endParaRPr>
          </a:p>
        </p:txBody>
      </p:sp>
      <p:pic>
        <p:nvPicPr>
          <p:cNvPr id="110" name="Google Shape;11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85269" y="1491736"/>
            <a:ext cx="4373462" cy="305279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2"/>
          <p:cNvSpPr txBox="1"/>
          <p:nvPr/>
        </p:nvSpPr>
        <p:spPr>
          <a:xfrm>
            <a:off x="448087" y="996667"/>
            <a:ext cx="7100577" cy="52170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 u="sng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Promising</a:t>
            </a:r>
            <a:r>
              <a:rPr b="1" i="0" lang="en-US" sz="1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</a:t>
            </a:r>
            <a:r>
              <a:rPr b="0" i="0" lang="en-US" sz="18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+50% power compared to original air-cooled solution</a:t>
            </a:r>
            <a:endParaRPr b="0" i="0" sz="18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3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Alignment: ACS Door HX Sub-Group</a:t>
            </a:r>
            <a:endParaRPr sz="3750">
              <a:solidFill>
                <a:srgbClr val="5F6062"/>
              </a:solidFill>
            </a:endParaRPr>
          </a:p>
        </p:txBody>
      </p:sp>
      <p:pic>
        <p:nvPicPr>
          <p:cNvPr id="118" name="Google Shape;11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2244" y="942459"/>
            <a:ext cx="6695428" cy="3557163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3"/>
          <p:cNvSpPr txBox="1"/>
          <p:nvPr/>
        </p:nvSpPr>
        <p:spPr>
          <a:xfrm>
            <a:off x="377428" y="3835955"/>
            <a:ext cx="223957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Specification being updated with community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4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ACS Door HX: Specification</a:t>
            </a:r>
            <a:endParaRPr sz="3750">
              <a:solidFill>
                <a:srgbClr val="5F6062"/>
              </a:solidFill>
            </a:endParaRPr>
          </a:p>
        </p:txBody>
      </p:sp>
      <p:pic>
        <p:nvPicPr>
          <p:cNvPr id="126" name="Google Shape;12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90677" y="807868"/>
            <a:ext cx="5539191" cy="3819799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4"/>
          <p:cNvSpPr/>
          <p:nvPr/>
        </p:nvSpPr>
        <p:spPr>
          <a:xfrm>
            <a:off x="377428" y="983548"/>
            <a:ext cx="867110" cy="3468438"/>
          </a:xfrm>
          <a:prstGeom prst="flowChartAlternateProcess">
            <a:avLst/>
          </a:prstGeom>
          <a:solidFill>
            <a:srgbClr val="54813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4"/>
          <p:cNvSpPr txBox="1"/>
          <p:nvPr/>
        </p:nvSpPr>
        <p:spPr>
          <a:xfrm rot="-5400000">
            <a:off x="-880911" y="2326517"/>
            <a:ext cx="3383782" cy="782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Physical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5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ACS Door HX: Specification</a:t>
            </a:r>
            <a:endParaRPr sz="3750">
              <a:solidFill>
                <a:srgbClr val="5F6062"/>
              </a:solidFill>
            </a:endParaRPr>
          </a:p>
        </p:txBody>
      </p:sp>
      <p:sp>
        <p:nvSpPr>
          <p:cNvPr id="135" name="Google Shape;135;p15"/>
          <p:cNvSpPr/>
          <p:nvPr/>
        </p:nvSpPr>
        <p:spPr>
          <a:xfrm>
            <a:off x="377428" y="983548"/>
            <a:ext cx="867110" cy="3468438"/>
          </a:xfrm>
          <a:prstGeom prst="flowChartAlternateProcess">
            <a:avLst/>
          </a:prstGeom>
          <a:solidFill>
            <a:srgbClr val="548135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5"/>
          <p:cNvSpPr txBox="1"/>
          <p:nvPr/>
        </p:nvSpPr>
        <p:spPr>
          <a:xfrm rot="-5400000">
            <a:off x="-880911" y="2326517"/>
            <a:ext cx="3383782" cy="782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Physical</a:t>
            </a:r>
            <a:endParaRPr/>
          </a:p>
        </p:txBody>
      </p:sp>
      <p:pic>
        <p:nvPicPr>
          <p:cNvPr id="137" name="Google Shape;13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9719" y="1605076"/>
            <a:ext cx="6329779" cy="305741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5"/>
          <p:cNvSpPr txBox="1"/>
          <p:nvPr/>
        </p:nvSpPr>
        <p:spPr>
          <a:xfrm>
            <a:off x="1264835" y="983548"/>
            <a:ext cx="7044664" cy="71208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-320675" lvl="8" marL="5683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Weight (with coolant): ≤ 100kg (preferred); ≤ 150kg (maximum)</a:t>
            </a:r>
            <a:endParaRPr/>
          </a:p>
          <a:p>
            <a:pPr indent="-320675" lvl="8" marL="568325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Hinged solution should permit opening of door by 90°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6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ACS Door HX: Specification</a:t>
            </a:r>
            <a:endParaRPr sz="3750">
              <a:solidFill>
                <a:srgbClr val="5F6062"/>
              </a:solidFill>
            </a:endParaRPr>
          </a:p>
        </p:txBody>
      </p:sp>
      <p:sp>
        <p:nvSpPr>
          <p:cNvPr id="145" name="Google Shape;145;p16"/>
          <p:cNvSpPr/>
          <p:nvPr/>
        </p:nvSpPr>
        <p:spPr>
          <a:xfrm>
            <a:off x="377428" y="983548"/>
            <a:ext cx="867110" cy="3468438"/>
          </a:xfrm>
          <a:prstGeom prst="flowChartAlternateProcess">
            <a:avLst/>
          </a:prstGeom>
          <a:solidFill>
            <a:srgbClr val="BF9000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6"/>
          <p:cNvSpPr txBox="1"/>
          <p:nvPr/>
        </p:nvSpPr>
        <p:spPr>
          <a:xfrm rot="-5400000">
            <a:off x="-880911" y="2326517"/>
            <a:ext cx="3383782" cy="782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Performance/Metrology</a:t>
            </a:r>
            <a:endParaRPr/>
          </a:p>
        </p:txBody>
      </p:sp>
      <p:sp>
        <p:nvSpPr>
          <p:cNvPr id="147" name="Google Shape;147;p16"/>
          <p:cNvSpPr txBox="1"/>
          <p:nvPr/>
        </p:nvSpPr>
        <p:spPr>
          <a:xfrm>
            <a:off x="1264835" y="983548"/>
            <a:ext cx="7044664" cy="346843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-320675" lvl="8" marL="5683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For active variant, N+1 rotor redundancy is a must</a:t>
            </a:r>
            <a:endParaRPr/>
          </a:p>
          <a:p>
            <a:pPr indent="-320675" lvl="8" marL="568325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Face area of heat exchanger within supporting frame should be maximized for performance and minimal back-pressure</a:t>
            </a:r>
            <a:endParaRPr/>
          </a:p>
          <a:p>
            <a:pPr indent="-320675" lvl="8" marL="568325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Low air-side pressure drop to minimize impact to server fans</a:t>
            </a:r>
            <a:endParaRPr/>
          </a:p>
          <a:p>
            <a:pPr indent="-320675" lvl="8" marL="1030288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2"/>
              </a:buClr>
              <a:buSzPts val="840"/>
              <a:buFont typeface="Courier New"/>
              <a:buChar char="o"/>
            </a:pPr>
            <a:r>
              <a:rPr b="0" i="0" lang="en-US" sz="1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ΔP of passive cooler ≤15Pa at rated air flow</a:t>
            </a:r>
            <a:endParaRPr/>
          </a:p>
          <a:p>
            <a:pPr indent="-320675" lvl="8" marL="1030288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2"/>
              </a:buClr>
              <a:buSzPts val="840"/>
              <a:buFont typeface="Courier New"/>
              <a:buChar char="o"/>
            </a:pPr>
            <a:r>
              <a:rPr b="0" i="0" lang="en-US" sz="1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Total power consumption should be ≤2% of rated heat rejection capacity</a:t>
            </a:r>
            <a:endParaRPr/>
          </a:p>
          <a:p>
            <a:pPr indent="-320675" lvl="8" marL="568325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Low water-side pressure drop to minimize impact to facility</a:t>
            </a:r>
            <a:endParaRPr/>
          </a:p>
          <a:p>
            <a:pPr indent="-320675" lvl="8" marL="1030288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2"/>
              </a:buClr>
              <a:buSzPts val="840"/>
              <a:buFont typeface="Courier New"/>
              <a:buChar char="o"/>
            </a:pPr>
            <a:r>
              <a:rPr b="0" i="0" lang="en-US" sz="1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ΔP of complete cooling assembly ≤100kPa at rated coolant flow rate</a:t>
            </a:r>
            <a:endParaRPr/>
          </a:p>
          <a:p>
            <a:pPr indent="-320675" lvl="8" marL="1030288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F6062"/>
              </a:buClr>
              <a:buSzPts val="840"/>
              <a:buFont typeface="Courier New"/>
              <a:buChar char="o"/>
            </a:pPr>
            <a:r>
              <a:rPr b="0" i="0" lang="en-US" sz="14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Coolant supply pressure: ≤600kPa (nominal); ≤1000kPa (max. allowable)</a:t>
            </a:r>
            <a:endParaRPr/>
          </a:p>
        </p:txBody>
      </p:sp>
      <p:sp>
        <p:nvSpPr>
          <p:cNvPr id="148" name="Google Shape;148;p16"/>
          <p:cNvSpPr txBox="1"/>
          <p:nvPr/>
        </p:nvSpPr>
        <p:spPr>
          <a:xfrm>
            <a:off x="4265358" y="4675920"/>
            <a:ext cx="2239575" cy="4616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Can be directly leveraged to enable AALC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377428" y="983548"/>
            <a:ext cx="867110" cy="3468438"/>
          </a:xfrm>
          <a:prstGeom prst="flowChartAlternateProcess">
            <a:avLst/>
          </a:prstGeom>
          <a:solidFill>
            <a:srgbClr val="C55A1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7"/>
          <p:cNvSpPr txBox="1"/>
          <p:nvPr/>
        </p:nvSpPr>
        <p:spPr>
          <a:xfrm rot="-5400000">
            <a:off x="-880911" y="2326517"/>
            <a:ext cx="3383782" cy="782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Monitoring &amp; Control</a:t>
            </a:r>
            <a:endParaRPr/>
          </a:p>
        </p:txBody>
      </p:sp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7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ACS Door HX: Specification</a:t>
            </a:r>
            <a:endParaRPr sz="3750">
              <a:solidFill>
                <a:srgbClr val="5F6062"/>
              </a:solidFill>
            </a:endParaRPr>
          </a:p>
        </p:txBody>
      </p:sp>
      <p:sp>
        <p:nvSpPr>
          <p:cNvPr id="157" name="Google Shape;157;p17"/>
          <p:cNvSpPr txBox="1"/>
          <p:nvPr/>
        </p:nvSpPr>
        <p:spPr>
          <a:xfrm>
            <a:off x="1264834" y="983548"/>
            <a:ext cx="7501737" cy="346843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-320675" lvl="8" marL="5683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Sensors, alarms and control loop types have been outlined</a:t>
            </a:r>
            <a:endParaRPr/>
          </a:p>
          <a:p>
            <a:pPr indent="0" lvl="8" marL="2476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1" lang="en-US" sz="1600" u="none" cap="none" strike="noStrike">
                <a:solidFill>
                  <a:srgbClr val="00B05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REQUIRED</a:t>
            </a:r>
            <a:endParaRPr/>
          </a:p>
          <a:p>
            <a:pPr indent="0" lvl="8" marL="2476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8" marL="2476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8" marL="24765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8" marL="2476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1" lang="en-US" sz="1600" u="none" cap="none" strike="noStrike">
                <a:solidFill>
                  <a:srgbClr val="00B05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OPTIONAL</a:t>
            </a:r>
            <a:endParaRPr/>
          </a:p>
          <a:p>
            <a:pPr indent="-259715" lvl="8" marL="56832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None/>
            </a:pPr>
            <a:r>
              <a:t/>
            </a:r>
            <a:endParaRPr b="0" i="0" sz="1600" u="none" cap="none" strike="noStrike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59715" lvl="8" marL="56832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None/>
            </a:pPr>
            <a:r>
              <a:t/>
            </a:r>
            <a:endParaRPr b="0" i="0" sz="1600" u="none" cap="none" strike="noStrike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20675" lvl="8" marL="568325" marR="0" rtl="0" algn="l">
              <a:lnSpc>
                <a:spcPct val="100000"/>
              </a:lnSpc>
              <a:spcBef>
                <a:spcPts val="3000"/>
              </a:spcBef>
              <a:spcAft>
                <a:spcPts val="60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REDFISH mockup being prepared for review; structure and sensor definitions</a:t>
            </a:r>
            <a:endParaRPr/>
          </a:p>
        </p:txBody>
      </p:sp>
      <p:graphicFrame>
        <p:nvGraphicFramePr>
          <p:cNvPr id="158" name="Google Shape;158;p17"/>
          <p:cNvGraphicFramePr/>
          <p:nvPr/>
        </p:nvGraphicFramePr>
        <p:xfrm>
          <a:off x="2272502" y="169637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{36EE5184-488F-4ED9-B3FC-A4040712C43D}</a:tableStyleId>
              </a:tblPr>
              <a:tblGrid>
                <a:gridCol w="2743200"/>
                <a:gridCol w="2743200"/>
              </a:tblGrid>
              <a:tr h="27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Air Temperature, In </a:t>
                      </a:r>
                      <a:r>
                        <a:rPr b="1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*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Fan Speed </a:t>
                      </a:r>
                      <a:r>
                        <a:rPr b="1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**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Air Temperature, Out </a:t>
                      </a:r>
                      <a:r>
                        <a:rPr b="1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*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Number of Fans Installed </a:t>
                      </a:r>
                      <a:r>
                        <a:rPr b="1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**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300" u="none" cap="none" strike="noStrike">
                        <a:latin typeface="Source Sans Pro"/>
                        <a:ea typeface="Source Sans Pro"/>
                        <a:cs typeface="Source Sans Pro"/>
                        <a:sym typeface="Source Sans Pro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Total Input Power </a:t>
                      </a:r>
                      <a:r>
                        <a:rPr b="1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**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graphicFrame>
        <p:nvGraphicFramePr>
          <p:cNvPr id="159" name="Google Shape;159;p17"/>
          <p:cNvGraphicFramePr/>
          <p:nvPr/>
        </p:nvGraphicFramePr>
        <p:xfrm>
          <a:off x="2272502" y="305614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{36EE5184-488F-4ED9-B3FC-A4040712C43D}</a:tableStyleId>
              </a:tblPr>
              <a:tblGrid>
                <a:gridCol w="2743200"/>
                <a:gridCol w="2743200"/>
              </a:tblGrid>
              <a:tr h="27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Air Differential Pressure </a:t>
                      </a:r>
                      <a:r>
                        <a:rPr b="1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**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Water Flow Rate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Water Temperature, In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Water Pressure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Water Temperature, Out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3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Humidity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sp>
        <p:nvSpPr>
          <p:cNvPr id="160" name="Google Shape;160;p17"/>
          <p:cNvSpPr/>
          <p:nvPr/>
        </p:nvSpPr>
        <p:spPr>
          <a:xfrm>
            <a:off x="4189659" y="4681851"/>
            <a:ext cx="24064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*</a:t>
            </a:r>
            <a:r>
              <a:rPr b="0" i="0" lang="en-US" sz="1200" u="none" cap="none" strike="noStrik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More than one sensor preferred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**</a:t>
            </a:r>
            <a:r>
              <a:rPr b="0" i="0" lang="en-US" sz="1200" u="none" cap="none" strike="noStrik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Specific to active door HX only</a:t>
            </a:r>
            <a:endParaRPr/>
          </a:p>
        </p:txBody>
      </p:sp>
      <p:sp>
        <p:nvSpPr>
          <p:cNvPr id="161" name="Google Shape;161;p17"/>
          <p:cNvSpPr txBox="1"/>
          <p:nvPr/>
        </p:nvSpPr>
        <p:spPr>
          <a:xfrm>
            <a:off x="810983" y="4675920"/>
            <a:ext cx="223957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Can be directly leveraged to enable AALC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"/>
          <p:cNvSpPr/>
          <p:nvPr/>
        </p:nvSpPr>
        <p:spPr>
          <a:xfrm>
            <a:off x="377428" y="983548"/>
            <a:ext cx="867110" cy="3468438"/>
          </a:xfrm>
          <a:prstGeom prst="flowChartAlternateProcess">
            <a:avLst/>
          </a:prstGeom>
          <a:solidFill>
            <a:srgbClr val="7030A0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8"/>
          <p:cNvSpPr txBox="1"/>
          <p:nvPr/>
        </p:nvSpPr>
        <p:spPr>
          <a:xfrm rot="-5400000">
            <a:off x="-880911" y="2326517"/>
            <a:ext cx="3383782" cy="7824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Reliability &amp; Quality</a:t>
            </a:r>
            <a:endParaRPr/>
          </a:p>
        </p:txBody>
      </p:sp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ACS Door HX: Specification</a:t>
            </a:r>
            <a:endParaRPr sz="3750">
              <a:solidFill>
                <a:srgbClr val="5F6062"/>
              </a:solidFill>
            </a:endParaRPr>
          </a:p>
        </p:txBody>
      </p:sp>
      <p:sp>
        <p:nvSpPr>
          <p:cNvPr id="170" name="Google Shape;170;p18"/>
          <p:cNvSpPr txBox="1"/>
          <p:nvPr/>
        </p:nvSpPr>
        <p:spPr>
          <a:xfrm>
            <a:off x="1264834" y="983548"/>
            <a:ext cx="7501737" cy="346843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8" marL="2476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PRESSURE / LEAK TESTING</a:t>
            </a:r>
            <a:endParaRPr/>
          </a:p>
          <a:p>
            <a:pPr indent="-320675" lvl="8" marL="5683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1" lang="en-US" sz="1600" u="none" cap="none" strike="noStrike">
                <a:solidFill>
                  <a:srgbClr val="00B05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Checks at manufacturer (required)</a:t>
            </a:r>
            <a:endParaRPr/>
          </a:p>
          <a:p>
            <a:pPr indent="-320675" lvl="8" marL="1030288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2"/>
              </a:buClr>
              <a:buSzPts val="840"/>
              <a:buFont typeface="Courier New"/>
              <a:buChar char="o"/>
            </a:pPr>
            <a:r>
              <a:rPr b="0" i="0" lang="en-US" sz="1400" u="none" cap="none" strike="noStrike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Pressure decay method</a:t>
            </a:r>
            <a:endParaRPr/>
          </a:p>
          <a:p>
            <a:pPr indent="-259715" lvl="8" marL="5683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None/>
            </a:pPr>
            <a:r>
              <a:t/>
            </a:r>
            <a:endParaRPr b="0" i="1" sz="1600" u="none" cap="none" strike="noStrike">
              <a:solidFill>
                <a:srgbClr val="00B05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59715" lvl="8" marL="5683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None/>
            </a:pPr>
            <a:r>
              <a:t/>
            </a:r>
            <a:endParaRPr b="0" i="1" sz="1600" u="none" cap="none" strike="noStrike">
              <a:solidFill>
                <a:srgbClr val="00B05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59715" lvl="8" marL="5683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None/>
            </a:pPr>
            <a:r>
              <a:t/>
            </a:r>
            <a:endParaRPr b="0" i="1" sz="1600" u="none" cap="none" strike="noStrike">
              <a:solidFill>
                <a:srgbClr val="00B05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59715" lvl="8" marL="5683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None/>
            </a:pPr>
            <a:r>
              <a:t/>
            </a:r>
            <a:endParaRPr b="0" i="1" sz="1600" u="none" cap="none" strike="noStrike">
              <a:solidFill>
                <a:srgbClr val="00B05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20675" lvl="8" marL="56832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1" lang="en-US" sz="1600" u="none" cap="none" strike="noStrike">
                <a:solidFill>
                  <a:srgbClr val="00B05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Checks at integrator or end-user (recommended)</a:t>
            </a:r>
            <a:endParaRPr/>
          </a:p>
          <a:p>
            <a:pPr indent="-320675" lvl="8" marL="56832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1" lang="en-US" sz="1600" u="none" cap="none" strike="noStrike">
                <a:solidFill>
                  <a:srgbClr val="00B05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Leak detection in operation (recommended)</a:t>
            </a:r>
            <a:endParaRPr/>
          </a:p>
          <a:p>
            <a:pPr indent="0" lvl="8" marL="24765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AIRFLOW SEALING</a:t>
            </a:r>
            <a:endParaRPr/>
          </a:p>
          <a:p>
            <a:pPr indent="-320675" lvl="8" marL="568325" marR="0" rtl="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1" lang="en-US" sz="1600" u="none" cap="none" strike="noStrike">
                <a:solidFill>
                  <a:srgbClr val="00B05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Sealing of adapter frame/door to rack; within rack is equally critical</a:t>
            </a:r>
            <a:endParaRPr/>
          </a:p>
        </p:txBody>
      </p:sp>
      <p:sp>
        <p:nvSpPr>
          <p:cNvPr id="171" name="Google Shape;171;p18"/>
          <p:cNvSpPr txBox="1"/>
          <p:nvPr/>
        </p:nvSpPr>
        <p:spPr>
          <a:xfrm>
            <a:off x="2224363" y="2201661"/>
            <a:ext cx="1769267" cy="595291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25" u="none" cap="none" strike="noStrike"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graphicFrame>
        <p:nvGraphicFramePr>
          <p:cNvPr id="172" name="Google Shape;172;p18"/>
          <p:cNvGraphicFramePr/>
          <p:nvPr/>
        </p:nvGraphicFramePr>
        <p:xfrm>
          <a:off x="4971821" y="120016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{36EE5184-488F-4ED9-B3FC-A4040712C43D}</a:tableStyleId>
              </a:tblPr>
              <a:tblGrid>
                <a:gridCol w="1918125"/>
                <a:gridCol w="1830925"/>
              </a:tblGrid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Leak definition (seal quality)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Helium leak rate (mbar.l/s)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Water-tight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</a:t>
                      </a:r>
                      <a:r>
                        <a:rPr b="0" baseline="3000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-2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Vapor-tight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</a:t>
                      </a:r>
                      <a:r>
                        <a:rPr b="0" baseline="3000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-3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Bacterial-tight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</a:t>
                      </a:r>
                      <a:r>
                        <a:rPr b="0" baseline="3000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-4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Fuel-tight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</a:t>
                      </a:r>
                      <a:r>
                        <a:rPr b="0" baseline="3000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-5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Virus-tight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</a:t>
                      </a:r>
                      <a:r>
                        <a:rPr b="0" baseline="3000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-6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Gas-tight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</a:t>
                      </a:r>
                      <a:r>
                        <a:rPr b="0" baseline="3000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-7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228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Insulator seal-tight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10</a:t>
                      </a:r>
                      <a:r>
                        <a:rPr b="0" baseline="30000" lang="en-US" sz="1000" u="none" cap="none" strike="noStrike">
                          <a:latin typeface="Source Sans Pro"/>
                          <a:ea typeface="Source Sans Pro"/>
                          <a:cs typeface="Source Sans Pro"/>
                          <a:sym typeface="Source Sans Pro"/>
                        </a:rPr>
                        <a:t>-10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  <p:sp>
        <p:nvSpPr>
          <p:cNvPr id="173" name="Google Shape;173;p18"/>
          <p:cNvSpPr txBox="1"/>
          <p:nvPr/>
        </p:nvSpPr>
        <p:spPr>
          <a:xfrm>
            <a:off x="4302116" y="4675920"/>
            <a:ext cx="2239575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Can be directly leveraged to enable AALC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0478" y="1466374"/>
            <a:ext cx="4484821" cy="3166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AALC: At-a-Glance</a:t>
            </a:r>
            <a:endParaRPr sz="3750">
              <a:solidFill>
                <a:srgbClr val="5F6062"/>
              </a:solidFill>
            </a:endParaRPr>
          </a:p>
        </p:txBody>
      </p:sp>
      <p:sp>
        <p:nvSpPr>
          <p:cNvPr id="181" name="Google Shape;181;p19"/>
          <p:cNvSpPr txBox="1"/>
          <p:nvPr/>
        </p:nvSpPr>
        <p:spPr>
          <a:xfrm>
            <a:off x="211439" y="1029151"/>
            <a:ext cx="7337226" cy="43722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Generate above-ambient temperature coolant for LC needs</a:t>
            </a:r>
            <a:endParaRPr b="0" i="0" sz="22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2" name="Google Shape;182;p19"/>
          <p:cNvSpPr txBox="1"/>
          <p:nvPr/>
        </p:nvSpPr>
        <p:spPr>
          <a:xfrm>
            <a:off x="632541" y="1784386"/>
            <a:ext cx="2239575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Reservoir and pumping unit (RPU): Standardize &amp; optimize (performance and cost)</a:t>
            </a:r>
            <a:endParaRPr/>
          </a:p>
        </p:txBody>
      </p:sp>
      <p:sp>
        <p:nvSpPr>
          <p:cNvPr id="183" name="Google Shape;183;p19"/>
          <p:cNvSpPr txBox="1"/>
          <p:nvPr/>
        </p:nvSpPr>
        <p:spPr>
          <a:xfrm>
            <a:off x="632541" y="3359114"/>
            <a:ext cx="2797848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Liquid-to-air heat exchanger (HX): Flexible, optimized for performance/efficiency &amp; reduced overhead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 up of a device&#10;&#10;Description automatically generated" id="188" name="Google Shape;188;p20"/>
          <p:cNvPicPr preferRelativeResize="0"/>
          <p:nvPr/>
        </p:nvPicPr>
        <p:blipFill rotWithShape="1">
          <a:blip r:embed="rId3">
            <a:alphaModFix/>
          </a:blip>
          <a:srcRect b="15389" l="21098" r="20122" t="19622"/>
          <a:stretch/>
        </p:blipFill>
        <p:spPr>
          <a:xfrm>
            <a:off x="5318445" y="1297142"/>
            <a:ext cx="3183871" cy="1648083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0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/>
              <a:t>Reservoir and Pumping Unit</a:t>
            </a:r>
            <a:endParaRPr sz="3750"/>
          </a:p>
        </p:txBody>
      </p:sp>
      <p:pic>
        <p:nvPicPr>
          <p:cNvPr descr="A close up of electronics&#10;&#10;Description automatically generated" id="190" name="Google Shape;190;p20"/>
          <p:cNvPicPr preferRelativeResize="0"/>
          <p:nvPr/>
        </p:nvPicPr>
        <p:blipFill rotWithShape="1">
          <a:blip r:embed="rId4">
            <a:alphaModFix/>
          </a:blip>
          <a:srcRect b="13029" l="30067" r="0" t="14631"/>
          <a:stretch/>
        </p:blipFill>
        <p:spPr>
          <a:xfrm>
            <a:off x="5415628" y="3027181"/>
            <a:ext cx="2852495" cy="138146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/>
        </p:nvSpPr>
        <p:spPr>
          <a:xfrm>
            <a:off x="434917" y="1012053"/>
            <a:ext cx="4305386" cy="3693111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noAutofit/>
          </a:bodyPr>
          <a:lstStyle/>
          <a:p>
            <a:pPr indent="-213995" lvl="1" marL="21399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4RU chassis designed to fit in 19” Rack</a:t>
            </a:r>
            <a:endParaRPr b="0" i="0" sz="52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3995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Compatible with ORv2 and ORv3 racks using an adapter frame</a:t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13995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Cost optimized for AALC solution</a:t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13995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Standardized electrical and liquid connectors (TBD)</a:t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13995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Standardized controls and reporting interface for rack level / data center level management systems (TBD)</a:t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92" name="Google Shape;19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47596" y="200766"/>
            <a:ext cx="1023298" cy="1023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 up of electronics&#10;&#10;Description automatically generated" id="197" name="Google Shape;197;p21"/>
          <p:cNvPicPr preferRelativeResize="0"/>
          <p:nvPr/>
        </p:nvPicPr>
        <p:blipFill rotWithShape="1">
          <a:blip r:embed="rId3">
            <a:alphaModFix/>
          </a:blip>
          <a:srcRect b="13029" l="30067" r="0" t="14631"/>
          <a:stretch/>
        </p:blipFill>
        <p:spPr>
          <a:xfrm>
            <a:off x="5406750" y="3209294"/>
            <a:ext cx="2852495" cy="138146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1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/>
              <a:t>Reservoir and Pumping Unit</a:t>
            </a:r>
            <a:endParaRPr sz="3750"/>
          </a:p>
        </p:txBody>
      </p:sp>
      <p:sp>
        <p:nvSpPr>
          <p:cNvPr id="199" name="Google Shape;199;p21"/>
          <p:cNvSpPr txBox="1"/>
          <p:nvPr/>
        </p:nvSpPr>
        <p:spPr>
          <a:xfrm>
            <a:off x="563880" y="1226840"/>
            <a:ext cx="7432358" cy="1986359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00" name="Google Shape;200;p21"/>
          <p:cNvSpPr txBox="1"/>
          <p:nvPr/>
        </p:nvSpPr>
        <p:spPr>
          <a:xfrm>
            <a:off x="434917" y="1047565"/>
            <a:ext cx="4305386" cy="3444536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noAutofit/>
          </a:bodyPr>
          <a:lstStyle/>
          <a:p>
            <a:pPr indent="-213995" lvl="1" marL="21399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Hot-swappable, N+N redundant pump design</a:t>
            </a:r>
            <a:endParaRPr/>
          </a:p>
          <a:p>
            <a:pPr indent="-213995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Strong pumps capable of higher pressure requirements of AALC system</a:t>
            </a:r>
            <a:endParaRPr/>
          </a:p>
          <a:p>
            <a:pPr indent="-213995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48VDC (ORv3), 12VDC (ORv2), 110/230 VAC (Olympus) variants</a:t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13995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Supply power to Remote Liquid-to-Air HX (VDC)</a:t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13995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Controls and monitors the Remote Liquid-to-Air HX</a:t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213995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01" name="Google Shape;20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7596" y="200766"/>
            <a:ext cx="1023298" cy="1023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ircuit board&#10;&#10;Description automatically generated" id="202" name="Google Shape;202;p21"/>
          <p:cNvPicPr preferRelativeResize="0"/>
          <p:nvPr/>
        </p:nvPicPr>
        <p:blipFill rotWithShape="1">
          <a:blip r:embed="rId5">
            <a:alphaModFix/>
          </a:blip>
          <a:srcRect b="0" l="15824" r="16935" t="0"/>
          <a:stretch/>
        </p:blipFill>
        <p:spPr>
          <a:xfrm>
            <a:off x="5406750" y="1224064"/>
            <a:ext cx="2852495" cy="1986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/>
              <a:t>Reservoir and Pumping Unit</a:t>
            </a:r>
            <a:endParaRPr sz="3750"/>
          </a:p>
        </p:txBody>
      </p:sp>
      <p:sp>
        <p:nvSpPr>
          <p:cNvPr id="208" name="Google Shape;208;p22"/>
          <p:cNvSpPr txBox="1"/>
          <p:nvPr/>
        </p:nvSpPr>
        <p:spPr>
          <a:xfrm>
            <a:off x="563880" y="1042416"/>
            <a:ext cx="3958276" cy="3358979"/>
          </a:xfrm>
          <a:prstGeom prst="rect">
            <a:avLst/>
          </a:prstGeom>
          <a:noFill/>
          <a:ln>
            <a:noFill/>
          </a:ln>
        </p:spPr>
        <p:txBody>
          <a:bodyPr anchorCtr="0" anchor="t" bIns="17125" lIns="34275" spcFirstLastPara="1" rIns="34275" wrap="square" tIns="17125">
            <a:noAutofit/>
          </a:bodyPr>
          <a:lstStyle/>
          <a:p>
            <a:pPr indent="-213995" lvl="1" marL="21399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20 – 70 L/min</a:t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13995" lvl="1" marL="21399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Consumes ≤5% of rack IT power (including LTA HX)</a:t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213995" lvl="1" marL="21399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Internal telemetry includes: coolant temperature, pressure,  flow meter, reservoir level, leak detection, power consumption, pump speed </a:t>
            </a:r>
            <a:endParaRPr/>
          </a:p>
          <a:p>
            <a:pPr indent="-213995" lvl="1" marL="21399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1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External telemetry includes: fan control and tach, multiple zone air temperature, coil differential pressure</a:t>
            </a:r>
            <a:endParaRPr b="0" i="0" sz="190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1" marL="213995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2025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2025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1" marL="213995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2025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213995" marR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5F6061"/>
              </a:buClr>
              <a:buSzPts val="360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5F606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09" name="Google Shape;20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47596" y="200766"/>
            <a:ext cx="1023298" cy="1023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49556" y="1259632"/>
            <a:ext cx="2093040" cy="3231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ircuit board&#10;&#10;Description automatically generated" id="211" name="Google Shape;211;p22"/>
          <p:cNvPicPr preferRelativeResize="0"/>
          <p:nvPr/>
        </p:nvPicPr>
        <p:blipFill rotWithShape="1">
          <a:blip r:embed="rId5">
            <a:alphaModFix/>
          </a:blip>
          <a:srcRect b="0" l="35938" r="36830" t="0"/>
          <a:stretch/>
        </p:blipFill>
        <p:spPr>
          <a:xfrm>
            <a:off x="7069996" y="1413310"/>
            <a:ext cx="1700898" cy="29245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Facebook &amp; Microsoft Demos</a:t>
            </a:r>
            <a:endParaRPr/>
          </a:p>
        </p:txBody>
      </p:sp>
      <p:pic>
        <p:nvPicPr>
          <p:cNvPr descr="A close up of a door&#10;&#10;Description automatically generated" id="217" name="Google Shape;217;p23"/>
          <p:cNvPicPr preferRelativeResize="0"/>
          <p:nvPr/>
        </p:nvPicPr>
        <p:blipFill rotWithShape="1">
          <a:blip r:embed="rId3">
            <a:alphaModFix/>
          </a:blip>
          <a:srcRect b="0" l="11111" r="13457" t="0"/>
          <a:stretch/>
        </p:blipFill>
        <p:spPr>
          <a:xfrm>
            <a:off x="5471509" y="1516299"/>
            <a:ext cx="1583416" cy="27988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218" name="Google Shape;21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110" y="933957"/>
            <a:ext cx="508011" cy="508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69014" y="995603"/>
            <a:ext cx="1528246" cy="38472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3"/>
          <p:cNvSpPr/>
          <p:nvPr/>
        </p:nvSpPr>
        <p:spPr>
          <a:xfrm>
            <a:off x="745489" y="985460"/>
            <a:ext cx="2729945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Adjacent Rack LTA HX</a:t>
            </a:r>
            <a:endParaRPr b="0" i="0" sz="3750" u="none" cap="none" strike="noStrike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21" name="Google Shape;221;p23"/>
          <p:cNvSpPr/>
          <p:nvPr/>
        </p:nvSpPr>
        <p:spPr>
          <a:xfrm>
            <a:off x="5897260" y="985460"/>
            <a:ext cx="2729945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5F606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Rear Door LTA HX</a:t>
            </a:r>
            <a:endParaRPr b="0" i="0" sz="3750" u="none" cap="none" strike="noStrike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22" name="Google Shape;222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47596" y="200766"/>
            <a:ext cx="1023298" cy="1023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64544" y="2211262"/>
            <a:ext cx="1389402" cy="763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96869" y="1370181"/>
            <a:ext cx="1906811" cy="3415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24"/>
          <p:cNvSpPr txBox="1"/>
          <p:nvPr>
            <p:ph type="title"/>
          </p:nvPr>
        </p:nvSpPr>
        <p:spPr>
          <a:xfrm>
            <a:off x="377428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Commentary</a:t>
            </a:r>
            <a:endParaRPr/>
          </a:p>
        </p:txBody>
      </p:sp>
      <p:sp>
        <p:nvSpPr>
          <p:cNvPr id="231" name="Google Shape;231;p24"/>
          <p:cNvSpPr txBox="1"/>
          <p:nvPr/>
        </p:nvSpPr>
        <p:spPr>
          <a:xfrm>
            <a:off x="3219144" y="733827"/>
            <a:ext cx="2876308" cy="37154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4275" spcFirstLastPara="1" rIns="342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600" u="none" cap="none" strike="noStrike">
                <a:solidFill>
                  <a:srgbClr val="0000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Door HX vs Adjacent Rack HX</a:t>
            </a:r>
            <a:endParaRPr b="1" i="1" sz="1600" u="none" cap="none" strike="noStrike">
              <a:solidFill>
                <a:srgbClr val="0000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descr="A close up of a door&#10;&#10;Description automatically generated" id="232" name="Google Shape;232;p24"/>
          <p:cNvPicPr preferRelativeResize="0"/>
          <p:nvPr/>
        </p:nvPicPr>
        <p:blipFill rotWithShape="1">
          <a:blip r:embed="rId4">
            <a:alphaModFix/>
          </a:blip>
          <a:srcRect b="0" l="11111" r="13457" t="0"/>
          <a:stretch/>
        </p:blipFill>
        <p:spPr>
          <a:xfrm>
            <a:off x="2819125" y="1105819"/>
            <a:ext cx="1352140" cy="239003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4"/>
          <p:cNvSpPr/>
          <p:nvPr/>
        </p:nvSpPr>
        <p:spPr>
          <a:xfrm>
            <a:off x="284150" y="1611114"/>
            <a:ext cx="1968500" cy="8001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Airflow</a:t>
            </a:r>
            <a:endParaRPr/>
          </a:p>
        </p:txBody>
      </p:sp>
      <p:sp>
        <p:nvSpPr>
          <p:cNvPr id="234" name="Google Shape;234;p24"/>
          <p:cNvSpPr/>
          <p:nvPr/>
        </p:nvSpPr>
        <p:spPr>
          <a:xfrm>
            <a:off x="620109" y="2808920"/>
            <a:ext cx="1968500" cy="8001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Preheat</a:t>
            </a:r>
            <a:endParaRPr/>
          </a:p>
        </p:txBody>
      </p:sp>
      <p:sp>
        <p:nvSpPr>
          <p:cNvPr id="235" name="Google Shape;235;p24"/>
          <p:cNvSpPr/>
          <p:nvPr/>
        </p:nvSpPr>
        <p:spPr>
          <a:xfrm>
            <a:off x="2510945" y="3727304"/>
            <a:ext cx="1968500" cy="8001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Serviceability</a:t>
            </a:r>
            <a:endParaRPr/>
          </a:p>
        </p:txBody>
      </p:sp>
      <p:sp>
        <p:nvSpPr>
          <p:cNvPr id="236" name="Google Shape;236;p24"/>
          <p:cNvSpPr/>
          <p:nvPr/>
        </p:nvSpPr>
        <p:spPr>
          <a:xfrm>
            <a:off x="6705857" y="2808920"/>
            <a:ext cx="1968500" cy="8001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Flexibility</a:t>
            </a:r>
            <a:endParaRPr/>
          </a:p>
        </p:txBody>
      </p:sp>
      <p:sp>
        <p:nvSpPr>
          <p:cNvPr id="237" name="Google Shape;237;p24"/>
          <p:cNvSpPr/>
          <p:nvPr/>
        </p:nvSpPr>
        <p:spPr>
          <a:xfrm>
            <a:off x="6926567" y="1611114"/>
            <a:ext cx="1968500" cy="8001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endParaRPr/>
          </a:p>
        </p:txBody>
      </p:sp>
      <p:sp>
        <p:nvSpPr>
          <p:cNvPr id="238" name="Google Shape;238;p24"/>
          <p:cNvSpPr/>
          <p:nvPr/>
        </p:nvSpPr>
        <p:spPr>
          <a:xfrm>
            <a:off x="4850312" y="3728324"/>
            <a:ext cx="1968500" cy="800100"/>
          </a:xfrm>
          <a:prstGeom prst="ellipse">
            <a:avLst/>
          </a:prstGeom>
          <a:solidFill>
            <a:schemeClr val="accent1"/>
          </a:solidFill>
          <a:ln cap="flat" cmpd="sng" w="25400">
            <a:solidFill>
              <a:srgbClr val="31538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Deployment</a:t>
            </a:r>
            <a:endParaRPr/>
          </a:p>
        </p:txBody>
      </p:sp>
      <p:pic>
        <p:nvPicPr>
          <p:cNvPr id="239" name="Google Shape;239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64557" y="1007818"/>
            <a:ext cx="1028180" cy="27194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/>
          <p:nvPr>
            <p:ph type="title"/>
          </p:nvPr>
        </p:nvSpPr>
        <p:spPr>
          <a:xfrm>
            <a:off x="469491" y="273844"/>
            <a:ext cx="7886700" cy="600525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25" lIns="34275" spcFirstLastPara="1" rIns="34275" wrap="square" tIns="171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None/>
            </a:pPr>
            <a:r>
              <a:rPr lang="en-US" sz="3750">
                <a:solidFill>
                  <a:srgbClr val="5F6062"/>
                </a:solidFill>
              </a:rPr>
              <a:t>Call to Action</a:t>
            </a:r>
            <a:endParaRPr sz="3750">
              <a:solidFill>
                <a:srgbClr val="FF0000"/>
              </a:solidFill>
            </a:endParaRPr>
          </a:p>
        </p:txBody>
      </p:sp>
      <p:sp>
        <p:nvSpPr>
          <p:cNvPr id="245" name="Google Shape;245;p25"/>
          <p:cNvSpPr txBox="1"/>
          <p:nvPr/>
        </p:nvSpPr>
        <p:spPr>
          <a:xfrm>
            <a:off x="448087" y="874370"/>
            <a:ext cx="7506305" cy="377383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-321469" lvl="0" marL="321469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5F606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Create robust ecosystem of solutions through community engagement</a:t>
            </a:r>
            <a:endParaRPr/>
          </a:p>
          <a:p>
            <a:pPr indent="-320675" lvl="8" marL="7985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Standardization of Door HX, manifolds, pumps, coolants</a:t>
            </a:r>
            <a:endParaRPr/>
          </a:p>
          <a:p>
            <a:pPr indent="-320675" lvl="8" marL="7985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Consistent guidelines of deployment, serviceability, control</a:t>
            </a:r>
            <a:endParaRPr/>
          </a:p>
          <a:p>
            <a:pPr indent="-320675" lvl="8" marL="7985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Vendor and end-user collaboration on monitoring</a:t>
            </a:r>
            <a:endParaRPr/>
          </a:p>
          <a:p>
            <a:pPr indent="-320675" lvl="8" marL="7985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6062"/>
              </a:buClr>
              <a:buSzPts val="960"/>
              <a:buFont typeface="Courier New"/>
              <a:buChar char="o"/>
            </a:pPr>
            <a:r>
              <a:rPr b="0" i="0" lang="en-US" sz="16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Leakage and risk mitigation</a:t>
            </a:r>
            <a:endParaRPr/>
          </a:p>
          <a:p>
            <a:pPr indent="-200819" lvl="0" marL="321469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5F6062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5F606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21469" lvl="0" marL="321469" marR="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5F6062"/>
              </a:buClr>
              <a:buSzPts val="1900"/>
              <a:buFont typeface="Arial"/>
              <a:buChar char="•"/>
            </a:pPr>
            <a:r>
              <a:rPr b="0" i="0" lang="en-US" sz="1900" u="none" cap="none" strike="noStrike">
                <a:solidFill>
                  <a:srgbClr val="5F606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Where to find additional information (URL links)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ACS wiki :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3"/>
              </a:rPr>
              <a:t>https://www.opencompute.org/wiki/Rack_%26_Power/Advanced_Cooling_Solutions</a:t>
            </a:r>
            <a:endParaRPr b="0" i="0" sz="1400" u="none" cap="none" strike="noStrike">
              <a:solidFill>
                <a:srgbClr val="7F7F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ACS mailing list: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4"/>
              </a:rPr>
              <a:t>https://ocp-all.groups.io/g/OCP-ACS</a:t>
            </a:r>
            <a:endParaRPr b="0" i="0" sz="1400" u="none" cap="none" strike="noStrike">
              <a:solidFill>
                <a:srgbClr val="7F7F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ACS Door HX mailing list: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5"/>
              </a:rPr>
              <a:t>https://ocp-all.groups.io/g/OCP-ACS-Door-Heat-Exchange</a:t>
            </a:r>
            <a:endParaRPr b="0" i="0" sz="1400" u="none" cap="none" strike="noStrike">
              <a:solidFill>
                <a:srgbClr val="7F7F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7F7F7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ACS Cold Plate mailing list: </a:t>
            </a:r>
            <a:r>
              <a:rPr b="0" i="0" lang="en-US" sz="1400" u="sng" cap="none" strike="noStrike">
                <a:solidFill>
                  <a:schemeClr val="hlink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6"/>
              </a:rPr>
              <a:t>https://ocp-all.groups.io/g/OCP-ACS-Cold-Plate</a:t>
            </a:r>
            <a:endParaRPr b="0" i="0" sz="1400" u="none" cap="none" strike="noStrike">
              <a:solidFill>
                <a:srgbClr val="7F7F7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46" name="Google Shape;246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90107" y="10976"/>
            <a:ext cx="1242455" cy="1242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CP Template">
  <a:themeElements>
    <a:clrScheme name="OCP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CP Template">
  <a:themeElements>
    <a:clrScheme name="OCP Template">
      <a:dk1>
        <a:srgbClr val="5F6061"/>
      </a:dk1>
      <a:lt1>
        <a:srgbClr val="613202"/>
      </a:lt1>
      <a:dk2>
        <a:srgbClr val="A7A7A7"/>
      </a:dk2>
      <a:lt2>
        <a:srgbClr val="535353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