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 id="2147483657" r:id="rId2"/>
  </p:sldMasterIdLst>
  <p:notesMasterIdLst>
    <p:notesMasterId r:id="rId25"/>
  </p:notesMasterIdLst>
  <p:sldIdLst>
    <p:sldId id="269" r:id="rId3"/>
    <p:sldId id="272" r:id="rId4"/>
    <p:sldId id="3675" r:id="rId5"/>
    <p:sldId id="14478" r:id="rId6"/>
    <p:sldId id="14477" r:id="rId7"/>
    <p:sldId id="3690" r:id="rId8"/>
    <p:sldId id="14479" r:id="rId9"/>
    <p:sldId id="3691" r:id="rId10"/>
    <p:sldId id="3696" r:id="rId11"/>
    <p:sldId id="3672" r:id="rId12"/>
    <p:sldId id="3693" r:id="rId13"/>
    <p:sldId id="3692" r:id="rId14"/>
    <p:sldId id="3677" r:id="rId15"/>
    <p:sldId id="3673" r:id="rId16"/>
    <p:sldId id="3689" r:id="rId17"/>
    <p:sldId id="3678" r:id="rId18"/>
    <p:sldId id="3666" r:id="rId19"/>
    <p:sldId id="3667" r:id="rId20"/>
    <p:sldId id="313" r:id="rId21"/>
    <p:sldId id="3658" r:id="rId22"/>
    <p:sldId id="270" r:id="rId23"/>
    <p:sldId id="258" r:id="rId24"/>
  </p:sldIdLst>
  <p:sldSz cx="24384000" cy="13716000"/>
  <p:notesSz cx="6858000" cy="9144000"/>
  <p:embeddedFontLst>
    <p:embeddedFont>
      <p:font typeface="Calibri" panose="020F0502020204030204" pitchFamily="34" charset="0"/>
      <p:regular r:id="rId26"/>
      <p:bold r:id="rId27"/>
      <p:italic r:id="rId28"/>
      <p:boldItalic r:id="rId29"/>
    </p:embeddedFont>
    <p:embeddedFont>
      <p:font typeface="Helvetica" panose="020B0604020202020204" pitchFamily="34" charset="0"/>
      <p:regular r:id="rId30"/>
      <p:bold r:id="rId31"/>
      <p:italic r:id="rId32"/>
      <p:boldItalic r:id="rId33"/>
    </p:embeddedFont>
    <p:embeddedFont>
      <p:font typeface="Museo Sans For Dell" panose="020B0604020202020204" charset="0"/>
      <p:regular r:id="rId34"/>
      <p:bold r:id="rId35"/>
    </p:embeddedFont>
    <p:embeddedFont>
      <p:font typeface="Source Sans Pro" panose="020B050303040302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autoAdjust="0"/>
    <p:restoredTop sz="71200" autoAdjust="0"/>
  </p:normalViewPr>
  <p:slideViewPr>
    <p:cSldViewPr snapToGrid="0">
      <p:cViewPr varScale="1">
        <p:scale>
          <a:sx n="23" d="100"/>
          <a:sy n="23" d="100"/>
        </p:scale>
        <p:origin x="596" y="32"/>
      </p:cViewPr>
      <p:guideLst>
        <p:guide orient="horz" pos="4320"/>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9.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240643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2400" b="0" i="0" u="none" strike="noStrike" cap="none" dirty="0">
                <a:solidFill>
                  <a:srgbClr val="000000"/>
                </a:solidFill>
                <a:effectLst/>
                <a:latin typeface="Calibri"/>
                <a:ea typeface="Calibri"/>
                <a:cs typeface="Calibri"/>
                <a:sym typeface="Calibri"/>
              </a:rPr>
              <a:t>With the rise of hyperscale public cloud providers and the growing importance of direct interconnection has come a simultaneous demand to enable high-performance yet cost-optimized routing from regional public cloud providers, managed service providers, private cloud hosts and colocation providers to hyperscale public cloud providers and internet service providers. In many cases, these regional providers host many tenants on their infrastructure or in their facilities and need to provide this interconnect routing on a per-tenant basis.</a:t>
            </a:r>
            <a:endParaRPr lang="de-DE" dirty="0"/>
          </a:p>
        </p:txBody>
      </p:sp>
    </p:spTree>
    <p:extLst>
      <p:ext uri="{BB962C8B-B14F-4D97-AF65-F5344CB8AC3E}">
        <p14:creationId xmlns:p14="http://schemas.microsoft.com/office/powerpoint/2010/main" val="2724844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34D8C-40F1-4CBB-9A1B-DFEB268A34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928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FontTx/>
              <a:buChar char="-"/>
            </a:pPr>
            <a:r>
              <a:rPr lang="de-DE" dirty="0"/>
              <a:t>Filter </a:t>
            </a:r>
            <a:r>
              <a:rPr lang="de-DE" dirty="0" err="1"/>
              <a:t>routes</a:t>
            </a:r>
            <a:r>
              <a:rPr lang="de-DE" dirty="0"/>
              <a:t> </a:t>
            </a:r>
            <a:r>
              <a:rPr lang="de-DE" dirty="0" err="1"/>
              <a:t>according</a:t>
            </a:r>
            <a:r>
              <a:rPr lang="de-DE" dirty="0"/>
              <a:t> </a:t>
            </a:r>
            <a:r>
              <a:rPr lang="de-DE" dirty="0" err="1"/>
              <a:t>to</a:t>
            </a:r>
            <a:r>
              <a:rPr lang="de-DE" dirty="0"/>
              <a:t> </a:t>
            </a:r>
            <a:r>
              <a:rPr lang="de-DE" dirty="0" err="1"/>
              <a:t>your</a:t>
            </a:r>
            <a:r>
              <a:rPr lang="de-DE" dirty="0"/>
              <a:t> </a:t>
            </a:r>
            <a:r>
              <a:rPr lang="de-DE" dirty="0" err="1"/>
              <a:t>geography</a:t>
            </a:r>
            <a:endParaRPr lang="de-DE" dirty="0"/>
          </a:p>
          <a:p>
            <a:pPr marL="571500" indent="-342900">
              <a:buFontTx/>
              <a:buChar char="-"/>
            </a:pPr>
            <a:r>
              <a:rPr lang="de-DE" dirty="0" err="1"/>
              <a:t>When</a:t>
            </a:r>
            <a:r>
              <a:rPr lang="de-DE" dirty="0"/>
              <a:t> </a:t>
            </a:r>
            <a:r>
              <a:rPr lang="de-DE" dirty="0" err="1"/>
              <a:t>you</a:t>
            </a:r>
            <a:r>
              <a:rPr lang="de-DE" dirty="0"/>
              <a:t> </a:t>
            </a:r>
            <a:r>
              <a:rPr lang="de-DE" dirty="0" err="1"/>
              <a:t>travel</a:t>
            </a:r>
            <a:r>
              <a:rPr lang="de-DE" dirty="0"/>
              <a:t> – do </a:t>
            </a:r>
            <a:r>
              <a:rPr lang="de-DE" dirty="0" err="1"/>
              <a:t>you</a:t>
            </a:r>
            <a:r>
              <a:rPr lang="de-DE" dirty="0"/>
              <a:t> carry an </a:t>
            </a:r>
            <a:r>
              <a:rPr lang="de-DE" dirty="0" err="1"/>
              <a:t>atlas</a:t>
            </a:r>
            <a:r>
              <a:rPr lang="de-DE" dirty="0"/>
              <a:t> </a:t>
            </a:r>
            <a:r>
              <a:rPr lang="de-DE" dirty="0" err="1"/>
              <a:t>or</a:t>
            </a:r>
            <a:r>
              <a:rPr lang="de-DE" dirty="0"/>
              <a:t> do </a:t>
            </a:r>
            <a:r>
              <a:rPr lang="de-DE" dirty="0" err="1"/>
              <a:t>you</a:t>
            </a:r>
            <a:r>
              <a:rPr lang="de-DE" dirty="0"/>
              <a:t> </a:t>
            </a:r>
            <a:r>
              <a:rPr lang="de-DE" dirty="0" err="1"/>
              <a:t>use</a:t>
            </a:r>
            <a:r>
              <a:rPr lang="de-DE" dirty="0"/>
              <a:t> a </a:t>
            </a:r>
            <a:r>
              <a:rPr lang="de-DE" dirty="0" err="1"/>
              <a:t>local</a:t>
            </a:r>
            <a:r>
              <a:rPr lang="de-DE" dirty="0"/>
              <a:t> </a:t>
            </a:r>
            <a:r>
              <a:rPr lang="de-DE" dirty="0" err="1"/>
              <a:t>map</a:t>
            </a:r>
            <a:r>
              <a:rPr lang="de-DE" dirty="0"/>
              <a:t> ? </a:t>
            </a:r>
          </a:p>
          <a:p>
            <a:pPr marL="571500" marR="0" lvl="0" indent="-342900" algn="l" defTabSz="914400" rtl="0" eaLnBrk="1" fontAlgn="auto" latinLnBrk="0" hangingPunct="1">
              <a:lnSpc>
                <a:spcPct val="100000"/>
              </a:lnSpc>
              <a:spcBef>
                <a:spcPts val="0"/>
              </a:spcBef>
              <a:spcAft>
                <a:spcPts val="0"/>
              </a:spcAft>
              <a:buClr>
                <a:srgbClr val="000000"/>
              </a:buClr>
              <a:buSzPts val="1400"/>
              <a:buFontTx/>
              <a:buChar char="-"/>
              <a:tabLst/>
              <a:defRPr/>
            </a:pPr>
            <a:r>
              <a:rPr lang="de-DE" dirty="0"/>
              <a:t>800000 </a:t>
            </a:r>
            <a:r>
              <a:rPr lang="de-DE" dirty="0" err="1"/>
              <a:t>prefixes</a:t>
            </a:r>
            <a:r>
              <a:rPr lang="de-DE" dirty="0"/>
              <a:t> in Internet </a:t>
            </a:r>
            <a:r>
              <a:rPr lang="de-DE" dirty="0" err="1"/>
              <a:t>routes</a:t>
            </a:r>
            <a:endParaRPr lang="de-DE" dirty="0"/>
          </a:p>
          <a:p>
            <a:pPr marL="571500" indent="-342900">
              <a:buFontTx/>
              <a:buChar char="-"/>
            </a:pPr>
            <a:endParaRPr lang="de-DE" dirty="0"/>
          </a:p>
        </p:txBody>
      </p:sp>
    </p:spTree>
    <p:extLst>
      <p:ext uri="{BB962C8B-B14F-4D97-AF65-F5344CB8AC3E}">
        <p14:creationId xmlns:p14="http://schemas.microsoft.com/office/powerpoint/2010/main" val="751365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0" i="0" u="none" strike="noStrike" cap="none" dirty="0" err="1">
                <a:solidFill>
                  <a:srgbClr val="000000"/>
                </a:solidFill>
                <a:effectLst/>
                <a:latin typeface="Calibri"/>
                <a:ea typeface="Calibri"/>
                <a:cs typeface="Calibri"/>
                <a:sym typeface="Calibri"/>
              </a:rPr>
              <a:t>typically</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only</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need</a:t>
            </a:r>
            <a:r>
              <a:rPr lang="de-DE" sz="2400" b="0" i="0" u="none" strike="noStrike" cap="none" dirty="0">
                <a:solidFill>
                  <a:srgbClr val="000000"/>
                </a:solidFill>
                <a:effectLst/>
                <a:latin typeface="Calibri"/>
                <a:ea typeface="Calibri"/>
                <a:cs typeface="Calibri"/>
                <a:sym typeface="Calibri"/>
              </a:rPr>
              <a:t> a </a:t>
            </a:r>
            <a:r>
              <a:rPr lang="de-DE" sz="2400" b="0" i="0" u="none" strike="noStrike" cap="none" dirty="0" err="1">
                <a:solidFill>
                  <a:srgbClr val="000000"/>
                </a:solidFill>
                <a:effectLst/>
                <a:latin typeface="Calibri"/>
                <a:ea typeface="Calibri"/>
                <a:cs typeface="Calibri"/>
                <a:sym typeface="Calibri"/>
              </a:rPr>
              <a:t>default</a:t>
            </a:r>
            <a:r>
              <a:rPr lang="de-DE" sz="2400" b="0" i="0" u="none" strike="noStrike" cap="none" dirty="0">
                <a:solidFill>
                  <a:srgbClr val="000000"/>
                </a:solidFill>
                <a:effectLst/>
                <a:latin typeface="Calibri"/>
                <a:ea typeface="Calibri"/>
                <a:cs typeface="Calibri"/>
                <a:sym typeface="Calibri"/>
              </a:rPr>
              <a:t> route </a:t>
            </a:r>
            <a:r>
              <a:rPr lang="de-DE" sz="2400" b="0" i="0" u="none" strike="noStrike" cap="none" dirty="0" err="1">
                <a:solidFill>
                  <a:srgbClr val="000000"/>
                </a:solidFill>
                <a:effectLst/>
                <a:latin typeface="Calibri"/>
                <a:ea typeface="Calibri"/>
                <a:cs typeface="Calibri"/>
                <a:sym typeface="Calibri"/>
              </a:rPr>
              <a:t>to</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the</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hyperscaler</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over</a:t>
            </a:r>
            <a:r>
              <a:rPr lang="de-DE" sz="2400" b="0" i="0" u="none" strike="noStrike" cap="none" dirty="0">
                <a:solidFill>
                  <a:srgbClr val="000000"/>
                </a:solidFill>
                <a:effectLst/>
                <a:latin typeface="Calibri"/>
                <a:ea typeface="Calibri"/>
                <a:cs typeface="Calibri"/>
                <a:sym typeface="Calibri"/>
              </a:rPr>
              <a:t> a private </a:t>
            </a:r>
            <a:r>
              <a:rPr lang="de-DE" sz="2400" b="0" i="0" u="none" strike="noStrike" cap="none" dirty="0" err="1">
                <a:solidFill>
                  <a:srgbClr val="000000"/>
                </a:solidFill>
                <a:effectLst/>
                <a:latin typeface="Calibri"/>
                <a:ea typeface="Calibri"/>
                <a:cs typeface="Calibri"/>
                <a:sym typeface="Calibri"/>
              </a:rPr>
              <a:t>connection</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Or</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you</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can</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verbalize</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that</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point</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Basically</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with</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the</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increasing</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trend</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to</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go</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with</a:t>
            </a:r>
            <a:r>
              <a:rPr lang="de-DE" sz="2400" b="0" i="0" u="none" strike="noStrike" cap="none" dirty="0">
                <a:solidFill>
                  <a:srgbClr val="000000"/>
                </a:solidFill>
                <a:effectLst/>
                <a:latin typeface="Calibri"/>
                <a:ea typeface="Calibri"/>
                <a:cs typeface="Calibri"/>
                <a:sym typeface="Calibri"/>
              </a:rPr>
              <a:t> Microsoft Azure Express Route, AWS </a:t>
            </a:r>
            <a:r>
              <a:rPr lang="de-DE" sz="2400" b="0" i="0" u="none" strike="noStrike" cap="none" dirty="0" err="1">
                <a:solidFill>
                  <a:srgbClr val="000000"/>
                </a:solidFill>
                <a:effectLst/>
                <a:latin typeface="Calibri"/>
                <a:ea typeface="Calibri"/>
                <a:cs typeface="Calibri"/>
                <a:sym typeface="Calibri"/>
              </a:rPr>
              <a:t>Direct</a:t>
            </a:r>
            <a:r>
              <a:rPr lang="de-DE" sz="2400" b="0" i="0" u="none" strike="noStrike" cap="none" dirty="0">
                <a:solidFill>
                  <a:srgbClr val="000000"/>
                </a:solidFill>
                <a:effectLst/>
                <a:latin typeface="Calibri"/>
                <a:ea typeface="Calibri"/>
                <a:cs typeface="Calibri"/>
                <a:sym typeface="Calibri"/>
              </a:rPr>
              <a:t> Connect, </a:t>
            </a:r>
            <a:r>
              <a:rPr lang="de-DE" sz="2400" b="0" i="0" u="none" strike="noStrike" cap="none" dirty="0" err="1">
                <a:solidFill>
                  <a:srgbClr val="000000"/>
                </a:solidFill>
                <a:effectLst/>
                <a:latin typeface="Calibri"/>
                <a:ea typeface="Calibri"/>
                <a:cs typeface="Calibri"/>
                <a:sym typeface="Calibri"/>
              </a:rPr>
              <a:t>etc</a:t>
            </a:r>
            <a:r>
              <a:rPr lang="de-DE" sz="2400" b="0" i="0" u="none" strike="noStrike" cap="none" dirty="0">
                <a:solidFill>
                  <a:srgbClr val="000000"/>
                </a:solidFill>
                <a:effectLst/>
                <a:latin typeface="Calibri"/>
                <a:ea typeface="Calibri"/>
                <a:cs typeface="Calibri"/>
                <a:sym typeface="Calibri"/>
              </a:rPr>
              <a:t> and </a:t>
            </a:r>
            <a:r>
              <a:rPr lang="de-DE" sz="2400" b="0" i="0" u="none" strike="noStrike" cap="none" dirty="0" err="1">
                <a:solidFill>
                  <a:srgbClr val="000000"/>
                </a:solidFill>
                <a:effectLst/>
                <a:latin typeface="Calibri"/>
                <a:ea typeface="Calibri"/>
                <a:cs typeface="Calibri"/>
                <a:sym typeface="Calibri"/>
              </a:rPr>
              <a:t>the</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fact</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that</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you</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are</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connecting</a:t>
            </a:r>
            <a:r>
              <a:rPr lang="de-DE" sz="2400" b="0" i="0" u="none" strike="noStrike" cap="none" dirty="0">
                <a:solidFill>
                  <a:srgbClr val="000000"/>
                </a:solidFill>
                <a:effectLst/>
                <a:latin typeface="Calibri"/>
                <a:ea typeface="Calibri"/>
                <a:cs typeface="Calibri"/>
                <a:sym typeface="Calibri"/>
              </a:rPr>
              <a:t> </a:t>
            </a:r>
            <a:r>
              <a:rPr lang="de-DE" sz="2400" b="0" i="0" u="none" strike="noStrike" cap="none" dirty="0" err="1">
                <a:solidFill>
                  <a:srgbClr val="000000"/>
                </a:solidFill>
                <a:effectLst/>
                <a:latin typeface="Calibri"/>
                <a:ea typeface="Calibri"/>
                <a:cs typeface="Calibri"/>
                <a:sym typeface="Calibri"/>
              </a:rPr>
              <a:t>to</a:t>
            </a:r>
            <a:r>
              <a:rPr lang="de-DE" sz="2400" b="0" i="0" u="none" strike="noStrike" cap="none" dirty="0">
                <a:solidFill>
                  <a:srgbClr val="000000"/>
                </a:solidFill>
                <a:effectLst/>
                <a:latin typeface="Calibri"/>
                <a:ea typeface="Calibri"/>
                <a:cs typeface="Calibri"/>
                <a:sym typeface="Calibri"/>
              </a:rPr>
              <a:t> a </a:t>
            </a:r>
            <a:endParaRPr lang="de-DE" dirty="0"/>
          </a:p>
        </p:txBody>
      </p:sp>
    </p:spTree>
    <p:extLst>
      <p:ext uri="{BB962C8B-B14F-4D97-AF65-F5344CB8AC3E}">
        <p14:creationId xmlns:p14="http://schemas.microsoft.com/office/powerpoint/2010/main" val="139984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542248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128k </a:t>
            </a:r>
            <a:r>
              <a:rPr lang="de-DE" dirty="0" err="1"/>
              <a:t>of</a:t>
            </a:r>
            <a:r>
              <a:rPr lang="de-DE" dirty="0"/>
              <a:t> Virtual Routers (!!) – normal 5-10 </a:t>
            </a:r>
            <a:r>
              <a:rPr lang="de-DE" dirty="0" err="1"/>
              <a:t>vRouter</a:t>
            </a:r>
            <a:r>
              <a:rPr lang="de-DE" dirty="0"/>
              <a:t> </a:t>
            </a:r>
            <a:r>
              <a:rPr lang="de-DE" dirty="0" err="1"/>
              <a:t>deployments</a:t>
            </a:r>
            <a:r>
              <a:rPr lang="de-DE" dirty="0"/>
              <a:t> </a:t>
            </a:r>
          </a:p>
          <a:p>
            <a:endParaRPr lang="de-DE" dirty="0"/>
          </a:p>
          <a:p>
            <a:r>
              <a:rPr lang="en-US" sz="2400" dirty="0"/>
              <a:t>CPU and y memory could provide us Z number of </a:t>
            </a:r>
            <a:r>
              <a:rPr lang="en-US" sz="2400" dirty="0" err="1"/>
              <a:t>vRouters</a:t>
            </a:r>
            <a:r>
              <a:rPr lang="en-US" sz="2400" dirty="0"/>
              <a:t> (estimating for instance w number of BGP+BFD connections) </a:t>
            </a:r>
            <a:endParaRPr lang="de-DE" sz="2400" b="1" dirty="0">
              <a:solidFill>
                <a:srgbClr val="C00000"/>
              </a:solidFill>
            </a:endParaRPr>
          </a:p>
          <a:p>
            <a:endParaRPr lang="en-US" sz="2400" b="1" dirty="0">
              <a:solidFill>
                <a:srgbClr val="C00000"/>
              </a:solidFill>
            </a:endParaRPr>
          </a:p>
          <a:p>
            <a:r>
              <a:rPr lang="en-US" sz="2400" dirty="0"/>
              <a:t>Rear-facing ports could be used for adding extra-bandwidth for control-plane packets that need to reach the CPU</a:t>
            </a:r>
          </a:p>
          <a:p>
            <a:endParaRPr lang="en-US" sz="2400"/>
          </a:p>
          <a:p>
            <a:r>
              <a:rPr lang="en-US" sz="2400"/>
              <a:t>Advanced </a:t>
            </a:r>
            <a:r>
              <a:rPr lang="en-US" sz="2400" dirty="0"/>
              <a:t>CPU Protection mechanism can be implemented, which mixed with the containerized approach, provide a super secure and segmented control-plane</a:t>
            </a:r>
          </a:p>
          <a:p>
            <a:endParaRPr lang="de-DE" dirty="0"/>
          </a:p>
        </p:txBody>
      </p:sp>
    </p:spTree>
    <p:extLst>
      <p:ext uri="{BB962C8B-B14F-4D97-AF65-F5344CB8AC3E}">
        <p14:creationId xmlns:p14="http://schemas.microsoft.com/office/powerpoint/2010/main" val="4041737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14870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colors for the </a:t>
            </a:r>
            <a:r>
              <a:rPr lang="en-US" dirty="0" err="1"/>
              <a:t>vRouters</a:t>
            </a:r>
            <a:r>
              <a:rPr lang="en-US" dirty="0"/>
              <a:t> – each a different color</a:t>
            </a:r>
          </a:p>
          <a:p>
            <a:endParaRPr lang="en-US" dirty="0"/>
          </a:p>
          <a:p>
            <a:r>
              <a:rPr lang="en-US" dirty="0"/>
              <a:t>Explain </a:t>
            </a:r>
            <a:r>
              <a:rPr lang="en-US" dirty="0" err="1"/>
              <a:t>vRouters</a:t>
            </a:r>
            <a:endParaRPr lang="en-US" dirty="0"/>
          </a:p>
          <a:p>
            <a:endParaRPr lang="en-US" dirty="0"/>
          </a:p>
          <a:p>
            <a:r>
              <a:rPr lang="en-US" dirty="0"/>
              <a:t>Control &amp; Management plane isolation</a:t>
            </a:r>
          </a:p>
          <a:p>
            <a:r>
              <a:rPr lang="en-US" dirty="0"/>
              <a:t>Linux, Container based</a:t>
            </a:r>
          </a:p>
          <a:p>
            <a:endParaRPr lang="en-US" dirty="0"/>
          </a:p>
          <a:p>
            <a:r>
              <a:rPr lang="en-US" dirty="0"/>
              <a:t>Highlight our VNET and slicing, show VNET on gateway as local object, dedicated port or </a:t>
            </a:r>
            <a:r>
              <a:rPr lang="en-US" dirty="0" err="1"/>
              <a:t>subport</a:t>
            </a:r>
            <a:r>
              <a:rPr lang="en-US" dirty="0"/>
              <a:t> per customer – up to 128 uplinks</a:t>
            </a:r>
          </a:p>
          <a:p>
            <a:r>
              <a:rPr lang="en-US" dirty="0"/>
              <a:t>– 1 VNET maps to each </a:t>
            </a:r>
            <a:r>
              <a:rPr lang="en-US" dirty="0" err="1"/>
              <a:t>vrouter</a:t>
            </a:r>
            <a:endParaRPr lang="en-US" dirty="0"/>
          </a:p>
          <a:p>
            <a:endParaRPr lang="en-US" dirty="0"/>
          </a:p>
        </p:txBody>
      </p:sp>
      <p:sp>
        <p:nvSpPr>
          <p:cNvPr id="4" name="Slide Number Placeholder 3"/>
          <p:cNvSpPr>
            <a:spLocks noGrp="1"/>
          </p:cNvSpPr>
          <p:nvPr>
            <p:ph type="sldNum" sz="quarter" idx="5"/>
          </p:nvPr>
        </p:nvSpPr>
        <p:spPr/>
        <p:txBody>
          <a:bodyPr/>
          <a:lstStyle/>
          <a:p>
            <a:fld id="{3B934D8C-40F1-4CBB-9A1B-DFEB268A3455}" type="slidenum">
              <a:rPr lang="en-US" smtClean="0"/>
              <a:t>12</a:t>
            </a:fld>
            <a:endParaRPr lang="en-US"/>
          </a:p>
        </p:txBody>
      </p:sp>
    </p:spTree>
    <p:extLst>
      <p:ext uri="{BB962C8B-B14F-4D97-AF65-F5344CB8AC3E}">
        <p14:creationId xmlns:p14="http://schemas.microsoft.com/office/powerpoint/2010/main" val="3030487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201637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Each Tenant’s N/S routing can be served by a distinct container/containers (</a:t>
            </a:r>
            <a:r>
              <a:rPr lang="en-US" sz="2400" dirty="0" err="1"/>
              <a:t>vRouters</a:t>
            </a:r>
            <a:r>
              <a:rPr lang="en-US" sz="2400" dirty="0"/>
              <a:t>)</a:t>
            </a:r>
          </a:p>
          <a:p>
            <a:r>
              <a:rPr lang="en-US" sz="2400" dirty="0"/>
              <a:t>Tenants’ routing could have full distinct attributes (protocol, parameters)</a:t>
            </a:r>
          </a:p>
          <a:p>
            <a:r>
              <a:rPr lang="en-US" sz="2400" dirty="0"/>
              <a:t>The containers (</a:t>
            </a:r>
            <a:r>
              <a:rPr lang="en-US" sz="2400" dirty="0" err="1"/>
              <a:t>vRouters</a:t>
            </a:r>
            <a:r>
              <a:rPr lang="en-US" sz="2400" dirty="0"/>
              <a:t>) could be provisioned and destroyed with zero effect on the other Tenants</a:t>
            </a:r>
          </a:p>
          <a:p>
            <a:r>
              <a:rPr lang="en-US" sz="2400" dirty="0"/>
              <a:t>Limits can be imposed on the resources allowed to one or another container (</a:t>
            </a:r>
            <a:r>
              <a:rPr lang="en-US" sz="2400" dirty="0" err="1"/>
              <a:t>vRouter</a:t>
            </a:r>
            <a:r>
              <a:rPr lang="en-US" sz="2400" dirty="0"/>
              <a:t>)</a:t>
            </a:r>
          </a:p>
          <a:p>
            <a:r>
              <a:rPr lang="en-US" sz="2400" dirty="0"/>
              <a:t>Each </a:t>
            </a:r>
            <a:r>
              <a:rPr lang="en-US" sz="2400" dirty="0" err="1"/>
              <a:t>vRouter</a:t>
            </a:r>
            <a:r>
              <a:rPr lang="en-US" sz="2400" dirty="0"/>
              <a:t> could be segmented one more time by internal “traditional” VRFs</a:t>
            </a:r>
          </a:p>
          <a:p>
            <a:endParaRPr lang="de-DE" dirty="0"/>
          </a:p>
        </p:txBody>
      </p:sp>
    </p:spTree>
    <p:extLst>
      <p:ext uri="{BB962C8B-B14F-4D97-AF65-F5344CB8AC3E}">
        <p14:creationId xmlns:p14="http://schemas.microsoft.com/office/powerpoint/2010/main" val="1779411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colors for the </a:t>
            </a:r>
            <a:r>
              <a:rPr lang="en-US" dirty="0" err="1"/>
              <a:t>vRouters</a:t>
            </a:r>
            <a:r>
              <a:rPr lang="en-US" dirty="0"/>
              <a:t> – each a different color</a:t>
            </a:r>
          </a:p>
          <a:p>
            <a:endParaRPr lang="en-US" dirty="0"/>
          </a:p>
          <a:p>
            <a:r>
              <a:rPr lang="en-US" dirty="0"/>
              <a:t>Explain </a:t>
            </a:r>
            <a:r>
              <a:rPr lang="en-US" dirty="0" err="1"/>
              <a:t>vRouters</a:t>
            </a:r>
            <a:endParaRPr lang="en-US" dirty="0"/>
          </a:p>
          <a:p>
            <a:endParaRPr lang="en-US" dirty="0"/>
          </a:p>
          <a:p>
            <a:r>
              <a:rPr lang="en-US" dirty="0"/>
              <a:t>Control &amp; Management plane isolation</a:t>
            </a:r>
          </a:p>
          <a:p>
            <a:r>
              <a:rPr lang="en-US" dirty="0"/>
              <a:t>Linux, Container based</a:t>
            </a:r>
          </a:p>
          <a:p>
            <a:endParaRPr lang="en-US" dirty="0"/>
          </a:p>
          <a:p>
            <a:r>
              <a:rPr lang="en-US" dirty="0"/>
              <a:t>Highlight our VNET and slicing, show VNET on gateway as local object, dedicated port or </a:t>
            </a:r>
            <a:r>
              <a:rPr lang="en-US" dirty="0" err="1"/>
              <a:t>subport</a:t>
            </a:r>
            <a:r>
              <a:rPr lang="en-US" dirty="0"/>
              <a:t> per customer – up to 128 uplinks</a:t>
            </a:r>
          </a:p>
          <a:p>
            <a:r>
              <a:rPr lang="en-US" dirty="0"/>
              <a:t>– 1 VNET maps to each </a:t>
            </a:r>
            <a:r>
              <a:rPr lang="en-US" dirty="0" err="1"/>
              <a:t>vrouter</a:t>
            </a:r>
            <a:endParaRPr lang="en-US" dirty="0"/>
          </a:p>
          <a:p>
            <a:endParaRPr lang="en-US" dirty="0"/>
          </a:p>
          <a:p>
            <a:r>
              <a:rPr lang="en-US" dirty="0"/>
              <a:t>IPSEC tunnel connection</a:t>
            </a:r>
          </a:p>
          <a:p>
            <a:endParaRPr lang="en-US" dirty="0"/>
          </a:p>
          <a:p>
            <a:r>
              <a:rPr lang="en-US" dirty="0">
                <a:solidFill>
                  <a:srgbClr val="FF0000"/>
                </a:solidFill>
              </a:rPr>
              <a:t>Limited route capacity  - route filtering (!!) – dedicated slide ? </a:t>
            </a:r>
          </a:p>
          <a:p>
            <a:endParaRPr lang="en-US" dirty="0">
              <a:solidFill>
                <a:srgbClr val="FF0000"/>
              </a:solidFill>
            </a:endParaRPr>
          </a:p>
          <a:p>
            <a:r>
              <a:rPr lang="en-US" dirty="0">
                <a:solidFill>
                  <a:srgbClr val="FF0000"/>
                </a:solidFill>
              </a:rPr>
              <a:t>Analytics – BGP filtering table created – dynamic  - automatic filter  - configure default routes … </a:t>
            </a:r>
          </a:p>
          <a:p>
            <a:endParaRPr lang="en-US" dirty="0">
              <a:solidFill>
                <a:srgbClr val="FF0000"/>
              </a:solidFill>
            </a:endParaRPr>
          </a:p>
          <a:p>
            <a:r>
              <a:rPr lang="en-US"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se </a:t>
            </a:r>
            <a:r>
              <a:rPr lang="en-US" sz="2400" b="1" dirty="0" err="1">
                <a:solidFill>
                  <a:prstClr val="black"/>
                </a:solidFill>
                <a:latin typeface="Source Sans Pro" panose="020B0503030403020204" pitchFamily="34" charset="0"/>
                <a:ea typeface="Source Sans Pro" panose="020B0503030403020204" pitchFamily="34" charset="0"/>
                <a:cs typeface="Arial" panose="020B0604020202020204" pitchFamily="34" charset="0"/>
              </a:rPr>
              <a:t>sFLOW</a:t>
            </a:r>
            <a:r>
              <a:rPr lang="en-US"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 the data can be more easily parsed and code is already available for most of it</a:t>
            </a:r>
            <a:endParaRPr lang="de-DE"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r>
              <a:rPr lang="en-US"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a:t>
            </a:r>
            <a:endParaRPr lang="de-DE"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r>
              <a:rPr lang="en-US"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The way it would work is, you download the entire table in software (RIB) and have a default route present and then download subnets once every few days to reach a Max of 50-80% of utilization of the TCAM</a:t>
            </a:r>
            <a:endParaRPr lang="de-DE"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r>
              <a:rPr lang="en-US"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a:t>
            </a:r>
          </a:p>
          <a:p>
            <a:r>
              <a:rPr lang="en-US"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You could even expose this via UNUM and make this a very fancy Internet/SD-WAN router….You could make this work on even Dell Switches</a:t>
            </a:r>
            <a:endParaRPr lang="de-DE"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r>
              <a:rPr lang="en-US"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a:t>
            </a:r>
            <a:endParaRPr lang="de-DE" sz="24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pPr eaLnBrk="0" fontAlgn="base" hangingPunct="0">
              <a:lnSpc>
                <a:spcPct val="95000"/>
              </a:lnSpc>
              <a:spcAft>
                <a:spcPts val="1600"/>
              </a:spcAft>
              <a:buSzPct val="85000"/>
            </a:pPr>
            <a:endParaRPr lang="en-US" sz="2400"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endParaRPr lang="en-US" dirty="0">
              <a:solidFill>
                <a:srgbClr val="FF0000"/>
              </a:solidFill>
            </a:endParaRPr>
          </a:p>
        </p:txBody>
      </p:sp>
      <p:sp>
        <p:nvSpPr>
          <p:cNvPr id="4" name="Slide Number Placeholder 3"/>
          <p:cNvSpPr>
            <a:spLocks noGrp="1"/>
          </p:cNvSpPr>
          <p:nvPr>
            <p:ph type="sldNum" sz="quarter" idx="5"/>
          </p:nvPr>
        </p:nvSpPr>
        <p:spPr/>
        <p:txBody>
          <a:bodyPr/>
          <a:lstStyle/>
          <a:p>
            <a:fld id="{3B934D8C-40F1-4CBB-9A1B-DFEB268A3455}" type="slidenum">
              <a:rPr lang="en-US" smtClean="0"/>
              <a:t>15</a:t>
            </a:fld>
            <a:endParaRPr lang="en-US"/>
          </a:p>
        </p:txBody>
      </p:sp>
    </p:spTree>
    <p:extLst>
      <p:ext uri="{BB962C8B-B14F-4D97-AF65-F5344CB8AC3E}">
        <p14:creationId xmlns:p14="http://schemas.microsoft.com/office/powerpoint/2010/main" val="388585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857523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Local</a:t>
            </a:r>
            <a:r>
              <a:rPr lang="de-DE" dirty="0"/>
              <a:t> ISP  - ISP last </a:t>
            </a:r>
            <a:r>
              <a:rPr lang="de-DE" dirty="0" err="1"/>
              <a:t>mile</a:t>
            </a:r>
            <a:r>
              <a:rPr lang="de-DE" dirty="0"/>
              <a:t> </a:t>
            </a:r>
            <a:r>
              <a:rPr lang="de-DE" dirty="0" err="1"/>
              <a:t>reachability</a:t>
            </a:r>
            <a:endParaRPr lang="de-DE" dirty="0"/>
          </a:p>
        </p:txBody>
      </p:sp>
    </p:spTree>
    <p:extLst>
      <p:ext uri="{BB962C8B-B14F-4D97-AF65-F5344CB8AC3E}">
        <p14:creationId xmlns:p14="http://schemas.microsoft.com/office/powerpoint/2010/main" val="83612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Smaller</a:t>
            </a:r>
            <a:r>
              <a:rPr lang="de-DE" dirty="0"/>
              <a:t> </a:t>
            </a:r>
            <a:r>
              <a:rPr lang="de-DE" dirty="0" err="1"/>
              <a:t>deployments</a:t>
            </a:r>
            <a:endParaRPr lang="de-DE" dirty="0"/>
          </a:p>
          <a:p>
            <a:r>
              <a:rPr lang="de-DE" dirty="0" err="1"/>
              <a:t>Smaller</a:t>
            </a:r>
            <a:r>
              <a:rPr lang="de-DE" dirty="0"/>
              <a:t> </a:t>
            </a:r>
            <a:r>
              <a:rPr lang="de-DE" dirty="0" err="1"/>
              <a:t>sites</a:t>
            </a:r>
            <a:r>
              <a:rPr lang="de-DE" dirty="0"/>
              <a:t> </a:t>
            </a:r>
          </a:p>
          <a:p>
            <a:r>
              <a:rPr lang="de-DE" dirty="0"/>
              <a:t>- </a:t>
            </a:r>
            <a:r>
              <a:rPr lang="de-DE" dirty="0" err="1"/>
              <a:t>NFVi</a:t>
            </a:r>
            <a:r>
              <a:rPr lang="de-DE" dirty="0"/>
              <a:t> </a:t>
            </a:r>
            <a:r>
              <a:rPr lang="de-DE" dirty="0" err="1"/>
              <a:t>Ercsson</a:t>
            </a:r>
            <a:r>
              <a:rPr lang="de-DE" dirty="0"/>
              <a:t> ? </a:t>
            </a:r>
          </a:p>
        </p:txBody>
      </p:sp>
    </p:spTree>
    <p:extLst>
      <p:ext uri="{BB962C8B-B14F-4D97-AF65-F5344CB8AC3E}">
        <p14:creationId xmlns:p14="http://schemas.microsoft.com/office/powerpoint/2010/main" val="321540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2400" b="0" i="0" u="none" strike="noStrike" cap="none" dirty="0">
                <a:solidFill>
                  <a:srgbClr val="000000"/>
                </a:solidFill>
                <a:effectLst/>
                <a:latin typeface="Calibri"/>
                <a:ea typeface="Calibri"/>
                <a:cs typeface="Calibri"/>
                <a:sym typeface="Calibri"/>
              </a:rPr>
              <a:t>Paolo </a:t>
            </a:r>
            <a:r>
              <a:rPr lang="en-US" sz="2400" b="0" i="0" u="none" strike="noStrike" cap="none" dirty="0" err="1">
                <a:solidFill>
                  <a:srgbClr val="000000"/>
                </a:solidFill>
                <a:effectLst/>
                <a:latin typeface="Calibri"/>
                <a:ea typeface="Calibri"/>
                <a:cs typeface="Calibri"/>
                <a:sym typeface="Calibri"/>
              </a:rPr>
              <a:t>Bombonati</a:t>
            </a:r>
            <a:r>
              <a:rPr lang="en-US" sz="2400" b="0" i="0" u="none" strike="noStrike" cap="none" dirty="0">
                <a:solidFill>
                  <a:srgbClr val="000000"/>
                </a:solidFill>
                <a:effectLst/>
                <a:latin typeface="Calibri"/>
                <a:ea typeface="Calibri"/>
                <a:cs typeface="Calibri"/>
                <a:sym typeface="Calibri"/>
              </a:rPr>
              <a:t>, COO of </a:t>
            </a:r>
            <a:r>
              <a:rPr lang="en-US" sz="2400" b="0" i="0" u="none" strike="noStrike" cap="none" dirty="0" err="1">
                <a:solidFill>
                  <a:srgbClr val="000000"/>
                </a:solidFill>
                <a:effectLst/>
                <a:latin typeface="Calibri"/>
                <a:ea typeface="Calibri"/>
                <a:cs typeface="Calibri"/>
                <a:sym typeface="Calibri"/>
              </a:rPr>
              <a:t>Econocom</a:t>
            </a:r>
            <a:r>
              <a:rPr lang="en-US" sz="2400" b="0" i="0" u="none" strike="noStrike" cap="none" dirty="0">
                <a:solidFill>
                  <a:srgbClr val="000000"/>
                </a:solidFill>
                <a:effectLst/>
                <a:latin typeface="Calibri"/>
                <a:ea typeface="Calibri"/>
                <a:cs typeface="Calibri"/>
                <a:sym typeface="Calibri"/>
              </a:rPr>
              <a:t> International Italia, which recently launched the Naboo Cloud, says this: “We already have a Pluribus leaf and spine network deployed across four distributed data centers, expanding to six, with full network slicing for east-west traffic. With the addition of the white box multi-tenant data center gateway router, we can now increase our footprint while delivering better control and security at a lower price to our customers – making us more competitive in the market.”</a:t>
            </a:r>
            <a:endParaRPr lang="de-DE" dirty="0"/>
          </a:p>
        </p:txBody>
      </p:sp>
    </p:spTree>
    <p:extLst>
      <p:ext uri="{BB962C8B-B14F-4D97-AF65-F5344CB8AC3E}">
        <p14:creationId xmlns:p14="http://schemas.microsoft.com/office/powerpoint/2010/main" val="33379022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EE01ED-B654-7449-9635-334A4910BB6D}"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A6AAC3B8-2690-294A-8867-8D93CDBD499D}"/>
              </a:ext>
            </a:extLst>
          </p:cNvPr>
          <p:cNvPicPr>
            <a:picLocks noChangeAspect="1"/>
          </p:cNvPicPr>
          <p:nvPr userDrawn="1"/>
        </p:nvPicPr>
        <p:blipFill>
          <a:blip r:embed="rId2"/>
          <a:stretch>
            <a:fillRect/>
          </a:stretch>
        </p:blipFill>
        <p:spPr>
          <a:xfrm>
            <a:off x="0" y="0"/>
            <a:ext cx="24384000" cy="13716000"/>
          </a:xfrm>
          <a:prstGeom prst="rect">
            <a:avLst/>
          </a:prstGeom>
        </p:spPr>
      </p:pic>
    </p:spTree>
    <p:extLst>
      <p:ext uri="{BB962C8B-B14F-4D97-AF65-F5344CB8AC3E}">
        <p14:creationId xmlns:p14="http://schemas.microsoft.com/office/powerpoint/2010/main" val="26636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5392AB9-EB3E-2A4B-BAD0-B3FCB88303F6}"/>
              </a:ext>
            </a:extLst>
          </p:cNvPr>
          <p:cNvSpPr>
            <a:spLocks noGrp="1"/>
          </p:cNvSpPr>
          <p:nvPr>
            <p:ph type="dt" sz="half" idx="10"/>
          </p:nvPr>
        </p:nvSpPr>
        <p:spPr/>
        <p:txBody>
          <a:bodyPr/>
          <a:lstStyle/>
          <a:p>
            <a:fld id="{5AEE01ED-B654-7449-9635-334A4910BB6D}" type="datetimeFigureOut">
              <a:rPr lang="en-US" smtClean="0"/>
              <a:t>1/27/2020</a:t>
            </a:fld>
            <a:endParaRPr lang="en-US"/>
          </a:p>
        </p:txBody>
      </p:sp>
      <p:sp>
        <p:nvSpPr>
          <p:cNvPr id="4" name="Footer Placeholder 3">
            <a:extLst>
              <a:ext uri="{FF2B5EF4-FFF2-40B4-BE49-F238E27FC236}">
                <a16:creationId xmlns:a16="http://schemas.microsoft.com/office/drawing/2014/main" id="{9A51EA73-A965-9244-AA78-2668EF29C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82C28-3FE0-FE47-AFC5-0EA0449517A2}"/>
              </a:ext>
            </a:extLst>
          </p:cNvPr>
          <p:cNvSpPr>
            <a:spLocks noGrp="1"/>
          </p:cNvSpPr>
          <p:nvPr>
            <p:ph type="sldNum" sz="quarter" idx="12"/>
          </p:nvPr>
        </p:nvSpPr>
        <p:spPr/>
        <p:txBody>
          <a:bodyPr/>
          <a:lstStyle/>
          <a:p>
            <a:fld id="{0D55EA28-F498-AD43-B938-06BEC22B7F0D}" type="slidenum">
              <a:rPr lang="en-US" smtClean="0"/>
              <a:t>‹#›</a:t>
            </a:fld>
            <a:endParaRPr lang="en-US"/>
          </a:p>
        </p:txBody>
      </p:sp>
      <p:pic>
        <p:nvPicPr>
          <p:cNvPr id="7" name="Picture 6">
            <a:extLst>
              <a:ext uri="{FF2B5EF4-FFF2-40B4-BE49-F238E27FC236}">
                <a16:creationId xmlns:a16="http://schemas.microsoft.com/office/drawing/2014/main" id="{6962EE71-F0CD-9240-A8BC-C73BB085BC20}"/>
              </a:ext>
            </a:extLst>
          </p:cNvPr>
          <p:cNvPicPr>
            <a:picLocks noChangeAspect="1"/>
          </p:cNvPicPr>
          <p:nvPr userDrawn="1"/>
        </p:nvPicPr>
        <p:blipFill>
          <a:blip r:embed="rId2"/>
          <a:stretch>
            <a:fillRect/>
          </a:stretch>
        </p:blipFill>
        <p:spPr>
          <a:xfrm>
            <a:off x="0" y="0"/>
            <a:ext cx="24384000" cy="13716000"/>
          </a:xfrm>
          <a:prstGeom prst="rect">
            <a:avLst/>
          </a:prstGeom>
        </p:spPr>
      </p:pic>
    </p:spTree>
    <p:extLst>
      <p:ext uri="{BB962C8B-B14F-4D97-AF65-F5344CB8AC3E}">
        <p14:creationId xmlns:p14="http://schemas.microsoft.com/office/powerpoint/2010/main" val="335954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9"/>
          <p:cNvSpPr txBox="1">
            <a:spLocks noGrp="1"/>
          </p:cNvSpPr>
          <p:nvPr>
            <p:ph type="body" idx="1"/>
          </p:nvPr>
        </p:nvSpPr>
        <p:spPr>
          <a:xfrm>
            <a:off x="16764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9"/>
          <p:cNvSpPr txBox="1">
            <a:spLocks noGrp="1"/>
          </p:cNvSpPr>
          <p:nvPr>
            <p:ph type="body" idx="2"/>
          </p:nvPr>
        </p:nvSpPr>
        <p:spPr>
          <a:xfrm>
            <a:off x="122682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E01ED-B654-7449-9635-334A4910BB6D}"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F59CCC44-E1A5-8847-AA08-DC5F179DD154}"/>
              </a:ext>
            </a:extLst>
          </p:cNvPr>
          <p:cNvPicPr>
            <a:picLocks noChangeAspect="1"/>
          </p:cNvPicPr>
          <p:nvPr userDrawn="1"/>
        </p:nvPicPr>
        <p:blipFill>
          <a:blip r:embed="rId2"/>
          <a:stretch>
            <a:fillRect/>
          </a:stretch>
        </p:blipFill>
        <p:spPr>
          <a:xfrm>
            <a:off x="0" y="11963401"/>
            <a:ext cx="24384000" cy="1752600"/>
          </a:xfrm>
          <a:prstGeom prst="rect">
            <a:avLst/>
          </a:prstGeom>
        </p:spPr>
      </p:pic>
    </p:spTree>
    <p:extLst>
      <p:ext uri="{BB962C8B-B14F-4D97-AF65-F5344CB8AC3E}">
        <p14:creationId xmlns:p14="http://schemas.microsoft.com/office/powerpoint/2010/main" val="1894888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2427282"/>
            <a:ext cx="21945600" cy="9825048"/>
          </a:xfrm>
        </p:spPr>
        <p:txBody>
          <a:bodyPr/>
          <a:lstStyle>
            <a:lvl1pPr marL="914378" indent="-914378">
              <a:buSzPct val="70000"/>
              <a:buFont typeface="Wingdings" pitchFamily="2" charset="2"/>
              <a:buChar char="§"/>
              <a:defRPr sz="5334"/>
            </a:lvl1pPr>
            <a:lvl2pPr marL="1981150" indent="-761980">
              <a:buClr>
                <a:schemeClr val="tx1">
                  <a:lumMod val="50000"/>
                  <a:lumOff val="50000"/>
                </a:schemeClr>
              </a:buClr>
              <a:buSzPct val="75000"/>
              <a:buFont typeface="Helvetica" panose="020B0604020202020204" pitchFamily="34" charset="0"/>
              <a:buChar char="‒"/>
              <a:defRPr sz="48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2055247"/>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3B1A49F-468E-4536-9EDD-3D2B2A354A22}"/>
              </a:ext>
            </a:extLst>
          </p:cNvPr>
          <p:cNvSpPr>
            <a:spLocks noGrp="1"/>
          </p:cNvSpPr>
          <p:nvPr>
            <p:ph type="sldNum" sz="quarter" idx="4"/>
          </p:nvPr>
        </p:nvSpPr>
        <p:spPr>
          <a:xfrm>
            <a:off x="22555200" y="13012062"/>
            <a:ext cx="609600" cy="430888"/>
          </a:xfrm>
          <a:prstGeom prst="rect">
            <a:avLst/>
          </a:prstGeom>
        </p:spPr>
        <p:txBody>
          <a:bodyPr vert="horz" lIns="91440" tIns="108000" rIns="0" bIns="45720" rtlCol="0" anchor="ctr">
            <a:normAutofit/>
          </a:bodyPr>
          <a:lstStyle>
            <a:lvl1pPr algn="r">
              <a:defRPr sz="2100">
                <a:solidFill>
                  <a:schemeClr val="tx1">
                    <a:tint val="75000"/>
                  </a:schemeClr>
                </a:solidFill>
                <a:latin typeface="+mn-lt"/>
                <a:cs typeface="Arial" panose="020B0604020202020204" pitchFamily="34" charset="0"/>
              </a:defRPr>
            </a:lvl1pPr>
          </a:lstStyle>
          <a:p>
            <a:fld id="{846A81A3-8E44-4156-A5DF-D64E93CCEF23}" type="slidenum">
              <a:rPr lang="en-US" smtClean="0"/>
              <a:pPr/>
              <a:t>‹#›</a:t>
            </a:fld>
            <a:endParaRPr lang="en-US" dirty="0"/>
          </a:p>
        </p:txBody>
      </p:sp>
      <p:sp>
        <p:nvSpPr>
          <p:cNvPr id="9" name="Text Placeholder 9">
            <a:extLst>
              <a:ext uri="{FF2B5EF4-FFF2-40B4-BE49-F238E27FC236}">
                <a16:creationId xmlns:a16="http://schemas.microsoft.com/office/drawing/2014/main" id="{EE17FA15-4A5D-44CD-AC93-1403D462EE8B}"/>
              </a:ext>
            </a:extLst>
          </p:cNvPr>
          <p:cNvSpPr>
            <a:spLocks noGrp="1"/>
          </p:cNvSpPr>
          <p:nvPr>
            <p:ph type="body" sz="quarter" idx="14" hasCustomPrompt="1"/>
          </p:nvPr>
        </p:nvSpPr>
        <p:spPr>
          <a:xfrm>
            <a:off x="1219200" y="1532830"/>
            <a:ext cx="21945600" cy="914400"/>
          </a:xfrm>
        </p:spPr>
        <p:txBody>
          <a:bodyPr anchor="ctr">
            <a:normAutofit/>
          </a:bodyPr>
          <a:lstStyle>
            <a:lvl1pPr marL="0" indent="0">
              <a:buFontTx/>
              <a:buNone/>
              <a:defRPr sz="4000">
                <a:solidFill>
                  <a:schemeClr val="tx2"/>
                </a:solidFill>
              </a:defRPr>
            </a:lvl1pPr>
          </a:lstStyle>
          <a:p>
            <a:pPr lvl="0"/>
            <a:r>
              <a:rPr lang="en-IN" dirty="0"/>
              <a:t>Click to edit sub title style</a:t>
            </a:r>
          </a:p>
        </p:txBody>
      </p:sp>
      <p:sp>
        <p:nvSpPr>
          <p:cNvPr id="8" name="Title 6">
            <a:extLst>
              <a:ext uri="{FF2B5EF4-FFF2-40B4-BE49-F238E27FC236}">
                <a16:creationId xmlns:a16="http://schemas.microsoft.com/office/drawing/2014/main" id="{4D734DD5-86D8-41D6-8A88-C937B8AC516B}"/>
              </a:ext>
            </a:extLst>
          </p:cNvPr>
          <p:cNvSpPr>
            <a:spLocks noGrp="1"/>
          </p:cNvSpPr>
          <p:nvPr>
            <p:ph type="title"/>
          </p:nvPr>
        </p:nvSpPr>
        <p:spPr>
          <a:xfrm>
            <a:off x="1219201" y="613218"/>
            <a:ext cx="21926306" cy="1876396"/>
          </a:xfrm>
        </p:spPr>
        <p:txBody>
          <a:bodyPr tIns="0" bIns="0" anchor="t">
            <a:noAutofit/>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2225903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7648A2C6-4CCA-4FDA-B121-256E35E727B4}"/>
              </a:ext>
            </a:extLst>
          </p:cNvPr>
          <p:cNvSpPr>
            <a:spLocks noGrp="1"/>
          </p:cNvSpPr>
          <p:nvPr>
            <p:ph type="title" hasCustomPrompt="1"/>
          </p:nvPr>
        </p:nvSpPr>
        <p:spPr>
          <a:xfrm>
            <a:off x="1219201" y="705818"/>
            <a:ext cx="21926306" cy="1876396"/>
          </a:xfrm>
        </p:spPr>
        <p:txBody>
          <a:bodyPr tIns="0" bIns="0" anchor="t">
            <a:noAutofit/>
          </a:bodyPr>
          <a:lstStyle>
            <a:lvl1pPr>
              <a:defRPr/>
            </a:lvl1pPr>
          </a:lstStyle>
          <a:p>
            <a:r>
              <a:rPr lang="en-US" dirty="0"/>
              <a:t>Click to edit Master</a:t>
            </a:r>
            <a:br>
              <a:rPr lang="en-US" dirty="0"/>
            </a:br>
            <a:r>
              <a:rPr lang="en-US" dirty="0"/>
              <a:t>title style</a:t>
            </a:r>
          </a:p>
        </p:txBody>
      </p:sp>
    </p:spTree>
    <p:extLst>
      <p:ext uri="{BB962C8B-B14F-4D97-AF65-F5344CB8AC3E}">
        <p14:creationId xmlns:p14="http://schemas.microsoft.com/office/powerpoint/2010/main" val="3353299817"/>
      </p:ext>
    </p:extLst>
  </p:cSld>
  <p:clrMapOvr>
    <a:masterClrMapping/>
  </p:clrMapOvr>
  <p:extLst>
    <p:ext uri="{DCECCB84-F9BA-43D5-87BE-67443E8EF086}">
      <p15:sldGuideLst xmlns:p15="http://schemas.microsoft.com/office/powerpoint/2012/main">
        <p15:guide id="1" orient="horz" pos="2160">
          <p15:clr>
            <a:srgbClr val="FBAE40"/>
          </p15:clr>
        </p15:guide>
        <p15:guide id="2" pos="384">
          <p15:clr>
            <a:srgbClr val="FBAE40"/>
          </p15:clr>
        </p15:guide>
        <p15:guide id="3" pos="7296">
          <p15:clr>
            <a:srgbClr val="FBAE40"/>
          </p15:clr>
        </p15:guide>
        <p15:guide id="4" orient="horz" pos="73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_Body cop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1514" y="705678"/>
            <a:ext cx="21214080" cy="1706880"/>
          </a:xfrm>
          <a:prstGeom prst="rect">
            <a:avLst/>
          </a:prstGeom>
        </p:spPr>
        <p:txBody>
          <a:bodyPr lIns="0" tIns="45685" rIns="0" bIns="45685"/>
          <a:lstStyle>
            <a:lvl1pPr>
              <a:defRPr sz="6400" baseline="0">
                <a:latin typeface="Arial" panose="020B0604020202020204" pitchFamily="34" charset="0"/>
                <a:cs typeface="Arial" panose="020B0604020202020204" pitchFamily="34" charset="0"/>
              </a:defRPr>
            </a:lvl1pPr>
          </a:lstStyle>
          <a:p>
            <a:r>
              <a:rPr lang="en-US" dirty="0"/>
              <a:t>Click to edit content page title</a:t>
            </a:r>
          </a:p>
        </p:txBody>
      </p:sp>
      <p:sp>
        <p:nvSpPr>
          <p:cNvPr id="6" name="Content Placeholder 2"/>
          <p:cNvSpPr>
            <a:spLocks noGrp="1"/>
          </p:cNvSpPr>
          <p:nvPr>
            <p:ph sz="half" idx="1" hasCustomPrompt="1"/>
          </p:nvPr>
        </p:nvSpPr>
        <p:spPr>
          <a:xfrm>
            <a:off x="731613" y="3413760"/>
            <a:ext cx="21214078" cy="8534400"/>
          </a:xfrm>
          <a:prstGeom prst="rect">
            <a:avLst/>
          </a:prstGeom>
        </p:spPr>
        <p:txBody>
          <a:bodyPr wrap="square" lIns="0" tIns="0" rIns="0" bIns="0">
            <a:normAutofit/>
          </a:bodyPr>
          <a:lstStyle>
            <a:lvl1pPr marL="0" indent="0">
              <a:lnSpc>
                <a:spcPct val="100000"/>
              </a:lnSpc>
              <a:spcBef>
                <a:spcPts val="3200"/>
              </a:spcBef>
              <a:spcAft>
                <a:spcPts val="0"/>
              </a:spcAft>
              <a:buClr>
                <a:srgbClr val="AAAAAA"/>
              </a:buClr>
              <a:buFont typeface="Arial" pitchFamily="34" charset="0"/>
              <a:buNone/>
              <a:defRPr sz="3734">
                <a:solidFill>
                  <a:srgbClr val="000000"/>
                </a:solidFill>
                <a:latin typeface="Arial" panose="020B0604020202020204" pitchFamily="34" charset="0"/>
                <a:cs typeface="Arial" panose="020B0604020202020204" pitchFamily="34" charset="0"/>
              </a:defRPr>
            </a:lvl1pPr>
            <a:lvl2pPr marL="1526890" indent="-617494">
              <a:lnSpc>
                <a:spcPct val="100000"/>
              </a:lnSpc>
              <a:spcBef>
                <a:spcPts val="800"/>
              </a:spcBef>
              <a:spcAft>
                <a:spcPts val="0"/>
              </a:spcAft>
              <a:buClr>
                <a:srgbClr val="AAAAAA"/>
              </a:buClr>
              <a:buFont typeface="Museo Sans For Dell" pitchFamily="2" charset="0"/>
              <a:buChar char="–"/>
              <a:defRPr sz="3200">
                <a:solidFill>
                  <a:schemeClr val="bg2"/>
                </a:solidFill>
                <a:latin typeface="Museo Sans For Dell" pitchFamily="2" charset="0"/>
              </a:defRPr>
            </a:lvl2pPr>
            <a:lvl3pPr>
              <a:lnSpc>
                <a:spcPct val="100000"/>
              </a:lnSpc>
              <a:spcBef>
                <a:spcPts val="800"/>
              </a:spcBef>
              <a:spcAft>
                <a:spcPts val="0"/>
              </a:spcAft>
              <a:buClr>
                <a:srgbClr val="AAAAAA"/>
              </a:buClr>
              <a:defRPr sz="2666">
                <a:solidFill>
                  <a:schemeClr val="bg2"/>
                </a:solidFill>
                <a:latin typeface="Museo Sans For Dell" pitchFamily="2" charset="0"/>
              </a:defRPr>
            </a:lvl3pPr>
            <a:lvl4pPr>
              <a:spcBef>
                <a:spcPts val="800"/>
              </a:spcBef>
              <a:spcAft>
                <a:spcPts val="0"/>
              </a:spcAft>
              <a:buClr>
                <a:srgbClr val="AAAAAA"/>
              </a:buClr>
              <a:defRPr sz="2666" baseline="0">
                <a:solidFill>
                  <a:schemeClr val="bg2"/>
                </a:solidFill>
                <a:latin typeface="Museo Sans For Dell" pitchFamily="2" charset="0"/>
              </a:defRPr>
            </a:lvl4pPr>
            <a:lvl5pPr>
              <a:spcBef>
                <a:spcPts val="800"/>
              </a:spcBef>
              <a:spcAft>
                <a:spcPts val="0"/>
              </a:spcAft>
              <a:buClr>
                <a:srgbClr val="AAAAAA"/>
              </a:buClr>
              <a:defRPr sz="3200">
                <a:solidFill>
                  <a:schemeClr val="tx1"/>
                </a:solidFill>
                <a:latin typeface="Museo Sans For Dell" pitchFamily="2" charset="0"/>
              </a:defRPr>
            </a:lvl5pPr>
            <a:lvl6pPr>
              <a:defRPr sz="4800"/>
            </a:lvl6pPr>
            <a:lvl7pPr>
              <a:defRPr sz="4800"/>
            </a:lvl7pPr>
            <a:lvl8pPr>
              <a:defRPr sz="4800"/>
            </a:lvl8pPr>
            <a:lvl9pPr>
              <a:defRPr sz="4800"/>
            </a:lvl9pPr>
          </a:lstStyle>
          <a:p>
            <a:pPr lvl="0"/>
            <a:r>
              <a:rPr lang="en-US" dirty="0"/>
              <a:t>Click to edit text</a:t>
            </a:r>
          </a:p>
        </p:txBody>
      </p:sp>
    </p:spTree>
    <p:extLst>
      <p:ext uri="{BB962C8B-B14F-4D97-AF65-F5344CB8AC3E}">
        <p14:creationId xmlns:p14="http://schemas.microsoft.com/office/powerpoint/2010/main" val="15747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5">
            <a:alphaModFix/>
          </a:blip>
          <a:srcRect/>
          <a:stretch/>
        </p:blipFill>
        <p:spPr>
          <a:xfrm>
            <a:off x="0" y="0"/>
            <a:ext cx="24384000" cy="13716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8"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6"/>
          <p:cNvSpPr txBox="1">
            <a:spLocks noGrp="1"/>
          </p:cNvSpPr>
          <p:nvPr>
            <p:ph type="body" idx="1"/>
          </p:nvPr>
        </p:nvSpPr>
        <p:spPr>
          <a:xfrm>
            <a:off x="1676400" y="2576830"/>
            <a:ext cx="21031199"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4" r:id="rId1"/>
    <p:sldLayoutId id="2147483660" r:id="rId2"/>
    <p:sldLayoutId id="2147483662" r:id="rId3"/>
    <p:sldLayoutId id="2147483663" r:id="rId4"/>
    <p:sldLayoutId id="2147483664" r:id="rId5"/>
    <p:sldLayoutId id="214748366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image" Target="../media/image14.tiff"/><Relationship Id="rId13" Type="http://schemas.openxmlformats.org/officeDocument/2006/relationships/image" Target="../media/image7.png"/><Relationship Id="rId3" Type="http://schemas.openxmlformats.org/officeDocument/2006/relationships/image" Target="../media/image9.tiff"/><Relationship Id="rId7" Type="http://schemas.openxmlformats.org/officeDocument/2006/relationships/image" Target="../media/image13.tiff"/><Relationship Id="rId12"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2.tiff"/><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tiff"/><Relationship Id="rId4" Type="http://schemas.openxmlformats.org/officeDocument/2006/relationships/image" Target="../media/image10.pn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0.png"/><Relationship Id="rId3" Type="http://schemas.openxmlformats.org/officeDocument/2006/relationships/image" Target="../media/image22.png"/><Relationship Id="rId7" Type="http://schemas.openxmlformats.org/officeDocument/2006/relationships/image" Target="../media/image33.png"/><Relationship Id="rId12"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18.png"/><Relationship Id="rId5" Type="http://schemas.openxmlformats.org/officeDocument/2006/relationships/image" Target="../media/image25.png"/><Relationship Id="rId1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35.png"/><Relationship Id="rId1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tiff"/><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9.tiff"/><Relationship Id="rId5" Type="http://schemas.openxmlformats.org/officeDocument/2006/relationships/image" Target="../media/image38.tiff"/><Relationship Id="rId10" Type="http://schemas.openxmlformats.org/officeDocument/2006/relationships/image" Target="../media/image42.png"/><Relationship Id="rId4" Type="http://schemas.openxmlformats.org/officeDocument/2006/relationships/image" Target="../media/image37.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0.png"/><Relationship Id="rId3" Type="http://schemas.openxmlformats.org/officeDocument/2006/relationships/image" Target="../media/image22.png"/><Relationship Id="rId7" Type="http://schemas.openxmlformats.org/officeDocument/2006/relationships/image" Target="../media/image33.png"/><Relationship Id="rId12"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18.png"/><Relationship Id="rId5" Type="http://schemas.openxmlformats.org/officeDocument/2006/relationships/image" Target="../media/image25.png"/><Relationship Id="rId1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35.png"/><Relationship Id="rId1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4.png"/><Relationship Id="rId18" Type="http://schemas.openxmlformats.org/officeDocument/2006/relationships/image" Target="../media/image46.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43.png"/><Relationship Id="rId17" Type="http://schemas.openxmlformats.org/officeDocument/2006/relationships/image" Target="../media/image45.png"/><Relationship Id="rId2" Type="http://schemas.openxmlformats.org/officeDocument/2006/relationships/notesSlide" Target="../notesSlides/notesSlide14.xml"/><Relationship Id="rId16"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7.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47.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44.png"/><Relationship Id="rId17" Type="http://schemas.openxmlformats.org/officeDocument/2006/relationships/image" Target="../media/image46.png"/><Relationship Id="rId2" Type="http://schemas.openxmlformats.org/officeDocument/2006/relationships/notesSlide" Target="../notesSlides/notesSlide15.xml"/><Relationship Id="rId16" Type="http://schemas.openxmlformats.org/officeDocument/2006/relationships/image" Target="../media/image45.png"/><Relationship Id="rId20"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43.png"/><Relationship Id="rId5" Type="http://schemas.openxmlformats.org/officeDocument/2006/relationships/image" Target="../media/image20.png"/><Relationship Id="rId15" Type="http://schemas.openxmlformats.org/officeDocument/2006/relationships/image" Target="../media/image37.png"/><Relationship Id="rId10" Type="http://schemas.openxmlformats.org/officeDocument/2006/relationships/image" Target="../media/image25.png"/><Relationship Id="rId19" Type="http://schemas.openxmlformats.org/officeDocument/2006/relationships/image" Target="../media/image48.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51.png"/><Relationship Id="rId4" Type="http://schemas.openxmlformats.org/officeDocument/2006/relationships/image" Target="../media/image50.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pluribusnetworks.com/blog/" TargetMode="External"/><Relationship Id="rId2" Type="http://schemas.openxmlformats.org/officeDocument/2006/relationships/hyperlink" Target="https://www.pluribusnetworks.com/products/white-box-multi-tenant-data-center-gateway-router" TargetMode="External"/><Relationship Id="rId1" Type="http://schemas.openxmlformats.org/officeDocument/2006/relationships/slideLayout" Target="../slideLayouts/slideLayout5.xml"/><Relationship Id="rId5" Type="http://schemas.openxmlformats.org/officeDocument/2006/relationships/hyperlink" Target="mailto:Andi.Falkner@pluribusnetworks.com" TargetMode="External"/><Relationship Id="rId4" Type="http://schemas.openxmlformats.org/officeDocument/2006/relationships/hyperlink" Target="https://www.pluribusnetworks.com/blog/improving-network-performance-and-lowering-costs-for-managed-service-providers-and-cloud-service-provider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95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p12">
            <a:extLst>
              <a:ext uri="{FF2B5EF4-FFF2-40B4-BE49-F238E27FC236}">
                <a16:creationId xmlns:a16="http://schemas.microsoft.com/office/drawing/2014/main" id="{C6965893-7392-4618-ABC4-5F21E30D916A}"/>
              </a:ext>
            </a:extLst>
          </p:cNvPr>
          <p:cNvSpPr txBox="1">
            <a:spLocks noGrp="1"/>
          </p:cNvSpPr>
          <p:nvPr>
            <p:ph type="title"/>
          </p:nvPr>
        </p:nvSpPr>
        <p:spPr>
          <a:xfrm>
            <a:off x="1005840" y="2225154"/>
            <a:ext cx="16561500" cy="7829476"/>
          </a:xfrm>
          <a:prstGeom prst="rect">
            <a:avLst/>
          </a:prstGeom>
        </p:spPr>
        <p:txBody>
          <a:bodyPr spcFirstLastPara="1" wrap="square" lIns="91425" tIns="0" rIns="91425" bIns="91425" anchor="t" anchorCtr="0">
            <a:noAutofit/>
          </a:bodyPr>
          <a:lstStyle/>
          <a:p>
            <a:pPr>
              <a:lnSpc>
                <a:spcPct val="100000"/>
              </a:lnSpc>
            </a:pPr>
            <a:r>
              <a:rPr lang="en-US" dirty="0">
                <a:solidFill>
                  <a:schemeClr val="bg2"/>
                </a:solidFill>
              </a:rPr>
              <a:t>Re-imagining the Multi-tenant DC Gateway Router using Open Whitebox Switches</a:t>
            </a:r>
            <a:br>
              <a:rPr lang="en-US" sz="9600" dirty="0">
                <a:solidFill>
                  <a:prstClr val="white"/>
                </a:solidFill>
                <a:cs typeface="Calibri" panose="020F0502020204030204" pitchFamily="34" charset="0"/>
              </a:rPr>
            </a:br>
            <a:r>
              <a:rPr lang="en-US" dirty="0">
                <a:solidFill>
                  <a:schemeClr val="bg2"/>
                </a:solidFill>
              </a:rPr>
              <a:t> </a:t>
            </a:r>
            <a:endParaRPr dirty="0">
              <a:solidFill>
                <a:schemeClr val="lt2"/>
              </a:solidFill>
            </a:endParaRPr>
          </a:p>
          <a:p>
            <a:pPr marL="0" lvl="0" indent="0" algn="l" rtl="0">
              <a:spcBef>
                <a:spcPts val="0"/>
              </a:spcBef>
              <a:spcAft>
                <a:spcPts val="0"/>
              </a:spcAft>
              <a:buClr>
                <a:srgbClr val="5F6062"/>
              </a:buClr>
              <a:buSzPts val="6400"/>
              <a:buFont typeface="Arial"/>
              <a:buNone/>
            </a:pPr>
            <a:r>
              <a:rPr lang="en-US" sz="6400" dirty="0">
                <a:solidFill>
                  <a:srgbClr val="5F6062"/>
                </a:solidFill>
              </a:rPr>
              <a:t>Andreas Falkner, Sales Engineering Director EMEA, Pluribus Networks</a:t>
            </a:r>
            <a:endParaRPr dirty="0">
              <a:solidFill>
                <a:schemeClr val="lt2"/>
              </a:solidFill>
            </a:endParaRPr>
          </a:p>
        </p:txBody>
      </p:sp>
      <p:grpSp>
        <p:nvGrpSpPr>
          <p:cNvPr id="8" name="Google Shape;119;p21">
            <a:extLst>
              <a:ext uri="{FF2B5EF4-FFF2-40B4-BE49-F238E27FC236}">
                <a16:creationId xmlns:a16="http://schemas.microsoft.com/office/drawing/2014/main" id="{8E8BD68C-73CD-4361-A6A1-B3976DA887B4}"/>
              </a:ext>
            </a:extLst>
          </p:cNvPr>
          <p:cNvGrpSpPr/>
          <p:nvPr/>
        </p:nvGrpSpPr>
        <p:grpSpPr>
          <a:xfrm>
            <a:off x="19743213" y="0"/>
            <a:ext cx="4335356" cy="3885000"/>
            <a:chOff x="2966599" y="406215"/>
            <a:chExt cx="1625738" cy="1456857"/>
          </a:xfrm>
        </p:grpSpPr>
        <p:pic>
          <p:nvPicPr>
            <p:cNvPr id="9" name="Google Shape;120;p21">
              <a:extLst>
                <a:ext uri="{FF2B5EF4-FFF2-40B4-BE49-F238E27FC236}">
                  <a16:creationId xmlns:a16="http://schemas.microsoft.com/office/drawing/2014/main" id="{8FCA9CD6-BD90-430F-B513-D0E768CEA2B1}"/>
                </a:ext>
              </a:extLst>
            </p:cNvPr>
            <p:cNvPicPr preferRelativeResize="0"/>
            <p:nvPr/>
          </p:nvPicPr>
          <p:blipFill rotWithShape="1">
            <a:blip r:embed="rId2">
              <a:alphaModFix/>
            </a:blip>
            <a:srcRect/>
            <a:stretch/>
          </p:blipFill>
          <p:spPr>
            <a:xfrm>
              <a:off x="3253641" y="406215"/>
              <a:ext cx="1108169" cy="1108169"/>
            </a:xfrm>
            <a:prstGeom prst="rect">
              <a:avLst/>
            </a:prstGeom>
            <a:noFill/>
            <a:ln>
              <a:noFill/>
            </a:ln>
          </p:spPr>
        </p:pic>
        <p:sp>
          <p:nvSpPr>
            <p:cNvPr id="10" name="Google Shape;121;p21">
              <a:extLst>
                <a:ext uri="{FF2B5EF4-FFF2-40B4-BE49-F238E27FC236}">
                  <a16:creationId xmlns:a16="http://schemas.microsoft.com/office/drawing/2014/main" id="{F4200346-F308-4662-8939-30FF826EF9AF}"/>
                </a:ext>
              </a:extLst>
            </p:cNvPr>
            <p:cNvSpPr/>
            <p:nvPr/>
          </p:nvSpPr>
          <p:spPr>
            <a:xfrm>
              <a:off x="2966599" y="1593660"/>
              <a:ext cx="1625738" cy="269412"/>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a:solidFill>
                    <a:schemeClr val="dk1"/>
                  </a:solidFill>
                  <a:latin typeface="Source Sans Pro"/>
                  <a:ea typeface="Source Sans Pro"/>
                  <a:cs typeface="Source Sans Pro"/>
                  <a:sym typeface="Source Sans Pro"/>
                </a:rPr>
                <a:t>NETWORKING</a:t>
              </a:r>
              <a:endParaRPr sz="3600" b="0" i="0" u="none" strike="noStrike" cap="none">
                <a:solidFill>
                  <a:schemeClr val="dk1"/>
                </a:solidFill>
                <a:latin typeface="Source Sans Pro"/>
                <a:ea typeface="Source Sans Pro"/>
                <a:cs typeface="Source Sans Pro"/>
                <a:sym typeface="Source Sans Pro"/>
              </a:endParaRPr>
            </a:p>
          </p:txBody>
        </p:sp>
      </p:grpSp>
      <p:pic>
        <p:nvPicPr>
          <p:cNvPr id="11" name="Picture 10">
            <a:extLst>
              <a:ext uri="{FF2B5EF4-FFF2-40B4-BE49-F238E27FC236}">
                <a16:creationId xmlns:a16="http://schemas.microsoft.com/office/drawing/2014/main" id="{2D923F3C-DEA7-4907-833C-C02E273CF9E2}"/>
              </a:ext>
            </a:extLst>
          </p:cNvPr>
          <p:cNvPicPr>
            <a:picLocks noChangeAspect="1"/>
          </p:cNvPicPr>
          <p:nvPr/>
        </p:nvPicPr>
        <p:blipFill>
          <a:blip r:embed="rId3"/>
          <a:stretch>
            <a:fillRect/>
          </a:stretch>
        </p:blipFill>
        <p:spPr>
          <a:xfrm>
            <a:off x="21154608" y="4905347"/>
            <a:ext cx="2309215" cy="3546954"/>
          </a:xfrm>
          <a:prstGeom prst="rect">
            <a:avLst/>
          </a:prstGeom>
        </p:spPr>
      </p:pic>
    </p:spTree>
    <p:extLst>
      <p:ext uri="{BB962C8B-B14F-4D97-AF65-F5344CB8AC3E}">
        <p14:creationId xmlns:p14="http://schemas.microsoft.com/office/powerpoint/2010/main" val="313756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9466" y="4240843"/>
            <a:ext cx="23512794" cy="2862322"/>
          </a:xfrm>
          <a:prstGeom prst="rect">
            <a:avLst/>
          </a:prstGeom>
          <a:noFill/>
        </p:spPr>
        <p:txBody>
          <a:bodyPr wrap="square" rtlCol="0">
            <a:spAutoFit/>
          </a:bodyPr>
          <a:lstStyle/>
          <a:p>
            <a:pPr>
              <a:buClr>
                <a:schemeClr val="tx1">
                  <a:lumMod val="50000"/>
                  <a:lumOff val="50000"/>
                </a:schemeClr>
              </a:buClr>
              <a:buSzPct val="75000"/>
            </a:pPr>
            <a:r>
              <a:rPr lang="en-US" sz="6000" b="1" dirty="0">
                <a:solidFill>
                  <a:srgbClr val="5F6061"/>
                </a:solidFill>
                <a:latin typeface="Source Sans Pro"/>
                <a:ea typeface="Source Sans Pro"/>
              </a:rPr>
              <a:t>This presentation is discussing an alternative way to build cost-efficient high performance multi-tenant routing for cloud interconnect with </a:t>
            </a:r>
            <a:r>
              <a:rPr lang="en-US" sz="6000" b="1" dirty="0" err="1">
                <a:solidFill>
                  <a:srgbClr val="5F6061"/>
                </a:solidFill>
                <a:latin typeface="Source Sans Pro"/>
                <a:ea typeface="Source Sans Pro"/>
              </a:rPr>
              <a:t>whitebox</a:t>
            </a:r>
            <a:r>
              <a:rPr lang="en-US" sz="6000" b="1" dirty="0">
                <a:solidFill>
                  <a:srgbClr val="5F6061"/>
                </a:solidFill>
                <a:latin typeface="Source Sans Pro"/>
                <a:ea typeface="Source Sans Pro"/>
              </a:rPr>
              <a:t> switching</a:t>
            </a:r>
          </a:p>
        </p:txBody>
      </p:sp>
      <p:sp>
        <p:nvSpPr>
          <p:cNvPr id="40" name="Rectangle 39"/>
          <p:cNvSpPr/>
          <p:nvPr/>
        </p:nvSpPr>
        <p:spPr>
          <a:xfrm>
            <a:off x="15333785" y="5132746"/>
            <a:ext cx="7473462" cy="707886"/>
          </a:xfrm>
          <a:prstGeom prst="rect">
            <a:avLst/>
          </a:prstGeom>
        </p:spPr>
        <p:txBody>
          <a:bodyPr wrap="square">
            <a:spAutoFit/>
          </a:bodyPr>
          <a:lstStyle/>
          <a:p>
            <a:pPr algn="r">
              <a:buClr>
                <a:schemeClr val="tx1">
                  <a:lumMod val="50000"/>
                  <a:lumOff val="50000"/>
                </a:schemeClr>
              </a:buClr>
              <a:buSzPct val="75000"/>
            </a:pPr>
            <a:r>
              <a:rPr lang="en-US" sz="4000" dirty="0">
                <a:solidFill>
                  <a:schemeClr val="tx1">
                    <a:lumMod val="65000"/>
                    <a:lumOff val="35000"/>
                  </a:schemeClr>
                </a:solidFill>
                <a:latin typeface="Avenir Book" charset="0"/>
                <a:ea typeface="Avenir Book" charset="0"/>
                <a:cs typeface="Avenir Book" charset="0"/>
              </a:rPr>
              <a:t>   </a:t>
            </a:r>
            <a:endParaRPr lang="en-US" sz="4000" dirty="0">
              <a:solidFill>
                <a:schemeClr val="tx1">
                  <a:lumMod val="65000"/>
                  <a:lumOff val="35000"/>
                </a:schemeClr>
              </a:solidFill>
            </a:endParaRPr>
          </a:p>
        </p:txBody>
      </p:sp>
      <p:grpSp>
        <p:nvGrpSpPr>
          <p:cNvPr id="4" name="Google Shape;119;p21">
            <a:extLst>
              <a:ext uri="{FF2B5EF4-FFF2-40B4-BE49-F238E27FC236}">
                <a16:creationId xmlns:a16="http://schemas.microsoft.com/office/drawing/2014/main" id="{E56AE60F-3231-4759-9D22-69029946E31F}"/>
              </a:ext>
            </a:extLst>
          </p:cNvPr>
          <p:cNvGrpSpPr/>
          <p:nvPr/>
        </p:nvGrpSpPr>
        <p:grpSpPr>
          <a:xfrm>
            <a:off x="19177439" y="-30660"/>
            <a:ext cx="4335356" cy="3885000"/>
            <a:chOff x="2966599" y="406215"/>
            <a:chExt cx="1625738" cy="1456857"/>
          </a:xfrm>
        </p:grpSpPr>
        <p:pic>
          <p:nvPicPr>
            <p:cNvPr id="5" name="Google Shape;120;p21">
              <a:extLst>
                <a:ext uri="{FF2B5EF4-FFF2-40B4-BE49-F238E27FC236}">
                  <a16:creationId xmlns:a16="http://schemas.microsoft.com/office/drawing/2014/main" id="{56A718FC-59F8-4312-AC24-A72D191E4232}"/>
                </a:ext>
              </a:extLst>
            </p:cNvPr>
            <p:cNvPicPr preferRelativeResize="0"/>
            <p:nvPr/>
          </p:nvPicPr>
          <p:blipFill rotWithShape="1">
            <a:blip r:embed="rId3">
              <a:alphaModFix/>
            </a:blip>
            <a:srcRect/>
            <a:stretch/>
          </p:blipFill>
          <p:spPr>
            <a:xfrm>
              <a:off x="3253641" y="406215"/>
              <a:ext cx="1108169" cy="1108169"/>
            </a:xfrm>
            <a:prstGeom prst="rect">
              <a:avLst/>
            </a:prstGeom>
            <a:noFill/>
            <a:ln>
              <a:noFill/>
            </a:ln>
          </p:spPr>
        </p:pic>
        <p:sp>
          <p:nvSpPr>
            <p:cNvPr id="6" name="Google Shape;121;p21">
              <a:extLst>
                <a:ext uri="{FF2B5EF4-FFF2-40B4-BE49-F238E27FC236}">
                  <a16:creationId xmlns:a16="http://schemas.microsoft.com/office/drawing/2014/main" id="{AA429B1F-FD9B-491A-99EB-27C5882FA280}"/>
                </a:ext>
              </a:extLst>
            </p:cNvPr>
            <p:cNvSpPr/>
            <p:nvPr/>
          </p:nvSpPr>
          <p:spPr>
            <a:xfrm>
              <a:off x="2966599" y="1593660"/>
              <a:ext cx="1625738" cy="269412"/>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a:solidFill>
                    <a:schemeClr val="dk1"/>
                  </a:solidFill>
                  <a:latin typeface="Source Sans Pro"/>
                  <a:ea typeface="Source Sans Pro"/>
                  <a:cs typeface="Source Sans Pro"/>
                  <a:sym typeface="Source Sans Pro"/>
                </a:rPr>
                <a:t>NETWORKING</a:t>
              </a:r>
              <a:endParaRPr sz="3600" b="0" i="0" u="none" strike="noStrike" cap="none">
                <a:solidFill>
                  <a:schemeClr val="dk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467979161"/>
      </p:ext>
    </p:extLst>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289738-8C80-4F43-8173-DF4488C3B293}"/>
              </a:ext>
            </a:extLst>
          </p:cNvPr>
          <p:cNvSpPr>
            <a:spLocks noGrp="1"/>
          </p:cNvSpPr>
          <p:nvPr>
            <p:ph type="title"/>
          </p:nvPr>
        </p:nvSpPr>
        <p:spPr/>
        <p:txBody>
          <a:bodyPr/>
          <a:lstStyle/>
          <a:p>
            <a:r>
              <a:rPr lang="de-DE" dirty="0"/>
              <a:t>New </a:t>
            </a:r>
            <a:r>
              <a:rPr lang="de-DE" dirty="0" err="1"/>
              <a:t>Bandwith</a:t>
            </a:r>
            <a:r>
              <a:rPr lang="de-DE" dirty="0"/>
              <a:t> </a:t>
            </a:r>
            <a:r>
              <a:rPr lang="de-DE" dirty="0" err="1"/>
              <a:t>Requirements</a:t>
            </a:r>
            <a:r>
              <a:rPr lang="de-DE" dirty="0"/>
              <a:t> </a:t>
            </a:r>
            <a:r>
              <a:rPr lang="de-DE" dirty="0" err="1"/>
              <a:t>ahead</a:t>
            </a:r>
            <a:endParaRPr lang="de-DE" dirty="0"/>
          </a:p>
        </p:txBody>
      </p:sp>
      <p:sp>
        <p:nvSpPr>
          <p:cNvPr id="3" name="Inhaltsplatzhalter 2">
            <a:extLst>
              <a:ext uri="{FF2B5EF4-FFF2-40B4-BE49-F238E27FC236}">
                <a16:creationId xmlns:a16="http://schemas.microsoft.com/office/drawing/2014/main" id="{D51F40FA-A0B1-46D5-A1AF-4A0964FED6A9}"/>
              </a:ext>
            </a:extLst>
          </p:cNvPr>
          <p:cNvSpPr>
            <a:spLocks noGrp="1"/>
          </p:cNvSpPr>
          <p:nvPr>
            <p:ph sz="half" idx="1"/>
          </p:nvPr>
        </p:nvSpPr>
        <p:spPr>
          <a:xfrm>
            <a:off x="1071855" y="2590800"/>
            <a:ext cx="21214078" cy="8534400"/>
          </a:xfrm>
        </p:spPr>
        <p:txBody>
          <a:bodyPr>
            <a:normAutofit fontScale="92500" lnSpcReduction="20000"/>
          </a:bodyPr>
          <a:lstStyle/>
          <a:p>
            <a:pPr marL="571500" indent="-571500">
              <a:buFontTx/>
              <a:buChar char="-"/>
            </a:pPr>
            <a:r>
              <a:rPr lang="de-DE" dirty="0" err="1"/>
              <a:t>Hyperscale</a:t>
            </a:r>
            <a:r>
              <a:rPr lang="de-DE" dirty="0"/>
              <a:t> Public Cloud, AI and Edge Computing in 5G </a:t>
            </a:r>
            <a:r>
              <a:rPr lang="de-DE" dirty="0" err="1"/>
              <a:t>Era</a:t>
            </a:r>
            <a:r>
              <a:rPr lang="de-DE" dirty="0"/>
              <a:t> </a:t>
            </a:r>
          </a:p>
          <a:p>
            <a:pPr marL="571500" indent="-571500">
              <a:buFontTx/>
              <a:buChar char="-"/>
            </a:pPr>
            <a:r>
              <a:rPr lang="de-DE" dirty="0"/>
              <a:t>Adoption </a:t>
            </a:r>
            <a:r>
              <a:rPr lang="de-DE" dirty="0" err="1"/>
              <a:t>of</a:t>
            </a:r>
            <a:r>
              <a:rPr lang="de-DE" dirty="0"/>
              <a:t> 5G , AI, and Edge Computing will </a:t>
            </a:r>
            <a:r>
              <a:rPr lang="de-DE" dirty="0" err="1"/>
              <a:t>drive</a:t>
            </a:r>
            <a:r>
              <a:rPr lang="de-DE" dirty="0"/>
              <a:t> </a:t>
            </a:r>
            <a:r>
              <a:rPr lang="de-DE" dirty="0" err="1"/>
              <a:t>new</a:t>
            </a:r>
            <a:r>
              <a:rPr lang="de-DE" dirty="0"/>
              <a:t> </a:t>
            </a:r>
            <a:r>
              <a:rPr lang="de-DE" dirty="0" err="1"/>
              <a:t>expectations</a:t>
            </a:r>
            <a:r>
              <a:rPr lang="de-DE" dirty="0"/>
              <a:t> </a:t>
            </a:r>
            <a:r>
              <a:rPr lang="de-DE" dirty="0" err="1"/>
              <a:t>for</a:t>
            </a:r>
            <a:endParaRPr lang="de-DE" dirty="0"/>
          </a:p>
          <a:p>
            <a:pPr marL="2098390" lvl="1" indent="-571500">
              <a:buFontTx/>
              <a:buChar char="-"/>
            </a:pPr>
            <a:r>
              <a:rPr lang="de-DE" dirty="0"/>
              <a:t>Always-on</a:t>
            </a:r>
          </a:p>
          <a:p>
            <a:pPr marL="2098390" lvl="1" indent="-571500">
              <a:buFontTx/>
              <a:buChar char="-"/>
            </a:pPr>
            <a:r>
              <a:rPr lang="de-DE" dirty="0"/>
              <a:t>Low </a:t>
            </a:r>
            <a:r>
              <a:rPr lang="de-DE" dirty="0" err="1"/>
              <a:t>latency</a:t>
            </a:r>
            <a:endParaRPr lang="de-DE" dirty="0"/>
          </a:p>
          <a:p>
            <a:pPr marL="2098390" lvl="1" indent="-571500">
              <a:buFontTx/>
              <a:buChar char="-"/>
            </a:pPr>
            <a:r>
              <a:rPr lang="de-DE" dirty="0"/>
              <a:t>High </a:t>
            </a:r>
            <a:r>
              <a:rPr lang="de-DE" dirty="0" err="1"/>
              <a:t>quality</a:t>
            </a:r>
            <a:r>
              <a:rPr lang="de-DE" dirty="0"/>
              <a:t> network</a:t>
            </a:r>
          </a:p>
          <a:p>
            <a:pPr marL="2098390" lvl="1" indent="-571500">
              <a:buFontTx/>
              <a:buChar char="-"/>
            </a:pPr>
            <a:r>
              <a:rPr lang="de-DE" dirty="0"/>
              <a:t>High-performance, </a:t>
            </a:r>
            <a:r>
              <a:rPr lang="de-DE" dirty="0" err="1"/>
              <a:t>cost</a:t>
            </a:r>
            <a:r>
              <a:rPr lang="de-DE" dirty="0"/>
              <a:t> </a:t>
            </a:r>
            <a:r>
              <a:rPr lang="de-DE" dirty="0" err="1"/>
              <a:t>optimized</a:t>
            </a:r>
            <a:endParaRPr lang="de-DE" dirty="0"/>
          </a:p>
          <a:p>
            <a:pPr marL="2098390" lvl="1" indent="-571500">
              <a:buFontTx/>
              <a:buChar char="-"/>
            </a:pPr>
            <a:r>
              <a:rPr lang="de-DE" dirty="0"/>
              <a:t>Services</a:t>
            </a:r>
          </a:p>
          <a:p>
            <a:pPr marL="571500" indent="-571500">
              <a:buFontTx/>
              <a:buChar char="-"/>
            </a:pPr>
            <a:r>
              <a:rPr lang="de-DE" dirty="0"/>
              <a:t>Leads </a:t>
            </a:r>
            <a:r>
              <a:rPr lang="de-DE" dirty="0" err="1"/>
              <a:t>to</a:t>
            </a:r>
            <a:r>
              <a:rPr lang="de-DE" dirty="0"/>
              <a:t> operational </a:t>
            </a:r>
            <a:r>
              <a:rPr lang="de-DE" dirty="0" err="1"/>
              <a:t>efficiency</a:t>
            </a:r>
            <a:r>
              <a:rPr lang="de-DE" dirty="0"/>
              <a:t> (OPEX </a:t>
            </a:r>
            <a:r>
              <a:rPr lang="de-DE" dirty="0" err="1"/>
              <a:t>reduction</a:t>
            </a:r>
            <a:r>
              <a:rPr lang="de-DE" dirty="0"/>
              <a:t>) and boost intelligent </a:t>
            </a:r>
            <a:r>
              <a:rPr lang="de-DE" dirty="0" err="1"/>
              <a:t>applications</a:t>
            </a:r>
            <a:endParaRPr lang="de-DE" dirty="0"/>
          </a:p>
          <a:p>
            <a:pPr marL="571500" indent="-571500">
              <a:buFontTx/>
              <a:buChar char="-"/>
            </a:pPr>
            <a:r>
              <a:rPr lang="de-DE" sz="3800" dirty="0"/>
              <a:t>Routing </a:t>
            </a:r>
            <a:r>
              <a:rPr lang="de-DE" sz="3800" dirty="0" err="1"/>
              <a:t>requirements</a:t>
            </a:r>
            <a:r>
              <a:rPr lang="de-DE" sz="3800" dirty="0"/>
              <a:t> </a:t>
            </a:r>
            <a:r>
              <a:rPr lang="en-US" sz="3800" dirty="0">
                <a:sym typeface="Calibri"/>
              </a:rPr>
              <a:t>from regional public cloud providers, managed service providers, private cloud hosts and colocation providers to hyperscale public cloud providers and internet service providers</a:t>
            </a:r>
            <a:endParaRPr lang="de-DE" sz="3800" dirty="0"/>
          </a:p>
          <a:p>
            <a:pPr marL="571500" indent="-571500">
              <a:buFontTx/>
              <a:buChar char="-"/>
            </a:pPr>
            <a:r>
              <a:rPr lang="de-DE" dirty="0" err="1"/>
              <a:t>To</a:t>
            </a:r>
            <a:r>
              <a:rPr lang="de-DE" dirty="0"/>
              <a:t> </a:t>
            </a:r>
            <a:r>
              <a:rPr lang="de-DE" dirty="0" err="1"/>
              <a:t>honor</a:t>
            </a:r>
            <a:r>
              <a:rPr lang="de-DE" dirty="0"/>
              <a:t> </a:t>
            </a:r>
            <a:r>
              <a:rPr lang="de-DE" dirty="0" err="1"/>
              <a:t>the</a:t>
            </a:r>
            <a:r>
              <a:rPr lang="de-DE" dirty="0"/>
              <a:t> </a:t>
            </a:r>
            <a:r>
              <a:rPr lang="de-DE" dirty="0" err="1"/>
              <a:t>promise</a:t>
            </a:r>
            <a:r>
              <a:rPr lang="de-DE" dirty="0"/>
              <a:t> </a:t>
            </a:r>
            <a:r>
              <a:rPr lang="de-DE" dirty="0" err="1"/>
              <a:t>with</a:t>
            </a:r>
            <a:r>
              <a:rPr lang="de-DE" dirty="0"/>
              <a:t> </a:t>
            </a:r>
            <a:r>
              <a:rPr lang="de-DE" dirty="0" err="1"/>
              <a:t>the</a:t>
            </a:r>
            <a:r>
              <a:rPr lang="de-DE" dirty="0"/>
              <a:t> </a:t>
            </a:r>
            <a:r>
              <a:rPr lang="de-DE" dirty="0" err="1"/>
              <a:t>right</a:t>
            </a:r>
            <a:r>
              <a:rPr lang="de-DE" dirty="0"/>
              <a:t> CAPEX </a:t>
            </a:r>
            <a:r>
              <a:rPr lang="de-DE" dirty="0" err="1"/>
              <a:t>it</a:t>
            </a:r>
            <a:r>
              <a:rPr lang="de-DE" dirty="0"/>
              <a:t> </a:t>
            </a:r>
            <a:r>
              <a:rPr lang="de-DE" dirty="0" err="1"/>
              <a:t>is</a:t>
            </a:r>
            <a:r>
              <a:rPr lang="de-DE" dirty="0"/>
              <a:t> vital </a:t>
            </a:r>
            <a:r>
              <a:rPr lang="de-DE" dirty="0" err="1"/>
              <a:t>to</a:t>
            </a:r>
            <a:r>
              <a:rPr lang="de-DE" dirty="0"/>
              <a:t> </a:t>
            </a:r>
            <a:r>
              <a:rPr lang="de-DE" dirty="0" err="1"/>
              <a:t>have</a:t>
            </a:r>
            <a:r>
              <a:rPr lang="de-DE" dirty="0"/>
              <a:t> </a:t>
            </a:r>
            <a:r>
              <a:rPr lang="de-DE" dirty="0" err="1"/>
              <a:t>the</a:t>
            </a:r>
            <a:r>
              <a:rPr lang="de-DE" dirty="0"/>
              <a:t> proper </a:t>
            </a:r>
            <a:r>
              <a:rPr lang="de-DE" dirty="0" err="1"/>
              <a:t>compute</a:t>
            </a:r>
            <a:r>
              <a:rPr lang="de-DE" dirty="0"/>
              <a:t> </a:t>
            </a:r>
            <a:r>
              <a:rPr lang="de-DE" dirty="0" err="1"/>
              <a:t>infratructure</a:t>
            </a:r>
            <a:r>
              <a:rPr lang="de-DE" dirty="0"/>
              <a:t> in </a:t>
            </a:r>
            <a:r>
              <a:rPr lang="de-DE" dirty="0" err="1"/>
              <a:t>place</a:t>
            </a:r>
            <a:r>
              <a:rPr lang="de-DE" dirty="0"/>
              <a:t>, </a:t>
            </a:r>
            <a:r>
              <a:rPr lang="de-DE" dirty="0" err="1"/>
              <a:t>aligned</a:t>
            </a:r>
            <a:r>
              <a:rPr lang="de-DE" dirty="0"/>
              <a:t> </a:t>
            </a:r>
            <a:r>
              <a:rPr lang="de-DE" dirty="0" err="1"/>
              <a:t>to</a:t>
            </a:r>
            <a:r>
              <a:rPr lang="de-DE" dirty="0"/>
              <a:t> </a:t>
            </a:r>
            <a:r>
              <a:rPr lang="de-DE" dirty="0" err="1"/>
              <a:t>the</a:t>
            </a:r>
            <a:r>
              <a:rPr lang="de-DE" dirty="0"/>
              <a:t> </a:t>
            </a:r>
            <a:r>
              <a:rPr lang="de-DE" dirty="0" err="1"/>
              <a:t>right</a:t>
            </a:r>
            <a:r>
              <a:rPr lang="de-DE" dirty="0"/>
              <a:t> </a:t>
            </a:r>
            <a:r>
              <a:rPr lang="de-DE" dirty="0" err="1"/>
              <a:t>strategy</a:t>
            </a:r>
            <a:r>
              <a:rPr lang="de-DE" dirty="0"/>
              <a:t> like</a:t>
            </a:r>
          </a:p>
          <a:p>
            <a:pPr algn="ctr"/>
            <a:r>
              <a:rPr lang="de-DE" dirty="0"/>
              <a:t>	</a:t>
            </a:r>
            <a:r>
              <a:rPr lang="de-DE" sz="4400" dirty="0"/>
              <a:t>OPENESS  - WHITEBOX – DISAGGREGATION - WHITEBOX</a:t>
            </a:r>
            <a:endParaRPr lang="de-DE" dirty="0"/>
          </a:p>
          <a:p>
            <a:pPr marL="571500" indent="-571500">
              <a:buFontTx/>
              <a:buChar char="-"/>
            </a:pPr>
            <a:endParaRPr lang="de-DE" dirty="0"/>
          </a:p>
        </p:txBody>
      </p:sp>
      <p:grpSp>
        <p:nvGrpSpPr>
          <p:cNvPr id="4" name="Google Shape;119;p21">
            <a:extLst>
              <a:ext uri="{FF2B5EF4-FFF2-40B4-BE49-F238E27FC236}">
                <a16:creationId xmlns:a16="http://schemas.microsoft.com/office/drawing/2014/main" id="{18D82E87-BE46-40B0-A933-FDF4C9C23BE3}"/>
              </a:ext>
            </a:extLst>
          </p:cNvPr>
          <p:cNvGrpSpPr/>
          <p:nvPr/>
        </p:nvGrpSpPr>
        <p:grpSpPr>
          <a:xfrm>
            <a:off x="19177439" y="-30660"/>
            <a:ext cx="4335356" cy="3885000"/>
            <a:chOff x="2966599" y="406215"/>
            <a:chExt cx="1625738" cy="1456857"/>
          </a:xfrm>
        </p:grpSpPr>
        <p:pic>
          <p:nvPicPr>
            <p:cNvPr id="5" name="Google Shape;120;p21">
              <a:extLst>
                <a:ext uri="{FF2B5EF4-FFF2-40B4-BE49-F238E27FC236}">
                  <a16:creationId xmlns:a16="http://schemas.microsoft.com/office/drawing/2014/main" id="{047AF8B3-15F4-4F3D-B76C-1714AD2F40AA}"/>
                </a:ext>
              </a:extLst>
            </p:cNvPr>
            <p:cNvPicPr preferRelativeResize="0"/>
            <p:nvPr/>
          </p:nvPicPr>
          <p:blipFill rotWithShape="1">
            <a:blip r:embed="rId3">
              <a:alphaModFix/>
            </a:blip>
            <a:srcRect/>
            <a:stretch/>
          </p:blipFill>
          <p:spPr>
            <a:xfrm>
              <a:off x="3253641" y="406215"/>
              <a:ext cx="1108169" cy="1108169"/>
            </a:xfrm>
            <a:prstGeom prst="rect">
              <a:avLst/>
            </a:prstGeom>
            <a:noFill/>
            <a:ln>
              <a:noFill/>
            </a:ln>
          </p:spPr>
        </p:pic>
        <p:sp>
          <p:nvSpPr>
            <p:cNvPr id="6" name="Google Shape;121;p21">
              <a:extLst>
                <a:ext uri="{FF2B5EF4-FFF2-40B4-BE49-F238E27FC236}">
                  <a16:creationId xmlns:a16="http://schemas.microsoft.com/office/drawing/2014/main" id="{AE26D2E4-A3B5-4EE1-B56E-30E0CD241A12}"/>
                </a:ext>
              </a:extLst>
            </p:cNvPr>
            <p:cNvSpPr/>
            <p:nvPr/>
          </p:nvSpPr>
          <p:spPr>
            <a:xfrm>
              <a:off x="2966599" y="1593660"/>
              <a:ext cx="1625738" cy="269412"/>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a:solidFill>
                    <a:schemeClr val="dk1"/>
                  </a:solidFill>
                  <a:latin typeface="Source Sans Pro"/>
                  <a:ea typeface="Source Sans Pro"/>
                  <a:cs typeface="Source Sans Pro"/>
                  <a:sym typeface="Source Sans Pro"/>
                </a:rPr>
                <a:t>NETWORKING</a:t>
              </a:r>
              <a:endParaRPr sz="3600" b="0" i="0" u="none" strike="noStrike" cap="none">
                <a:solidFill>
                  <a:schemeClr val="dk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425681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98F45C84-8A13-274A-B1F9-82D5FF79A6EA}"/>
              </a:ext>
            </a:extLst>
          </p:cNvPr>
          <p:cNvSpPr txBox="1">
            <a:spLocks/>
          </p:cNvSpPr>
          <p:nvPr/>
        </p:nvSpPr>
        <p:spPr bwMode="auto">
          <a:xfrm>
            <a:off x="1219200" y="407980"/>
            <a:ext cx="21945600" cy="1981200"/>
          </a:xfrm>
          <a:prstGeom prst="rect">
            <a:avLst/>
          </a:prstGeom>
          <a:noFill/>
          <a:ln w="9525">
            <a:noFill/>
            <a:miter lim="800000"/>
            <a:headEnd/>
            <a:tailEnd/>
          </a:ln>
        </p:spPr>
        <p:txBody>
          <a:bodyPr vert="horz" wrap="square" lIns="0" tIns="91370" rIns="0" bIns="91370" numCol="1" anchor="t" anchorCtr="0" compatLnSpc="1">
            <a:prstTxWarp prst="textNoShape">
              <a:avLst/>
            </a:prstTxWarp>
          </a:bodyPr>
          <a:lstStyle>
            <a:lvl1pPr algn="l" rtl="0" eaLnBrk="0" fontAlgn="base" hangingPunct="0">
              <a:lnSpc>
                <a:spcPct val="95000"/>
              </a:lnSpc>
              <a:spcBef>
                <a:spcPct val="0"/>
              </a:spcBef>
              <a:spcAft>
                <a:spcPct val="0"/>
              </a:spcAft>
              <a:defRPr kumimoji="0" lang="en-US" sz="3200" b="0" i="0" u="none" strike="noStrike" kern="0" cap="none" spc="0" normalizeH="0" baseline="0" noProof="0">
                <a:ln>
                  <a:noFill/>
                </a:ln>
                <a:solidFill>
                  <a:srgbClr val="007DB8"/>
                </a:solidFill>
                <a:effectLst/>
                <a:uLnTx/>
                <a:uFillTx/>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000" b="1">
                <a:solidFill>
                  <a:srgbClr val="7F7F7F"/>
                </a:solidFill>
                <a:latin typeface="Arial" charset="0"/>
                <a:cs typeface="Arial" charset="0"/>
              </a:defRPr>
            </a:lvl2pPr>
            <a:lvl3pPr algn="l" rtl="0" eaLnBrk="0" fontAlgn="base" hangingPunct="0">
              <a:spcBef>
                <a:spcPct val="0"/>
              </a:spcBef>
              <a:spcAft>
                <a:spcPct val="0"/>
              </a:spcAft>
              <a:defRPr sz="4000" b="1">
                <a:solidFill>
                  <a:srgbClr val="7F7F7F"/>
                </a:solidFill>
                <a:latin typeface="Arial" charset="0"/>
                <a:cs typeface="Arial" charset="0"/>
              </a:defRPr>
            </a:lvl3pPr>
            <a:lvl4pPr algn="l" rtl="0" eaLnBrk="0" fontAlgn="base" hangingPunct="0">
              <a:spcBef>
                <a:spcPct val="0"/>
              </a:spcBef>
              <a:spcAft>
                <a:spcPct val="0"/>
              </a:spcAft>
              <a:defRPr sz="4000" b="1">
                <a:solidFill>
                  <a:srgbClr val="7F7F7F"/>
                </a:solidFill>
                <a:latin typeface="Arial" charset="0"/>
                <a:cs typeface="Arial" charset="0"/>
              </a:defRPr>
            </a:lvl4pPr>
            <a:lvl5pPr algn="l" rtl="0" eaLnBrk="0" fontAlgn="base" hangingPunct="0">
              <a:spcBef>
                <a:spcPct val="0"/>
              </a:spcBef>
              <a:spcAft>
                <a:spcPct val="0"/>
              </a:spcAft>
              <a:defRPr sz="4000" b="1">
                <a:solidFill>
                  <a:srgbClr val="7F7F7F"/>
                </a:solidFill>
                <a:latin typeface="Arial" charset="0"/>
                <a:cs typeface="Arial" charset="0"/>
              </a:defRPr>
            </a:lvl5pPr>
            <a:lvl6pPr marL="609585" algn="l" rtl="0" fontAlgn="base">
              <a:spcBef>
                <a:spcPct val="0"/>
              </a:spcBef>
              <a:spcAft>
                <a:spcPct val="0"/>
              </a:spcAft>
              <a:defRPr sz="4000" b="1">
                <a:solidFill>
                  <a:srgbClr val="7F7F7F"/>
                </a:solidFill>
                <a:latin typeface="Arial" charset="0"/>
                <a:cs typeface="Arial" charset="0"/>
              </a:defRPr>
            </a:lvl6pPr>
            <a:lvl7pPr marL="1219170" algn="l" rtl="0" fontAlgn="base">
              <a:spcBef>
                <a:spcPct val="0"/>
              </a:spcBef>
              <a:spcAft>
                <a:spcPct val="0"/>
              </a:spcAft>
              <a:defRPr sz="4000" b="1">
                <a:solidFill>
                  <a:srgbClr val="7F7F7F"/>
                </a:solidFill>
                <a:latin typeface="Arial" charset="0"/>
                <a:cs typeface="Arial" charset="0"/>
              </a:defRPr>
            </a:lvl7pPr>
            <a:lvl8pPr marL="1828754" algn="l" rtl="0" fontAlgn="base">
              <a:spcBef>
                <a:spcPct val="0"/>
              </a:spcBef>
              <a:spcAft>
                <a:spcPct val="0"/>
              </a:spcAft>
              <a:defRPr sz="4000" b="1">
                <a:solidFill>
                  <a:srgbClr val="7F7F7F"/>
                </a:solidFill>
                <a:latin typeface="Arial" charset="0"/>
                <a:cs typeface="Arial" charset="0"/>
              </a:defRPr>
            </a:lvl8pPr>
            <a:lvl9pPr marL="2438339" algn="l" rtl="0" fontAlgn="base">
              <a:spcBef>
                <a:spcPct val="0"/>
              </a:spcBef>
              <a:spcAft>
                <a:spcPct val="0"/>
              </a:spcAft>
              <a:defRPr sz="4000" b="1">
                <a:solidFill>
                  <a:srgbClr val="7F7F7F"/>
                </a:solidFill>
                <a:latin typeface="Arial" charset="0"/>
                <a:cs typeface="Arial" charset="0"/>
              </a:defRPr>
            </a:lvl9pPr>
          </a:lstStyle>
          <a:p>
            <a:pPr defTabSz="1828800">
              <a:buClrTx/>
              <a:defRPr/>
            </a:pPr>
            <a:r>
              <a:rPr lang="en-US" sz="6400" dirty="0">
                <a:solidFill>
                  <a:prstClr val="black"/>
                </a:solidFill>
                <a:latin typeface="Calibri" panose="020F0502020204030204" pitchFamily="34" charset="0"/>
                <a:cs typeface="Calibri" panose="020F0502020204030204" pitchFamily="34" charset="0"/>
              </a:rPr>
              <a:t>OPEN – DISAGGREGATED NETWORKING</a:t>
            </a:r>
          </a:p>
        </p:txBody>
      </p:sp>
      <p:grpSp>
        <p:nvGrpSpPr>
          <p:cNvPr id="2" name="Gruppieren 1">
            <a:extLst>
              <a:ext uri="{FF2B5EF4-FFF2-40B4-BE49-F238E27FC236}">
                <a16:creationId xmlns:a16="http://schemas.microsoft.com/office/drawing/2014/main" id="{DC6E3DEA-9230-4940-AEAB-01F7F7B48E25}"/>
              </a:ext>
            </a:extLst>
          </p:cNvPr>
          <p:cNvGrpSpPr/>
          <p:nvPr/>
        </p:nvGrpSpPr>
        <p:grpSpPr>
          <a:xfrm>
            <a:off x="1909482" y="2010564"/>
            <a:ext cx="18463054" cy="10011107"/>
            <a:chOff x="436966" y="2010564"/>
            <a:chExt cx="19935570" cy="10770145"/>
          </a:xfrm>
        </p:grpSpPr>
        <p:sp>
          <p:nvSpPr>
            <p:cNvPr id="41" name="Trapezoid 40">
              <a:extLst>
                <a:ext uri="{FF2B5EF4-FFF2-40B4-BE49-F238E27FC236}">
                  <a16:creationId xmlns:a16="http://schemas.microsoft.com/office/drawing/2014/main" id="{F8EB0B8C-F5D1-8845-9E25-5C94FC552030}"/>
                </a:ext>
              </a:extLst>
            </p:cNvPr>
            <p:cNvSpPr/>
            <p:nvPr/>
          </p:nvSpPr>
          <p:spPr>
            <a:xfrm rot="10800000">
              <a:off x="4409177" y="10572354"/>
              <a:ext cx="7638244" cy="1405528"/>
            </a:xfrm>
            <a:custGeom>
              <a:avLst/>
              <a:gdLst>
                <a:gd name="connsiteX0" fmla="*/ 0 w 3883415"/>
                <a:gd name="connsiteY0" fmla="*/ 824208 h 824208"/>
                <a:gd name="connsiteX1" fmla="*/ 570401 w 3883415"/>
                <a:gd name="connsiteY1" fmla="*/ 0 h 824208"/>
                <a:gd name="connsiteX2" fmla="*/ 3313014 w 3883415"/>
                <a:gd name="connsiteY2" fmla="*/ 0 h 824208"/>
                <a:gd name="connsiteX3" fmla="*/ 3883415 w 3883415"/>
                <a:gd name="connsiteY3" fmla="*/ 824208 h 824208"/>
                <a:gd name="connsiteX4" fmla="*/ 0 w 3883415"/>
                <a:gd name="connsiteY4" fmla="*/ 824208 h 824208"/>
                <a:gd name="connsiteX0" fmla="*/ 0 w 3883415"/>
                <a:gd name="connsiteY0" fmla="*/ 824208 h 824208"/>
                <a:gd name="connsiteX1" fmla="*/ 570401 w 3883415"/>
                <a:gd name="connsiteY1" fmla="*/ 0 h 824208"/>
                <a:gd name="connsiteX2" fmla="*/ 3291582 w 3883415"/>
                <a:gd name="connsiteY2" fmla="*/ 0 h 824208"/>
                <a:gd name="connsiteX3" fmla="*/ 3883415 w 3883415"/>
                <a:gd name="connsiteY3" fmla="*/ 824208 h 824208"/>
                <a:gd name="connsiteX4" fmla="*/ 0 w 3883415"/>
                <a:gd name="connsiteY4" fmla="*/ 824208 h 824208"/>
                <a:gd name="connsiteX0" fmla="*/ 0 w 3804834"/>
                <a:gd name="connsiteY0" fmla="*/ 824208 h 824208"/>
                <a:gd name="connsiteX1" fmla="*/ 570401 w 3804834"/>
                <a:gd name="connsiteY1" fmla="*/ 0 h 824208"/>
                <a:gd name="connsiteX2" fmla="*/ 3291582 w 3804834"/>
                <a:gd name="connsiteY2" fmla="*/ 0 h 824208"/>
                <a:gd name="connsiteX3" fmla="*/ 3804834 w 3804834"/>
                <a:gd name="connsiteY3" fmla="*/ 695620 h 824208"/>
                <a:gd name="connsiteX4" fmla="*/ 0 w 3804834"/>
                <a:gd name="connsiteY4" fmla="*/ 824208 h 824208"/>
                <a:gd name="connsiteX0" fmla="*/ 0 w 3819122"/>
                <a:gd name="connsiteY0" fmla="*/ 681333 h 695620"/>
                <a:gd name="connsiteX1" fmla="*/ 584689 w 3819122"/>
                <a:gd name="connsiteY1" fmla="*/ 0 h 695620"/>
                <a:gd name="connsiteX2" fmla="*/ 3305870 w 3819122"/>
                <a:gd name="connsiteY2" fmla="*/ 0 h 695620"/>
                <a:gd name="connsiteX3" fmla="*/ 3819122 w 3819122"/>
                <a:gd name="connsiteY3" fmla="*/ 695620 h 695620"/>
                <a:gd name="connsiteX4" fmla="*/ 0 w 3819122"/>
                <a:gd name="connsiteY4" fmla="*/ 681333 h 695620"/>
                <a:gd name="connsiteX0" fmla="*/ 0 w 3819122"/>
                <a:gd name="connsiteY0" fmla="*/ 702764 h 702764"/>
                <a:gd name="connsiteX1" fmla="*/ 584689 w 3819122"/>
                <a:gd name="connsiteY1" fmla="*/ 0 h 702764"/>
                <a:gd name="connsiteX2" fmla="*/ 3305870 w 3819122"/>
                <a:gd name="connsiteY2" fmla="*/ 0 h 702764"/>
                <a:gd name="connsiteX3" fmla="*/ 3819122 w 3819122"/>
                <a:gd name="connsiteY3" fmla="*/ 695620 h 702764"/>
                <a:gd name="connsiteX4" fmla="*/ 0 w 3819122"/>
                <a:gd name="connsiteY4" fmla="*/ 702764 h 702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9122" h="702764">
                  <a:moveTo>
                    <a:pt x="0" y="702764"/>
                  </a:moveTo>
                  <a:lnTo>
                    <a:pt x="584689" y="0"/>
                  </a:lnTo>
                  <a:lnTo>
                    <a:pt x="3305870" y="0"/>
                  </a:lnTo>
                  <a:lnTo>
                    <a:pt x="3819122" y="695620"/>
                  </a:lnTo>
                  <a:lnTo>
                    <a:pt x="0" y="702764"/>
                  </a:lnTo>
                  <a:close/>
                </a:path>
              </a:pathLst>
            </a:custGeom>
            <a:gradFill>
              <a:gsLst>
                <a:gs pos="100000">
                  <a:schemeClr val="accent1">
                    <a:lumMod val="5000"/>
                    <a:lumOff val="95000"/>
                    <a:alpha val="36000"/>
                  </a:schemeClr>
                </a:gs>
                <a:gs pos="1000">
                  <a:schemeClr val="bg1">
                    <a:lumMod val="75000"/>
                  </a:schemeClr>
                </a:gs>
                <a:gs pos="0">
                  <a:schemeClr val="bg1">
                    <a:lumMod val="75000"/>
                  </a:schemeClr>
                </a:gs>
                <a:gs pos="1000">
                  <a:srgbClr val="92D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buClrTx/>
                <a:defRPr/>
              </a:pPr>
              <a:endParaRPr lang="en-US" sz="3600" kern="1200">
                <a:solidFill>
                  <a:prstClr val="white"/>
                </a:solidFill>
                <a:latin typeface="Calibri" panose="020F0502020204030204"/>
              </a:endParaRPr>
            </a:p>
          </p:txBody>
        </p:sp>
        <p:sp>
          <p:nvSpPr>
            <p:cNvPr id="58" name="Rectangle 57">
              <a:extLst>
                <a:ext uri="{FF2B5EF4-FFF2-40B4-BE49-F238E27FC236}">
                  <a16:creationId xmlns:a16="http://schemas.microsoft.com/office/drawing/2014/main" id="{1913CFB6-9FFF-4940-9A63-C9AEFCDBE885}"/>
                </a:ext>
              </a:extLst>
            </p:cNvPr>
            <p:cNvSpPr/>
            <p:nvPr/>
          </p:nvSpPr>
          <p:spPr>
            <a:xfrm>
              <a:off x="4378796" y="5050949"/>
              <a:ext cx="7626254" cy="1729496"/>
            </a:xfrm>
            <a:prstGeom prst="rect">
              <a:avLst/>
            </a:prstGeom>
            <a:solidFill>
              <a:srgbClr val="92D050"/>
            </a:solidFill>
            <a:ln w="12700" cap="flat" cmpd="sng" algn="ctr">
              <a:solidFill>
                <a:srgbClr val="999999"/>
              </a:solidFill>
              <a:prstDash val="solid"/>
            </a:ln>
            <a:effectLst>
              <a:outerShdw blurRad="50800" dist="38100" dir="2700000" algn="tl" rotWithShape="0">
                <a:prstClr val="black">
                  <a:alpha val="40000"/>
                </a:prstClr>
              </a:outerShdw>
            </a:effectLst>
          </p:spPr>
          <p:txBody>
            <a:bodyPr rtlCol="0" anchor="ctr"/>
            <a:lstStyle/>
            <a:p>
              <a:pPr algn="ctr" defTabSz="1828252">
                <a:buClrTx/>
                <a:defRPr/>
              </a:pPr>
              <a:r>
                <a:rPr lang="en-US" sz="3598" b="1" dirty="0">
                  <a:solidFill>
                    <a:prstClr val="white"/>
                  </a:solidFill>
                  <a:latin typeface="Calibri" panose="020F0502020204030204" pitchFamily="34" charset="0"/>
                  <a:ea typeface="+mn-ea"/>
                  <a:cs typeface="Calibri" panose="020F0502020204030204" pitchFamily="34" charset="0"/>
                </a:rPr>
                <a:t>Telemetry</a:t>
              </a:r>
            </a:p>
            <a:p>
              <a:pPr algn="ctr" defTabSz="1828252">
                <a:buClrTx/>
                <a:defRPr/>
              </a:pPr>
              <a:endParaRPr lang="en-US" sz="1600" dirty="0">
                <a:solidFill>
                  <a:prstClr val="white"/>
                </a:solidFill>
                <a:latin typeface="Calibri" panose="020F0502020204030204" pitchFamily="34" charset="0"/>
                <a:ea typeface="+mn-ea"/>
                <a:cs typeface="Calibri" panose="020F0502020204030204" pitchFamily="34" charset="0"/>
              </a:endParaRPr>
            </a:p>
            <a:p>
              <a:pPr algn="ctr" defTabSz="1828252">
                <a:buClrTx/>
                <a:defRPr/>
              </a:pPr>
              <a:r>
                <a:rPr lang="en-US" sz="2400" dirty="0">
                  <a:solidFill>
                    <a:prstClr val="white"/>
                  </a:solidFill>
                  <a:latin typeface="Calibri" panose="020F0502020204030204" pitchFamily="34" charset="0"/>
                  <a:ea typeface="+mn-ea"/>
                  <a:cs typeface="Calibri" panose="020F0502020204030204" pitchFamily="34" charset="0"/>
                </a:rPr>
                <a:t> Every Port, Every End Point, Every Flow</a:t>
              </a:r>
            </a:p>
          </p:txBody>
        </p:sp>
        <p:pic>
          <p:nvPicPr>
            <p:cNvPr id="59" name="Picture 58">
              <a:extLst>
                <a:ext uri="{FF2B5EF4-FFF2-40B4-BE49-F238E27FC236}">
                  <a16:creationId xmlns:a16="http://schemas.microsoft.com/office/drawing/2014/main" id="{01A945F1-2857-E749-BA86-6D08E5E62C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27741" y="5492086"/>
              <a:ext cx="849091" cy="884470"/>
            </a:xfrm>
            <a:prstGeom prst="rect">
              <a:avLst/>
            </a:prstGeom>
            <a:solidFill>
              <a:srgbClr val="92D050"/>
            </a:solidFill>
          </p:spPr>
        </p:pic>
        <p:sp>
          <p:nvSpPr>
            <p:cNvPr id="60" name="TextBox 59">
              <a:extLst>
                <a:ext uri="{FF2B5EF4-FFF2-40B4-BE49-F238E27FC236}">
                  <a16:creationId xmlns:a16="http://schemas.microsoft.com/office/drawing/2014/main" id="{AD439462-3700-8D42-A7AB-0E7965ED815C}"/>
                </a:ext>
              </a:extLst>
            </p:cNvPr>
            <p:cNvSpPr txBox="1"/>
            <p:nvPr/>
          </p:nvSpPr>
          <p:spPr>
            <a:xfrm>
              <a:off x="12353994" y="4839288"/>
              <a:ext cx="8018542" cy="1384996"/>
            </a:xfrm>
            <a:prstGeom prst="rect">
              <a:avLst/>
            </a:prstGeom>
            <a:noFill/>
          </p:spPr>
          <p:txBody>
            <a:bodyPr wrap="none" rtlCol="0">
              <a:spAutoFit/>
            </a:bodyPr>
            <a:lstStyle/>
            <a:p>
              <a:pPr defTabSz="1828252">
                <a:buClr>
                  <a:prstClr val="black">
                    <a:lumMod val="50000"/>
                    <a:lumOff val="50000"/>
                  </a:prstClr>
                </a:buClr>
                <a:buSzPct val="75000"/>
                <a:defRPr/>
              </a:pPr>
              <a:endParaRPr lang="en-US" sz="2800" dirty="0">
                <a:solidFill>
                  <a:prstClr val="black"/>
                </a:solidFill>
                <a:latin typeface="Calibri" panose="020F0502020204030204" pitchFamily="34" charset="0"/>
                <a:ea typeface="+mn-ea"/>
                <a:cs typeface="Calibri" panose="020F0502020204030204" pitchFamily="34" charset="0"/>
              </a:endParaRPr>
            </a:p>
            <a:p>
              <a:pPr defTabSz="1828252">
                <a:buClr>
                  <a:prstClr val="black">
                    <a:lumMod val="50000"/>
                    <a:lumOff val="50000"/>
                  </a:prstClr>
                </a:buClr>
                <a:buSzPct val="75000"/>
                <a:defRPr/>
              </a:pPr>
              <a:r>
                <a:rPr lang="en-US" sz="2800" dirty="0">
                  <a:solidFill>
                    <a:prstClr val="black"/>
                  </a:solidFill>
                  <a:latin typeface="Calibri" panose="020F0502020204030204" pitchFamily="34" charset="0"/>
                  <a:ea typeface="+mn-ea"/>
                  <a:cs typeface="Calibri" panose="020F0502020204030204" pitchFamily="34" charset="0"/>
                </a:rPr>
                <a:t>Integrated TCP Flow visibility </a:t>
              </a:r>
              <a:br>
                <a:rPr lang="en-US" sz="2800" dirty="0">
                  <a:solidFill>
                    <a:prstClr val="black"/>
                  </a:solidFill>
                  <a:latin typeface="Calibri" panose="020F0502020204030204" pitchFamily="34" charset="0"/>
                  <a:ea typeface="+mn-ea"/>
                  <a:cs typeface="Calibri" panose="020F0502020204030204" pitchFamily="34" charset="0"/>
                </a:rPr>
              </a:br>
              <a:r>
                <a:rPr lang="en-US" sz="2800" b="1" i="1" dirty="0">
                  <a:solidFill>
                    <a:prstClr val="black"/>
                  </a:solidFill>
                  <a:latin typeface="Calibri" panose="020F0502020204030204" pitchFamily="34" charset="0"/>
                  <a:cs typeface="Calibri" panose="020F0502020204030204" pitchFamily="34" charset="0"/>
                </a:rPr>
                <a:t>without separate probes </a:t>
              </a:r>
              <a:r>
                <a:rPr lang="en-US" sz="2800" dirty="0">
                  <a:solidFill>
                    <a:prstClr val="black"/>
                  </a:solidFill>
                  <a:latin typeface="Calibri" panose="020F0502020204030204" pitchFamily="34" charset="0"/>
                  <a:cs typeface="Calibri" panose="020F0502020204030204" pitchFamily="34" charset="0"/>
                </a:rPr>
                <a:t>and </a:t>
              </a:r>
              <a:r>
                <a:rPr lang="en-US" sz="2800" b="1" i="1" dirty="0">
                  <a:solidFill>
                    <a:prstClr val="black"/>
                  </a:solidFill>
                  <a:latin typeface="Calibri" panose="020F0502020204030204" pitchFamily="34" charset="0"/>
                  <a:cs typeface="Calibri" panose="020F0502020204030204" pitchFamily="34" charset="0"/>
                </a:rPr>
                <a:t>without packet brokers</a:t>
              </a:r>
              <a:endParaRPr lang="en-US" sz="2800" b="1" i="1" dirty="0">
                <a:solidFill>
                  <a:prstClr val="black"/>
                </a:solidFill>
                <a:latin typeface="Calibri" panose="020F0502020204030204" pitchFamily="34" charset="0"/>
                <a:ea typeface="+mn-ea"/>
                <a:cs typeface="Calibri" panose="020F0502020204030204" pitchFamily="34" charset="0"/>
              </a:endParaRPr>
            </a:p>
          </p:txBody>
        </p:sp>
        <p:grpSp>
          <p:nvGrpSpPr>
            <p:cNvPr id="62" name="Group 61">
              <a:extLst>
                <a:ext uri="{FF2B5EF4-FFF2-40B4-BE49-F238E27FC236}">
                  <a16:creationId xmlns:a16="http://schemas.microsoft.com/office/drawing/2014/main" id="{87B37A88-7AF3-D245-B365-2B1543E9AB53}"/>
                </a:ext>
              </a:extLst>
            </p:cNvPr>
            <p:cNvGrpSpPr/>
            <p:nvPr/>
          </p:nvGrpSpPr>
          <p:grpSpPr>
            <a:xfrm>
              <a:off x="4378795" y="6998131"/>
              <a:ext cx="15580165" cy="1729496"/>
              <a:chOff x="2864228" y="3467178"/>
              <a:chExt cx="7792104" cy="864973"/>
            </a:xfrm>
          </p:grpSpPr>
          <p:sp>
            <p:nvSpPr>
              <p:cNvPr id="63" name="TextBox 62">
                <a:extLst>
                  <a:ext uri="{FF2B5EF4-FFF2-40B4-BE49-F238E27FC236}">
                    <a16:creationId xmlns:a16="http://schemas.microsoft.com/office/drawing/2014/main" id="{B31425EB-4C13-AA41-83E0-09575D42E457}"/>
                  </a:ext>
                </a:extLst>
              </p:cNvPr>
              <p:cNvSpPr txBox="1"/>
              <p:nvPr/>
            </p:nvSpPr>
            <p:spPr>
              <a:xfrm>
                <a:off x="6852862" y="3592350"/>
                <a:ext cx="3803470" cy="477178"/>
              </a:xfrm>
              <a:prstGeom prst="rect">
                <a:avLst/>
              </a:prstGeom>
              <a:noFill/>
            </p:spPr>
            <p:txBody>
              <a:bodyPr wrap="none" rtlCol="0">
                <a:spAutoFit/>
              </a:bodyPr>
              <a:lstStyle/>
              <a:p>
                <a:pPr defTabSz="1828252">
                  <a:buClr>
                    <a:prstClr val="black">
                      <a:lumMod val="50000"/>
                      <a:lumOff val="50000"/>
                    </a:prstClr>
                  </a:buClr>
                  <a:buSzPct val="75000"/>
                  <a:defRPr/>
                </a:pPr>
                <a:r>
                  <a:rPr lang="en-US" sz="2800" b="1" i="1" dirty="0">
                    <a:solidFill>
                      <a:prstClr val="black"/>
                    </a:solidFill>
                    <a:latin typeface="Calibri" panose="020F0502020204030204" pitchFamily="34" charset="0"/>
                    <a:ea typeface="+mn-ea"/>
                    <a:cs typeface="Calibri" panose="020F0502020204030204" pitchFamily="34" charset="0"/>
                  </a:rPr>
                  <a:t>Distributed</a:t>
                </a:r>
                <a:r>
                  <a:rPr lang="en-US" sz="2800" dirty="0">
                    <a:solidFill>
                      <a:prstClr val="black"/>
                    </a:solidFill>
                    <a:latin typeface="Calibri" panose="020F0502020204030204" pitchFamily="34" charset="0"/>
                    <a:ea typeface="+mn-ea"/>
                    <a:cs typeface="Calibri" panose="020F0502020204030204" pitchFamily="34" charset="0"/>
                  </a:rPr>
                  <a:t> </a:t>
                </a:r>
                <a:r>
                  <a:rPr lang="en-US" sz="2800" b="1" i="1" dirty="0">
                    <a:solidFill>
                      <a:prstClr val="black"/>
                    </a:solidFill>
                    <a:latin typeface="Calibri" panose="020F0502020204030204" pitchFamily="34" charset="0"/>
                    <a:cs typeface="Calibri" panose="020F0502020204030204" pitchFamily="34" charset="0"/>
                  </a:rPr>
                  <a:t>SDN</a:t>
                </a:r>
                <a:r>
                  <a:rPr lang="en-US" sz="2800" dirty="0">
                    <a:solidFill>
                      <a:prstClr val="black"/>
                    </a:solidFill>
                    <a:latin typeface="Calibri" panose="020F0502020204030204" pitchFamily="34" charset="0"/>
                    <a:ea typeface="+mn-ea"/>
                    <a:cs typeface="Calibri" panose="020F0502020204030204" pitchFamily="34" charset="0"/>
                  </a:rPr>
                  <a:t> Fabric for </a:t>
                </a:r>
                <a:r>
                  <a:rPr lang="en-US" sz="2800" b="1" i="1" dirty="0">
                    <a:solidFill>
                      <a:prstClr val="black"/>
                    </a:solidFill>
                    <a:latin typeface="Calibri" panose="020F0502020204030204" pitchFamily="34" charset="0"/>
                    <a:ea typeface="+mn-ea"/>
                    <a:cs typeface="Calibri" panose="020F0502020204030204" pitchFamily="34" charset="0"/>
                  </a:rPr>
                  <a:t>unified</a:t>
                </a:r>
                <a:r>
                  <a:rPr lang="en-US" sz="2800" dirty="0">
                    <a:solidFill>
                      <a:prstClr val="black"/>
                    </a:solidFill>
                    <a:latin typeface="Calibri" panose="020F0502020204030204" pitchFamily="34" charset="0"/>
                    <a:ea typeface="+mn-ea"/>
                    <a:cs typeface="Calibri" panose="020F0502020204030204" pitchFamily="34" charset="0"/>
                  </a:rPr>
                  <a:t> control and</a:t>
                </a:r>
                <a:br>
                  <a:rPr lang="en-US" sz="2800" dirty="0">
                    <a:solidFill>
                      <a:prstClr val="black"/>
                    </a:solidFill>
                    <a:latin typeface="Calibri" panose="020F0502020204030204" pitchFamily="34" charset="0"/>
                    <a:ea typeface="+mn-ea"/>
                    <a:cs typeface="Calibri" panose="020F0502020204030204" pitchFamily="34" charset="0"/>
                  </a:rPr>
                </a:br>
                <a:r>
                  <a:rPr lang="en-US" sz="2800" dirty="0">
                    <a:solidFill>
                      <a:prstClr val="black"/>
                    </a:solidFill>
                    <a:latin typeface="Calibri" panose="020F0502020204030204" pitchFamily="34" charset="0"/>
                    <a:ea typeface="+mn-ea"/>
                    <a:cs typeface="Calibri" panose="020F0502020204030204" pitchFamily="34" charset="0"/>
                  </a:rPr>
                  <a:t>provisioning of </a:t>
                </a:r>
                <a:r>
                  <a:rPr lang="en-US" sz="2800" b="1" i="1" dirty="0">
                    <a:solidFill>
                      <a:prstClr val="black"/>
                    </a:solidFill>
                    <a:latin typeface="Calibri" panose="020F0502020204030204" pitchFamily="34" charset="0"/>
                    <a:ea typeface="+mn-ea"/>
                    <a:cs typeface="Calibri" panose="020F0502020204030204" pitchFamily="34" charset="0"/>
                  </a:rPr>
                  <a:t>fabric</a:t>
                </a:r>
                <a:r>
                  <a:rPr lang="en-US" sz="2800" dirty="0">
                    <a:solidFill>
                      <a:prstClr val="black"/>
                    </a:solidFill>
                    <a:latin typeface="Calibri" panose="020F0502020204030204" pitchFamily="34" charset="0"/>
                    <a:ea typeface="+mn-ea"/>
                    <a:cs typeface="Calibri" panose="020F0502020204030204" pitchFamily="34" charset="0"/>
                  </a:rPr>
                  <a:t> </a:t>
                </a:r>
                <a:r>
                  <a:rPr lang="en-US" sz="2800" b="1" i="1" dirty="0">
                    <a:solidFill>
                      <a:prstClr val="black"/>
                    </a:solidFill>
                    <a:latin typeface="Calibri" panose="020F0502020204030204" pitchFamily="34" charset="0"/>
                    <a:ea typeface="+mn-ea"/>
                    <a:cs typeface="Calibri" panose="020F0502020204030204" pitchFamily="34" charset="0"/>
                  </a:rPr>
                  <a:t>services</a:t>
                </a:r>
                <a:r>
                  <a:rPr lang="en-US" sz="2800" dirty="0">
                    <a:solidFill>
                      <a:prstClr val="black"/>
                    </a:solidFill>
                    <a:latin typeface="Calibri" panose="020F0502020204030204" pitchFamily="34" charset="0"/>
                    <a:ea typeface="+mn-ea"/>
                    <a:cs typeface="Calibri" panose="020F0502020204030204" pitchFamily="34" charset="0"/>
                  </a:rPr>
                  <a:t> across </a:t>
                </a:r>
                <a:r>
                  <a:rPr lang="en-US" sz="2800" b="1" i="1" dirty="0">
                    <a:solidFill>
                      <a:prstClr val="black"/>
                    </a:solidFill>
                    <a:latin typeface="Calibri" panose="020F0502020204030204" pitchFamily="34" charset="0"/>
                    <a:ea typeface="+mn-ea"/>
                    <a:cs typeface="Calibri" panose="020F0502020204030204" pitchFamily="34" charset="0"/>
                  </a:rPr>
                  <a:t>multiple sites</a:t>
                </a:r>
              </a:p>
            </p:txBody>
          </p:sp>
          <p:sp>
            <p:nvSpPr>
              <p:cNvPr id="64" name="Rectangle 63">
                <a:extLst>
                  <a:ext uri="{FF2B5EF4-FFF2-40B4-BE49-F238E27FC236}">
                    <a16:creationId xmlns:a16="http://schemas.microsoft.com/office/drawing/2014/main" id="{412B4766-E788-E446-9FBA-3AECC285BEFA}"/>
                  </a:ext>
                </a:extLst>
              </p:cNvPr>
              <p:cNvSpPr/>
              <p:nvPr/>
            </p:nvSpPr>
            <p:spPr>
              <a:xfrm>
                <a:off x="2864228" y="3467178"/>
                <a:ext cx="3814119" cy="864973"/>
              </a:xfrm>
              <a:prstGeom prst="rect">
                <a:avLst/>
              </a:prstGeom>
              <a:solidFill>
                <a:srgbClr val="8DC63F"/>
              </a:solidFill>
              <a:ln w="12700" cap="flat" cmpd="sng" algn="ctr">
                <a:solidFill>
                  <a:srgbClr val="999999"/>
                </a:solidFill>
                <a:prstDash val="solid"/>
              </a:ln>
              <a:effectLst>
                <a:outerShdw blurRad="50800" dist="38100" dir="2700000" algn="tl" rotWithShape="0">
                  <a:prstClr val="black">
                    <a:alpha val="40000"/>
                  </a:prstClr>
                </a:outerShdw>
              </a:effectLst>
            </p:spPr>
            <p:txBody>
              <a:bodyPr rtlCol="0" anchor="ctr"/>
              <a:lstStyle/>
              <a:p>
                <a:pPr algn="ctr" defTabSz="1828252">
                  <a:buClrTx/>
                  <a:defRPr/>
                </a:pPr>
                <a:r>
                  <a:rPr lang="en-US" sz="3598" dirty="0">
                    <a:solidFill>
                      <a:prstClr val="white"/>
                    </a:solidFill>
                    <a:latin typeface="Calibri" panose="020F0502020204030204" pitchFamily="34" charset="0"/>
                    <a:ea typeface="+mn-ea"/>
                    <a:cs typeface="Calibri" panose="020F0502020204030204" pitchFamily="34" charset="0"/>
                  </a:rPr>
                  <a:t>SDN Fabric</a:t>
                </a:r>
              </a:p>
              <a:p>
                <a:pPr algn="ctr" defTabSz="1828252">
                  <a:buClrTx/>
                  <a:defRPr/>
                </a:pPr>
                <a:endParaRPr lang="en-US" sz="1600" dirty="0">
                  <a:solidFill>
                    <a:prstClr val="white"/>
                  </a:solidFill>
                  <a:latin typeface="Calibri" panose="020F0502020204030204" pitchFamily="34" charset="0"/>
                  <a:ea typeface="+mn-ea"/>
                  <a:cs typeface="Calibri" panose="020F0502020204030204" pitchFamily="34" charset="0"/>
                </a:endParaRPr>
              </a:p>
              <a:p>
                <a:pPr algn="ctr" defTabSz="1828252">
                  <a:buClrTx/>
                  <a:defRPr/>
                </a:pPr>
                <a:r>
                  <a:rPr lang="en-US" sz="2400" dirty="0">
                    <a:solidFill>
                      <a:prstClr val="white"/>
                    </a:solidFill>
                    <a:latin typeface="Calibri" panose="020F0502020204030204" pitchFamily="34" charset="0"/>
                    <a:ea typeface="+mn-ea"/>
                    <a:cs typeface="Calibri" panose="020F0502020204030204" pitchFamily="34" charset="0"/>
                  </a:rPr>
                  <a:t>SDN  Cloud Adaptive Fabric </a:t>
                </a:r>
              </a:p>
              <a:p>
                <a:pPr algn="ctr" defTabSz="1828252">
                  <a:buClrTx/>
                  <a:defRPr/>
                </a:pPr>
                <a:r>
                  <a:rPr lang="en-US" sz="2400" dirty="0">
                    <a:solidFill>
                      <a:prstClr val="white"/>
                    </a:solidFill>
                    <a:latin typeface="Calibri" panose="020F0502020204030204" pitchFamily="34" charset="0"/>
                    <a:ea typeface="+mn-ea"/>
                    <a:cs typeface="Calibri" panose="020F0502020204030204" pitchFamily="34" charset="0"/>
                  </a:rPr>
                  <a:t>Multi site overlay, Network Slicing, Virtual Wires</a:t>
                </a:r>
              </a:p>
            </p:txBody>
          </p:sp>
          <p:grpSp>
            <p:nvGrpSpPr>
              <p:cNvPr id="65" name="Group 64">
                <a:extLst>
                  <a:ext uri="{FF2B5EF4-FFF2-40B4-BE49-F238E27FC236}">
                    <a16:creationId xmlns:a16="http://schemas.microsoft.com/office/drawing/2014/main" id="{217B99F1-2B63-3446-872D-7BEBF4CD0962}"/>
                  </a:ext>
                </a:extLst>
              </p:cNvPr>
              <p:cNvGrpSpPr/>
              <p:nvPr/>
            </p:nvGrpSpPr>
            <p:grpSpPr>
              <a:xfrm>
                <a:off x="3053682" y="3543521"/>
                <a:ext cx="409720" cy="392844"/>
                <a:chOff x="3073614" y="2977662"/>
                <a:chExt cx="409720" cy="392844"/>
              </a:xfrm>
            </p:grpSpPr>
            <p:sp>
              <p:nvSpPr>
                <p:cNvPr id="66" name="Rectangle 65">
                  <a:extLst>
                    <a:ext uri="{FF2B5EF4-FFF2-40B4-BE49-F238E27FC236}">
                      <a16:creationId xmlns:a16="http://schemas.microsoft.com/office/drawing/2014/main" id="{5E6B8494-97D4-0E4F-BC44-B995D3BF1847}"/>
                    </a:ext>
                  </a:extLst>
                </p:cNvPr>
                <p:cNvSpPr/>
                <p:nvPr/>
              </p:nvSpPr>
              <p:spPr>
                <a:xfrm>
                  <a:off x="3073614" y="2977662"/>
                  <a:ext cx="409720" cy="392844"/>
                </a:xfrm>
                <a:prstGeom prst="rect">
                  <a:avLst/>
                </a:prstGeom>
                <a:solidFill>
                  <a:srgbClr val="FFFFFF"/>
                </a:solidFill>
                <a:ln w="25400" cap="flat" cmpd="sng" algn="ctr">
                  <a:solidFill>
                    <a:srgbClr val="8DC63F">
                      <a:lumMod val="50000"/>
                    </a:srgbClr>
                  </a:solidFill>
                  <a:prstDash val="solid"/>
                </a:ln>
                <a:effectLst/>
              </p:spPr>
              <p:txBody>
                <a:bodyPr rtlCol="0" anchor="ctr"/>
                <a:lstStyle/>
                <a:p>
                  <a:pPr algn="ctr" defTabSz="1828252">
                    <a:buClrTx/>
                    <a:defRPr/>
                  </a:pPr>
                  <a:endParaRPr lang="en-US" sz="3200" b="1" spc="40" dirty="0">
                    <a:solidFill>
                      <a:srgbClr val="FFFFFF"/>
                    </a:solidFill>
                    <a:ea typeface="+mn-ea"/>
                    <a:cs typeface="+mn-cs"/>
                  </a:endParaRPr>
                </a:p>
              </p:txBody>
            </p:sp>
            <p:pic>
              <p:nvPicPr>
                <p:cNvPr id="67" name="Picture 66">
                  <a:extLst>
                    <a:ext uri="{FF2B5EF4-FFF2-40B4-BE49-F238E27FC236}">
                      <a16:creationId xmlns:a16="http://schemas.microsoft.com/office/drawing/2014/main" id="{ED712303-6A92-7446-AD0A-B6A5A7F522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2819" y="2998429"/>
                  <a:ext cx="351311" cy="351311"/>
                </a:xfrm>
                <a:prstGeom prst="rect">
                  <a:avLst/>
                </a:prstGeom>
              </p:spPr>
            </p:pic>
          </p:grpSp>
        </p:grpSp>
        <p:grpSp>
          <p:nvGrpSpPr>
            <p:cNvPr id="68" name="Group 67">
              <a:extLst>
                <a:ext uri="{FF2B5EF4-FFF2-40B4-BE49-F238E27FC236}">
                  <a16:creationId xmlns:a16="http://schemas.microsoft.com/office/drawing/2014/main" id="{E0351B74-68D0-7C40-9362-D38D44D9F348}"/>
                </a:ext>
              </a:extLst>
            </p:cNvPr>
            <p:cNvGrpSpPr/>
            <p:nvPr/>
          </p:nvGrpSpPr>
          <p:grpSpPr>
            <a:xfrm>
              <a:off x="4378798" y="8908065"/>
              <a:ext cx="14919827" cy="3610588"/>
              <a:chOff x="2864228" y="4422393"/>
              <a:chExt cx="7461853" cy="1805764"/>
            </a:xfrm>
          </p:grpSpPr>
          <p:sp>
            <p:nvSpPr>
              <p:cNvPr id="69" name="TextBox 68">
                <a:extLst>
                  <a:ext uri="{FF2B5EF4-FFF2-40B4-BE49-F238E27FC236}">
                    <a16:creationId xmlns:a16="http://schemas.microsoft.com/office/drawing/2014/main" id="{BC831DE1-A552-954F-B21B-D39FFFA36B82}"/>
                  </a:ext>
                </a:extLst>
              </p:cNvPr>
              <p:cNvSpPr txBox="1"/>
              <p:nvPr/>
            </p:nvSpPr>
            <p:spPr>
              <a:xfrm>
                <a:off x="6888991" y="4546939"/>
                <a:ext cx="3437090" cy="692678"/>
              </a:xfrm>
              <a:prstGeom prst="rect">
                <a:avLst/>
              </a:prstGeom>
              <a:noFill/>
            </p:spPr>
            <p:txBody>
              <a:bodyPr wrap="none" rtlCol="0">
                <a:spAutoFit/>
              </a:bodyPr>
              <a:lstStyle/>
              <a:p>
                <a:pPr defTabSz="1828252">
                  <a:buClr>
                    <a:prstClr val="black">
                      <a:lumMod val="50000"/>
                      <a:lumOff val="50000"/>
                    </a:prstClr>
                  </a:buClr>
                  <a:buSzPct val="75000"/>
                  <a:defRPr/>
                </a:pPr>
                <a:r>
                  <a:rPr lang="en-US" sz="2800" dirty="0">
                    <a:solidFill>
                      <a:prstClr val="black"/>
                    </a:solidFill>
                    <a:latin typeface="Calibri" panose="020F0502020204030204" pitchFamily="34" charset="0"/>
                    <a:ea typeface="+mn-ea"/>
                    <a:cs typeface="Calibri" panose="020F0502020204030204" pitchFamily="34" charset="0"/>
                  </a:rPr>
                  <a:t>L2/L3 NOS based on open, standard protocols</a:t>
                </a:r>
                <a:br>
                  <a:rPr lang="en-US" sz="2800" dirty="0">
                    <a:solidFill>
                      <a:prstClr val="black"/>
                    </a:solidFill>
                    <a:latin typeface="Calibri" panose="020F0502020204030204" pitchFamily="34" charset="0"/>
                    <a:ea typeface="+mn-ea"/>
                    <a:cs typeface="Calibri" panose="020F0502020204030204" pitchFamily="34" charset="0"/>
                  </a:rPr>
                </a:br>
                <a:r>
                  <a:rPr lang="en-US" sz="2800" dirty="0">
                    <a:solidFill>
                      <a:prstClr val="black"/>
                    </a:solidFill>
                    <a:latin typeface="Calibri" panose="020F0502020204030204" pitchFamily="34" charset="0"/>
                    <a:ea typeface="+mn-ea"/>
                    <a:cs typeface="Calibri" panose="020F0502020204030204" pitchFamily="34" charset="0"/>
                  </a:rPr>
                  <a:t>for </a:t>
                </a:r>
                <a:r>
                  <a:rPr lang="en-US" sz="2800" dirty="0">
                    <a:solidFill>
                      <a:prstClr val="black"/>
                    </a:solidFill>
                    <a:latin typeface="Calibri" panose="020F0502020204030204" pitchFamily="34" charset="0"/>
                    <a:cs typeface="Calibri" panose="020F0502020204030204" pitchFamily="34" charset="0"/>
                  </a:rPr>
                  <a:t>easy insertion in </a:t>
                </a:r>
                <a:r>
                  <a:rPr lang="en-US" sz="2800" b="1" i="1" dirty="0">
                    <a:solidFill>
                      <a:prstClr val="black"/>
                    </a:solidFill>
                    <a:latin typeface="Calibri" panose="020F0502020204030204" pitchFamily="34" charset="0"/>
                    <a:ea typeface="+mn-ea"/>
                    <a:cs typeface="Calibri" panose="020F0502020204030204" pitchFamily="34" charset="0"/>
                  </a:rPr>
                  <a:t>brownfield networks </a:t>
                </a:r>
                <a:br>
                  <a:rPr lang="en-US" sz="2800" b="1" i="1" dirty="0">
                    <a:solidFill>
                      <a:prstClr val="black"/>
                    </a:solidFill>
                    <a:latin typeface="Calibri" panose="020F0502020204030204" pitchFamily="34" charset="0"/>
                    <a:ea typeface="+mn-ea"/>
                    <a:cs typeface="Calibri" panose="020F0502020204030204" pitchFamily="34" charset="0"/>
                  </a:rPr>
                </a:br>
                <a:r>
                  <a:rPr lang="en-US" sz="2800" dirty="0">
                    <a:solidFill>
                      <a:prstClr val="black"/>
                    </a:solidFill>
                    <a:latin typeface="Calibri" panose="020F0502020204030204" pitchFamily="34" charset="0"/>
                    <a:cs typeface="Calibri" panose="020F0502020204030204" pitchFamily="34" charset="0"/>
                  </a:rPr>
                  <a:t>and</a:t>
                </a:r>
                <a:r>
                  <a:rPr lang="en-US" sz="2800" b="1" i="1" dirty="0">
                    <a:solidFill>
                      <a:prstClr val="black"/>
                    </a:solidFill>
                    <a:latin typeface="Calibri" panose="020F0502020204030204" pitchFamily="34" charset="0"/>
                    <a:cs typeface="Calibri" panose="020F0502020204030204" pitchFamily="34" charset="0"/>
                  </a:rPr>
                  <a:t> into </a:t>
                </a:r>
                <a:r>
                  <a:rPr lang="en-US" sz="2800" b="1" i="1" dirty="0">
                    <a:solidFill>
                      <a:prstClr val="black"/>
                    </a:solidFill>
                    <a:latin typeface="Calibri" panose="020F0502020204030204" pitchFamily="34" charset="0"/>
                    <a:ea typeface="+mn-ea"/>
                    <a:cs typeface="Calibri" panose="020F0502020204030204" pitchFamily="34" charset="0"/>
                  </a:rPr>
                  <a:t>any existing topology </a:t>
                </a:r>
                <a:r>
                  <a:rPr lang="en-US" sz="2800" dirty="0">
                    <a:solidFill>
                      <a:prstClr val="black"/>
                    </a:solidFill>
                    <a:latin typeface="Calibri" panose="020F0502020204030204" pitchFamily="34" charset="0"/>
                    <a:cs typeface="Calibri" panose="020F0502020204030204" pitchFamily="34" charset="0"/>
                  </a:rPr>
                  <a:t>(incl. rings)</a:t>
                </a:r>
              </a:p>
            </p:txBody>
          </p:sp>
          <p:sp>
            <p:nvSpPr>
              <p:cNvPr id="70" name="Rectangle 69">
                <a:extLst>
                  <a:ext uri="{FF2B5EF4-FFF2-40B4-BE49-F238E27FC236}">
                    <a16:creationId xmlns:a16="http://schemas.microsoft.com/office/drawing/2014/main" id="{4016CB6D-B012-9840-B52C-3C6E8F48B1F3}"/>
                  </a:ext>
                </a:extLst>
              </p:cNvPr>
              <p:cNvSpPr/>
              <p:nvPr/>
            </p:nvSpPr>
            <p:spPr>
              <a:xfrm>
                <a:off x="2864228" y="4422393"/>
                <a:ext cx="3814119" cy="864973"/>
              </a:xfrm>
              <a:prstGeom prst="rect">
                <a:avLst/>
              </a:prstGeom>
              <a:solidFill>
                <a:srgbClr val="8DC63F"/>
              </a:solidFill>
              <a:ln w="12700" cap="flat" cmpd="sng" algn="ctr">
                <a:solidFill>
                  <a:srgbClr val="999999"/>
                </a:solidFill>
                <a:prstDash val="solid"/>
              </a:ln>
              <a:effectLst>
                <a:outerShdw blurRad="50800" dist="38100" dir="2700000" algn="tl" rotWithShape="0">
                  <a:prstClr val="black">
                    <a:alpha val="40000"/>
                  </a:prstClr>
                </a:outerShdw>
              </a:effectLst>
            </p:spPr>
            <p:txBody>
              <a:bodyPr rtlCol="0" anchor="ctr"/>
              <a:lstStyle/>
              <a:p>
                <a:pPr algn="ctr" defTabSz="1828252">
                  <a:buClrTx/>
                  <a:defRPr/>
                </a:pPr>
                <a:r>
                  <a:rPr lang="en-US" sz="3598" dirty="0">
                    <a:solidFill>
                      <a:prstClr val="white"/>
                    </a:solidFill>
                    <a:latin typeface="Calibri" panose="020F0502020204030204" pitchFamily="34" charset="0"/>
                    <a:ea typeface="+mn-ea"/>
                    <a:cs typeface="Calibri" panose="020F0502020204030204" pitchFamily="34" charset="0"/>
                  </a:rPr>
                  <a:t> Network OS</a:t>
                </a:r>
              </a:p>
              <a:p>
                <a:pPr algn="ctr" defTabSz="1828252">
                  <a:buClrTx/>
                  <a:defRPr/>
                </a:pPr>
                <a:endParaRPr lang="en-US" sz="1600" dirty="0">
                  <a:solidFill>
                    <a:prstClr val="white"/>
                  </a:solidFill>
                  <a:latin typeface="Calibri" panose="020F0502020204030204" pitchFamily="34" charset="0"/>
                  <a:ea typeface="+mn-ea"/>
                  <a:cs typeface="Calibri" panose="020F0502020204030204" pitchFamily="34" charset="0"/>
                </a:endParaRPr>
              </a:p>
              <a:p>
                <a:pPr algn="ctr" defTabSz="1828252">
                  <a:buClrTx/>
                  <a:defRPr/>
                </a:pPr>
                <a:r>
                  <a:rPr lang="en-US" sz="2400" dirty="0">
                    <a:solidFill>
                      <a:prstClr val="white"/>
                    </a:solidFill>
                    <a:latin typeface="Calibri" panose="020F0502020204030204" pitchFamily="34" charset="0"/>
                    <a:ea typeface="+mn-ea"/>
                    <a:cs typeface="Calibri" panose="020F0502020204030204" pitchFamily="34" charset="0"/>
                  </a:rPr>
                  <a:t>Feature Rich Layer 2/3/VXLAN Switching</a:t>
                </a:r>
              </a:p>
            </p:txBody>
          </p:sp>
          <p:sp>
            <p:nvSpPr>
              <p:cNvPr id="71" name="Oval 70">
                <a:extLst>
                  <a:ext uri="{FF2B5EF4-FFF2-40B4-BE49-F238E27FC236}">
                    <a16:creationId xmlns:a16="http://schemas.microsoft.com/office/drawing/2014/main" id="{F51D2BE9-078A-CF48-8790-8B88A8310EB0}"/>
                  </a:ext>
                </a:extLst>
              </p:cNvPr>
              <p:cNvSpPr/>
              <p:nvPr/>
            </p:nvSpPr>
            <p:spPr>
              <a:xfrm>
                <a:off x="3053682" y="4488452"/>
                <a:ext cx="446357" cy="446357"/>
              </a:xfrm>
              <a:prstGeom prst="ellipse">
                <a:avLst/>
              </a:prstGeom>
              <a:solidFill>
                <a:srgbClr val="FFFFFF"/>
              </a:solidFill>
              <a:ln w="25400" cap="flat" cmpd="sng" algn="ctr">
                <a:solidFill>
                  <a:srgbClr val="8DC63F">
                    <a:lumMod val="50000"/>
                  </a:srgbClr>
                </a:solidFill>
                <a:prstDash val="solid"/>
              </a:ln>
              <a:effectLst/>
            </p:spPr>
            <p:txBody>
              <a:bodyPr wrap="none" rtlCol="0" anchor="ctr"/>
              <a:lstStyle/>
              <a:p>
                <a:pPr algn="ctr" defTabSz="1828252">
                  <a:buClrTx/>
                  <a:defRPr/>
                </a:pPr>
                <a:r>
                  <a:rPr lang="en-US" sz="2400" b="1" spc="40" dirty="0">
                    <a:solidFill>
                      <a:srgbClr val="8DC63F">
                        <a:lumMod val="50000"/>
                      </a:srgbClr>
                    </a:solidFill>
                    <a:ea typeface="+mn-ea"/>
                    <a:cs typeface="+mn-cs"/>
                  </a:rPr>
                  <a:t>NOS</a:t>
                </a:r>
              </a:p>
            </p:txBody>
          </p:sp>
          <p:sp>
            <p:nvSpPr>
              <p:cNvPr id="37" name="TextBox 68">
                <a:extLst>
                  <a:ext uri="{FF2B5EF4-FFF2-40B4-BE49-F238E27FC236}">
                    <a16:creationId xmlns:a16="http://schemas.microsoft.com/office/drawing/2014/main" id="{097FCA94-C309-4EB9-BC07-6B9BC6B6FBD0}"/>
                  </a:ext>
                </a:extLst>
              </p:cNvPr>
              <p:cNvSpPr txBox="1"/>
              <p:nvPr/>
            </p:nvSpPr>
            <p:spPr>
              <a:xfrm>
                <a:off x="7033367" y="5946639"/>
                <a:ext cx="2825655" cy="281518"/>
              </a:xfrm>
              <a:prstGeom prst="rect">
                <a:avLst/>
              </a:prstGeom>
              <a:noFill/>
            </p:spPr>
            <p:txBody>
              <a:bodyPr wrap="none" rtlCol="0">
                <a:spAutoFit/>
              </a:bodyPr>
              <a:lstStyle/>
              <a:p>
                <a:pPr defTabSz="1828252">
                  <a:buClr>
                    <a:prstClr val="black">
                      <a:lumMod val="50000"/>
                      <a:lumOff val="50000"/>
                    </a:prstClr>
                  </a:buClr>
                  <a:buSzPct val="75000"/>
                  <a:defRPr/>
                </a:pPr>
                <a:r>
                  <a:rPr lang="en-US" sz="2800" dirty="0">
                    <a:solidFill>
                      <a:prstClr val="black"/>
                    </a:solidFill>
                    <a:latin typeface="Calibri" panose="020F0502020204030204" pitchFamily="34" charset="0"/>
                    <a:ea typeface="+mn-ea"/>
                    <a:cs typeface="Calibri" panose="020F0502020204030204" pitchFamily="34" charset="0"/>
                  </a:rPr>
                  <a:t>OCP compliant Bare Metal Switch</a:t>
                </a:r>
                <a:endParaRPr lang="en-US" sz="2800" dirty="0">
                  <a:solidFill>
                    <a:prstClr val="black"/>
                  </a:solidFill>
                  <a:latin typeface="Calibri" panose="020F0502020204030204" pitchFamily="34" charset="0"/>
                  <a:cs typeface="Calibri" panose="020F0502020204030204" pitchFamily="34" charset="0"/>
                </a:endParaRPr>
              </a:p>
            </p:txBody>
          </p:sp>
        </p:grpSp>
        <p:pic>
          <p:nvPicPr>
            <p:cNvPr id="75" name="Picture 4" descr="C:\Documents and Settings\vahern\My Documents\Images\S\2D\S4810_Blue.jpg">
              <a:extLst>
                <a:ext uri="{FF2B5EF4-FFF2-40B4-BE49-F238E27FC236}">
                  <a16:creationId xmlns:a16="http://schemas.microsoft.com/office/drawing/2014/main" id="{171DDEEB-F6B9-B245-8199-0C755EF1B212}"/>
                </a:ext>
              </a:extLst>
            </p:cNvPr>
            <p:cNvPicPr>
              <a:picLocks noChangeAspect="1" noChangeArrowheads="1"/>
            </p:cNvPicPr>
            <p:nvPr/>
          </p:nvPicPr>
          <p:blipFill>
            <a:blip r:embed="rId5" cstate="email">
              <a:duotone>
                <a:srgbClr val="000000">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5438138" y="11982971"/>
              <a:ext cx="5495602" cy="797738"/>
            </a:xfrm>
            <a:prstGeom prst="rect">
              <a:avLst/>
            </a:prstGeom>
            <a:noFill/>
          </p:spPr>
        </p:pic>
        <p:pic>
          <p:nvPicPr>
            <p:cNvPr id="76" name="Picture 75">
              <a:extLst>
                <a:ext uri="{FF2B5EF4-FFF2-40B4-BE49-F238E27FC236}">
                  <a16:creationId xmlns:a16="http://schemas.microsoft.com/office/drawing/2014/main" id="{C5E5FCA2-63EB-044F-BA0B-3D27199DA8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46154" y="11398639"/>
              <a:ext cx="1524766" cy="557126"/>
            </a:xfrm>
            <a:prstGeom prst="rect">
              <a:avLst/>
            </a:prstGeom>
          </p:spPr>
        </p:pic>
        <p:sp>
          <p:nvSpPr>
            <p:cNvPr id="3" name="Rectangle 2">
              <a:extLst>
                <a:ext uri="{FF2B5EF4-FFF2-40B4-BE49-F238E27FC236}">
                  <a16:creationId xmlns:a16="http://schemas.microsoft.com/office/drawing/2014/main" id="{3000CC9F-489F-5D4B-ADCF-4D0703C83C47}"/>
                </a:ext>
              </a:extLst>
            </p:cNvPr>
            <p:cNvSpPr/>
            <p:nvPr/>
          </p:nvSpPr>
          <p:spPr>
            <a:xfrm>
              <a:off x="4017888" y="4854883"/>
              <a:ext cx="8336106" cy="6126754"/>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buClrTx/>
                <a:defRPr/>
              </a:pPr>
              <a:endParaRPr lang="en-US" sz="3600" kern="1200">
                <a:solidFill>
                  <a:prstClr val="white"/>
                </a:solidFill>
                <a:latin typeface="Calibri" panose="020F0502020204030204"/>
              </a:endParaRPr>
            </a:p>
          </p:txBody>
        </p:sp>
        <p:grpSp>
          <p:nvGrpSpPr>
            <p:cNvPr id="4" name="Group 3">
              <a:extLst>
                <a:ext uri="{FF2B5EF4-FFF2-40B4-BE49-F238E27FC236}">
                  <a16:creationId xmlns:a16="http://schemas.microsoft.com/office/drawing/2014/main" id="{752470A5-C517-DA45-9A1A-36F77468214F}"/>
                </a:ext>
              </a:extLst>
            </p:cNvPr>
            <p:cNvGrpSpPr/>
            <p:nvPr/>
          </p:nvGrpSpPr>
          <p:grpSpPr>
            <a:xfrm>
              <a:off x="436966" y="2010564"/>
              <a:ext cx="19071406" cy="3003988"/>
              <a:chOff x="892568" y="973384"/>
              <a:chExt cx="9535703" cy="1501994"/>
            </a:xfrm>
          </p:grpSpPr>
          <p:sp>
            <p:nvSpPr>
              <p:cNvPr id="55" name="Rectangle 54">
                <a:extLst>
                  <a:ext uri="{FF2B5EF4-FFF2-40B4-BE49-F238E27FC236}">
                    <a16:creationId xmlns:a16="http://schemas.microsoft.com/office/drawing/2014/main" id="{63076D0E-3BE9-594C-B915-D0F1F64A26CC}"/>
                  </a:ext>
                </a:extLst>
              </p:cNvPr>
              <p:cNvSpPr/>
              <p:nvPr/>
            </p:nvSpPr>
            <p:spPr>
              <a:xfrm>
                <a:off x="2863486" y="1031077"/>
                <a:ext cx="1850012" cy="864748"/>
              </a:xfrm>
              <a:prstGeom prst="rect">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12700" cap="flat" cmpd="sng" algn="ctr">
                <a:solidFill>
                  <a:srgbClr val="999999"/>
                </a:solidFill>
                <a:prstDash val="solid"/>
              </a:ln>
              <a:effectLst>
                <a:outerShdw blurRad="50800" dist="38100" dir="2700000" algn="tl" rotWithShape="0">
                  <a:prstClr val="black">
                    <a:alpha val="40000"/>
                  </a:prstClr>
                </a:outerShdw>
              </a:effectLst>
            </p:spPr>
            <p:txBody>
              <a:bodyPr rtlCol="0" anchor="t"/>
              <a:lstStyle/>
              <a:p>
                <a:pPr algn="ctr" defTabSz="1828252">
                  <a:buClrTx/>
                  <a:defRPr/>
                </a:pPr>
                <a:r>
                  <a:rPr lang="en-US" sz="3598" dirty="0">
                    <a:solidFill>
                      <a:prstClr val="white"/>
                    </a:solidFill>
                    <a:latin typeface="Calibri" panose="020F0502020204030204" pitchFamily="34" charset="0"/>
                    <a:ea typeface="+mn-ea"/>
                    <a:cs typeface="Calibri" panose="020F0502020204030204" pitchFamily="34" charset="0"/>
                  </a:rPr>
                  <a:t>Fabric Manager</a:t>
                </a:r>
              </a:p>
              <a:p>
                <a:pPr algn="ctr" defTabSz="1828252">
                  <a:buClrTx/>
                  <a:defRPr/>
                </a:pPr>
                <a:endParaRPr lang="en-US" sz="1600" dirty="0">
                  <a:solidFill>
                    <a:prstClr val="white"/>
                  </a:solidFill>
                  <a:latin typeface="Calibri" panose="020F0502020204030204" pitchFamily="34" charset="0"/>
                  <a:ea typeface="+mn-ea"/>
                  <a:cs typeface="Calibri" panose="020F0502020204030204" pitchFamily="34" charset="0"/>
                </a:endParaRPr>
              </a:p>
              <a:p>
                <a:pPr algn="ctr" defTabSz="1828252">
                  <a:buClrTx/>
                  <a:defRPr/>
                </a:pPr>
                <a:r>
                  <a:rPr lang="en-US" sz="2400" dirty="0">
                    <a:solidFill>
                      <a:prstClr val="white"/>
                    </a:solidFill>
                    <a:latin typeface="Calibri" panose="020F0502020204030204" pitchFamily="34" charset="0"/>
                    <a:ea typeface="+mn-ea"/>
                    <a:cs typeface="Calibri" panose="020F0502020204030204" pitchFamily="34" charset="0"/>
                  </a:rPr>
                  <a:t>Management, Automation</a:t>
                </a:r>
              </a:p>
              <a:p>
                <a:pPr algn="ctr" defTabSz="1828252">
                  <a:buClrTx/>
                  <a:defRPr/>
                </a:pPr>
                <a:r>
                  <a:rPr lang="en-US" sz="2400" dirty="0">
                    <a:solidFill>
                      <a:prstClr val="white"/>
                    </a:solidFill>
                    <a:latin typeface="Calibri" panose="020F0502020204030204" pitchFamily="34" charset="0"/>
                    <a:ea typeface="+mn-ea"/>
                    <a:cs typeface="Calibri" panose="020F0502020204030204" pitchFamily="34" charset="0"/>
                  </a:rPr>
                  <a:t>Orchestration </a:t>
                </a:r>
              </a:p>
            </p:txBody>
          </p:sp>
          <p:sp>
            <p:nvSpPr>
              <p:cNvPr id="56" name="TextBox 55">
                <a:extLst>
                  <a:ext uri="{FF2B5EF4-FFF2-40B4-BE49-F238E27FC236}">
                    <a16:creationId xmlns:a16="http://schemas.microsoft.com/office/drawing/2014/main" id="{75818325-83AF-5740-B679-AAEFC7D8B0AA}"/>
                  </a:ext>
                </a:extLst>
              </p:cNvPr>
              <p:cNvSpPr txBox="1"/>
              <p:nvPr/>
            </p:nvSpPr>
            <p:spPr>
              <a:xfrm>
                <a:off x="7031539" y="1299533"/>
                <a:ext cx="3396732" cy="353783"/>
              </a:xfrm>
              <a:prstGeom prst="rect">
                <a:avLst/>
              </a:prstGeom>
              <a:noFill/>
            </p:spPr>
            <p:txBody>
              <a:bodyPr wrap="none" rtlCol="0">
                <a:spAutoFit/>
              </a:bodyPr>
              <a:lstStyle/>
              <a:p>
                <a:pPr defTabSz="1828252">
                  <a:buClr>
                    <a:prstClr val="black">
                      <a:lumMod val="50000"/>
                      <a:lumOff val="50000"/>
                    </a:prstClr>
                  </a:buClr>
                  <a:buSzPct val="75000"/>
                  <a:defRPr/>
                </a:pPr>
                <a:r>
                  <a:rPr lang="en-US" sz="3998" kern="1200" dirty="0">
                    <a:solidFill>
                      <a:prstClr val="black"/>
                    </a:solidFill>
                    <a:latin typeface="Calibri" panose="020F0502020204030204" pitchFamily="34" charset="0"/>
                    <a:ea typeface="+mn-ea"/>
                    <a:cs typeface="Calibri" panose="020F0502020204030204" pitchFamily="34" charset="0"/>
                  </a:rPr>
                  <a:t>Monitoring + Analytics Platform</a:t>
                </a:r>
              </a:p>
            </p:txBody>
          </p:sp>
          <p:sp>
            <p:nvSpPr>
              <p:cNvPr id="73" name="Rectangle 72">
                <a:extLst>
                  <a:ext uri="{FF2B5EF4-FFF2-40B4-BE49-F238E27FC236}">
                    <a16:creationId xmlns:a16="http://schemas.microsoft.com/office/drawing/2014/main" id="{B308F8F0-D31B-D54C-B60D-936A9B0061BE}"/>
                  </a:ext>
                </a:extLst>
              </p:cNvPr>
              <p:cNvSpPr/>
              <p:nvPr/>
            </p:nvSpPr>
            <p:spPr>
              <a:xfrm>
                <a:off x="4826601" y="1031077"/>
                <a:ext cx="1850012" cy="864748"/>
              </a:xfrm>
              <a:prstGeom prst="rect">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12700" cap="flat" cmpd="sng" algn="ctr">
                <a:solidFill>
                  <a:srgbClr val="999999"/>
                </a:solidFill>
                <a:prstDash val="solid"/>
              </a:ln>
              <a:effectLst>
                <a:outerShdw blurRad="50800" dist="38100" dir="2700000" algn="tl" rotWithShape="0">
                  <a:prstClr val="black">
                    <a:alpha val="40000"/>
                  </a:prstClr>
                </a:outerShdw>
              </a:effectLst>
            </p:spPr>
            <p:txBody>
              <a:bodyPr rtlCol="0" anchor="t"/>
              <a:lstStyle/>
              <a:p>
                <a:pPr algn="ctr" defTabSz="1828252">
                  <a:buClrTx/>
                  <a:defRPr/>
                </a:pPr>
                <a:r>
                  <a:rPr lang="en-US" sz="3598" dirty="0">
                    <a:solidFill>
                      <a:prstClr val="white"/>
                    </a:solidFill>
                    <a:latin typeface="Calibri" panose="020F0502020204030204" pitchFamily="34" charset="0"/>
                    <a:ea typeface="+mn-ea"/>
                    <a:cs typeface="Calibri" panose="020F0502020204030204" pitchFamily="34" charset="0"/>
                  </a:rPr>
                  <a:t>Analytics</a:t>
                </a:r>
              </a:p>
              <a:p>
                <a:pPr algn="ctr" defTabSz="1828252">
                  <a:buClrTx/>
                  <a:defRPr/>
                </a:pPr>
                <a:endParaRPr lang="en-US" sz="1600" dirty="0">
                  <a:solidFill>
                    <a:prstClr val="white"/>
                  </a:solidFill>
                  <a:latin typeface="Calibri" panose="020F0502020204030204" pitchFamily="34" charset="0"/>
                  <a:ea typeface="+mn-ea"/>
                  <a:cs typeface="Calibri" panose="020F0502020204030204" pitchFamily="34" charset="0"/>
                </a:endParaRPr>
              </a:p>
              <a:p>
                <a:pPr algn="ctr" defTabSz="1828252">
                  <a:buClrTx/>
                  <a:defRPr/>
                </a:pPr>
                <a:endParaRPr lang="en-US" sz="3598" dirty="0">
                  <a:solidFill>
                    <a:prstClr val="white"/>
                  </a:solidFill>
                  <a:latin typeface="Calibri" panose="020F0502020204030204" pitchFamily="34" charset="0"/>
                  <a:ea typeface="+mn-ea"/>
                  <a:cs typeface="Calibri" panose="020F0502020204030204" pitchFamily="34" charset="0"/>
                </a:endParaRPr>
              </a:p>
            </p:txBody>
          </p:sp>
          <p:pic>
            <p:nvPicPr>
              <p:cNvPr id="74" name="Picture 73">
                <a:extLst>
                  <a:ext uri="{FF2B5EF4-FFF2-40B4-BE49-F238E27FC236}">
                    <a16:creationId xmlns:a16="http://schemas.microsoft.com/office/drawing/2014/main" id="{CDE2665E-9339-1044-87BA-9549C2ED9E3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90746" y="1476424"/>
                <a:ext cx="605257" cy="359768"/>
              </a:xfrm>
              <a:prstGeom prst="rect">
                <a:avLst/>
              </a:prstGeom>
            </p:spPr>
          </p:pic>
          <p:sp>
            <p:nvSpPr>
              <p:cNvPr id="30" name="Rectangle 29">
                <a:extLst>
                  <a:ext uri="{FF2B5EF4-FFF2-40B4-BE49-F238E27FC236}">
                    <a16:creationId xmlns:a16="http://schemas.microsoft.com/office/drawing/2014/main" id="{978C95BD-CD60-3246-8D5F-269CD3313633}"/>
                  </a:ext>
                </a:extLst>
              </p:cNvPr>
              <p:cNvSpPr/>
              <p:nvPr/>
            </p:nvSpPr>
            <p:spPr>
              <a:xfrm>
                <a:off x="2683029" y="973384"/>
                <a:ext cx="4168053" cy="102051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buClrTx/>
                  <a:defRPr/>
                </a:pPr>
                <a:endParaRPr lang="en-US" sz="3600" kern="1200">
                  <a:solidFill>
                    <a:prstClr val="white"/>
                  </a:solidFill>
                  <a:latin typeface="Calibri" panose="020F0502020204030204"/>
                </a:endParaRPr>
              </a:p>
            </p:txBody>
          </p:sp>
          <p:cxnSp>
            <p:nvCxnSpPr>
              <p:cNvPr id="32" name="Straight Connector 31">
                <a:extLst>
                  <a:ext uri="{FF2B5EF4-FFF2-40B4-BE49-F238E27FC236}">
                    <a16:creationId xmlns:a16="http://schemas.microsoft.com/office/drawing/2014/main" id="{8E8304E1-3439-E24C-A1BD-3D06BE86638C}"/>
                  </a:ext>
                </a:extLst>
              </p:cNvPr>
              <p:cNvCxnSpPr>
                <a:cxnSpLocks/>
              </p:cNvCxnSpPr>
              <p:nvPr/>
            </p:nvCxnSpPr>
            <p:spPr>
              <a:xfrm flipV="1">
                <a:off x="3788492" y="1903545"/>
                <a:ext cx="1" cy="485073"/>
              </a:xfrm>
              <a:prstGeom prst="line">
                <a:avLst/>
              </a:prstGeom>
              <a:ln w="28575" cap="flat">
                <a:solidFill>
                  <a:srgbClr val="09225D"/>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13C3A31-591A-9E43-9756-3A03DE4FD962}"/>
                  </a:ext>
                </a:extLst>
              </p:cNvPr>
              <p:cNvCxnSpPr>
                <a:cxnSpLocks/>
              </p:cNvCxnSpPr>
              <p:nvPr/>
            </p:nvCxnSpPr>
            <p:spPr>
              <a:xfrm flipV="1">
                <a:off x="5759411" y="1902673"/>
                <a:ext cx="1" cy="485073"/>
              </a:xfrm>
              <a:prstGeom prst="line">
                <a:avLst/>
              </a:prstGeom>
              <a:ln w="28575" cap="flat">
                <a:solidFill>
                  <a:srgbClr val="09225D"/>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90DDEEA-EA77-9149-9E54-8F06186B3608}"/>
                  </a:ext>
                </a:extLst>
              </p:cNvPr>
              <p:cNvPicPr>
                <a:picLocks noChangeAspect="1"/>
              </p:cNvPicPr>
              <p:nvPr/>
            </p:nvPicPr>
            <p:blipFill>
              <a:blip r:embed="rId8" cstate="hq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793040" y="1975358"/>
                <a:ext cx="697706" cy="421531"/>
              </a:xfrm>
              <a:prstGeom prst="rect">
                <a:avLst/>
              </a:prstGeom>
            </p:spPr>
          </p:pic>
          <p:pic>
            <p:nvPicPr>
              <p:cNvPr id="39" name="Picture 2" descr="mage result for ansible">
                <a:extLst>
                  <a:ext uri="{FF2B5EF4-FFF2-40B4-BE49-F238E27FC236}">
                    <a16:creationId xmlns:a16="http://schemas.microsoft.com/office/drawing/2014/main" id="{62AC0EBE-F739-2D45-9866-155065D6897A}"/>
                  </a:ext>
                </a:extLst>
              </p:cNvPr>
              <p:cNvPicPr>
                <a:picLocks noChangeAspect="1" noChangeArrowheads="1"/>
              </p:cNvPicPr>
              <p:nvPr/>
            </p:nvPicPr>
            <p:blipFill>
              <a:blip r:embed="rId9" cstate="hqprint">
                <a:extLst>
                  <a:ext uri="{28A0092B-C50C-407E-A947-70E740481C1C}">
                    <a14:useLocalDpi xmlns:a14="http://schemas.microsoft.com/office/drawing/2010/main"/>
                  </a:ext>
                </a:extLst>
              </a:blip>
              <a:srcRect/>
              <a:stretch>
                <a:fillRect/>
              </a:stretch>
            </p:blipFill>
            <p:spPr bwMode="auto">
              <a:xfrm>
                <a:off x="4177135" y="2050782"/>
                <a:ext cx="401320" cy="270685"/>
              </a:xfrm>
              <a:prstGeom prst="rect">
                <a:avLst/>
              </a:prstGeom>
              <a:noFill/>
              <a:effectLst>
                <a:glow>
                  <a:srgbClr val="FFC000"/>
                </a:glo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E56CBF2-A1D9-024E-8B66-F9ECFC3F9CC1}"/>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92568" y="1423659"/>
                <a:ext cx="1051719" cy="1051719"/>
              </a:xfrm>
              <a:prstGeom prst="rect">
                <a:avLst/>
              </a:prstGeom>
            </p:spPr>
          </p:pic>
          <p:sp>
            <p:nvSpPr>
              <p:cNvPr id="42" name="Trapezoid 41">
                <a:extLst>
                  <a:ext uri="{FF2B5EF4-FFF2-40B4-BE49-F238E27FC236}">
                    <a16:creationId xmlns:a16="http://schemas.microsoft.com/office/drawing/2014/main" id="{17DE2093-A6D2-6549-9E51-FA4E572844BD}"/>
                  </a:ext>
                </a:extLst>
              </p:cNvPr>
              <p:cNvSpPr/>
              <p:nvPr/>
            </p:nvSpPr>
            <p:spPr>
              <a:xfrm rot="16200000">
                <a:off x="1758508" y="1014664"/>
                <a:ext cx="1084161" cy="1131393"/>
              </a:xfrm>
              <a:custGeom>
                <a:avLst/>
                <a:gdLst>
                  <a:gd name="connsiteX0" fmla="*/ 0 w 3883415"/>
                  <a:gd name="connsiteY0" fmla="*/ 824208 h 824208"/>
                  <a:gd name="connsiteX1" fmla="*/ 1763410 w 3883415"/>
                  <a:gd name="connsiteY1" fmla="*/ 0 h 824208"/>
                  <a:gd name="connsiteX2" fmla="*/ 2120005 w 3883415"/>
                  <a:gd name="connsiteY2" fmla="*/ 0 h 824208"/>
                  <a:gd name="connsiteX3" fmla="*/ 3883415 w 3883415"/>
                  <a:gd name="connsiteY3" fmla="*/ 824208 h 824208"/>
                  <a:gd name="connsiteX4" fmla="*/ 0 w 3883415"/>
                  <a:gd name="connsiteY4" fmla="*/ 824208 h 824208"/>
                  <a:gd name="connsiteX0" fmla="*/ 222555 w 2120005"/>
                  <a:gd name="connsiteY0" fmla="*/ 1131393 h 1131393"/>
                  <a:gd name="connsiteX1" fmla="*/ 0 w 2120005"/>
                  <a:gd name="connsiteY1" fmla="*/ 0 h 1131393"/>
                  <a:gd name="connsiteX2" fmla="*/ 356595 w 2120005"/>
                  <a:gd name="connsiteY2" fmla="*/ 0 h 1131393"/>
                  <a:gd name="connsiteX3" fmla="*/ 2120005 w 2120005"/>
                  <a:gd name="connsiteY3" fmla="*/ 824208 h 1131393"/>
                  <a:gd name="connsiteX4" fmla="*/ 222555 w 2120005"/>
                  <a:gd name="connsiteY4" fmla="*/ 1131393 h 1131393"/>
                  <a:gd name="connsiteX0" fmla="*/ 222555 w 1084161"/>
                  <a:gd name="connsiteY0" fmla="*/ 1131393 h 1131393"/>
                  <a:gd name="connsiteX1" fmla="*/ 0 w 1084161"/>
                  <a:gd name="connsiteY1" fmla="*/ 0 h 1131393"/>
                  <a:gd name="connsiteX2" fmla="*/ 356595 w 1084161"/>
                  <a:gd name="connsiteY2" fmla="*/ 0 h 1131393"/>
                  <a:gd name="connsiteX3" fmla="*/ 1084161 w 1084161"/>
                  <a:gd name="connsiteY3" fmla="*/ 1124246 h 1131393"/>
                  <a:gd name="connsiteX4" fmla="*/ 222555 w 1084161"/>
                  <a:gd name="connsiteY4" fmla="*/ 1131393 h 1131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161" h="1131393">
                    <a:moveTo>
                      <a:pt x="222555" y="1131393"/>
                    </a:moveTo>
                    <a:lnTo>
                      <a:pt x="0" y="0"/>
                    </a:lnTo>
                    <a:lnTo>
                      <a:pt x="356595" y="0"/>
                    </a:lnTo>
                    <a:lnTo>
                      <a:pt x="1084161" y="1124246"/>
                    </a:lnTo>
                    <a:lnTo>
                      <a:pt x="222555" y="1131393"/>
                    </a:lnTo>
                    <a:close/>
                  </a:path>
                </a:pathLst>
              </a:custGeom>
              <a:gradFill>
                <a:gsLst>
                  <a:gs pos="100000">
                    <a:schemeClr val="accent1">
                      <a:lumMod val="5000"/>
                      <a:lumOff val="95000"/>
                      <a:alpha val="36000"/>
                    </a:schemeClr>
                  </a:gs>
                  <a:gs pos="1000">
                    <a:schemeClr val="bg1">
                      <a:lumMod val="75000"/>
                    </a:schemeClr>
                  </a:gs>
                  <a:gs pos="0">
                    <a:schemeClr val="bg1">
                      <a:lumMod val="75000"/>
                    </a:schemeClr>
                  </a:gs>
                  <a:gs pos="1000">
                    <a:srgbClr val="7030A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buClrTx/>
                  <a:defRPr/>
                </a:pPr>
                <a:endParaRPr lang="en-US" sz="3600" kern="1200">
                  <a:solidFill>
                    <a:prstClr val="white"/>
                  </a:solidFill>
                  <a:latin typeface="Calibri" panose="020F0502020204030204"/>
                </a:endParaRPr>
              </a:p>
            </p:txBody>
          </p:sp>
        </p:grpSp>
        <p:pic>
          <p:nvPicPr>
            <p:cNvPr id="44" name="Picture 43">
              <a:extLst>
                <a:ext uri="{FF2B5EF4-FFF2-40B4-BE49-F238E27FC236}">
                  <a16:creationId xmlns:a16="http://schemas.microsoft.com/office/drawing/2014/main" id="{96EFC9E9-802D-E149-A5E3-51B78355AD07}"/>
                </a:ext>
              </a:extLst>
            </p:cNvPr>
            <p:cNvPicPr>
              <a:picLocks noChangeAspect="1"/>
            </p:cNvPicPr>
            <p:nvPr/>
          </p:nvPicPr>
          <p:blipFill>
            <a:blip r:embed="rId11" cstate="hqprint">
              <a:clrChange>
                <a:clrFrom>
                  <a:srgbClr val="A1A1A1"/>
                </a:clrFrom>
                <a:clrTo>
                  <a:srgbClr val="A1A1A1">
                    <a:alpha val="0"/>
                  </a:srgbClr>
                </a:clrTo>
              </a:clrChange>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a:ext>
              </a:extLst>
            </a:blip>
            <a:stretch>
              <a:fillRect/>
            </a:stretch>
          </p:blipFill>
          <p:spPr>
            <a:xfrm>
              <a:off x="11021441" y="9040151"/>
              <a:ext cx="861168" cy="892482"/>
            </a:xfrm>
            <a:prstGeom prst="rect">
              <a:avLst/>
            </a:prstGeom>
          </p:spPr>
        </p:pic>
      </p:grpSp>
      <p:grpSp>
        <p:nvGrpSpPr>
          <p:cNvPr id="38" name="Google Shape;119;p21">
            <a:extLst>
              <a:ext uri="{FF2B5EF4-FFF2-40B4-BE49-F238E27FC236}">
                <a16:creationId xmlns:a16="http://schemas.microsoft.com/office/drawing/2014/main" id="{6E34F559-69B7-4ED4-9237-B49538356D9F}"/>
              </a:ext>
            </a:extLst>
          </p:cNvPr>
          <p:cNvGrpSpPr/>
          <p:nvPr/>
        </p:nvGrpSpPr>
        <p:grpSpPr>
          <a:xfrm>
            <a:off x="19989509" y="400182"/>
            <a:ext cx="4335356" cy="3885000"/>
            <a:chOff x="2966599" y="406215"/>
            <a:chExt cx="1625738" cy="1456857"/>
          </a:xfrm>
        </p:grpSpPr>
        <p:pic>
          <p:nvPicPr>
            <p:cNvPr id="43" name="Google Shape;120;p21">
              <a:extLst>
                <a:ext uri="{FF2B5EF4-FFF2-40B4-BE49-F238E27FC236}">
                  <a16:creationId xmlns:a16="http://schemas.microsoft.com/office/drawing/2014/main" id="{D4FC5E26-723E-4C97-B6B3-D8EA88FF6584}"/>
                </a:ext>
              </a:extLst>
            </p:cNvPr>
            <p:cNvPicPr preferRelativeResize="0"/>
            <p:nvPr/>
          </p:nvPicPr>
          <p:blipFill rotWithShape="1">
            <a:blip r:embed="rId13">
              <a:alphaModFix/>
            </a:blip>
            <a:srcRect/>
            <a:stretch/>
          </p:blipFill>
          <p:spPr>
            <a:xfrm>
              <a:off x="3253641" y="406215"/>
              <a:ext cx="1108169" cy="1108169"/>
            </a:xfrm>
            <a:prstGeom prst="rect">
              <a:avLst/>
            </a:prstGeom>
            <a:noFill/>
            <a:ln>
              <a:noFill/>
            </a:ln>
          </p:spPr>
        </p:pic>
        <p:sp>
          <p:nvSpPr>
            <p:cNvPr id="45" name="Google Shape;121;p21">
              <a:extLst>
                <a:ext uri="{FF2B5EF4-FFF2-40B4-BE49-F238E27FC236}">
                  <a16:creationId xmlns:a16="http://schemas.microsoft.com/office/drawing/2014/main" id="{7E4C39AB-2594-47D8-A521-C884E62A64F1}"/>
                </a:ext>
              </a:extLst>
            </p:cNvPr>
            <p:cNvSpPr/>
            <p:nvPr/>
          </p:nvSpPr>
          <p:spPr>
            <a:xfrm>
              <a:off x="2966599" y="1593660"/>
              <a:ext cx="1625738" cy="269412"/>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a:solidFill>
                    <a:schemeClr val="dk1"/>
                  </a:solidFill>
                  <a:latin typeface="Source Sans Pro"/>
                  <a:ea typeface="Source Sans Pro"/>
                  <a:cs typeface="Source Sans Pro"/>
                  <a:sym typeface="Source Sans Pro"/>
                </a:rPr>
                <a:t>NETWORKING</a:t>
              </a:r>
              <a:endParaRPr sz="3600" b="0" i="0" u="none" strike="noStrike" cap="none">
                <a:solidFill>
                  <a:schemeClr val="dk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84379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Title 2">
            <a:extLst>
              <a:ext uri="{FF2B5EF4-FFF2-40B4-BE49-F238E27FC236}">
                <a16:creationId xmlns:a16="http://schemas.microsoft.com/office/drawing/2014/main" id="{EB9159E2-FBCD-4F43-80A0-9AE1F15D980E}"/>
              </a:ext>
            </a:extLst>
          </p:cNvPr>
          <p:cNvSpPr>
            <a:spLocks noGrp="1"/>
          </p:cNvSpPr>
          <p:nvPr>
            <p:ph type="title"/>
          </p:nvPr>
        </p:nvSpPr>
        <p:spPr>
          <a:xfrm>
            <a:off x="817907" y="136252"/>
            <a:ext cx="21926306" cy="1876396"/>
          </a:xfrm>
        </p:spPr>
        <p:txBody>
          <a:bodyPr/>
          <a:lstStyle/>
          <a:p>
            <a:r>
              <a:rPr lang="en-US" sz="7200" dirty="0"/>
              <a:t>Typical DC architecture</a:t>
            </a:r>
          </a:p>
        </p:txBody>
      </p:sp>
      <p:pic>
        <p:nvPicPr>
          <p:cNvPr id="974" name="Picture 9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4319" y="1036598"/>
            <a:ext cx="3376580" cy="1865702"/>
          </a:xfrm>
          <a:prstGeom prst="rect">
            <a:avLst/>
          </a:prstGeom>
        </p:spPr>
      </p:pic>
      <p:pic>
        <p:nvPicPr>
          <p:cNvPr id="973" name="Picture 97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00030" y="1156149"/>
            <a:ext cx="2329458" cy="1459552"/>
          </a:xfrm>
          <a:prstGeom prst="rect">
            <a:avLst/>
          </a:prstGeom>
        </p:spPr>
      </p:pic>
      <p:pic>
        <p:nvPicPr>
          <p:cNvPr id="972" name="Picture 97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86454" y="1251726"/>
            <a:ext cx="1856058" cy="1384906"/>
          </a:xfrm>
          <a:prstGeom prst="rect">
            <a:avLst/>
          </a:prstGeom>
        </p:spPr>
      </p:pic>
      <p:pic>
        <p:nvPicPr>
          <p:cNvPr id="948" name="Picture 947">
            <a:extLst>
              <a:ext uri="{FF2B5EF4-FFF2-40B4-BE49-F238E27FC236}">
                <a16:creationId xmlns:a16="http://schemas.microsoft.com/office/drawing/2014/main" id="{13982ACA-A9AA-434E-8B5D-E1A66DB3F7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72533" y="1370299"/>
            <a:ext cx="1855884" cy="112450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4196" y="8210104"/>
            <a:ext cx="1066800" cy="106680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98526" y="8210104"/>
            <a:ext cx="1066800" cy="10668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81966" y="8210104"/>
            <a:ext cx="1066800" cy="1066800"/>
          </a:xfrm>
          <a:prstGeom prst="rect">
            <a:avLst/>
          </a:prstGeom>
        </p:spPr>
      </p:pic>
      <p:cxnSp>
        <p:nvCxnSpPr>
          <p:cNvPr id="8" name="Straight Connector 7"/>
          <p:cNvCxnSpPr>
            <a:cxnSpLocks/>
          </p:cNvCxnSpPr>
          <p:nvPr/>
        </p:nvCxnSpPr>
        <p:spPr>
          <a:xfrm flipV="1">
            <a:off x="4677161" y="9276905"/>
            <a:ext cx="1767554"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p:cNvCxnSpPr>
          <p:nvPr/>
        </p:nvCxnSpPr>
        <p:spPr>
          <a:xfrm flipV="1">
            <a:off x="6444714" y="9276904"/>
            <a:ext cx="0"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7702660" y="10053705"/>
            <a:ext cx="1060128" cy="1405694"/>
            <a:chOff x="2227647" y="5330422"/>
            <a:chExt cx="530064" cy="702847"/>
          </a:xfrm>
        </p:grpSpPr>
        <p:sp>
          <p:nvSpPr>
            <p:cNvPr id="48" name="Rectangle 47"/>
            <p:cNvSpPr/>
            <p:nvPr/>
          </p:nvSpPr>
          <p:spPr>
            <a:xfrm>
              <a:off x="2227647"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9" name="Oval 48"/>
            <p:cNvSpPr/>
            <p:nvPr/>
          </p:nvSpPr>
          <p:spPr>
            <a:xfrm>
              <a:off x="2638643"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0" name="Straight Connector 49"/>
            <p:cNvCxnSpPr/>
            <p:nvPr/>
          </p:nvCxnSpPr>
          <p:spPr>
            <a:xfrm>
              <a:off x="229491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33909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385383"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43166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48005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26340"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253347"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7" name="Rectangle 56"/>
            <p:cNvSpPr/>
            <p:nvPr/>
          </p:nvSpPr>
          <p:spPr>
            <a:xfrm>
              <a:off x="2227647"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8" name="Oval 57"/>
            <p:cNvSpPr/>
            <p:nvPr/>
          </p:nvSpPr>
          <p:spPr>
            <a:xfrm>
              <a:off x="2638643"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9" name="Straight Connector 58"/>
            <p:cNvCxnSpPr/>
            <p:nvPr/>
          </p:nvCxnSpPr>
          <p:spPr>
            <a:xfrm>
              <a:off x="229491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33909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385383"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43166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48005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526340"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2253347"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6" name="Rectangle 65"/>
            <p:cNvSpPr/>
            <p:nvPr/>
          </p:nvSpPr>
          <p:spPr>
            <a:xfrm>
              <a:off x="2227647"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7" name="Oval 66"/>
            <p:cNvSpPr/>
            <p:nvPr/>
          </p:nvSpPr>
          <p:spPr>
            <a:xfrm>
              <a:off x="2638643"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68" name="Straight Connector 67"/>
            <p:cNvCxnSpPr/>
            <p:nvPr/>
          </p:nvCxnSpPr>
          <p:spPr>
            <a:xfrm>
              <a:off x="229491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3909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385383"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43166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8005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526340"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2253347"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5" name="Rectangle 74"/>
            <p:cNvSpPr/>
            <p:nvPr/>
          </p:nvSpPr>
          <p:spPr>
            <a:xfrm>
              <a:off x="2227647"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6" name="Oval 75"/>
            <p:cNvSpPr/>
            <p:nvPr/>
          </p:nvSpPr>
          <p:spPr>
            <a:xfrm>
              <a:off x="2638643"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77" name="Straight Connector 76"/>
            <p:cNvCxnSpPr/>
            <p:nvPr/>
          </p:nvCxnSpPr>
          <p:spPr>
            <a:xfrm>
              <a:off x="229491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33909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385383"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43166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48005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526340"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2253347"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4" name="Group 83"/>
          <p:cNvGrpSpPr/>
          <p:nvPr/>
        </p:nvGrpSpPr>
        <p:grpSpPr>
          <a:xfrm>
            <a:off x="5914650" y="10052953"/>
            <a:ext cx="1060128" cy="1405694"/>
            <a:chOff x="1333642" y="5330046"/>
            <a:chExt cx="530064" cy="702847"/>
          </a:xfrm>
        </p:grpSpPr>
        <p:sp>
          <p:nvSpPr>
            <p:cNvPr id="85" name="Rectangle 84"/>
            <p:cNvSpPr/>
            <p:nvPr/>
          </p:nvSpPr>
          <p:spPr>
            <a:xfrm>
              <a:off x="1333642" y="53300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6" name="Oval 85"/>
            <p:cNvSpPr/>
            <p:nvPr/>
          </p:nvSpPr>
          <p:spPr>
            <a:xfrm>
              <a:off x="1744638" y="53936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87" name="Straight Connector 86"/>
            <p:cNvCxnSpPr/>
            <p:nvPr/>
          </p:nvCxnSpPr>
          <p:spPr>
            <a:xfrm>
              <a:off x="140091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44509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491378"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537663"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586051"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632335"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1359342" y="53573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4" name="Rectangle 93"/>
            <p:cNvSpPr/>
            <p:nvPr/>
          </p:nvSpPr>
          <p:spPr>
            <a:xfrm>
              <a:off x="1333642" y="5505758"/>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5" name="Oval 94"/>
            <p:cNvSpPr/>
            <p:nvPr/>
          </p:nvSpPr>
          <p:spPr>
            <a:xfrm>
              <a:off x="1744638" y="5569378"/>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96" name="Straight Connector 95"/>
            <p:cNvCxnSpPr/>
            <p:nvPr/>
          </p:nvCxnSpPr>
          <p:spPr>
            <a:xfrm>
              <a:off x="140091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44509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491378"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537663"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586051"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632335"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1359342" y="5533024"/>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3" name="Rectangle 102"/>
            <p:cNvSpPr/>
            <p:nvPr/>
          </p:nvSpPr>
          <p:spPr>
            <a:xfrm>
              <a:off x="1333642" y="5681470"/>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4" name="Oval 103"/>
            <p:cNvSpPr/>
            <p:nvPr/>
          </p:nvSpPr>
          <p:spPr>
            <a:xfrm>
              <a:off x="1744638" y="5745090"/>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05" name="Straight Connector 104"/>
            <p:cNvCxnSpPr/>
            <p:nvPr/>
          </p:nvCxnSpPr>
          <p:spPr>
            <a:xfrm>
              <a:off x="140091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44509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491378"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1537663"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1586051"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1632335"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1359342" y="5708736"/>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2" name="Rectangle 111"/>
            <p:cNvSpPr/>
            <p:nvPr/>
          </p:nvSpPr>
          <p:spPr>
            <a:xfrm>
              <a:off x="1333642" y="585718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3" name="Oval 112"/>
            <p:cNvSpPr/>
            <p:nvPr/>
          </p:nvSpPr>
          <p:spPr>
            <a:xfrm>
              <a:off x="1744638" y="592080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14" name="Straight Connector 113"/>
            <p:cNvCxnSpPr/>
            <p:nvPr/>
          </p:nvCxnSpPr>
          <p:spPr>
            <a:xfrm>
              <a:off x="140091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44509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1491378"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1537663"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1586051"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632335"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20" name="Rectangle 119"/>
            <p:cNvSpPr/>
            <p:nvPr/>
          </p:nvSpPr>
          <p:spPr>
            <a:xfrm>
              <a:off x="1359342" y="588444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121" name="Group 120"/>
          <p:cNvGrpSpPr/>
          <p:nvPr/>
        </p:nvGrpSpPr>
        <p:grpSpPr>
          <a:xfrm>
            <a:off x="4147096" y="10054743"/>
            <a:ext cx="1060128" cy="1405694"/>
            <a:chOff x="449865" y="5330941"/>
            <a:chExt cx="530064" cy="702847"/>
          </a:xfrm>
        </p:grpSpPr>
        <p:sp>
          <p:nvSpPr>
            <p:cNvPr id="122" name="Rectangle 121"/>
            <p:cNvSpPr/>
            <p:nvPr/>
          </p:nvSpPr>
          <p:spPr>
            <a:xfrm>
              <a:off x="449865" y="533094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3" name="Oval 122"/>
            <p:cNvSpPr/>
            <p:nvPr/>
          </p:nvSpPr>
          <p:spPr>
            <a:xfrm>
              <a:off x="860861" y="539456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24" name="Straight Connector 123"/>
            <p:cNvCxnSpPr/>
            <p:nvPr/>
          </p:nvCxnSpPr>
          <p:spPr>
            <a:xfrm>
              <a:off x="51713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6131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7601"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653886"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02274"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48558"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0" name="Rectangle 129"/>
            <p:cNvSpPr/>
            <p:nvPr/>
          </p:nvSpPr>
          <p:spPr>
            <a:xfrm>
              <a:off x="475565" y="535820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1" name="Rectangle 130"/>
            <p:cNvSpPr/>
            <p:nvPr/>
          </p:nvSpPr>
          <p:spPr>
            <a:xfrm>
              <a:off x="449865" y="5506653"/>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2" name="Oval 131"/>
            <p:cNvSpPr/>
            <p:nvPr/>
          </p:nvSpPr>
          <p:spPr>
            <a:xfrm>
              <a:off x="860861" y="5570273"/>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3" name="Straight Connector 132"/>
            <p:cNvCxnSpPr/>
            <p:nvPr/>
          </p:nvCxnSpPr>
          <p:spPr>
            <a:xfrm>
              <a:off x="51713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6131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607601"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653886"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702274"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748558"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9" name="Rectangle 138"/>
            <p:cNvSpPr/>
            <p:nvPr/>
          </p:nvSpPr>
          <p:spPr>
            <a:xfrm>
              <a:off x="475565" y="5533919"/>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0" name="Rectangle 139"/>
            <p:cNvSpPr/>
            <p:nvPr/>
          </p:nvSpPr>
          <p:spPr>
            <a:xfrm>
              <a:off x="449865" y="5682365"/>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1" name="Oval 140"/>
            <p:cNvSpPr/>
            <p:nvPr/>
          </p:nvSpPr>
          <p:spPr>
            <a:xfrm>
              <a:off x="860861" y="5745985"/>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42" name="Straight Connector 141"/>
            <p:cNvCxnSpPr/>
            <p:nvPr/>
          </p:nvCxnSpPr>
          <p:spPr>
            <a:xfrm>
              <a:off x="51713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56131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607601"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653886"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02274"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748558"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a:xfrm>
              <a:off x="475565" y="5709631"/>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9" name="Rectangle 148"/>
            <p:cNvSpPr/>
            <p:nvPr/>
          </p:nvSpPr>
          <p:spPr>
            <a:xfrm>
              <a:off x="449865" y="585807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50" name="Oval 149"/>
            <p:cNvSpPr/>
            <p:nvPr/>
          </p:nvSpPr>
          <p:spPr>
            <a:xfrm>
              <a:off x="860861" y="592169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51" name="Straight Connector 150"/>
            <p:cNvCxnSpPr/>
            <p:nvPr/>
          </p:nvCxnSpPr>
          <p:spPr>
            <a:xfrm>
              <a:off x="51713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56131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7601"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53886"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02274"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748558"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57" name="Rectangle 156"/>
            <p:cNvSpPr/>
            <p:nvPr/>
          </p:nvSpPr>
          <p:spPr>
            <a:xfrm>
              <a:off x="475565" y="588534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160" name="Picture 15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17084" y="8208314"/>
            <a:ext cx="1066800" cy="1066800"/>
          </a:xfrm>
          <a:prstGeom prst="rect">
            <a:avLst/>
          </a:prstGeom>
        </p:spPr>
      </p:pic>
      <p:cxnSp>
        <p:nvCxnSpPr>
          <p:cNvPr id="162" name="Straight Connector 161"/>
          <p:cNvCxnSpPr>
            <a:stCxn id="909" idx="2"/>
            <a:endCxn id="6" idx="0"/>
          </p:cNvCxnSpPr>
          <p:nvPr/>
        </p:nvCxnSpPr>
        <p:spPr>
          <a:xfrm flipH="1">
            <a:off x="8231927" y="6651375"/>
            <a:ext cx="413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a:stCxn id="910" idx="2"/>
            <a:endCxn id="7" idx="0"/>
          </p:cNvCxnSpPr>
          <p:nvPr/>
        </p:nvCxnSpPr>
        <p:spPr>
          <a:xfrm>
            <a:off x="10012906" y="6651375"/>
            <a:ext cx="246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cxnSpLocks/>
          </p:cNvCxnSpPr>
          <p:nvPr/>
        </p:nvCxnSpPr>
        <p:spPr>
          <a:xfrm flipH="1">
            <a:off x="8765326" y="8743504"/>
            <a:ext cx="716640" cy="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stCxn id="909" idx="2"/>
            <a:endCxn id="160" idx="0"/>
          </p:cNvCxnSpPr>
          <p:nvPr/>
        </p:nvCxnSpPr>
        <p:spPr>
          <a:xfrm flipH="1">
            <a:off x="6450484" y="6651374"/>
            <a:ext cx="1785576"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a:stCxn id="7" idx="0"/>
            <a:endCxn id="909" idx="2"/>
          </p:cNvCxnSpPr>
          <p:nvPr/>
        </p:nvCxnSpPr>
        <p:spPr>
          <a:xfrm flipH="1" flipV="1">
            <a:off x="8236061" y="6651375"/>
            <a:ext cx="1779306"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stCxn id="909" idx="2"/>
            <a:endCxn id="5" idx="0"/>
          </p:cNvCxnSpPr>
          <p:nvPr/>
        </p:nvCxnSpPr>
        <p:spPr>
          <a:xfrm flipH="1">
            <a:off x="4677596" y="6651375"/>
            <a:ext cx="355846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cxnSpLocks/>
            <a:endCxn id="131" idx="0"/>
          </p:cNvCxnSpPr>
          <p:nvPr/>
        </p:nvCxnSpPr>
        <p:spPr>
          <a:xfrm flipH="1">
            <a:off x="4677160" y="9276905"/>
            <a:ext cx="436"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cxnSpLocks/>
            <a:endCxn id="94" idx="0"/>
          </p:cNvCxnSpPr>
          <p:nvPr/>
        </p:nvCxnSpPr>
        <p:spPr>
          <a:xfrm>
            <a:off x="4677597" y="9276904"/>
            <a:ext cx="1767118"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cxnSpLocks/>
            <a:endCxn id="65" idx="0"/>
          </p:cNvCxnSpPr>
          <p:nvPr/>
        </p:nvCxnSpPr>
        <p:spPr>
          <a:xfrm>
            <a:off x="8231927" y="9276904"/>
            <a:ext cx="798"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cxnSpLocks/>
            <a:endCxn id="57" idx="0"/>
          </p:cNvCxnSpPr>
          <p:nvPr/>
        </p:nvCxnSpPr>
        <p:spPr>
          <a:xfrm flipH="1">
            <a:off x="8232725" y="9276904"/>
            <a:ext cx="1782642"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cxnSpLocks/>
          </p:cNvCxnSpPr>
          <p:nvPr/>
        </p:nvCxnSpPr>
        <p:spPr>
          <a:xfrm flipH="1">
            <a:off x="10009061" y="9276904"/>
            <a:ext cx="6306"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a:cxnSpLocks/>
          </p:cNvCxnSpPr>
          <p:nvPr/>
        </p:nvCxnSpPr>
        <p:spPr>
          <a:xfrm>
            <a:off x="8231927" y="9276904"/>
            <a:ext cx="1777134"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55" name="Picture 25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44842" y="8204222"/>
            <a:ext cx="1066800" cy="1066800"/>
          </a:xfrm>
          <a:prstGeom prst="rect">
            <a:avLst/>
          </a:prstGeom>
        </p:spPr>
      </p:pic>
      <p:pic>
        <p:nvPicPr>
          <p:cNvPr id="256" name="Picture 25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06790" y="8197442"/>
            <a:ext cx="1066800" cy="1066800"/>
          </a:xfrm>
          <a:prstGeom prst="rect">
            <a:avLst/>
          </a:prstGeom>
        </p:spPr>
      </p:pic>
      <p:cxnSp>
        <p:nvCxnSpPr>
          <p:cNvPr id="257" name="Straight Connector 256"/>
          <p:cNvCxnSpPr>
            <a:cxnSpLocks/>
          </p:cNvCxnSpPr>
          <p:nvPr/>
        </p:nvCxnSpPr>
        <p:spPr>
          <a:xfrm flipH="1">
            <a:off x="12411642" y="8730842"/>
            <a:ext cx="695148" cy="678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a:cxnSpLocks/>
          </p:cNvCxnSpPr>
          <p:nvPr/>
        </p:nvCxnSpPr>
        <p:spPr>
          <a:xfrm flipH="1">
            <a:off x="11865637" y="9271022"/>
            <a:ext cx="12606" cy="7635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a:stCxn id="256" idx="2"/>
            <a:endCxn id="926" idx="0"/>
          </p:cNvCxnSpPr>
          <p:nvPr/>
        </p:nvCxnSpPr>
        <p:spPr>
          <a:xfrm flipH="1">
            <a:off x="11875194" y="9264243"/>
            <a:ext cx="1764996" cy="78871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a:stCxn id="256" idx="2"/>
            <a:endCxn id="925" idx="0"/>
          </p:cNvCxnSpPr>
          <p:nvPr/>
        </p:nvCxnSpPr>
        <p:spPr>
          <a:xfrm flipH="1">
            <a:off x="13630633" y="9264242"/>
            <a:ext cx="9558" cy="77642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a:stCxn id="255" idx="2"/>
            <a:endCxn id="925" idx="0"/>
          </p:cNvCxnSpPr>
          <p:nvPr/>
        </p:nvCxnSpPr>
        <p:spPr>
          <a:xfrm>
            <a:off x="11878243" y="9271022"/>
            <a:ext cx="1752390" cy="76964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a:stCxn id="256" idx="0"/>
            <a:endCxn id="910" idx="2"/>
          </p:cNvCxnSpPr>
          <p:nvPr/>
        </p:nvCxnSpPr>
        <p:spPr>
          <a:xfrm flipH="1" flipV="1">
            <a:off x="10012906" y="6651374"/>
            <a:ext cx="3627284"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stCxn id="255" idx="0"/>
            <a:endCxn id="909" idx="2"/>
          </p:cNvCxnSpPr>
          <p:nvPr/>
        </p:nvCxnSpPr>
        <p:spPr>
          <a:xfrm flipH="1" flipV="1">
            <a:off x="8236061" y="6651374"/>
            <a:ext cx="3642182"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3" name="Straight Connector 892"/>
          <p:cNvCxnSpPr>
            <a:stCxn id="255" idx="0"/>
            <a:endCxn id="910" idx="2"/>
          </p:cNvCxnSpPr>
          <p:nvPr/>
        </p:nvCxnSpPr>
        <p:spPr>
          <a:xfrm flipH="1" flipV="1">
            <a:off x="10012906" y="6651374"/>
            <a:ext cx="1865336"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6" name="Straight Connector 895"/>
          <p:cNvCxnSpPr>
            <a:stCxn id="6" idx="0"/>
            <a:endCxn id="910" idx="2"/>
          </p:cNvCxnSpPr>
          <p:nvPr/>
        </p:nvCxnSpPr>
        <p:spPr>
          <a:xfrm flipV="1">
            <a:off x="8231926" y="6651375"/>
            <a:ext cx="178098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9" name="Straight Connector 898"/>
          <p:cNvCxnSpPr>
            <a:stCxn id="160" idx="0"/>
            <a:endCxn id="910" idx="2"/>
          </p:cNvCxnSpPr>
          <p:nvPr/>
        </p:nvCxnSpPr>
        <p:spPr>
          <a:xfrm flipV="1">
            <a:off x="6450485" y="6651374"/>
            <a:ext cx="3562422"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p:cNvCxnSpPr>
            <a:stCxn id="5" idx="0"/>
            <a:endCxn id="910" idx="2"/>
          </p:cNvCxnSpPr>
          <p:nvPr/>
        </p:nvCxnSpPr>
        <p:spPr>
          <a:xfrm flipV="1">
            <a:off x="4677597" y="6651375"/>
            <a:ext cx="533531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6" name="Straight Connector 905"/>
          <p:cNvCxnSpPr>
            <a:stCxn id="256" idx="0"/>
            <a:endCxn id="909" idx="2"/>
          </p:cNvCxnSpPr>
          <p:nvPr/>
        </p:nvCxnSpPr>
        <p:spPr>
          <a:xfrm flipH="1" flipV="1">
            <a:off x="8236061" y="6651374"/>
            <a:ext cx="5404130"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09" name="Picture 90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02660" y="5584574"/>
            <a:ext cx="1066800" cy="1066800"/>
          </a:xfrm>
          <a:prstGeom prst="rect">
            <a:avLst/>
          </a:prstGeom>
        </p:spPr>
      </p:pic>
      <p:pic>
        <p:nvPicPr>
          <p:cNvPr id="910" name="Picture 90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79506" y="5584574"/>
            <a:ext cx="1066800" cy="1066800"/>
          </a:xfrm>
          <a:prstGeom prst="rect">
            <a:avLst/>
          </a:prstGeom>
        </p:spPr>
      </p:pic>
      <p:pic>
        <p:nvPicPr>
          <p:cNvPr id="923" name="Picture 922"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45247" y="2358459"/>
            <a:ext cx="717440" cy="717440"/>
          </a:xfrm>
          <a:prstGeom prst="rect">
            <a:avLst/>
          </a:prstGeom>
        </p:spPr>
      </p:pic>
      <p:pic>
        <p:nvPicPr>
          <p:cNvPr id="925" name="Picture 924" descr="Pluribus_Asset Asset 43@400ppi.png">
            <a:extLst>
              <a:ext uri="{FF2B5EF4-FFF2-40B4-BE49-F238E27FC236}">
                <a16:creationId xmlns:a16="http://schemas.microsoft.com/office/drawing/2014/main" id="{6F2A85D3-564D-794E-9FB3-5EA8D831895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100280" y="10040666"/>
            <a:ext cx="1060704" cy="1060704"/>
          </a:xfrm>
          <a:prstGeom prst="rect">
            <a:avLst/>
          </a:prstGeom>
        </p:spPr>
      </p:pic>
      <p:pic>
        <p:nvPicPr>
          <p:cNvPr id="926" name="Picture 925" descr="Pluribus_Asset Asset 253@400ppi.png">
            <a:extLst>
              <a:ext uri="{FF2B5EF4-FFF2-40B4-BE49-F238E27FC236}">
                <a16:creationId xmlns:a16="http://schemas.microsoft.com/office/drawing/2014/main" id="{D9D36E6D-F70D-254A-83B0-7E742D546DB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344842" y="10052952"/>
            <a:ext cx="1060704" cy="1060704"/>
          </a:xfrm>
          <a:prstGeom prst="rect">
            <a:avLst/>
          </a:prstGeom>
        </p:spPr>
      </p:pic>
      <p:pic>
        <p:nvPicPr>
          <p:cNvPr id="933" name="Picture 93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723478" y="5579116"/>
            <a:ext cx="1188720" cy="1188720"/>
          </a:xfrm>
          <a:prstGeom prst="rect">
            <a:avLst/>
          </a:prstGeom>
          <a:effectLst>
            <a:glow rad="63500">
              <a:srgbClr val="FFFF00"/>
            </a:glow>
          </a:effectLst>
        </p:spPr>
      </p:pic>
      <p:pic>
        <p:nvPicPr>
          <p:cNvPr id="934" name="Picture 93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28642" y="5584574"/>
            <a:ext cx="1188720" cy="1188720"/>
          </a:xfrm>
          <a:prstGeom prst="rect">
            <a:avLst/>
          </a:prstGeom>
          <a:effectLst>
            <a:glow rad="63500">
              <a:srgbClr val="FFFF00"/>
            </a:glow>
          </a:effectLst>
        </p:spPr>
      </p:pic>
      <p:cxnSp>
        <p:nvCxnSpPr>
          <p:cNvPr id="935" name="Straight Connector 934"/>
          <p:cNvCxnSpPr>
            <a:stCxn id="255" idx="0"/>
            <a:endCxn id="933" idx="2"/>
          </p:cNvCxnSpPr>
          <p:nvPr/>
        </p:nvCxnSpPr>
        <p:spPr>
          <a:xfrm flipV="1">
            <a:off x="11878242" y="6767837"/>
            <a:ext cx="1439596" cy="143638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8" name="Straight Connector 937"/>
          <p:cNvCxnSpPr>
            <a:stCxn id="256" idx="0"/>
            <a:endCxn id="933" idx="2"/>
          </p:cNvCxnSpPr>
          <p:nvPr/>
        </p:nvCxnSpPr>
        <p:spPr>
          <a:xfrm flipH="1" flipV="1">
            <a:off x="13317838" y="6767837"/>
            <a:ext cx="322352" cy="142960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1" name="Straight Connector 940"/>
          <p:cNvCxnSpPr>
            <a:stCxn id="256" idx="0"/>
            <a:endCxn id="934" idx="2"/>
          </p:cNvCxnSpPr>
          <p:nvPr/>
        </p:nvCxnSpPr>
        <p:spPr>
          <a:xfrm flipV="1">
            <a:off x="13640190" y="6773294"/>
            <a:ext cx="1582812" cy="14241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4" name="Straight Connector 943"/>
          <p:cNvCxnSpPr>
            <a:stCxn id="255" idx="0"/>
            <a:endCxn id="934" idx="2"/>
          </p:cNvCxnSpPr>
          <p:nvPr/>
        </p:nvCxnSpPr>
        <p:spPr>
          <a:xfrm flipV="1">
            <a:off x="11878242" y="6773294"/>
            <a:ext cx="3344760" cy="143092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49" name="Picture 948"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09499" y="2332491"/>
            <a:ext cx="703336" cy="703336"/>
          </a:xfrm>
          <a:prstGeom prst="rect">
            <a:avLst/>
          </a:prstGeom>
        </p:spPr>
      </p:pic>
      <p:cxnSp>
        <p:nvCxnSpPr>
          <p:cNvPr id="952" name="Straight Connector 951"/>
          <p:cNvCxnSpPr>
            <a:cxnSpLocks/>
            <a:stCxn id="933" idx="0"/>
            <a:endCxn id="923" idx="2"/>
          </p:cNvCxnSpPr>
          <p:nvPr/>
        </p:nvCxnSpPr>
        <p:spPr>
          <a:xfrm flipH="1" flipV="1">
            <a:off x="10403967" y="3075899"/>
            <a:ext cx="2913871" cy="2503217"/>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55" name="Straight Connector 954"/>
          <p:cNvCxnSpPr>
            <a:cxnSpLocks/>
            <a:stCxn id="933" idx="0"/>
            <a:endCxn id="947" idx="2"/>
          </p:cNvCxnSpPr>
          <p:nvPr/>
        </p:nvCxnSpPr>
        <p:spPr>
          <a:xfrm flipH="1" flipV="1">
            <a:off x="12461835" y="3027109"/>
            <a:ext cx="856003" cy="2552007"/>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58" name="Straight Connector 957"/>
          <p:cNvCxnSpPr>
            <a:cxnSpLocks/>
            <a:stCxn id="933" idx="0"/>
            <a:endCxn id="949" idx="2"/>
          </p:cNvCxnSpPr>
          <p:nvPr/>
        </p:nvCxnSpPr>
        <p:spPr>
          <a:xfrm flipV="1">
            <a:off x="13317838" y="3035827"/>
            <a:ext cx="1143329" cy="2543289"/>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61" name="Straight Connector 960"/>
          <p:cNvCxnSpPr>
            <a:cxnSpLocks/>
            <a:stCxn id="934" idx="0"/>
            <a:endCxn id="949" idx="2"/>
          </p:cNvCxnSpPr>
          <p:nvPr/>
        </p:nvCxnSpPr>
        <p:spPr>
          <a:xfrm flipH="1" flipV="1">
            <a:off x="14461167" y="3035827"/>
            <a:ext cx="761835" cy="2548747"/>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64" name="Straight Connector 963"/>
          <p:cNvCxnSpPr>
            <a:cxnSpLocks/>
            <a:stCxn id="934" idx="0"/>
            <a:endCxn id="947" idx="2"/>
          </p:cNvCxnSpPr>
          <p:nvPr/>
        </p:nvCxnSpPr>
        <p:spPr>
          <a:xfrm flipH="1" flipV="1">
            <a:off x="12461835" y="3027109"/>
            <a:ext cx="2761167" cy="2557465"/>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67" name="Straight Connector 966"/>
          <p:cNvCxnSpPr>
            <a:cxnSpLocks/>
            <a:stCxn id="934" idx="0"/>
            <a:endCxn id="923" idx="2"/>
          </p:cNvCxnSpPr>
          <p:nvPr/>
        </p:nvCxnSpPr>
        <p:spPr>
          <a:xfrm flipH="1" flipV="1">
            <a:off x="10403967" y="3075899"/>
            <a:ext cx="4819035" cy="2508675"/>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sp>
        <p:nvSpPr>
          <p:cNvPr id="970" name="Rectangle 969"/>
          <p:cNvSpPr/>
          <p:nvPr/>
        </p:nvSpPr>
        <p:spPr>
          <a:xfrm>
            <a:off x="12660759" y="5929985"/>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1" name="Rectangle 970"/>
          <p:cNvSpPr/>
          <p:nvPr/>
        </p:nvSpPr>
        <p:spPr>
          <a:xfrm>
            <a:off x="14565923" y="5933079"/>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5" name="Rectangle 974"/>
          <p:cNvSpPr/>
          <p:nvPr/>
        </p:nvSpPr>
        <p:spPr>
          <a:xfrm>
            <a:off x="3294683" y="5411042"/>
            <a:ext cx="13232403" cy="6415844"/>
          </a:xfrm>
          <a:prstGeom prst="rect">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9" name="TextBox 218">
            <a:extLst>
              <a:ext uri="{FF2B5EF4-FFF2-40B4-BE49-F238E27FC236}">
                <a16:creationId xmlns:a16="http://schemas.microsoft.com/office/drawing/2014/main" id="{68A7CD97-234A-384C-8C54-45FBB86AF10F}"/>
              </a:ext>
            </a:extLst>
          </p:cNvPr>
          <p:cNvSpPr txBox="1"/>
          <p:nvPr/>
        </p:nvSpPr>
        <p:spPr>
          <a:xfrm>
            <a:off x="12727523" y="10920146"/>
            <a:ext cx="2172390" cy="1200329"/>
          </a:xfrm>
          <a:prstGeom prst="rect">
            <a:avLst/>
          </a:prstGeom>
          <a:noFill/>
        </p:spPr>
        <p:txBody>
          <a:bodyPr wrap="square" rtlCol="0">
            <a:spAutoFit/>
          </a:bodyPr>
          <a:lstStyle/>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a:p>
            <a:pPr>
              <a:buClr>
                <a:schemeClr val="tx1">
                  <a:lumMod val="50000"/>
                  <a:lumOff val="50000"/>
                </a:schemeClr>
              </a:buClr>
              <a:buSzPct val="75000"/>
            </a:pPr>
            <a:r>
              <a:rPr lang="en-US" sz="2400" dirty="0">
                <a:solidFill>
                  <a:schemeClr val="tx1">
                    <a:lumMod val="65000"/>
                    <a:lumOff val="35000"/>
                  </a:schemeClr>
                </a:solidFill>
              </a:rPr>
              <a:t>Load Balancer</a:t>
            </a:r>
          </a:p>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p:txBody>
      </p:sp>
      <p:grpSp>
        <p:nvGrpSpPr>
          <p:cNvPr id="897" name="Group 896">
            <a:extLst>
              <a:ext uri="{FF2B5EF4-FFF2-40B4-BE49-F238E27FC236}">
                <a16:creationId xmlns:a16="http://schemas.microsoft.com/office/drawing/2014/main" id="{A85F6E13-5302-A14A-8E55-44814601EC53}"/>
              </a:ext>
            </a:extLst>
          </p:cNvPr>
          <p:cNvGrpSpPr/>
          <p:nvPr/>
        </p:nvGrpSpPr>
        <p:grpSpPr>
          <a:xfrm>
            <a:off x="9494860" y="10052953"/>
            <a:ext cx="1060128" cy="1405694"/>
            <a:chOff x="3260389" y="5553142"/>
            <a:chExt cx="530064" cy="702847"/>
          </a:xfrm>
        </p:grpSpPr>
        <p:sp>
          <p:nvSpPr>
            <p:cNvPr id="424" name="Rectangle 423">
              <a:extLst>
                <a:ext uri="{FF2B5EF4-FFF2-40B4-BE49-F238E27FC236}">
                  <a16:creationId xmlns:a16="http://schemas.microsoft.com/office/drawing/2014/main" id="{7EB9E6CA-C035-7340-B7C5-FE793ACF34B3}"/>
                </a:ext>
              </a:extLst>
            </p:cNvPr>
            <p:cNvSpPr/>
            <p:nvPr/>
          </p:nvSpPr>
          <p:spPr>
            <a:xfrm>
              <a:off x="3260389" y="555314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25" name="Oval 424">
              <a:extLst>
                <a:ext uri="{FF2B5EF4-FFF2-40B4-BE49-F238E27FC236}">
                  <a16:creationId xmlns:a16="http://schemas.microsoft.com/office/drawing/2014/main" id="{188E5F3D-6471-7249-830F-6AB1174688DB}"/>
                </a:ext>
              </a:extLst>
            </p:cNvPr>
            <p:cNvSpPr/>
            <p:nvPr/>
          </p:nvSpPr>
          <p:spPr>
            <a:xfrm>
              <a:off x="3671385" y="561676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26" name="Straight Connector 425">
              <a:extLst>
                <a:ext uri="{FF2B5EF4-FFF2-40B4-BE49-F238E27FC236}">
                  <a16:creationId xmlns:a16="http://schemas.microsoft.com/office/drawing/2014/main" id="{DC62958E-A8DD-734B-A770-8FC290A97166}"/>
                </a:ext>
              </a:extLst>
            </p:cNvPr>
            <p:cNvCxnSpPr/>
            <p:nvPr/>
          </p:nvCxnSpPr>
          <p:spPr>
            <a:xfrm>
              <a:off x="3327661" y="561070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E8BED993-6B02-C64D-A85A-DFD95F42ED3B}"/>
                </a:ext>
              </a:extLst>
            </p:cNvPr>
            <p:cNvCxnSpPr/>
            <p:nvPr/>
          </p:nvCxnSpPr>
          <p:spPr>
            <a:xfrm>
              <a:off x="3371841" y="561070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D5D95E66-38E4-ED48-A129-D011168A3E4B}"/>
                </a:ext>
              </a:extLst>
            </p:cNvPr>
            <p:cNvCxnSpPr/>
            <p:nvPr/>
          </p:nvCxnSpPr>
          <p:spPr>
            <a:xfrm>
              <a:off x="3418125" y="561070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55BCF6E6-A5CC-F244-A142-7CEB467659D4}"/>
                </a:ext>
              </a:extLst>
            </p:cNvPr>
            <p:cNvCxnSpPr/>
            <p:nvPr/>
          </p:nvCxnSpPr>
          <p:spPr>
            <a:xfrm>
              <a:off x="3464410" y="561070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9A1F86D7-8E7D-1C48-8CBC-8B00B64DA204}"/>
                </a:ext>
              </a:extLst>
            </p:cNvPr>
            <p:cNvCxnSpPr/>
            <p:nvPr/>
          </p:nvCxnSpPr>
          <p:spPr>
            <a:xfrm>
              <a:off x="3512798" y="561070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A300AC8D-A808-7748-912C-DA46F1B706B9}"/>
                </a:ext>
              </a:extLst>
            </p:cNvPr>
            <p:cNvCxnSpPr/>
            <p:nvPr/>
          </p:nvCxnSpPr>
          <p:spPr>
            <a:xfrm>
              <a:off x="3559082" y="561070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32" name="Rectangle 431">
              <a:extLst>
                <a:ext uri="{FF2B5EF4-FFF2-40B4-BE49-F238E27FC236}">
                  <a16:creationId xmlns:a16="http://schemas.microsoft.com/office/drawing/2014/main" id="{FF8115C0-0B4E-3D43-8311-AC04744CAE9A}"/>
                </a:ext>
              </a:extLst>
            </p:cNvPr>
            <p:cNvSpPr/>
            <p:nvPr/>
          </p:nvSpPr>
          <p:spPr>
            <a:xfrm>
              <a:off x="3286089" y="558040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33" name="Rectangle 432">
              <a:extLst>
                <a:ext uri="{FF2B5EF4-FFF2-40B4-BE49-F238E27FC236}">
                  <a16:creationId xmlns:a16="http://schemas.microsoft.com/office/drawing/2014/main" id="{1CA71600-83F6-B643-9DAB-790930C3753A}"/>
                </a:ext>
              </a:extLst>
            </p:cNvPr>
            <p:cNvSpPr/>
            <p:nvPr/>
          </p:nvSpPr>
          <p:spPr>
            <a:xfrm>
              <a:off x="3260389" y="572885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34" name="Oval 433">
              <a:extLst>
                <a:ext uri="{FF2B5EF4-FFF2-40B4-BE49-F238E27FC236}">
                  <a16:creationId xmlns:a16="http://schemas.microsoft.com/office/drawing/2014/main" id="{E0552840-CFD0-3B42-845F-7F7C10663C18}"/>
                </a:ext>
              </a:extLst>
            </p:cNvPr>
            <p:cNvSpPr/>
            <p:nvPr/>
          </p:nvSpPr>
          <p:spPr>
            <a:xfrm>
              <a:off x="3671385" y="579247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35" name="Straight Connector 434">
              <a:extLst>
                <a:ext uri="{FF2B5EF4-FFF2-40B4-BE49-F238E27FC236}">
                  <a16:creationId xmlns:a16="http://schemas.microsoft.com/office/drawing/2014/main" id="{34265DED-312A-C948-92BB-24FC4F119DFE}"/>
                </a:ext>
              </a:extLst>
            </p:cNvPr>
            <p:cNvCxnSpPr/>
            <p:nvPr/>
          </p:nvCxnSpPr>
          <p:spPr>
            <a:xfrm>
              <a:off x="3327661" y="578641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7566FE48-39BA-3F4E-91BA-7F5654AB0C54}"/>
                </a:ext>
              </a:extLst>
            </p:cNvPr>
            <p:cNvCxnSpPr/>
            <p:nvPr/>
          </p:nvCxnSpPr>
          <p:spPr>
            <a:xfrm>
              <a:off x="3371841" y="578641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929DD695-D880-A244-87F4-DD785745FEAD}"/>
                </a:ext>
              </a:extLst>
            </p:cNvPr>
            <p:cNvCxnSpPr/>
            <p:nvPr/>
          </p:nvCxnSpPr>
          <p:spPr>
            <a:xfrm>
              <a:off x="3418125" y="578641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F14314B4-AD34-774C-80B4-2576E6F7E29C}"/>
                </a:ext>
              </a:extLst>
            </p:cNvPr>
            <p:cNvCxnSpPr/>
            <p:nvPr/>
          </p:nvCxnSpPr>
          <p:spPr>
            <a:xfrm>
              <a:off x="3464410" y="578641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4D88722B-3E69-1E4F-9358-FE7F025D7EFC}"/>
                </a:ext>
              </a:extLst>
            </p:cNvPr>
            <p:cNvCxnSpPr/>
            <p:nvPr/>
          </p:nvCxnSpPr>
          <p:spPr>
            <a:xfrm>
              <a:off x="3512798" y="578641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CA441B24-006B-D740-93B7-ED7CCE88562F}"/>
                </a:ext>
              </a:extLst>
            </p:cNvPr>
            <p:cNvCxnSpPr/>
            <p:nvPr/>
          </p:nvCxnSpPr>
          <p:spPr>
            <a:xfrm>
              <a:off x="3559082" y="578641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41" name="Rectangle 440">
              <a:extLst>
                <a:ext uri="{FF2B5EF4-FFF2-40B4-BE49-F238E27FC236}">
                  <a16:creationId xmlns:a16="http://schemas.microsoft.com/office/drawing/2014/main" id="{D7EB76A7-281E-AA4F-83A2-DD3642DFAC1C}"/>
                </a:ext>
              </a:extLst>
            </p:cNvPr>
            <p:cNvSpPr/>
            <p:nvPr/>
          </p:nvSpPr>
          <p:spPr>
            <a:xfrm>
              <a:off x="3286089" y="575612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42" name="Rectangle 441">
              <a:extLst>
                <a:ext uri="{FF2B5EF4-FFF2-40B4-BE49-F238E27FC236}">
                  <a16:creationId xmlns:a16="http://schemas.microsoft.com/office/drawing/2014/main" id="{78139A9E-7C3A-9247-BC61-655E6718DA65}"/>
                </a:ext>
              </a:extLst>
            </p:cNvPr>
            <p:cNvSpPr/>
            <p:nvPr/>
          </p:nvSpPr>
          <p:spPr>
            <a:xfrm>
              <a:off x="3260389" y="590456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43" name="Oval 442">
              <a:extLst>
                <a:ext uri="{FF2B5EF4-FFF2-40B4-BE49-F238E27FC236}">
                  <a16:creationId xmlns:a16="http://schemas.microsoft.com/office/drawing/2014/main" id="{0DC6A7C2-8DD6-9548-8839-14DF2C6C9BF1}"/>
                </a:ext>
              </a:extLst>
            </p:cNvPr>
            <p:cNvSpPr/>
            <p:nvPr/>
          </p:nvSpPr>
          <p:spPr>
            <a:xfrm>
              <a:off x="3671385" y="596818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44" name="Straight Connector 443">
              <a:extLst>
                <a:ext uri="{FF2B5EF4-FFF2-40B4-BE49-F238E27FC236}">
                  <a16:creationId xmlns:a16="http://schemas.microsoft.com/office/drawing/2014/main" id="{ED3E48BF-253B-6F41-AFCF-7EF88C18BFF4}"/>
                </a:ext>
              </a:extLst>
            </p:cNvPr>
            <p:cNvCxnSpPr/>
            <p:nvPr/>
          </p:nvCxnSpPr>
          <p:spPr>
            <a:xfrm>
              <a:off x="3327661" y="596212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A9DBFEED-0915-384C-9841-B89FB87BF4E3}"/>
                </a:ext>
              </a:extLst>
            </p:cNvPr>
            <p:cNvCxnSpPr/>
            <p:nvPr/>
          </p:nvCxnSpPr>
          <p:spPr>
            <a:xfrm>
              <a:off x="3371841" y="596212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75B5D8A2-C999-7340-9805-A60D43F3B195}"/>
                </a:ext>
              </a:extLst>
            </p:cNvPr>
            <p:cNvCxnSpPr/>
            <p:nvPr/>
          </p:nvCxnSpPr>
          <p:spPr>
            <a:xfrm>
              <a:off x="3418125" y="596212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D2F83D53-BED5-8E4C-B526-B1DF15FFF9D6}"/>
                </a:ext>
              </a:extLst>
            </p:cNvPr>
            <p:cNvCxnSpPr/>
            <p:nvPr/>
          </p:nvCxnSpPr>
          <p:spPr>
            <a:xfrm>
              <a:off x="3464410" y="596212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A029959B-F428-D24B-89E1-B9AA4FF0D32F}"/>
                </a:ext>
              </a:extLst>
            </p:cNvPr>
            <p:cNvCxnSpPr/>
            <p:nvPr/>
          </p:nvCxnSpPr>
          <p:spPr>
            <a:xfrm>
              <a:off x="3512798" y="596212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755B2605-8EA3-C94F-B7EA-9A0A61DC8A2D}"/>
                </a:ext>
              </a:extLst>
            </p:cNvPr>
            <p:cNvCxnSpPr/>
            <p:nvPr/>
          </p:nvCxnSpPr>
          <p:spPr>
            <a:xfrm>
              <a:off x="3559082" y="596212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A7A37EFA-213C-344F-9DA2-A7A7C0430B93}"/>
                </a:ext>
              </a:extLst>
            </p:cNvPr>
            <p:cNvSpPr/>
            <p:nvPr/>
          </p:nvSpPr>
          <p:spPr>
            <a:xfrm>
              <a:off x="3286089" y="593183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51" name="Rectangle 450">
              <a:extLst>
                <a:ext uri="{FF2B5EF4-FFF2-40B4-BE49-F238E27FC236}">
                  <a16:creationId xmlns:a16="http://schemas.microsoft.com/office/drawing/2014/main" id="{C4E1C442-1AF1-B548-8302-CD17EC01E00B}"/>
                </a:ext>
              </a:extLst>
            </p:cNvPr>
            <p:cNvSpPr/>
            <p:nvPr/>
          </p:nvSpPr>
          <p:spPr>
            <a:xfrm>
              <a:off x="3260389" y="608027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52" name="Oval 451">
              <a:extLst>
                <a:ext uri="{FF2B5EF4-FFF2-40B4-BE49-F238E27FC236}">
                  <a16:creationId xmlns:a16="http://schemas.microsoft.com/office/drawing/2014/main" id="{A355E663-33B6-0643-8BBC-E81C137D6F48}"/>
                </a:ext>
              </a:extLst>
            </p:cNvPr>
            <p:cNvSpPr/>
            <p:nvPr/>
          </p:nvSpPr>
          <p:spPr>
            <a:xfrm>
              <a:off x="3671385" y="614389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53" name="Straight Connector 452">
              <a:extLst>
                <a:ext uri="{FF2B5EF4-FFF2-40B4-BE49-F238E27FC236}">
                  <a16:creationId xmlns:a16="http://schemas.microsoft.com/office/drawing/2014/main" id="{EB6FFDF6-7482-BF40-BC09-1BCC2C797283}"/>
                </a:ext>
              </a:extLst>
            </p:cNvPr>
            <p:cNvCxnSpPr/>
            <p:nvPr/>
          </p:nvCxnSpPr>
          <p:spPr>
            <a:xfrm>
              <a:off x="3327661" y="613783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B299DFA3-3C98-9F40-A1D9-58C13629E4FE}"/>
                </a:ext>
              </a:extLst>
            </p:cNvPr>
            <p:cNvCxnSpPr/>
            <p:nvPr/>
          </p:nvCxnSpPr>
          <p:spPr>
            <a:xfrm>
              <a:off x="3371841" y="613783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F13D097F-5396-F049-89DB-0687527006D6}"/>
                </a:ext>
              </a:extLst>
            </p:cNvPr>
            <p:cNvCxnSpPr/>
            <p:nvPr/>
          </p:nvCxnSpPr>
          <p:spPr>
            <a:xfrm>
              <a:off x="3418125" y="613783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19E8B8B7-9CFE-9042-B0C9-D0CB95D65F86}"/>
                </a:ext>
              </a:extLst>
            </p:cNvPr>
            <p:cNvCxnSpPr/>
            <p:nvPr/>
          </p:nvCxnSpPr>
          <p:spPr>
            <a:xfrm>
              <a:off x="3464410" y="613783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36400E59-396E-C44D-83F6-4A6DA6EDD6F5}"/>
                </a:ext>
              </a:extLst>
            </p:cNvPr>
            <p:cNvCxnSpPr/>
            <p:nvPr/>
          </p:nvCxnSpPr>
          <p:spPr>
            <a:xfrm>
              <a:off x="3512798" y="613783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01A270D3-4D8C-2943-AD3F-4AD7D4D1BD1B}"/>
                </a:ext>
              </a:extLst>
            </p:cNvPr>
            <p:cNvCxnSpPr/>
            <p:nvPr/>
          </p:nvCxnSpPr>
          <p:spPr>
            <a:xfrm>
              <a:off x="3559082" y="613783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59" name="Rectangle 458">
              <a:extLst>
                <a:ext uri="{FF2B5EF4-FFF2-40B4-BE49-F238E27FC236}">
                  <a16:creationId xmlns:a16="http://schemas.microsoft.com/office/drawing/2014/main" id="{12A31E79-6C01-F941-A8C3-0228D11816AA}"/>
                </a:ext>
              </a:extLst>
            </p:cNvPr>
            <p:cNvSpPr/>
            <p:nvPr/>
          </p:nvSpPr>
          <p:spPr>
            <a:xfrm>
              <a:off x="3286089" y="610754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505" name="Picture 50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24268" y="5582432"/>
            <a:ext cx="1060704" cy="1060704"/>
          </a:xfrm>
          <a:prstGeom prst="rect">
            <a:avLst/>
          </a:prstGeom>
        </p:spPr>
      </p:pic>
      <p:pic>
        <p:nvPicPr>
          <p:cNvPr id="506" name="Picture 50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78596" y="5596154"/>
            <a:ext cx="1060704" cy="1060704"/>
          </a:xfrm>
          <a:prstGeom prst="rect">
            <a:avLst/>
          </a:prstGeom>
        </p:spPr>
      </p:pic>
      <p:pic>
        <p:nvPicPr>
          <p:cNvPr id="507" name="Picture 50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115270" y="8190876"/>
            <a:ext cx="1060704" cy="1060704"/>
          </a:xfrm>
          <a:prstGeom prst="rect">
            <a:avLst/>
          </a:prstGeom>
        </p:spPr>
      </p:pic>
      <p:pic>
        <p:nvPicPr>
          <p:cNvPr id="508" name="Picture 50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349414" y="8219574"/>
            <a:ext cx="1060704" cy="1060704"/>
          </a:xfrm>
          <a:prstGeom prst="rect">
            <a:avLst/>
          </a:prstGeom>
        </p:spPr>
      </p:pic>
      <p:pic>
        <p:nvPicPr>
          <p:cNvPr id="509" name="Picture 50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79582" y="8203736"/>
            <a:ext cx="1060704" cy="1060704"/>
          </a:xfrm>
          <a:prstGeom prst="rect">
            <a:avLst/>
          </a:prstGeom>
        </p:spPr>
      </p:pic>
      <p:pic>
        <p:nvPicPr>
          <p:cNvPr id="510" name="Picture 50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92408" y="8219574"/>
            <a:ext cx="1060704" cy="1060704"/>
          </a:xfrm>
          <a:prstGeom prst="rect">
            <a:avLst/>
          </a:prstGeom>
        </p:spPr>
      </p:pic>
      <p:pic>
        <p:nvPicPr>
          <p:cNvPr id="511" name="Picture 5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24082" y="8220870"/>
            <a:ext cx="1060704" cy="1060704"/>
          </a:xfrm>
          <a:prstGeom prst="rect">
            <a:avLst/>
          </a:prstGeom>
        </p:spPr>
      </p:pic>
      <p:pic>
        <p:nvPicPr>
          <p:cNvPr id="512" name="Picture 5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34768" y="8216730"/>
            <a:ext cx="1060704" cy="1060704"/>
          </a:xfrm>
          <a:prstGeom prst="rect">
            <a:avLst/>
          </a:prstGeom>
        </p:spPr>
      </p:pic>
      <p:sp>
        <p:nvSpPr>
          <p:cNvPr id="513" name="TextBox 512">
            <a:extLst>
              <a:ext uri="{FF2B5EF4-FFF2-40B4-BE49-F238E27FC236}">
                <a16:creationId xmlns:a16="http://schemas.microsoft.com/office/drawing/2014/main" id="{AA702D21-78D7-F94C-A581-D81A88687248}"/>
              </a:ext>
            </a:extLst>
          </p:cNvPr>
          <p:cNvSpPr txBox="1"/>
          <p:nvPr/>
        </p:nvSpPr>
        <p:spPr>
          <a:xfrm>
            <a:off x="4003258" y="4722721"/>
            <a:ext cx="3783408" cy="584775"/>
          </a:xfrm>
          <a:prstGeom prst="rect">
            <a:avLst/>
          </a:prstGeom>
          <a:noFill/>
        </p:spPr>
        <p:txBody>
          <a:bodyPr wrap="square" rtlCol="0">
            <a:spAutoFit/>
          </a:bodyPr>
          <a:lstStyle/>
          <a:p>
            <a:pPr>
              <a:buClr>
                <a:schemeClr val="tx1">
                  <a:lumMod val="50000"/>
                  <a:lumOff val="50000"/>
                </a:schemeClr>
              </a:buClr>
              <a:buSzPct val="75000"/>
            </a:pPr>
            <a:r>
              <a:rPr lang="en-US" sz="3200" dirty="0">
                <a:latin typeface="Arial" panose="020B0604020202020204" pitchFamily="34" charset="0"/>
                <a:cs typeface="Arial" panose="020B0604020202020204" pitchFamily="34" charset="0"/>
              </a:rPr>
              <a:t>Data Center Facility</a:t>
            </a:r>
          </a:p>
        </p:txBody>
      </p:sp>
      <p:sp>
        <p:nvSpPr>
          <p:cNvPr id="514" name="TextBox 513">
            <a:extLst>
              <a:ext uri="{FF2B5EF4-FFF2-40B4-BE49-F238E27FC236}">
                <a16:creationId xmlns:a16="http://schemas.microsoft.com/office/drawing/2014/main" id="{74A7F34F-2CC7-544B-A73D-28AEAED1ACDB}"/>
              </a:ext>
            </a:extLst>
          </p:cNvPr>
          <p:cNvSpPr txBox="1"/>
          <p:nvPr/>
        </p:nvSpPr>
        <p:spPr>
          <a:xfrm>
            <a:off x="11319077" y="10914578"/>
            <a:ext cx="1247457" cy="1200329"/>
          </a:xfrm>
          <a:prstGeom prst="rect">
            <a:avLst/>
          </a:prstGeom>
          <a:noFill/>
        </p:spPr>
        <p:txBody>
          <a:bodyPr wrap="square" rtlCol="0">
            <a:spAutoFit/>
          </a:bodyPr>
          <a:lstStyle/>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a:p>
            <a:pPr>
              <a:buClr>
                <a:schemeClr val="tx1">
                  <a:lumMod val="50000"/>
                  <a:lumOff val="50000"/>
                </a:schemeClr>
              </a:buClr>
              <a:buSzPct val="75000"/>
            </a:pPr>
            <a:r>
              <a:rPr lang="en-US" sz="2400" dirty="0">
                <a:solidFill>
                  <a:schemeClr val="tx1">
                    <a:lumMod val="65000"/>
                    <a:lumOff val="35000"/>
                  </a:schemeClr>
                </a:solidFill>
              </a:rPr>
              <a:t>Firewall</a:t>
            </a:r>
          </a:p>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p:txBody>
      </p:sp>
      <p:sp>
        <p:nvSpPr>
          <p:cNvPr id="515" name="TextBox 514">
            <a:extLst>
              <a:ext uri="{FF2B5EF4-FFF2-40B4-BE49-F238E27FC236}">
                <a16:creationId xmlns:a16="http://schemas.microsoft.com/office/drawing/2014/main" id="{DAD484CD-C67F-BD49-9753-CD7411F5748D}"/>
              </a:ext>
            </a:extLst>
          </p:cNvPr>
          <p:cNvSpPr txBox="1"/>
          <p:nvPr/>
        </p:nvSpPr>
        <p:spPr>
          <a:xfrm>
            <a:off x="4097855" y="6924069"/>
            <a:ext cx="1941557" cy="1384995"/>
          </a:xfrm>
          <a:prstGeom prst="rect">
            <a:avLst/>
          </a:prstGeom>
          <a:noFill/>
        </p:spPr>
        <p:txBody>
          <a:bodyPr wrap="square" rtlCol="0">
            <a:spAutoFit/>
          </a:bodyPr>
          <a:lstStyle/>
          <a:p>
            <a:pPr>
              <a:buClr>
                <a:schemeClr val="tx1">
                  <a:lumMod val="50000"/>
                  <a:lumOff val="50000"/>
                </a:schemeClr>
              </a:buClr>
              <a:buSzPct val="75000"/>
            </a:pPr>
            <a:endParaRPr lang="en-US" sz="2800" dirty="0">
              <a:latin typeface="Arial" panose="020B0604020202020204" pitchFamily="34" charset="0"/>
              <a:cs typeface="Arial" panose="020B0604020202020204" pitchFamily="34" charset="0"/>
            </a:endParaRPr>
          </a:p>
          <a:p>
            <a:pPr>
              <a:buClr>
                <a:schemeClr val="tx1">
                  <a:lumMod val="50000"/>
                  <a:lumOff val="50000"/>
                </a:schemeClr>
              </a:buClr>
              <a:buSzPct val="75000"/>
            </a:pPr>
            <a:r>
              <a:rPr lang="en-US" sz="2800" dirty="0">
                <a:solidFill>
                  <a:schemeClr val="tx1">
                    <a:lumMod val="65000"/>
                    <a:lumOff val="35000"/>
                  </a:schemeClr>
                </a:solidFill>
              </a:rPr>
              <a:t>Leaf / TOR</a:t>
            </a:r>
          </a:p>
          <a:p>
            <a:pPr>
              <a:buClr>
                <a:schemeClr val="tx1">
                  <a:lumMod val="50000"/>
                  <a:lumOff val="50000"/>
                </a:schemeClr>
              </a:buClr>
              <a:buSzPct val="75000"/>
            </a:pPr>
            <a:endParaRPr lang="en-US" sz="2800" dirty="0">
              <a:latin typeface="Arial" panose="020B0604020202020204" pitchFamily="34" charset="0"/>
              <a:cs typeface="Arial" panose="020B0604020202020204" pitchFamily="34" charset="0"/>
            </a:endParaRPr>
          </a:p>
        </p:txBody>
      </p:sp>
      <p:sp>
        <p:nvSpPr>
          <p:cNvPr id="516" name="TextBox 515">
            <a:extLst>
              <a:ext uri="{FF2B5EF4-FFF2-40B4-BE49-F238E27FC236}">
                <a16:creationId xmlns:a16="http://schemas.microsoft.com/office/drawing/2014/main" id="{6EF376B4-B7FF-9F40-A3B0-194BBD9C2921}"/>
              </a:ext>
            </a:extLst>
          </p:cNvPr>
          <p:cNvSpPr txBox="1"/>
          <p:nvPr/>
        </p:nvSpPr>
        <p:spPr>
          <a:xfrm>
            <a:off x="6309082" y="5250298"/>
            <a:ext cx="1233030" cy="1569660"/>
          </a:xfrm>
          <a:prstGeom prst="rect">
            <a:avLst/>
          </a:prstGeom>
          <a:noFill/>
        </p:spPr>
        <p:txBody>
          <a:bodyPr wrap="square" rtlCol="0">
            <a:spAutoFit/>
          </a:bodyPr>
          <a:lstStyle/>
          <a:p>
            <a:pPr>
              <a:buClr>
                <a:schemeClr val="tx1">
                  <a:lumMod val="50000"/>
                  <a:lumOff val="50000"/>
                </a:schemeClr>
              </a:buClr>
              <a:buSzPct val="75000"/>
            </a:pPr>
            <a:endParaRPr lang="en-US" sz="3200" dirty="0">
              <a:latin typeface="Arial" panose="020B0604020202020204" pitchFamily="34" charset="0"/>
              <a:cs typeface="Arial" panose="020B0604020202020204" pitchFamily="34" charset="0"/>
            </a:endParaRPr>
          </a:p>
          <a:p>
            <a:pPr>
              <a:buClr>
                <a:schemeClr val="tx1">
                  <a:lumMod val="50000"/>
                  <a:lumOff val="50000"/>
                </a:schemeClr>
              </a:buClr>
              <a:buSzPct val="75000"/>
            </a:pPr>
            <a:r>
              <a:rPr lang="en-US" sz="3200" dirty="0">
                <a:solidFill>
                  <a:schemeClr val="tx1">
                    <a:lumMod val="65000"/>
                    <a:lumOff val="35000"/>
                  </a:schemeClr>
                </a:solidFill>
              </a:rPr>
              <a:t>Spine</a:t>
            </a:r>
          </a:p>
          <a:p>
            <a:pPr>
              <a:buClr>
                <a:schemeClr val="tx1">
                  <a:lumMod val="50000"/>
                  <a:lumOff val="50000"/>
                </a:schemeClr>
              </a:buClr>
              <a:buSzPct val="75000"/>
            </a:pPr>
            <a:endParaRPr lang="en-US" sz="3200" dirty="0">
              <a:latin typeface="Arial" panose="020B0604020202020204" pitchFamily="34" charset="0"/>
              <a:cs typeface="Arial" panose="020B0604020202020204" pitchFamily="34" charset="0"/>
            </a:endParaRPr>
          </a:p>
        </p:txBody>
      </p:sp>
      <p:cxnSp>
        <p:nvCxnSpPr>
          <p:cNvPr id="904" name="Curved Connector 903">
            <a:extLst>
              <a:ext uri="{FF2B5EF4-FFF2-40B4-BE49-F238E27FC236}">
                <a16:creationId xmlns:a16="http://schemas.microsoft.com/office/drawing/2014/main" id="{774B8D72-B8D8-4244-B7EF-91A8678A8E48}"/>
              </a:ext>
            </a:extLst>
          </p:cNvPr>
          <p:cNvCxnSpPr>
            <a:cxnSpLocks/>
          </p:cNvCxnSpPr>
          <p:nvPr/>
        </p:nvCxnSpPr>
        <p:spPr>
          <a:xfrm rot="10800000" flipV="1">
            <a:off x="15880085" y="5681798"/>
            <a:ext cx="2855290" cy="511008"/>
          </a:xfrm>
          <a:prstGeom prst="curved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8" name="TextBox 907">
            <a:extLst>
              <a:ext uri="{FF2B5EF4-FFF2-40B4-BE49-F238E27FC236}">
                <a16:creationId xmlns:a16="http://schemas.microsoft.com/office/drawing/2014/main" id="{84C1C237-9799-6B46-A477-2C117675DA23}"/>
              </a:ext>
            </a:extLst>
          </p:cNvPr>
          <p:cNvSpPr txBox="1"/>
          <p:nvPr/>
        </p:nvSpPr>
        <p:spPr>
          <a:xfrm>
            <a:off x="16878755" y="4722721"/>
            <a:ext cx="7164288" cy="3539430"/>
          </a:xfrm>
          <a:prstGeom prst="rect">
            <a:avLst/>
          </a:prstGeom>
          <a:solidFill>
            <a:schemeClr val="bg1">
              <a:lumMod val="95000"/>
            </a:schemeClr>
          </a:solidFill>
          <a:ln>
            <a:solidFill>
              <a:schemeClr val="tx1"/>
            </a:solidFill>
          </a:ln>
          <a:effectLst>
            <a:outerShdw blurRad="50800" dist="38100" dir="5400000" algn="t" rotWithShape="0">
              <a:prstClr val="black">
                <a:alpha val="40000"/>
              </a:prstClr>
            </a:outerShdw>
          </a:effectLst>
        </p:spPr>
        <p:txBody>
          <a:bodyPr wrap="square" rtlCol="0">
            <a:spAutoFit/>
          </a:bodyPr>
          <a:lstStyle/>
          <a:p>
            <a:r>
              <a:rPr lang="en-US" sz="2800" b="1" dirty="0">
                <a:latin typeface="Source Sans Pro" panose="020B0503030403020204" pitchFamily="34" charset="0"/>
                <a:ea typeface="Source Sans Pro" panose="020B0503030403020204" pitchFamily="34" charset="0"/>
              </a:rPr>
              <a:t>DC Gateway Routers</a:t>
            </a:r>
          </a:p>
          <a:p>
            <a:pPr marL="571500" indent="-571500">
              <a:buFontTx/>
              <a:buChar char="-"/>
            </a:pPr>
            <a:r>
              <a:rPr lang="en-US" sz="2800" dirty="0">
                <a:latin typeface="Source Sans Pro" panose="020B0503030403020204" pitchFamily="34" charset="0"/>
                <a:ea typeface="Source Sans Pro" panose="020B0503030403020204" pitchFamily="34" charset="0"/>
              </a:rPr>
              <a:t>For North-South Traffic</a:t>
            </a:r>
          </a:p>
          <a:p>
            <a:pPr marL="571500" indent="-571500">
              <a:buFontTx/>
              <a:buChar char="-"/>
            </a:pPr>
            <a:r>
              <a:rPr lang="en-US" sz="2800" dirty="0">
                <a:latin typeface="Source Sans Pro" panose="020B0503030403020204" pitchFamily="34" charset="0"/>
                <a:ea typeface="Source Sans Pro" panose="020B0503030403020204" pitchFamily="34" charset="0"/>
              </a:rPr>
              <a:t>Require high BW pipes to public cloud providers, N x 10G/100G</a:t>
            </a:r>
          </a:p>
          <a:p>
            <a:pPr marL="571500" indent="-571500">
              <a:buFontTx/>
              <a:buChar char="-"/>
            </a:pPr>
            <a:r>
              <a:rPr lang="en-US" sz="2800" dirty="0">
                <a:latin typeface="Source Sans Pro" panose="020B0503030403020204" pitchFamily="34" charset="0"/>
                <a:ea typeface="Source Sans Pro" panose="020B0503030403020204" pitchFamily="34" charset="0"/>
              </a:rPr>
              <a:t>Today typically internet routers w/ custom ASICS</a:t>
            </a:r>
          </a:p>
          <a:p>
            <a:pPr marL="571500" indent="-571500">
              <a:buFontTx/>
              <a:buChar char="-"/>
            </a:pPr>
            <a:r>
              <a:rPr lang="en-US" sz="2800" dirty="0">
                <a:latin typeface="Source Sans Pro" panose="020B0503030403020204" pitchFamily="34" charset="0"/>
                <a:ea typeface="Source Sans Pro" panose="020B0503030403020204" pitchFamily="34" charset="0"/>
              </a:rPr>
              <a:t>Lots of memory to hold the entire internet routing table</a:t>
            </a:r>
          </a:p>
        </p:txBody>
      </p:sp>
      <p:sp>
        <p:nvSpPr>
          <p:cNvPr id="2" name="TextBox 1">
            <a:extLst>
              <a:ext uri="{FF2B5EF4-FFF2-40B4-BE49-F238E27FC236}">
                <a16:creationId xmlns:a16="http://schemas.microsoft.com/office/drawing/2014/main" id="{B3C5DF29-2BBE-6045-BC6A-B5782E6EE6CA}"/>
              </a:ext>
            </a:extLst>
          </p:cNvPr>
          <p:cNvSpPr txBox="1"/>
          <p:nvPr/>
        </p:nvSpPr>
        <p:spPr>
          <a:xfrm>
            <a:off x="14185862" y="8141911"/>
            <a:ext cx="2404826" cy="954107"/>
          </a:xfrm>
          <a:prstGeom prst="rect">
            <a:avLst/>
          </a:prstGeom>
          <a:noFill/>
        </p:spPr>
        <p:txBody>
          <a:bodyPr wrap="square" rtlCol="0">
            <a:spAutoFit/>
          </a:bodyPr>
          <a:lstStyle/>
          <a:p>
            <a:r>
              <a:rPr lang="en-US" sz="2800" dirty="0">
                <a:latin typeface="Source Sans Pro" panose="020B0503030403020204" pitchFamily="34" charset="0"/>
                <a:ea typeface="Source Sans Pro" panose="020B0503030403020204" pitchFamily="34" charset="0"/>
              </a:rPr>
              <a:t>Border leaves</a:t>
            </a:r>
          </a:p>
          <a:p>
            <a:r>
              <a:rPr lang="en-US" sz="2800" dirty="0">
                <a:latin typeface="Source Sans Pro" panose="020B0503030403020204" pitchFamily="34" charset="0"/>
                <a:ea typeface="Source Sans Pro" panose="020B0503030403020204" pitchFamily="34" charset="0"/>
              </a:rPr>
              <a:t>(no compute)</a:t>
            </a:r>
          </a:p>
        </p:txBody>
      </p:sp>
      <p:sp>
        <p:nvSpPr>
          <p:cNvPr id="3" name="TextBox 2">
            <a:extLst>
              <a:ext uri="{FF2B5EF4-FFF2-40B4-BE49-F238E27FC236}">
                <a16:creationId xmlns:a16="http://schemas.microsoft.com/office/drawing/2014/main" id="{58C9FF5C-349D-9548-94BA-E48BE456407A}"/>
              </a:ext>
            </a:extLst>
          </p:cNvPr>
          <p:cNvSpPr txBox="1"/>
          <p:nvPr/>
        </p:nvSpPr>
        <p:spPr>
          <a:xfrm>
            <a:off x="9851888" y="1660129"/>
            <a:ext cx="1061509" cy="523220"/>
          </a:xfrm>
          <a:prstGeom prst="rect">
            <a:avLst/>
          </a:prstGeom>
          <a:noFill/>
        </p:spPr>
        <p:txBody>
          <a:bodyPr wrap="square" rtlCol="0">
            <a:spAutoFit/>
          </a:bodyPr>
          <a:lstStyle/>
          <a:p>
            <a:r>
              <a:rPr lang="en-US" sz="2800" dirty="0"/>
              <a:t>ISP 1</a:t>
            </a:r>
          </a:p>
        </p:txBody>
      </p:sp>
      <p:pic>
        <p:nvPicPr>
          <p:cNvPr id="233" name="Picture 232">
            <a:extLst>
              <a:ext uri="{FF2B5EF4-FFF2-40B4-BE49-F238E27FC236}">
                <a16:creationId xmlns:a16="http://schemas.microsoft.com/office/drawing/2014/main" id="{C3163A1A-CEAD-9D40-86D0-840E97887E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54617" y="1391761"/>
            <a:ext cx="1855884" cy="1124500"/>
          </a:xfrm>
          <a:prstGeom prst="rect">
            <a:avLst/>
          </a:prstGeom>
        </p:spPr>
      </p:pic>
      <p:sp>
        <p:nvSpPr>
          <p:cNvPr id="234" name="TextBox 233">
            <a:extLst>
              <a:ext uri="{FF2B5EF4-FFF2-40B4-BE49-F238E27FC236}">
                <a16:creationId xmlns:a16="http://schemas.microsoft.com/office/drawing/2014/main" id="{85222693-83C2-5C43-AC0F-25E39BFE71C1}"/>
              </a:ext>
            </a:extLst>
          </p:cNvPr>
          <p:cNvSpPr txBox="1"/>
          <p:nvPr/>
        </p:nvSpPr>
        <p:spPr>
          <a:xfrm>
            <a:off x="11933971" y="1681591"/>
            <a:ext cx="1120820" cy="523220"/>
          </a:xfrm>
          <a:prstGeom prst="rect">
            <a:avLst/>
          </a:prstGeom>
          <a:noFill/>
        </p:spPr>
        <p:txBody>
          <a:bodyPr wrap="square" rtlCol="0">
            <a:spAutoFit/>
          </a:bodyPr>
          <a:lstStyle/>
          <a:p>
            <a:r>
              <a:rPr lang="en-US" sz="2800" dirty="0"/>
              <a:t>ISP N</a:t>
            </a:r>
          </a:p>
        </p:txBody>
      </p:sp>
      <p:pic>
        <p:nvPicPr>
          <p:cNvPr id="947" name="Picture 946"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114179" y="2331797"/>
            <a:ext cx="695312" cy="695312"/>
          </a:xfrm>
          <a:prstGeom prst="rect">
            <a:avLst/>
          </a:prstGeom>
        </p:spPr>
      </p:pic>
      <p:pic>
        <p:nvPicPr>
          <p:cNvPr id="248" name="Picture 247" descr="Pluribus_Asset Asset 267@400ppi.png">
            <a:extLst>
              <a:ext uri="{FF2B5EF4-FFF2-40B4-BE49-F238E27FC236}">
                <a16:creationId xmlns:a16="http://schemas.microsoft.com/office/drawing/2014/main" id="{B294075D-DD08-3A43-9B0E-DFE2F226A25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243093" y="2482743"/>
            <a:ext cx="703336" cy="703336"/>
          </a:xfrm>
          <a:prstGeom prst="rect">
            <a:avLst/>
          </a:prstGeom>
        </p:spPr>
      </p:pic>
      <p:cxnSp>
        <p:nvCxnSpPr>
          <p:cNvPr id="249" name="Straight Connector 248">
            <a:extLst>
              <a:ext uri="{FF2B5EF4-FFF2-40B4-BE49-F238E27FC236}">
                <a16:creationId xmlns:a16="http://schemas.microsoft.com/office/drawing/2014/main" id="{B0DF1F22-3497-DD41-A26E-3542CAE81A69}"/>
              </a:ext>
            </a:extLst>
          </p:cNvPr>
          <p:cNvCxnSpPr>
            <a:cxnSpLocks/>
            <a:stCxn id="933" idx="0"/>
            <a:endCxn id="248" idx="2"/>
          </p:cNvCxnSpPr>
          <p:nvPr/>
        </p:nvCxnSpPr>
        <p:spPr>
          <a:xfrm flipV="1">
            <a:off x="13317838" y="3186079"/>
            <a:ext cx="3276923" cy="2393037"/>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ABBFC3DA-9018-F94C-98CB-0A02B5133ED0}"/>
              </a:ext>
            </a:extLst>
          </p:cNvPr>
          <p:cNvCxnSpPr>
            <a:cxnSpLocks/>
            <a:stCxn id="934" idx="0"/>
            <a:endCxn id="248" idx="2"/>
          </p:cNvCxnSpPr>
          <p:nvPr/>
        </p:nvCxnSpPr>
        <p:spPr>
          <a:xfrm flipV="1">
            <a:off x="15223002" y="3186079"/>
            <a:ext cx="1371759" cy="2398495"/>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pic>
        <p:nvPicPr>
          <p:cNvPr id="253" name="Picture 252" descr="Pluribus_Asset Asset 267@400ppi.png">
            <a:extLst>
              <a:ext uri="{FF2B5EF4-FFF2-40B4-BE49-F238E27FC236}">
                <a16:creationId xmlns:a16="http://schemas.microsoft.com/office/drawing/2014/main" id="{F35A812C-AD88-6A4C-90FB-37EBC20CA5B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329477" y="2431227"/>
            <a:ext cx="703336" cy="703336"/>
          </a:xfrm>
          <a:prstGeom prst="rect">
            <a:avLst/>
          </a:prstGeom>
        </p:spPr>
      </p:pic>
      <p:cxnSp>
        <p:nvCxnSpPr>
          <p:cNvPr id="254" name="Straight Connector 253">
            <a:extLst>
              <a:ext uri="{FF2B5EF4-FFF2-40B4-BE49-F238E27FC236}">
                <a16:creationId xmlns:a16="http://schemas.microsoft.com/office/drawing/2014/main" id="{12BA4E82-00D6-E844-8472-144BCA307C39}"/>
              </a:ext>
            </a:extLst>
          </p:cNvPr>
          <p:cNvCxnSpPr>
            <a:cxnSpLocks/>
            <a:stCxn id="933" idx="0"/>
            <a:endCxn id="253" idx="2"/>
          </p:cNvCxnSpPr>
          <p:nvPr/>
        </p:nvCxnSpPr>
        <p:spPr>
          <a:xfrm flipV="1">
            <a:off x="13317838" y="3134563"/>
            <a:ext cx="5363307" cy="2444553"/>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5F8E0AD9-1AF4-684C-A3C7-58D6B2482EFE}"/>
              </a:ext>
            </a:extLst>
          </p:cNvPr>
          <p:cNvCxnSpPr>
            <a:cxnSpLocks/>
            <a:stCxn id="934" idx="0"/>
            <a:endCxn id="253" idx="2"/>
          </p:cNvCxnSpPr>
          <p:nvPr/>
        </p:nvCxnSpPr>
        <p:spPr>
          <a:xfrm flipV="1">
            <a:off x="15223002" y="3134563"/>
            <a:ext cx="3458143" cy="2450011"/>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sp>
        <p:nvSpPr>
          <p:cNvPr id="25" name="Freeform 24">
            <a:extLst>
              <a:ext uri="{FF2B5EF4-FFF2-40B4-BE49-F238E27FC236}">
                <a16:creationId xmlns:a16="http://schemas.microsoft.com/office/drawing/2014/main" id="{257C7DFD-541B-D548-9CC4-BF39B0792919}"/>
              </a:ext>
            </a:extLst>
          </p:cNvPr>
          <p:cNvSpPr/>
          <p:nvPr/>
        </p:nvSpPr>
        <p:spPr>
          <a:xfrm>
            <a:off x="4588487" y="2320932"/>
            <a:ext cx="9873550" cy="8010660"/>
          </a:xfrm>
          <a:custGeom>
            <a:avLst/>
            <a:gdLst>
              <a:gd name="connsiteX0" fmla="*/ 223108 w 4936775"/>
              <a:gd name="connsiteY0" fmla="*/ 4005330 h 4005330"/>
              <a:gd name="connsiteX1" fmla="*/ 235987 w 4936775"/>
              <a:gd name="connsiteY1" fmla="*/ 3142445 h 4005330"/>
              <a:gd name="connsiteX2" fmla="*/ 2644336 w 4936775"/>
              <a:gd name="connsiteY2" fmla="*/ 2021983 h 4005330"/>
              <a:gd name="connsiteX3" fmla="*/ 3713283 w 4936775"/>
              <a:gd name="connsiteY3" fmla="*/ 3103809 h 4005330"/>
              <a:gd name="connsiteX4" fmla="*/ 4382984 w 4936775"/>
              <a:gd name="connsiteY4" fmla="*/ 1764406 h 4005330"/>
              <a:gd name="connsiteX5" fmla="*/ 4936775 w 4936775"/>
              <a:gd name="connsiteY5" fmla="*/ 0 h 400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6775" h="4005330">
                <a:moveTo>
                  <a:pt x="223108" y="4005330"/>
                </a:moveTo>
                <a:cubicBezTo>
                  <a:pt x="27778" y="3739166"/>
                  <a:pt x="-167551" y="3473003"/>
                  <a:pt x="235987" y="3142445"/>
                </a:cubicBezTo>
                <a:cubicBezTo>
                  <a:pt x="639525" y="2811887"/>
                  <a:pt x="2064787" y="2028422"/>
                  <a:pt x="2644336" y="2021983"/>
                </a:cubicBezTo>
                <a:cubicBezTo>
                  <a:pt x="3223885" y="2015544"/>
                  <a:pt x="3423508" y="3146738"/>
                  <a:pt x="3713283" y="3103809"/>
                </a:cubicBezTo>
                <a:cubicBezTo>
                  <a:pt x="4003058" y="3060880"/>
                  <a:pt x="4179069" y="2281708"/>
                  <a:pt x="4382984" y="1764406"/>
                </a:cubicBezTo>
                <a:cubicBezTo>
                  <a:pt x="4586899" y="1247104"/>
                  <a:pt x="4889553" y="298360"/>
                  <a:pt x="4936775" y="0"/>
                </a:cubicBezTo>
              </a:path>
            </a:pathLst>
          </a:cu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98" name="TextBox 897">
            <a:extLst>
              <a:ext uri="{FF2B5EF4-FFF2-40B4-BE49-F238E27FC236}">
                <a16:creationId xmlns:a16="http://schemas.microsoft.com/office/drawing/2014/main" id="{47BCC41F-E528-E849-8A58-611768D37BBB}"/>
              </a:ext>
            </a:extLst>
          </p:cNvPr>
          <p:cNvSpPr txBox="1"/>
          <p:nvPr/>
        </p:nvSpPr>
        <p:spPr>
          <a:xfrm>
            <a:off x="14236818" y="3923339"/>
            <a:ext cx="2531462" cy="584775"/>
          </a:xfrm>
          <a:prstGeom prst="rect">
            <a:avLst/>
          </a:prstGeom>
          <a:solidFill>
            <a:srgbClr val="F2F2F2"/>
          </a:solidFill>
        </p:spPr>
        <p:txBody>
          <a:bodyPr wrap="square" rtlCol="0">
            <a:spAutoFit/>
          </a:bodyPr>
          <a:lstStyle/>
          <a:p>
            <a:pPr>
              <a:buClr>
                <a:schemeClr val="tx1">
                  <a:lumMod val="50000"/>
                  <a:lumOff val="50000"/>
                </a:schemeClr>
              </a:buClr>
              <a:buSzPct val="75000"/>
            </a:pPr>
            <a:r>
              <a:rPr lang="en-US" sz="3200" dirty="0">
                <a:latin typeface="Arial" panose="020B0604020202020204" pitchFamily="34" charset="0"/>
                <a:cs typeface="Arial" panose="020B0604020202020204" pitchFamily="34" charset="0"/>
              </a:rPr>
              <a:t>Nx10/100GE</a:t>
            </a:r>
          </a:p>
        </p:txBody>
      </p:sp>
      <p:pic>
        <p:nvPicPr>
          <p:cNvPr id="517" name="Picture 516">
            <a:extLst>
              <a:ext uri="{FF2B5EF4-FFF2-40B4-BE49-F238E27FC236}">
                <a16:creationId xmlns:a16="http://schemas.microsoft.com/office/drawing/2014/main" id="{6213B959-76F0-2243-B958-E11803DC2CE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43397" y="10234996"/>
            <a:ext cx="456074" cy="457200"/>
          </a:xfrm>
          <a:prstGeom prst="rect">
            <a:avLst/>
          </a:prstGeom>
        </p:spPr>
      </p:pic>
    </p:spTree>
    <p:extLst>
      <p:ext uri="{BB962C8B-B14F-4D97-AF65-F5344CB8AC3E}">
        <p14:creationId xmlns:p14="http://schemas.microsoft.com/office/powerpoint/2010/main" val="141175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0684F11-C604-429D-81C4-D1DCE4865ABE}"/>
              </a:ext>
            </a:extLst>
          </p:cNvPr>
          <p:cNvSpPr>
            <a:spLocks noGrp="1"/>
          </p:cNvSpPr>
          <p:nvPr>
            <p:ph type="body" sz="quarter" idx="14"/>
          </p:nvPr>
        </p:nvSpPr>
        <p:spPr/>
        <p:txBody>
          <a:bodyPr/>
          <a:lstStyle/>
          <a:p>
            <a:endParaRPr lang="de-DE"/>
          </a:p>
        </p:txBody>
      </p:sp>
      <p:sp>
        <p:nvSpPr>
          <p:cNvPr id="3" name="Titel 2">
            <a:extLst>
              <a:ext uri="{FF2B5EF4-FFF2-40B4-BE49-F238E27FC236}">
                <a16:creationId xmlns:a16="http://schemas.microsoft.com/office/drawing/2014/main" id="{BD1D9A7B-E130-4904-97CA-6D91648A6AF4}"/>
              </a:ext>
            </a:extLst>
          </p:cNvPr>
          <p:cNvSpPr>
            <a:spLocks noGrp="1"/>
          </p:cNvSpPr>
          <p:nvPr>
            <p:ph type="title"/>
          </p:nvPr>
        </p:nvSpPr>
        <p:spPr/>
        <p:txBody>
          <a:bodyPr/>
          <a:lstStyle/>
          <a:p>
            <a:r>
              <a:rPr lang="de-DE" sz="8800" dirty="0"/>
              <a:t>Internet Routing </a:t>
            </a:r>
            <a:r>
              <a:rPr lang="de-DE" sz="8800" dirty="0" err="1"/>
              <a:t>table</a:t>
            </a:r>
            <a:r>
              <a:rPr lang="de-DE" sz="8800" dirty="0"/>
              <a:t> </a:t>
            </a:r>
            <a:r>
              <a:rPr lang="de-DE" sz="8800" dirty="0" err="1"/>
              <a:t>approaching</a:t>
            </a:r>
            <a:r>
              <a:rPr lang="de-DE" sz="8800" dirty="0"/>
              <a:t> 1Mio </a:t>
            </a:r>
            <a:r>
              <a:rPr lang="de-DE" sz="8800" dirty="0" err="1"/>
              <a:t>entries</a:t>
            </a:r>
            <a:endParaRPr lang="de-DE" sz="8800" dirty="0"/>
          </a:p>
        </p:txBody>
      </p:sp>
      <p:pic>
        <p:nvPicPr>
          <p:cNvPr id="4" name="Grafik 3">
            <a:extLst>
              <a:ext uri="{FF2B5EF4-FFF2-40B4-BE49-F238E27FC236}">
                <a16:creationId xmlns:a16="http://schemas.microsoft.com/office/drawing/2014/main" id="{26DF1B8F-DAEE-4BC0-9B26-4A78F218B29A}"/>
              </a:ext>
            </a:extLst>
          </p:cNvPr>
          <p:cNvPicPr>
            <a:picLocks noChangeAspect="1"/>
          </p:cNvPicPr>
          <p:nvPr/>
        </p:nvPicPr>
        <p:blipFill>
          <a:blip r:embed="rId3"/>
          <a:stretch>
            <a:fillRect/>
          </a:stretch>
        </p:blipFill>
        <p:spPr>
          <a:xfrm>
            <a:off x="6044571" y="2411854"/>
            <a:ext cx="11419917" cy="9069671"/>
          </a:xfrm>
          <a:prstGeom prst="rect">
            <a:avLst/>
          </a:prstGeom>
        </p:spPr>
      </p:pic>
      <p:sp>
        <p:nvSpPr>
          <p:cNvPr id="5" name="Rechteck 4">
            <a:extLst>
              <a:ext uri="{FF2B5EF4-FFF2-40B4-BE49-F238E27FC236}">
                <a16:creationId xmlns:a16="http://schemas.microsoft.com/office/drawing/2014/main" id="{61CF1B4D-5AA8-4F0E-A430-D4EF38EA3188}"/>
              </a:ext>
            </a:extLst>
          </p:cNvPr>
          <p:cNvSpPr/>
          <p:nvPr/>
        </p:nvSpPr>
        <p:spPr>
          <a:xfrm>
            <a:off x="16937357" y="10719371"/>
            <a:ext cx="5539870" cy="584775"/>
          </a:xfrm>
          <a:prstGeom prst="rect">
            <a:avLst/>
          </a:prstGeom>
        </p:spPr>
        <p:txBody>
          <a:bodyPr wrap="square">
            <a:spAutoFit/>
          </a:bodyPr>
          <a:lstStyle/>
          <a:p>
            <a:r>
              <a:rPr lang="de-DE" sz="3200" dirty="0"/>
              <a:t>https://www.cidr-report.org/</a:t>
            </a:r>
          </a:p>
        </p:txBody>
      </p:sp>
      <p:sp>
        <p:nvSpPr>
          <p:cNvPr id="7" name="Rechteck 6">
            <a:extLst>
              <a:ext uri="{FF2B5EF4-FFF2-40B4-BE49-F238E27FC236}">
                <a16:creationId xmlns:a16="http://schemas.microsoft.com/office/drawing/2014/main" id="{2162E6F8-81A6-430C-B49C-F90B22420081}"/>
              </a:ext>
            </a:extLst>
          </p:cNvPr>
          <p:cNvSpPr/>
          <p:nvPr/>
        </p:nvSpPr>
        <p:spPr>
          <a:xfrm>
            <a:off x="11251967" y="3843715"/>
            <a:ext cx="3168502" cy="13397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b="1" dirty="0" err="1"/>
              <a:t>Currtn</a:t>
            </a:r>
            <a:r>
              <a:rPr lang="de-DE" sz="1800" b="1" dirty="0"/>
              <a:t> DCGW Routers </a:t>
            </a:r>
            <a:r>
              <a:rPr lang="de-DE" sz="1800" b="1" dirty="0" err="1"/>
              <a:t>designed</a:t>
            </a:r>
            <a:r>
              <a:rPr lang="de-DE" sz="1800" b="1" dirty="0"/>
              <a:t> </a:t>
            </a:r>
            <a:r>
              <a:rPr lang="de-DE" sz="1800" b="1" dirty="0" err="1"/>
              <a:t>to</a:t>
            </a:r>
            <a:r>
              <a:rPr lang="de-DE" sz="1800" b="1" dirty="0"/>
              <a:t> handle </a:t>
            </a:r>
            <a:r>
              <a:rPr lang="de-DE" sz="1800" b="1" dirty="0" err="1"/>
              <a:t>full</a:t>
            </a:r>
            <a:r>
              <a:rPr lang="de-DE" sz="1800" b="1" dirty="0"/>
              <a:t> </a:t>
            </a:r>
            <a:r>
              <a:rPr lang="de-DE" sz="1800" b="1" dirty="0" err="1"/>
              <a:t>internet</a:t>
            </a:r>
            <a:r>
              <a:rPr lang="de-DE" sz="1800" b="1" dirty="0"/>
              <a:t> </a:t>
            </a:r>
            <a:r>
              <a:rPr lang="de-DE" sz="1800" b="1" dirty="0" err="1"/>
              <a:t>table</a:t>
            </a:r>
            <a:r>
              <a:rPr lang="de-DE" sz="1800" b="1" dirty="0"/>
              <a:t> ~800K </a:t>
            </a:r>
            <a:r>
              <a:rPr lang="de-DE" sz="1800" b="1" dirty="0" err="1"/>
              <a:t>routes</a:t>
            </a:r>
            <a:endParaRPr lang="de-DE" sz="1800" b="1" dirty="0"/>
          </a:p>
        </p:txBody>
      </p:sp>
      <p:sp>
        <p:nvSpPr>
          <p:cNvPr id="8" name="Rechteck 7">
            <a:extLst>
              <a:ext uri="{FF2B5EF4-FFF2-40B4-BE49-F238E27FC236}">
                <a16:creationId xmlns:a16="http://schemas.microsoft.com/office/drawing/2014/main" id="{B04EB4BB-AEA7-4E19-8871-8B4DE7571013}"/>
              </a:ext>
            </a:extLst>
          </p:cNvPr>
          <p:cNvSpPr/>
          <p:nvPr/>
        </p:nvSpPr>
        <p:spPr>
          <a:xfrm>
            <a:off x="7470320" y="8100283"/>
            <a:ext cx="3168502" cy="133970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b="1" dirty="0"/>
              <a:t>DCGW </a:t>
            </a:r>
            <a:r>
              <a:rPr lang="de-DE" sz="1800" b="1" dirty="0" err="1"/>
              <a:t>needs</a:t>
            </a:r>
            <a:r>
              <a:rPr lang="de-DE" sz="1800" b="1" dirty="0"/>
              <a:t> &lt;10K </a:t>
            </a:r>
            <a:r>
              <a:rPr lang="de-DE" sz="1800" b="1" dirty="0" err="1"/>
              <a:t>routes</a:t>
            </a:r>
            <a:endParaRPr lang="de-DE" sz="1800" b="1" dirty="0"/>
          </a:p>
        </p:txBody>
      </p:sp>
    </p:spTree>
    <p:extLst>
      <p:ext uri="{BB962C8B-B14F-4D97-AF65-F5344CB8AC3E}">
        <p14:creationId xmlns:p14="http://schemas.microsoft.com/office/powerpoint/2010/main" val="3827675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71205" y="1154673"/>
            <a:ext cx="22711809" cy="7478970"/>
          </a:xfrm>
          <a:prstGeom prst="rect">
            <a:avLst/>
          </a:prstGeom>
          <a:noFill/>
        </p:spPr>
        <p:txBody>
          <a:bodyPr wrap="square" rtlCol="0">
            <a:spAutoFit/>
          </a:bodyPr>
          <a:lstStyle/>
          <a:p>
            <a:pPr algn="just">
              <a:buClr>
                <a:schemeClr val="tx1">
                  <a:lumMod val="50000"/>
                  <a:lumOff val="50000"/>
                </a:schemeClr>
              </a:buClr>
              <a:buSzPct val="75000"/>
            </a:pPr>
            <a:r>
              <a:rPr lang="en-US" sz="6000" b="1" dirty="0">
                <a:solidFill>
                  <a:srgbClr val="FF0000"/>
                </a:solidFill>
                <a:latin typeface="Source Sans Pro"/>
                <a:ea typeface="Source Sans Pro"/>
              </a:rPr>
              <a:t>Problem with current DC GW Routers – </a:t>
            </a:r>
          </a:p>
          <a:p>
            <a:pPr algn="just">
              <a:buClr>
                <a:schemeClr val="tx1">
                  <a:lumMod val="50000"/>
                  <a:lumOff val="50000"/>
                </a:schemeClr>
              </a:buClr>
              <a:buSzPct val="75000"/>
            </a:pPr>
            <a:r>
              <a:rPr lang="en-US" sz="6000" b="1" dirty="0">
                <a:solidFill>
                  <a:srgbClr val="FF0000"/>
                </a:solidFill>
                <a:latin typeface="Source Sans Pro"/>
                <a:ea typeface="Source Sans Pro"/>
              </a:rPr>
              <a:t>Expensive, Thousands of features, lots of memory</a:t>
            </a:r>
          </a:p>
          <a:p>
            <a:pPr algn="just">
              <a:buClr>
                <a:schemeClr val="tx1">
                  <a:lumMod val="50000"/>
                  <a:lumOff val="50000"/>
                </a:schemeClr>
              </a:buClr>
              <a:buSzPct val="75000"/>
            </a:pPr>
            <a:endParaRPr lang="en-US" sz="6000" b="1" dirty="0">
              <a:solidFill>
                <a:srgbClr val="5F6061"/>
              </a:solidFill>
              <a:latin typeface="Source Sans Pro"/>
              <a:ea typeface="Source Sans Pro"/>
            </a:endParaRPr>
          </a:p>
          <a:p>
            <a:pPr algn="just">
              <a:buClr>
                <a:schemeClr val="tx1">
                  <a:lumMod val="50000"/>
                  <a:lumOff val="50000"/>
                </a:schemeClr>
              </a:buClr>
              <a:buSzPct val="75000"/>
            </a:pPr>
            <a:endParaRPr lang="en-US" sz="6000" b="1" dirty="0">
              <a:solidFill>
                <a:srgbClr val="5F6061"/>
              </a:solidFill>
              <a:latin typeface="Source Sans Pro"/>
              <a:ea typeface="Source Sans Pro"/>
            </a:endParaRPr>
          </a:p>
          <a:p>
            <a:pPr algn="just">
              <a:buClr>
                <a:schemeClr val="tx1">
                  <a:lumMod val="50000"/>
                  <a:lumOff val="50000"/>
                </a:schemeClr>
              </a:buClr>
              <a:buSzPct val="75000"/>
            </a:pPr>
            <a:r>
              <a:rPr lang="en-US" sz="6000" b="1" dirty="0">
                <a:solidFill>
                  <a:srgbClr val="5F6061"/>
                </a:solidFill>
                <a:latin typeface="Source Sans Pro"/>
                <a:ea typeface="Source Sans Pro"/>
              </a:rPr>
              <a:t>Question: </a:t>
            </a:r>
          </a:p>
          <a:p>
            <a:pPr algn="just">
              <a:buClr>
                <a:schemeClr val="tx1">
                  <a:lumMod val="50000"/>
                  <a:lumOff val="50000"/>
                </a:schemeClr>
              </a:buClr>
              <a:buSzPct val="75000"/>
            </a:pPr>
            <a:r>
              <a:rPr lang="en-US" sz="6000" b="1" dirty="0">
                <a:solidFill>
                  <a:srgbClr val="5F6061"/>
                </a:solidFill>
                <a:latin typeface="Source Sans Pro"/>
                <a:ea typeface="Source Sans Pro"/>
              </a:rPr>
              <a:t>If we are only using a small number of routes per tenant to interconnect to public cloud or ISP do we need a specialized internet router with full route table?</a:t>
            </a:r>
          </a:p>
        </p:txBody>
      </p:sp>
      <p:sp>
        <p:nvSpPr>
          <p:cNvPr id="40" name="Rectangle 39"/>
          <p:cNvSpPr/>
          <p:nvPr/>
        </p:nvSpPr>
        <p:spPr>
          <a:xfrm>
            <a:off x="15333785" y="5132746"/>
            <a:ext cx="7473462" cy="707886"/>
          </a:xfrm>
          <a:prstGeom prst="rect">
            <a:avLst/>
          </a:prstGeom>
        </p:spPr>
        <p:txBody>
          <a:bodyPr wrap="square">
            <a:spAutoFit/>
          </a:bodyPr>
          <a:lstStyle/>
          <a:p>
            <a:pPr algn="r">
              <a:buClr>
                <a:schemeClr val="tx1">
                  <a:lumMod val="50000"/>
                  <a:lumOff val="50000"/>
                </a:schemeClr>
              </a:buClr>
              <a:buSzPct val="75000"/>
            </a:pPr>
            <a:r>
              <a:rPr lang="en-US" sz="4000" dirty="0">
                <a:solidFill>
                  <a:schemeClr val="tx1">
                    <a:lumMod val="65000"/>
                    <a:lumOff val="35000"/>
                  </a:schemeClr>
                </a:solidFill>
                <a:latin typeface="Avenir Book" charset="0"/>
                <a:ea typeface="Avenir Book" charset="0"/>
                <a:cs typeface="Avenir Book" charset="0"/>
              </a:rPr>
              <a:t>   </a:t>
            </a:r>
            <a:endParaRPr lang="en-US" sz="4000" dirty="0">
              <a:solidFill>
                <a:schemeClr val="tx1">
                  <a:lumMod val="65000"/>
                  <a:lumOff val="35000"/>
                </a:schemeClr>
              </a:solidFill>
            </a:endParaRPr>
          </a:p>
        </p:txBody>
      </p:sp>
    </p:spTree>
    <p:extLst>
      <p:ext uri="{BB962C8B-B14F-4D97-AF65-F5344CB8AC3E}">
        <p14:creationId xmlns:p14="http://schemas.microsoft.com/office/powerpoint/2010/main" val="1181267033"/>
      </p:ext>
    </p:extLst>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553CA7-CB10-094E-98D7-8F31EAC6A2DF}"/>
              </a:ext>
            </a:extLst>
          </p:cNvPr>
          <p:cNvSpPr>
            <a:spLocks noGrp="1"/>
          </p:cNvSpPr>
          <p:nvPr>
            <p:ph type="title"/>
          </p:nvPr>
        </p:nvSpPr>
        <p:spPr>
          <a:xfrm>
            <a:off x="1676400" y="730251"/>
            <a:ext cx="18977113" cy="1540298"/>
          </a:xfrm>
        </p:spPr>
        <p:txBody>
          <a:bodyPr/>
          <a:lstStyle/>
          <a:p>
            <a:r>
              <a:rPr lang="en-US" sz="6600" dirty="0"/>
              <a:t>A white box with additional memory could hold enough routes to serve in this role</a:t>
            </a:r>
          </a:p>
        </p:txBody>
      </p:sp>
      <p:sp>
        <p:nvSpPr>
          <p:cNvPr id="4" name="Content Placeholder 3">
            <a:extLst>
              <a:ext uri="{FF2B5EF4-FFF2-40B4-BE49-F238E27FC236}">
                <a16:creationId xmlns:a16="http://schemas.microsoft.com/office/drawing/2014/main" id="{A4306974-82C2-924F-A126-F8B30E04FBB6}"/>
              </a:ext>
            </a:extLst>
          </p:cNvPr>
          <p:cNvSpPr>
            <a:spLocks noGrp="1"/>
          </p:cNvSpPr>
          <p:nvPr>
            <p:ph idx="1"/>
          </p:nvPr>
        </p:nvSpPr>
        <p:spPr>
          <a:xfrm>
            <a:off x="1219201" y="3375054"/>
            <a:ext cx="14277474" cy="8877276"/>
          </a:xfrm>
        </p:spPr>
        <p:txBody>
          <a:bodyPr/>
          <a:lstStyle/>
          <a:p>
            <a:r>
              <a:rPr lang="en-US" sz="4000" dirty="0"/>
              <a:t>Example using a white box typically positioned for spine </a:t>
            </a:r>
          </a:p>
          <a:p>
            <a:r>
              <a:rPr lang="en-US" sz="4000" dirty="0"/>
              <a:t>Tomahawk 32 x 40/100GbE or 128 10/25GbE</a:t>
            </a:r>
          </a:p>
          <a:p>
            <a:r>
              <a:rPr lang="en-US" sz="4000" dirty="0"/>
              <a:t>Higher powered processor like Intel Xeon D-1518 quad-core 2.4GHz</a:t>
            </a:r>
          </a:p>
          <a:p>
            <a:r>
              <a:rPr lang="en-US" sz="4000" dirty="0"/>
              <a:t>Bit more memory than usual</a:t>
            </a:r>
          </a:p>
          <a:p>
            <a:pPr lvl="1"/>
            <a:r>
              <a:rPr lang="en-US" sz="4000" dirty="0"/>
              <a:t>32GB RAM</a:t>
            </a:r>
          </a:p>
          <a:p>
            <a:pPr lvl="1"/>
            <a:r>
              <a:rPr lang="en-US" sz="4000" dirty="0"/>
              <a:t>1x64G SSD</a:t>
            </a:r>
          </a:p>
          <a:p>
            <a:pPr lvl="1"/>
            <a:r>
              <a:rPr lang="en-US" sz="4000" dirty="0"/>
              <a:t>2x10G internal NIC</a:t>
            </a:r>
          </a:p>
          <a:p>
            <a:r>
              <a:rPr lang="en-US" sz="4000" dirty="0"/>
              <a:t>Enough to support up to 128K routes, plenty for DC GW</a:t>
            </a:r>
          </a:p>
          <a:p>
            <a:r>
              <a:rPr lang="en-US" sz="4000" dirty="0"/>
              <a:t>Very cost effective</a:t>
            </a:r>
          </a:p>
          <a:p>
            <a:endParaRPr lang="en-US" sz="4000" dirty="0"/>
          </a:p>
          <a:p>
            <a:endParaRPr lang="en-US" sz="4000" dirty="0"/>
          </a:p>
          <a:p>
            <a:endParaRPr lang="en-US" sz="4000" dirty="0"/>
          </a:p>
          <a:p>
            <a:pPr marL="0" indent="0"/>
            <a:endParaRPr lang="en-US" sz="4000" dirty="0"/>
          </a:p>
        </p:txBody>
      </p:sp>
      <p:pic>
        <p:nvPicPr>
          <p:cNvPr id="8" name="Picture 7">
            <a:extLst>
              <a:ext uri="{FF2B5EF4-FFF2-40B4-BE49-F238E27FC236}">
                <a16:creationId xmlns:a16="http://schemas.microsoft.com/office/drawing/2014/main" id="{29A88343-E1FF-964C-9C48-559A05FB40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1199" y="6353076"/>
            <a:ext cx="7213600" cy="3225800"/>
          </a:xfrm>
          <a:prstGeom prst="rect">
            <a:avLst/>
          </a:prstGeom>
        </p:spPr>
      </p:pic>
      <p:pic>
        <p:nvPicPr>
          <p:cNvPr id="10" name="Google Shape;70;p14">
            <a:extLst>
              <a:ext uri="{FF2B5EF4-FFF2-40B4-BE49-F238E27FC236}">
                <a16:creationId xmlns:a16="http://schemas.microsoft.com/office/drawing/2014/main" id="{C019D086-4B6C-4C75-8021-C90F9108212C}"/>
              </a:ext>
            </a:extLst>
          </p:cNvPr>
          <p:cNvPicPr preferRelativeResize="0"/>
          <p:nvPr/>
        </p:nvPicPr>
        <p:blipFill rotWithShape="1">
          <a:blip r:embed="rId3">
            <a:alphaModFix/>
          </a:blip>
          <a:srcRect/>
          <a:stretch/>
        </p:blipFill>
        <p:spPr>
          <a:xfrm>
            <a:off x="16709363" y="9332994"/>
            <a:ext cx="4931750" cy="2465875"/>
          </a:xfrm>
          <a:prstGeom prst="rect">
            <a:avLst/>
          </a:prstGeom>
          <a:noFill/>
          <a:ln>
            <a:noFill/>
          </a:ln>
        </p:spPr>
      </p:pic>
    </p:spTree>
    <p:extLst>
      <p:ext uri="{BB962C8B-B14F-4D97-AF65-F5344CB8AC3E}">
        <p14:creationId xmlns:p14="http://schemas.microsoft.com/office/powerpoint/2010/main" val="4196403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a:spLocks noChangeAspect="1"/>
          </p:cNvSpPr>
          <p:nvPr/>
        </p:nvSpPr>
        <p:spPr>
          <a:xfrm>
            <a:off x="2733015" y="2228773"/>
            <a:ext cx="5800794" cy="5710400"/>
          </a:xfrm>
          <a:prstGeom prst="rect">
            <a:avLst/>
          </a:prstGeom>
          <a:solidFill>
            <a:schemeClr val="accent4">
              <a:lumMod val="20000"/>
              <a:lumOff val="80000"/>
            </a:schemeClr>
          </a:solidFill>
          <a:ln w="12700">
            <a:solidFill>
              <a:schemeClr val="tx1">
                <a:lumMod val="65000"/>
                <a:lumOff val="35000"/>
              </a:schemeClr>
            </a:solidFill>
            <a:prstDash val="dash"/>
          </a:ln>
          <a:effectLst>
            <a:outerShdw sx="1000" sy="1000" algn="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 name="Slide Number Placeholder 3"/>
          <p:cNvSpPr>
            <a:spLocks noGrp="1"/>
          </p:cNvSpPr>
          <p:nvPr>
            <p:ph type="sldNum" sz="quarter" idx="4"/>
          </p:nvPr>
        </p:nvSpPr>
        <p:spPr>
          <a:xfrm>
            <a:off x="369998" y="5798809"/>
            <a:ext cx="1422400" cy="365125"/>
          </a:xfrm>
          <a:prstGeom prst="rect">
            <a:avLst/>
          </a:prstGeom>
        </p:spPr>
        <p:txBody>
          <a:bodyPr/>
          <a:lstStyle>
            <a:defPPr>
              <a:defRPr lang="en-US"/>
            </a:defPPr>
            <a:lvl1pPr marL="0" algn="l" defTabSz="914400" rtl="0" eaLnBrk="1" latinLnBrk="0" hangingPunct="1">
              <a:defRPr sz="1333" b="0" kern="1200">
                <a:solidFill>
                  <a:schemeClr val="bg1"/>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pPr>
            <a:fld id="{75897B0D-BA2C-2244-86F3-025175B80EAC}" type="slidenum">
              <a:rPr lang="en-US" smtClean="0">
                <a:solidFill>
                  <a:prstClr val="white"/>
                </a:solidFill>
              </a:rPr>
              <a:pPr defTabSz="1219170" fontAlgn="base">
                <a:spcBef>
                  <a:spcPct val="0"/>
                </a:spcBef>
                <a:spcAft>
                  <a:spcPct val="0"/>
                </a:spcAft>
              </a:pPr>
              <a:t>10</a:t>
            </a:fld>
            <a:endParaRPr lang="en-US" dirty="0">
              <a:solidFill>
                <a:prstClr val="white"/>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017" y="10788541"/>
            <a:ext cx="7795582" cy="731028"/>
          </a:xfrm>
          <a:prstGeom prst="rect">
            <a:avLst/>
          </a:prstGeom>
        </p:spPr>
      </p:pic>
      <p:sp>
        <p:nvSpPr>
          <p:cNvPr id="7" name="Rectangle 6"/>
          <p:cNvSpPr/>
          <p:nvPr/>
        </p:nvSpPr>
        <p:spPr>
          <a:xfrm>
            <a:off x="2733015" y="9061507"/>
            <a:ext cx="7795582" cy="654612"/>
          </a:xfrm>
          <a:prstGeom prst="rect">
            <a:avLst/>
          </a:prstGeom>
          <a:solidFill>
            <a:schemeClr val="bg1">
              <a:lumMod val="8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Switch ASIC</a:t>
            </a:r>
          </a:p>
        </p:txBody>
      </p:sp>
      <p:sp>
        <p:nvSpPr>
          <p:cNvPr id="9" name="Left-Right Arrow 8"/>
          <p:cNvSpPr/>
          <p:nvPr/>
        </p:nvSpPr>
        <p:spPr>
          <a:xfrm rot="16200000">
            <a:off x="2569937" y="10061544"/>
            <a:ext cx="1032086" cy="341238"/>
          </a:xfrm>
          <a:prstGeom prst="leftRightArrow">
            <a:avLst>
              <a:gd name="adj1" fmla="val 27478"/>
              <a:gd name="adj2" fmla="val 50000"/>
            </a:avLst>
          </a:prstGeom>
          <a:solidFill>
            <a:schemeClr val="bg1">
              <a:lumMod val="85000"/>
            </a:scheme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 name="Left-Right Arrow 9"/>
          <p:cNvSpPr/>
          <p:nvPr/>
        </p:nvSpPr>
        <p:spPr>
          <a:xfrm rot="16200000">
            <a:off x="4198403" y="10101880"/>
            <a:ext cx="1032086" cy="341238"/>
          </a:xfrm>
          <a:prstGeom prst="leftRightArrow">
            <a:avLst>
              <a:gd name="adj1" fmla="val 27478"/>
              <a:gd name="adj2" fmla="val 50000"/>
            </a:avLst>
          </a:prstGeom>
          <a:solidFill>
            <a:schemeClr val="bg1">
              <a:lumMod val="85000"/>
            </a:scheme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 name="Left-Right Arrow 10"/>
          <p:cNvSpPr/>
          <p:nvPr/>
        </p:nvSpPr>
        <p:spPr>
          <a:xfrm rot="16200000">
            <a:off x="5826867" y="10101880"/>
            <a:ext cx="1032086" cy="341238"/>
          </a:xfrm>
          <a:prstGeom prst="leftRightArrow">
            <a:avLst>
              <a:gd name="adj1" fmla="val 27478"/>
              <a:gd name="adj2" fmla="val 50000"/>
            </a:avLst>
          </a:prstGeom>
          <a:solidFill>
            <a:schemeClr val="bg1">
              <a:lumMod val="85000"/>
            </a:scheme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nvGrpSpPr>
          <p:cNvPr id="22" name="Group 21"/>
          <p:cNvGrpSpPr>
            <a:grpSpLocks noChangeAspect="1"/>
          </p:cNvGrpSpPr>
          <p:nvPr/>
        </p:nvGrpSpPr>
        <p:grpSpPr>
          <a:xfrm>
            <a:off x="4475488" y="5380489"/>
            <a:ext cx="2395728" cy="2389694"/>
            <a:chOff x="8238996" y="1490909"/>
            <a:chExt cx="1287776" cy="1281837"/>
          </a:xfrm>
          <a:solidFill>
            <a:srgbClr val="FFFF00"/>
          </a:solidFill>
        </p:grpSpPr>
        <p:sp>
          <p:nvSpPr>
            <p:cNvPr id="17" name="Rectangle 16"/>
            <p:cNvSpPr>
              <a:spLocks noChangeAspect="1"/>
            </p:cNvSpPr>
            <p:nvPr/>
          </p:nvSpPr>
          <p:spPr>
            <a:xfrm>
              <a:off x="8238996" y="1490909"/>
              <a:ext cx="1245244" cy="1241658"/>
            </a:xfrm>
            <a:prstGeom prst="rect">
              <a:avLst/>
            </a:prstGeom>
            <a:grp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5" name="Rectangle 14"/>
            <p:cNvSpPr>
              <a:spLocks noChangeAspect="1"/>
            </p:cNvSpPr>
            <p:nvPr/>
          </p:nvSpPr>
          <p:spPr>
            <a:xfrm>
              <a:off x="8281528" y="1531088"/>
              <a:ext cx="1245244" cy="1241658"/>
            </a:xfrm>
            <a:prstGeom prst="rect">
              <a:avLst/>
            </a:prstGeom>
            <a:grp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Multi-core x86</a:t>
              </a:r>
            </a:p>
          </p:txBody>
        </p:sp>
      </p:grpSp>
      <p:sp>
        <p:nvSpPr>
          <p:cNvPr id="12" name="Left-Right Arrow 11"/>
          <p:cNvSpPr/>
          <p:nvPr/>
        </p:nvSpPr>
        <p:spPr>
          <a:xfrm rot="16200000">
            <a:off x="7455331" y="10101880"/>
            <a:ext cx="1032086" cy="341238"/>
          </a:xfrm>
          <a:prstGeom prst="leftRightArrow">
            <a:avLst>
              <a:gd name="adj1" fmla="val 27478"/>
              <a:gd name="adj2" fmla="val 50000"/>
            </a:avLst>
          </a:prstGeom>
          <a:solidFill>
            <a:schemeClr val="bg1">
              <a:lumMod val="85000"/>
            </a:scheme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 name="Left-Right Arrow 12"/>
          <p:cNvSpPr/>
          <p:nvPr/>
        </p:nvSpPr>
        <p:spPr>
          <a:xfrm rot="16200000">
            <a:off x="9083795" y="10101880"/>
            <a:ext cx="1032086" cy="341238"/>
          </a:xfrm>
          <a:prstGeom prst="leftRightArrow">
            <a:avLst>
              <a:gd name="adj1" fmla="val 27478"/>
              <a:gd name="adj2" fmla="val 50000"/>
            </a:avLst>
          </a:prstGeom>
          <a:solidFill>
            <a:schemeClr val="bg1">
              <a:lumMod val="85000"/>
            </a:scheme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8" name="Rectangle 17"/>
          <p:cNvSpPr>
            <a:spLocks noChangeAspect="1"/>
          </p:cNvSpPr>
          <p:nvPr/>
        </p:nvSpPr>
        <p:spPr>
          <a:xfrm>
            <a:off x="3423235" y="3066885"/>
            <a:ext cx="1668226" cy="958964"/>
          </a:xfrm>
          <a:prstGeom prst="rect">
            <a:avLst/>
          </a:prstGeom>
          <a:solidFill>
            <a:schemeClr val="bg1">
              <a:lumMod val="95000"/>
            </a:schemeClr>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65000"/>
                    <a:lumOff val="35000"/>
                  </a:schemeClr>
                </a:solidFill>
              </a:rPr>
              <a:t>FLASH</a:t>
            </a:r>
          </a:p>
        </p:txBody>
      </p:sp>
      <p:sp>
        <p:nvSpPr>
          <p:cNvPr id="19" name="Rectangle 18"/>
          <p:cNvSpPr>
            <a:spLocks noChangeAspect="1"/>
          </p:cNvSpPr>
          <p:nvPr/>
        </p:nvSpPr>
        <p:spPr>
          <a:xfrm>
            <a:off x="5925373" y="3066885"/>
            <a:ext cx="1668226" cy="958964"/>
          </a:xfrm>
          <a:prstGeom prst="rect">
            <a:avLst/>
          </a:prstGeom>
          <a:solidFill>
            <a:schemeClr val="bg1">
              <a:lumMod val="95000"/>
            </a:schemeClr>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65000"/>
                    <a:lumOff val="35000"/>
                  </a:schemeClr>
                </a:solidFill>
              </a:rPr>
              <a:t>BMC</a:t>
            </a:r>
            <a:endParaRPr lang="en-US" sz="2800" dirty="0">
              <a:solidFill>
                <a:schemeClr val="tx1">
                  <a:lumMod val="65000"/>
                  <a:lumOff val="35000"/>
                </a:schemeClr>
              </a:solidFill>
            </a:endParaRPr>
          </a:p>
        </p:txBody>
      </p:sp>
      <p:sp>
        <p:nvSpPr>
          <p:cNvPr id="20" name="Rectangle 19"/>
          <p:cNvSpPr>
            <a:spLocks noChangeAspect="1"/>
          </p:cNvSpPr>
          <p:nvPr/>
        </p:nvSpPr>
        <p:spPr>
          <a:xfrm>
            <a:off x="5920075" y="4195065"/>
            <a:ext cx="1668226" cy="958964"/>
          </a:xfrm>
          <a:prstGeom prst="rect">
            <a:avLst/>
          </a:prstGeom>
          <a:solidFill>
            <a:schemeClr val="bg1">
              <a:lumMod val="95000"/>
            </a:schemeClr>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65000"/>
                    <a:lumOff val="35000"/>
                  </a:schemeClr>
                </a:solidFill>
              </a:rPr>
              <a:t>DDR</a:t>
            </a:r>
          </a:p>
        </p:txBody>
      </p:sp>
      <p:sp>
        <p:nvSpPr>
          <p:cNvPr id="21" name="Rectangle 20"/>
          <p:cNvSpPr>
            <a:spLocks noChangeAspect="1"/>
          </p:cNvSpPr>
          <p:nvPr/>
        </p:nvSpPr>
        <p:spPr>
          <a:xfrm>
            <a:off x="3423235" y="4182709"/>
            <a:ext cx="1668226" cy="958964"/>
          </a:xfrm>
          <a:prstGeom prst="rect">
            <a:avLst/>
          </a:prstGeom>
          <a:solidFill>
            <a:srgbClr val="FFFF00"/>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rPr>
              <a:t>SSD</a:t>
            </a:r>
          </a:p>
        </p:txBody>
      </p:sp>
      <p:sp>
        <p:nvSpPr>
          <p:cNvPr id="23" name="Rectangle 22"/>
          <p:cNvSpPr/>
          <p:nvPr/>
        </p:nvSpPr>
        <p:spPr>
          <a:xfrm>
            <a:off x="2726349" y="2226407"/>
            <a:ext cx="2790414" cy="584775"/>
          </a:xfrm>
          <a:prstGeom prst="rect">
            <a:avLst/>
          </a:prstGeom>
        </p:spPr>
        <p:txBody>
          <a:bodyPr wrap="square">
            <a:spAutoFit/>
          </a:bodyPr>
          <a:lstStyle/>
          <a:p>
            <a:pPr lvl="0">
              <a:defRPr/>
            </a:pPr>
            <a:r>
              <a:rPr lang="en-US" sz="3200">
                <a:solidFill>
                  <a:schemeClr val="tx1">
                    <a:lumMod val="65000"/>
                    <a:lumOff val="35000"/>
                  </a:schemeClr>
                </a:solidFill>
              </a:rPr>
              <a:t>CPU Module</a:t>
            </a:r>
            <a:endParaRPr lang="en-US" sz="3200" dirty="0">
              <a:solidFill>
                <a:schemeClr val="tx1">
                  <a:lumMod val="65000"/>
                  <a:lumOff val="35000"/>
                </a:schemeClr>
              </a:solidFill>
            </a:endParaRPr>
          </a:p>
        </p:txBody>
      </p:sp>
      <p:sp>
        <p:nvSpPr>
          <p:cNvPr id="24" name="Rectangle 23"/>
          <p:cNvSpPr>
            <a:spLocks noChangeAspect="1"/>
          </p:cNvSpPr>
          <p:nvPr/>
        </p:nvSpPr>
        <p:spPr>
          <a:xfrm>
            <a:off x="8936343" y="4963639"/>
            <a:ext cx="1668226" cy="958964"/>
          </a:xfrm>
          <a:prstGeom prst="rect">
            <a:avLst/>
          </a:prstGeom>
          <a:solidFill>
            <a:schemeClr val="bg1">
              <a:lumMod val="95000"/>
            </a:schemeClr>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65000"/>
                    <a:lumOff val="35000"/>
                  </a:schemeClr>
                </a:solidFill>
              </a:rPr>
              <a:t>TPM</a:t>
            </a:r>
          </a:p>
        </p:txBody>
      </p:sp>
      <p:cxnSp>
        <p:nvCxnSpPr>
          <p:cNvPr id="26" name="Straight Connector 25"/>
          <p:cNvCxnSpPr/>
          <p:nvPr/>
        </p:nvCxnSpPr>
        <p:spPr>
          <a:xfrm flipH="1">
            <a:off x="5707415" y="7688229"/>
            <a:ext cx="2" cy="1303676"/>
          </a:xfrm>
          <a:prstGeom prst="line">
            <a:avLst/>
          </a:prstGeom>
          <a:ln w="57150">
            <a:solidFill>
              <a:srgbClr val="C00000"/>
            </a:solidFill>
          </a:ln>
          <a:effectLst>
            <a:glow rad="101600">
              <a:srgbClr val="FFFF00"/>
            </a:glow>
            <a:outerShdw blurRad="190500" dist="50800" dir="5400000" sx="1000" sy="1000" algn="ctr" rotWithShape="0">
              <a:srgbClr val="000000">
                <a:alpha val="43137"/>
              </a:srgbClr>
            </a:outerShdw>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380853" y="7702785"/>
            <a:ext cx="2" cy="1303676"/>
          </a:xfrm>
          <a:prstGeom prst="line">
            <a:avLst/>
          </a:prstGeom>
          <a:ln w="57150">
            <a:solidFill>
              <a:srgbClr val="C00000"/>
            </a:solidFill>
          </a:ln>
          <a:effectLst>
            <a:glow rad="101600">
              <a:srgbClr val="FFFF00"/>
            </a:glow>
            <a:outerShdw blurRad="190500" dist="50800" dir="5400000" sx="1000" sy="1000" algn="ctr" rotWithShape="0">
              <a:srgbClr val="000000">
                <a:alpha val="43137"/>
              </a:srgbClr>
            </a:outerShdw>
          </a:effectLst>
        </p:spPr>
        <p:style>
          <a:lnRef idx="1">
            <a:schemeClr val="accent1"/>
          </a:lnRef>
          <a:fillRef idx="0">
            <a:schemeClr val="accent1"/>
          </a:fillRef>
          <a:effectRef idx="0">
            <a:schemeClr val="accent1"/>
          </a:effectRef>
          <a:fontRef idx="minor">
            <a:schemeClr val="tx1"/>
          </a:fontRef>
        </p:style>
      </p:cxnSp>
      <p:cxnSp>
        <p:nvCxnSpPr>
          <p:cNvPr id="31" name="Elbow Connector 30"/>
          <p:cNvCxnSpPr>
            <a:endCxn id="15" idx="1"/>
          </p:cNvCxnSpPr>
          <p:nvPr/>
        </p:nvCxnSpPr>
        <p:spPr>
          <a:xfrm rot="5400000" flipH="1" flipV="1">
            <a:off x="2961006" y="7491609"/>
            <a:ext cx="2472424" cy="714786"/>
          </a:xfrm>
          <a:prstGeom prst="bentConnector2">
            <a:avLst/>
          </a:prstGeom>
          <a:ln w="19050">
            <a:solidFill>
              <a:schemeClr val="tx1">
                <a:lumMod val="65000"/>
                <a:lumOff val="35000"/>
              </a:schemeClr>
            </a:solidFill>
            <a:prstDash val="dash"/>
          </a:ln>
          <a:effectLst>
            <a:glow rad="63500">
              <a:srgbClr val="FFFF00"/>
            </a:glow>
          </a:effectLst>
        </p:spPr>
        <p:style>
          <a:lnRef idx="1">
            <a:schemeClr val="accent1"/>
          </a:lnRef>
          <a:fillRef idx="0">
            <a:schemeClr val="accent1"/>
          </a:fillRef>
          <a:effectRef idx="0">
            <a:schemeClr val="accent1"/>
          </a:effectRef>
          <a:fontRef idx="minor">
            <a:schemeClr val="tx1"/>
          </a:fontRef>
        </p:style>
      </p:cxnSp>
      <p:sp>
        <p:nvSpPr>
          <p:cNvPr id="32" name="Rectangle 31"/>
          <p:cNvSpPr>
            <a:spLocks noChangeAspect="1"/>
          </p:cNvSpPr>
          <p:nvPr/>
        </p:nvSpPr>
        <p:spPr>
          <a:xfrm>
            <a:off x="1797125" y="2035477"/>
            <a:ext cx="9569302" cy="9639078"/>
          </a:xfrm>
          <a:prstGeom prst="rect">
            <a:avLst/>
          </a:pr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3" name="Rectangle 32"/>
          <p:cNvSpPr/>
          <p:nvPr/>
        </p:nvSpPr>
        <p:spPr>
          <a:xfrm>
            <a:off x="11646832" y="10597337"/>
            <a:ext cx="3934048" cy="1077218"/>
          </a:xfrm>
          <a:prstGeom prst="rect">
            <a:avLst/>
          </a:prstGeom>
        </p:spPr>
        <p:txBody>
          <a:bodyPr wrap="square">
            <a:spAutoFit/>
          </a:bodyPr>
          <a:lstStyle/>
          <a:p>
            <a:pPr lvl="0">
              <a:defRPr/>
            </a:pPr>
            <a:r>
              <a:rPr lang="en-US" sz="3200" dirty="0" err="1">
                <a:solidFill>
                  <a:schemeClr val="tx1">
                    <a:lumMod val="75000"/>
                    <a:lumOff val="25000"/>
                  </a:schemeClr>
                </a:solidFill>
                <a:latin typeface="Source Sans Pro" panose="020B0503030403020204" pitchFamily="34" charset="0"/>
                <a:ea typeface="Source Sans Pro" panose="020B0503030403020204" pitchFamily="34" charset="0"/>
              </a:rPr>
              <a:t>Whitebox</a:t>
            </a:r>
            <a:r>
              <a:rPr lang="en-US" sz="3200" dirty="0">
                <a:solidFill>
                  <a:schemeClr val="tx1">
                    <a:lumMod val="75000"/>
                    <a:lumOff val="25000"/>
                  </a:schemeClr>
                </a:solidFill>
                <a:latin typeface="Source Sans Pro" panose="020B0503030403020204" pitchFamily="34" charset="0"/>
                <a:ea typeface="Source Sans Pro" panose="020B0503030403020204" pitchFamily="34" charset="0"/>
              </a:rPr>
              <a:t> Switch Architecture</a:t>
            </a:r>
          </a:p>
        </p:txBody>
      </p:sp>
      <p:sp>
        <p:nvSpPr>
          <p:cNvPr id="34" name="Rectangle 33"/>
          <p:cNvSpPr/>
          <p:nvPr/>
        </p:nvSpPr>
        <p:spPr>
          <a:xfrm>
            <a:off x="2554460" y="8161785"/>
            <a:ext cx="1483232" cy="584775"/>
          </a:xfrm>
          <a:prstGeom prst="rect">
            <a:avLst/>
          </a:prstGeom>
        </p:spPr>
        <p:txBody>
          <a:bodyPr wrap="square">
            <a:spAutoFit/>
          </a:bodyPr>
          <a:lstStyle/>
          <a:p>
            <a:pPr lvl="0">
              <a:defRPr/>
            </a:pPr>
            <a:r>
              <a:rPr lang="en-US" sz="3200">
                <a:solidFill>
                  <a:schemeClr val="tx1">
                    <a:lumMod val="65000"/>
                    <a:lumOff val="35000"/>
                  </a:schemeClr>
                </a:solidFill>
              </a:rPr>
              <a:t>PCIe</a:t>
            </a:r>
            <a:endParaRPr lang="en-US" sz="3200" dirty="0">
              <a:solidFill>
                <a:schemeClr val="tx1">
                  <a:lumMod val="65000"/>
                  <a:lumOff val="35000"/>
                </a:schemeClr>
              </a:solidFill>
            </a:endParaRPr>
          </a:p>
        </p:txBody>
      </p:sp>
      <p:sp>
        <p:nvSpPr>
          <p:cNvPr id="35" name="Rectangle 34"/>
          <p:cNvSpPr/>
          <p:nvPr/>
        </p:nvSpPr>
        <p:spPr>
          <a:xfrm>
            <a:off x="5925371" y="8136735"/>
            <a:ext cx="5721461" cy="584775"/>
          </a:xfrm>
          <a:prstGeom prst="rect">
            <a:avLst/>
          </a:prstGeom>
        </p:spPr>
        <p:txBody>
          <a:bodyPr wrap="square">
            <a:spAutoFit/>
          </a:bodyPr>
          <a:lstStyle/>
          <a:p>
            <a:pPr lvl="0">
              <a:defRPr/>
            </a:pPr>
            <a:r>
              <a:rPr lang="en-US" sz="3200" dirty="0">
                <a:solidFill>
                  <a:schemeClr val="tx1">
                    <a:lumMod val="65000"/>
                    <a:lumOff val="35000"/>
                  </a:schemeClr>
                </a:solidFill>
              </a:rPr>
              <a:t>2 x 10G  - high speed lanes</a:t>
            </a:r>
          </a:p>
        </p:txBody>
      </p:sp>
      <p:sp>
        <p:nvSpPr>
          <p:cNvPr id="36" name="Title 1"/>
          <p:cNvSpPr>
            <a:spLocks noGrp="1"/>
          </p:cNvSpPr>
          <p:nvPr>
            <p:ph type="title"/>
          </p:nvPr>
        </p:nvSpPr>
        <p:spPr>
          <a:xfrm>
            <a:off x="1219200" y="514657"/>
            <a:ext cx="21945600" cy="1037926"/>
          </a:xfrm>
        </p:spPr>
        <p:txBody>
          <a:bodyPr/>
          <a:lstStyle/>
          <a:p>
            <a:pPr>
              <a:spcBef>
                <a:spcPts val="3200"/>
              </a:spcBef>
            </a:pPr>
            <a:r>
              <a:rPr lang="en-US" sz="6000" dirty="0"/>
              <a:t>Next-Gen Whitebox Switch Architecture Leveraging Server Design Elements</a:t>
            </a:r>
          </a:p>
        </p:txBody>
      </p:sp>
      <p:sp>
        <p:nvSpPr>
          <p:cNvPr id="37" name="Rectangle 36">
            <a:extLst>
              <a:ext uri="{FF2B5EF4-FFF2-40B4-BE49-F238E27FC236}">
                <a16:creationId xmlns:a16="http://schemas.microsoft.com/office/drawing/2014/main" id="{3A336C38-09D5-0B4A-AB63-A728B80917DE}"/>
              </a:ext>
            </a:extLst>
          </p:cNvPr>
          <p:cNvSpPr/>
          <p:nvPr/>
        </p:nvSpPr>
        <p:spPr>
          <a:xfrm>
            <a:off x="13797648" y="2035477"/>
            <a:ext cx="9481870" cy="8078966"/>
          </a:xfrm>
          <a:prstGeom prst="rect">
            <a:avLst/>
          </a:prstGeom>
          <a:solidFill>
            <a:srgbClr val="FFFFFF"/>
          </a:solidFill>
          <a:ln>
            <a:solidFill>
              <a:srgbClr val="999999"/>
            </a:solidFill>
          </a:ln>
          <a:effectLst>
            <a:outerShdw blurRad="50800" dist="38100" dir="2700000" algn="tl" rotWithShape="0">
              <a:prstClr val="black">
                <a:alpha val="40000"/>
              </a:prstClr>
            </a:outerShdw>
          </a:effectLst>
        </p:spPr>
        <p:txBody>
          <a:bodyPr wrap="square" anchor="ctr" anchorCtr="0">
            <a:noAutofit/>
          </a:bodyPr>
          <a:lstStyle/>
          <a:p>
            <a:pPr marL="457200" indent="-457200" eaLnBrk="0" fontAlgn="base" hangingPunct="0">
              <a:lnSpc>
                <a:spcPct val="95000"/>
              </a:lnSpc>
              <a:spcAft>
                <a:spcPts val="1600"/>
              </a:spcAft>
              <a:buSzPct val="85000"/>
              <a:buFont typeface="Arial" panose="020B0604020202020204" pitchFamily="34" charset="0"/>
              <a:buChar char="•"/>
            </a:pPr>
            <a:r>
              <a:rPr lang="en-US" sz="36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Powerful multicore x86 CPU Xeon architectures</a:t>
            </a:r>
          </a:p>
          <a:p>
            <a:pPr marL="457200" indent="-457200" eaLnBrk="0" fontAlgn="base" hangingPunct="0">
              <a:lnSpc>
                <a:spcPct val="95000"/>
              </a:lnSpc>
              <a:spcAft>
                <a:spcPts val="1600"/>
              </a:spcAft>
              <a:buSzPct val="85000"/>
              <a:buFont typeface="Arial" panose="020B0604020202020204" pitchFamily="34" charset="0"/>
              <a:buChar char="•"/>
            </a:pPr>
            <a:r>
              <a:rPr lang="en-US" sz="36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2 x 10 Gig Lanes is an OCP Design</a:t>
            </a:r>
          </a:p>
          <a:p>
            <a:pPr marL="457200" indent="-457200" eaLnBrk="0" fontAlgn="base" hangingPunct="0">
              <a:lnSpc>
                <a:spcPct val="95000"/>
              </a:lnSpc>
              <a:spcAft>
                <a:spcPts val="1600"/>
              </a:spcAft>
              <a:buSzPct val="85000"/>
              <a:buFont typeface="Arial" panose="020B0604020202020204" pitchFamily="34" charset="0"/>
              <a:buChar char="•"/>
            </a:pPr>
            <a:r>
              <a:rPr lang="en-US" sz="36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Rear-facing NICs to improve the control plane bandwidth for multiple </a:t>
            </a:r>
            <a:r>
              <a:rPr lang="en-US" sz="3600" b="1" dirty="0" err="1">
                <a:solidFill>
                  <a:prstClr val="black"/>
                </a:solidFill>
                <a:latin typeface="Source Sans Pro" panose="020B0503030403020204" pitchFamily="34" charset="0"/>
                <a:ea typeface="Source Sans Pro" panose="020B0503030403020204" pitchFamily="34" charset="0"/>
                <a:cs typeface="Arial" panose="020B0604020202020204" pitchFamily="34" charset="0"/>
              </a:rPr>
              <a:t>vRouter</a:t>
            </a:r>
            <a:r>
              <a:rPr lang="en-US" sz="36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instances</a:t>
            </a:r>
          </a:p>
          <a:p>
            <a:pPr marL="457200" indent="-457200" eaLnBrk="0" fontAlgn="base" hangingPunct="0">
              <a:lnSpc>
                <a:spcPct val="95000"/>
              </a:lnSpc>
              <a:spcAft>
                <a:spcPts val="1600"/>
              </a:spcAft>
              <a:buSzPct val="85000"/>
              <a:buFont typeface="Arial" panose="020B0604020202020204" pitchFamily="34" charset="0"/>
              <a:buChar char="•"/>
            </a:pPr>
            <a:r>
              <a:rPr lang="en-US" sz="36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High speed lanes used efficiently -  Analytics, Routing and  Firewall (offload </a:t>
            </a:r>
            <a:r>
              <a:rPr lang="en-US" sz="3600" b="1" dirty="0" err="1">
                <a:solidFill>
                  <a:prstClr val="black"/>
                </a:solidFill>
                <a:latin typeface="Source Sans Pro" panose="020B0503030403020204" pitchFamily="34" charset="0"/>
                <a:ea typeface="Source Sans Pro" panose="020B0503030403020204" pitchFamily="34" charset="0"/>
                <a:cs typeface="Arial" panose="020B0604020202020204" pitchFamily="34" charset="0"/>
              </a:rPr>
              <a:t>IPSec</a:t>
            </a:r>
            <a:r>
              <a:rPr lang="en-US" sz="36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a:t>
            </a:r>
          </a:p>
          <a:p>
            <a:pPr marL="457200" indent="-457200" eaLnBrk="0" fontAlgn="base" hangingPunct="0">
              <a:lnSpc>
                <a:spcPct val="95000"/>
              </a:lnSpc>
              <a:spcAft>
                <a:spcPts val="1600"/>
              </a:spcAft>
              <a:buSzPct val="85000"/>
              <a:buFont typeface="Arial" panose="020B0604020202020204" pitchFamily="34" charset="0"/>
              <a:buChar char="•"/>
            </a:pPr>
            <a:r>
              <a:rPr lang="en-US" sz="36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Onboard solid state storage to host third party services in containers or KVM</a:t>
            </a:r>
          </a:p>
          <a:p>
            <a:pPr marL="457200" indent="-457200" eaLnBrk="0" fontAlgn="base" hangingPunct="0">
              <a:lnSpc>
                <a:spcPct val="95000"/>
              </a:lnSpc>
              <a:spcAft>
                <a:spcPts val="1600"/>
              </a:spcAft>
              <a:buSzPct val="85000"/>
              <a:buFont typeface="Arial" panose="020B0604020202020204" pitchFamily="34" charset="0"/>
              <a:buChar char="•"/>
            </a:pPr>
            <a:r>
              <a:rPr lang="en-US" sz="36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Baseboard management controller (BMC)</a:t>
            </a:r>
          </a:p>
          <a:p>
            <a:pPr marL="457200" indent="-457200" eaLnBrk="0" fontAlgn="base" hangingPunct="0">
              <a:lnSpc>
                <a:spcPct val="95000"/>
              </a:lnSpc>
              <a:spcAft>
                <a:spcPts val="1600"/>
              </a:spcAft>
              <a:buSzPct val="85000"/>
              <a:buFont typeface="Arial" panose="020B0604020202020204" pitchFamily="34" charset="0"/>
              <a:buChar char="•"/>
            </a:pPr>
            <a:r>
              <a:rPr lang="en-US" sz="36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Trusted platform module (TPM)</a:t>
            </a:r>
          </a:p>
        </p:txBody>
      </p:sp>
      <p:sp>
        <p:nvSpPr>
          <p:cNvPr id="30" name="Rectangle 29">
            <a:extLst>
              <a:ext uri="{FF2B5EF4-FFF2-40B4-BE49-F238E27FC236}">
                <a16:creationId xmlns:a16="http://schemas.microsoft.com/office/drawing/2014/main" id="{81F0800A-C741-284B-9350-6FD14601EEED}"/>
              </a:ext>
            </a:extLst>
          </p:cNvPr>
          <p:cNvSpPr/>
          <p:nvPr/>
        </p:nvSpPr>
        <p:spPr>
          <a:xfrm>
            <a:off x="5091461" y="11580931"/>
            <a:ext cx="3934048" cy="461665"/>
          </a:xfrm>
          <a:prstGeom prst="rect">
            <a:avLst/>
          </a:prstGeom>
        </p:spPr>
        <p:txBody>
          <a:bodyPr wrap="square">
            <a:spAutoFit/>
          </a:bodyPr>
          <a:lstStyle/>
          <a:p>
            <a:pPr lvl="0">
              <a:defRPr/>
            </a:pPr>
            <a:r>
              <a:rPr lang="en-US" sz="2400" dirty="0">
                <a:solidFill>
                  <a:schemeClr val="tx1">
                    <a:lumMod val="75000"/>
                    <a:lumOff val="25000"/>
                  </a:schemeClr>
                </a:solidFill>
              </a:rPr>
              <a:t>32x100G / 1U</a:t>
            </a:r>
          </a:p>
        </p:txBody>
      </p:sp>
    </p:spTree>
    <p:extLst>
      <p:ext uri="{BB962C8B-B14F-4D97-AF65-F5344CB8AC3E}">
        <p14:creationId xmlns:p14="http://schemas.microsoft.com/office/powerpoint/2010/main" val="783349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68161" y="1225689"/>
            <a:ext cx="23015839" cy="5632311"/>
          </a:xfrm>
          <a:prstGeom prst="rect">
            <a:avLst/>
          </a:prstGeom>
          <a:noFill/>
        </p:spPr>
        <p:txBody>
          <a:bodyPr wrap="square" rtlCol="0">
            <a:spAutoFit/>
          </a:bodyPr>
          <a:lstStyle/>
          <a:p>
            <a:pPr>
              <a:buClr>
                <a:schemeClr val="tx1">
                  <a:lumMod val="50000"/>
                  <a:lumOff val="50000"/>
                </a:schemeClr>
              </a:buClr>
              <a:buSzPct val="75000"/>
            </a:pPr>
            <a:r>
              <a:rPr lang="en-US" sz="6000" b="1" dirty="0">
                <a:solidFill>
                  <a:srgbClr val="5F6061"/>
                </a:solidFill>
                <a:latin typeface="Source Sans Pro"/>
                <a:ea typeface="Source Sans Pro"/>
              </a:rPr>
              <a:t>Most data center operators and cloud providers have multiple tenants running on their infrastructure. Today we use VRFs for isolation. </a:t>
            </a:r>
          </a:p>
          <a:p>
            <a:pPr>
              <a:buClr>
                <a:schemeClr val="tx1">
                  <a:lumMod val="50000"/>
                  <a:lumOff val="50000"/>
                </a:schemeClr>
              </a:buClr>
              <a:buSzPct val="75000"/>
            </a:pPr>
            <a:endParaRPr lang="en-US" sz="6000" b="1" dirty="0">
              <a:solidFill>
                <a:srgbClr val="5F6061"/>
              </a:solidFill>
              <a:latin typeface="Source Sans Pro"/>
              <a:ea typeface="Source Sans Pro"/>
            </a:endParaRPr>
          </a:p>
          <a:p>
            <a:pPr>
              <a:buClr>
                <a:schemeClr val="tx1">
                  <a:lumMod val="50000"/>
                  <a:lumOff val="50000"/>
                </a:schemeClr>
              </a:buClr>
              <a:buSzPct val="75000"/>
            </a:pPr>
            <a:r>
              <a:rPr lang="en-US" sz="6000" b="1" dirty="0">
                <a:solidFill>
                  <a:srgbClr val="5F6061"/>
                </a:solidFill>
                <a:latin typeface="Source Sans Pro"/>
                <a:ea typeface="Source Sans Pro"/>
              </a:rPr>
              <a:t>Question: </a:t>
            </a:r>
          </a:p>
          <a:p>
            <a:pPr>
              <a:buClr>
                <a:schemeClr val="tx1">
                  <a:lumMod val="50000"/>
                  <a:lumOff val="50000"/>
                </a:schemeClr>
              </a:buClr>
              <a:buSzPct val="75000"/>
            </a:pPr>
            <a:r>
              <a:rPr lang="en-US" sz="6000" b="1" dirty="0">
                <a:solidFill>
                  <a:srgbClr val="5F6061"/>
                </a:solidFill>
                <a:latin typeface="Source Sans Pro"/>
                <a:ea typeface="Source Sans Pro"/>
              </a:rPr>
              <a:t>Can we provide better isolation / network slicing?</a:t>
            </a:r>
          </a:p>
        </p:txBody>
      </p:sp>
      <p:sp>
        <p:nvSpPr>
          <p:cNvPr id="40" name="Rectangle 39"/>
          <p:cNvSpPr/>
          <p:nvPr/>
        </p:nvSpPr>
        <p:spPr>
          <a:xfrm>
            <a:off x="15333785" y="5132746"/>
            <a:ext cx="7473462" cy="707886"/>
          </a:xfrm>
          <a:prstGeom prst="rect">
            <a:avLst/>
          </a:prstGeom>
        </p:spPr>
        <p:txBody>
          <a:bodyPr wrap="square">
            <a:spAutoFit/>
          </a:bodyPr>
          <a:lstStyle/>
          <a:p>
            <a:pPr algn="r">
              <a:buClr>
                <a:schemeClr val="tx1">
                  <a:lumMod val="50000"/>
                  <a:lumOff val="50000"/>
                </a:schemeClr>
              </a:buClr>
              <a:buSzPct val="75000"/>
            </a:pPr>
            <a:r>
              <a:rPr lang="en-US" sz="4000" dirty="0">
                <a:solidFill>
                  <a:schemeClr val="tx1">
                    <a:lumMod val="65000"/>
                    <a:lumOff val="35000"/>
                  </a:schemeClr>
                </a:solidFill>
                <a:latin typeface="Avenir Book" charset="0"/>
                <a:ea typeface="Avenir Book" charset="0"/>
                <a:cs typeface="Avenir Book" charset="0"/>
              </a:rPr>
              <a:t>   </a:t>
            </a:r>
            <a:endParaRPr lang="en-US" sz="4000" dirty="0">
              <a:solidFill>
                <a:schemeClr val="tx1">
                  <a:lumMod val="65000"/>
                  <a:lumOff val="35000"/>
                </a:schemeClr>
              </a:solidFill>
            </a:endParaRPr>
          </a:p>
        </p:txBody>
      </p:sp>
    </p:spTree>
    <p:extLst>
      <p:ext uri="{BB962C8B-B14F-4D97-AF65-F5344CB8AC3E}">
        <p14:creationId xmlns:p14="http://schemas.microsoft.com/office/powerpoint/2010/main" val="2347096639"/>
      </p:ext>
    </p:extLst>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027" y="186969"/>
            <a:ext cx="21949584" cy="1037926"/>
          </a:xfrm>
        </p:spPr>
        <p:txBody>
          <a:bodyPr/>
          <a:lstStyle/>
          <a:p>
            <a:r>
              <a:rPr lang="en-US" sz="8000" dirty="0"/>
              <a:t>Multi-tenancy with VRFs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1349" y="8259595"/>
            <a:ext cx="1066800" cy="1066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5679" y="8259595"/>
            <a:ext cx="1066800" cy="10668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119" y="8259595"/>
            <a:ext cx="1066800" cy="1066800"/>
          </a:xfrm>
          <a:prstGeom prst="rect">
            <a:avLst/>
          </a:prstGeom>
        </p:spPr>
      </p:pic>
      <p:cxnSp>
        <p:nvCxnSpPr>
          <p:cNvPr id="8" name="Straight Connector 7"/>
          <p:cNvCxnSpPr>
            <a:cxnSpLocks/>
            <a:endCxn id="32" idx="2"/>
          </p:cNvCxnSpPr>
          <p:nvPr/>
        </p:nvCxnSpPr>
        <p:spPr>
          <a:xfrm flipV="1">
            <a:off x="3134314" y="9326396"/>
            <a:ext cx="1767554"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a:endCxn id="32" idx="2"/>
          </p:cNvCxnSpPr>
          <p:nvPr/>
        </p:nvCxnSpPr>
        <p:spPr>
          <a:xfrm flipV="1">
            <a:off x="4901867" y="9326395"/>
            <a:ext cx="0"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936149" y="10103196"/>
            <a:ext cx="1060128" cy="1405694"/>
            <a:chOff x="3115815" y="5330422"/>
            <a:chExt cx="530064" cy="702847"/>
          </a:xfrm>
        </p:grpSpPr>
        <p:sp>
          <p:nvSpPr>
            <p:cNvPr id="11" name="Rectangle 10"/>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 name="Oval 11"/>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 name="Straight Connector 12"/>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0" name="Rectangle 19"/>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 name="Oval 20"/>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22" name="Straight Connector 21"/>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9" name="Rectangle 28"/>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0" name="Oval 29"/>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1" name="Straight Connector 30"/>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8" name="Rectangle 37"/>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 name="Oval 38"/>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0" name="Straight Connector 39"/>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7" name="Group 46"/>
          <p:cNvGrpSpPr/>
          <p:nvPr/>
        </p:nvGrpSpPr>
        <p:grpSpPr>
          <a:xfrm>
            <a:off x="6159813" y="10103196"/>
            <a:ext cx="1060128" cy="1405694"/>
            <a:chOff x="2227647" y="5330422"/>
            <a:chExt cx="530064" cy="702847"/>
          </a:xfrm>
        </p:grpSpPr>
        <p:sp>
          <p:nvSpPr>
            <p:cNvPr id="48" name="Rectangle 47"/>
            <p:cNvSpPr/>
            <p:nvPr/>
          </p:nvSpPr>
          <p:spPr>
            <a:xfrm>
              <a:off x="2227647"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9" name="Oval 48"/>
            <p:cNvSpPr/>
            <p:nvPr/>
          </p:nvSpPr>
          <p:spPr>
            <a:xfrm>
              <a:off x="2638643"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0" name="Straight Connector 49"/>
            <p:cNvCxnSpPr/>
            <p:nvPr/>
          </p:nvCxnSpPr>
          <p:spPr>
            <a:xfrm>
              <a:off x="229491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33909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385383"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43166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48005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26340"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253347"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7" name="Rectangle 56"/>
            <p:cNvSpPr/>
            <p:nvPr/>
          </p:nvSpPr>
          <p:spPr>
            <a:xfrm>
              <a:off x="2227647"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8" name="Oval 57"/>
            <p:cNvSpPr/>
            <p:nvPr/>
          </p:nvSpPr>
          <p:spPr>
            <a:xfrm>
              <a:off x="2638643"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9" name="Straight Connector 58"/>
            <p:cNvCxnSpPr/>
            <p:nvPr/>
          </p:nvCxnSpPr>
          <p:spPr>
            <a:xfrm>
              <a:off x="229491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33909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385383"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43166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48005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526340"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2253347"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6" name="Rectangle 65"/>
            <p:cNvSpPr/>
            <p:nvPr/>
          </p:nvSpPr>
          <p:spPr>
            <a:xfrm>
              <a:off x="2227647"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7" name="Oval 66"/>
            <p:cNvSpPr/>
            <p:nvPr/>
          </p:nvSpPr>
          <p:spPr>
            <a:xfrm>
              <a:off x="2638643"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68" name="Straight Connector 67"/>
            <p:cNvCxnSpPr/>
            <p:nvPr/>
          </p:nvCxnSpPr>
          <p:spPr>
            <a:xfrm>
              <a:off x="229491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3909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385383"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43166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8005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526340"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2253347"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5" name="Rectangle 74"/>
            <p:cNvSpPr/>
            <p:nvPr/>
          </p:nvSpPr>
          <p:spPr>
            <a:xfrm>
              <a:off x="2227647"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6" name="Oval 75"/>
            <p:cNvSpPr/>
            <p:nvPr/>
          </p:nvSpPr>
          <p:spPr>
            <a:xfrm>
              <a:off x="2638643"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77" name="Straight Connector 76"/>
            <p:cNvCxnSpPr/>
            <p:nvPr/>
          </p:nvCxnSpPr>
          <p:spPr>
            <a:xfrm>
              <a:off x="229491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33909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385383"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43166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48005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526340"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2253347"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4" name="Group 83"/>
          <p:cNvGrpSpPr/>
          <p:nvPr/>
        </p:nvGrpSpPr>
        <p:grpSpPr>
          <a:xfrm>
            <a:off x="4371803" y="10102444"/>
            <a:ext cx="1060128" cy="1405694"/>
            <a:chOff x="1333642" y="5330046"/>
            <a:chExt cx="530064" cy="702847"/>
          </a:xfrm>
        </p:grpSpPr>
        <p:sp>
          <p:nvSpPr>
            <p:cNvPr id="85" name="Rectangle 84"/>
            <p:cNvSpPr/>
            <p:nvPr/>
          </p:nvSpPr>
          <p:spPr>
            <a:xfrm>
              <a:off x="1333642" y="53300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6" name="Oval 85"/>
            <p:cNvSpPr/>
            <p:nvPr/>
          </p:nvSpPr>
          <p:spPr>
            <a:xfrm>
              <a:off x="1744638" y="53936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87" name="Straight Connector 86"/>
            <p:cNvCxnSpPr/>
            <p:nvPr/>
          </p:nvCxnSpPr>
          <p:spPr>
            <a:xfrm>
              <a:off x="140091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44509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491378"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537663"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586051"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632335"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1359342" y="53573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4" name="Rectangle 93"/>
            <p:cNvSpPr/>
            <p:nvPr/>
          </p:nvSpPr>
          <p:spPr>
            <a:xfrm>
              <a:off x="1333642" y="5505758"/>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5" name="Oval 94"/>
            <p:cNvSpPr/>
            <p:nvPr/>
          </p:nvSpPr>
          <p:spPr>
            <a:xfrm>
              <a:off x="1744638" y="5569378"/>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96" name="Straight Connector 95"/>
            <p:cNvCxnSpPr/>
            <p:nvPr/>
          </p:nvCxnSpPr>
          <p:spPr>
            <a:xfrm>
              <a:off x="140091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44509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491378"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537663"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586051"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632335"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1359342" y="5533024"/>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3" name="Rectangle 102"/>
            <p:cNvSpPr/>
            <p:nvPr/>
          </p:nvSpPr>
          <p:spPr>
            <a:xfrm>
              <a:off x="1333642" y="5681470"/>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4" name="Oval 103"/>
            <p:cNvSpPr/>
            <p:nvPr/>
          </p:nvSpPr>
          <p:spPr>
            <a:xfrm>
              <a:off x="1744638" y="5745090"/>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05" name="Straight Connector 104"/>
            <p:cNvCxnSpPr/>
            <p:nvPr/>
          </p:nvCxnSpPr>
          <p:spPr>
            <a:xfrm>
              <a:off x="140091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44509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491378"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1537663"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1586051"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1632335"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1359342" y="5708736"/>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2" name="Rectangle 111"/>
            <p:cNvSpPr/>
            <p:nvPr/>
          </p:nvSpPr>
          <p:spPr>
            <a:xfrm>
              <a:off x="1333642" y="585718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3" name="Oval 112"/>
            <p:cNvSpPr/>
            <p:nvPr/>
          </p:nvSpPr>
          <p:spPr>
            <a:xfrm>
              <a:off x="1744638" y="592080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14" name="Straight Connector 113"/>
            <p:cNvCxnSpPr/>
            <p:nvPr/>
          </p:nvCxnSpPr>
          <p:spPr>
            <a:xfrm>
              <a:off x="140091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44509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1491378"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1537663"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1586051"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632335"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20" name="Rectangle 119"/>
            <p:cNvSpPr/>
            <p:nvPr/>
          </p:nvSpPr>
          <p:spPr>
            <a:xfrm>
              <a:off x="1359342" y="588444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121" name="Group 120"/>
          <p:cNvGrpSpPr/>
          <p:nvPr/>
        </p:nvGrpSpPr>
        <p:grpSpPr>
          <a:xfrm>
            <a:off x="2604249" y="10104234"/>
            <a:ext cx="1060128" cy="1405694"/>
            <a:chOff x="449865" y="5330941"/>
            <a:chExt cx="530064" cy="702847"/>
          </a:xfrm>
        </p:grpSpPr>
        <p:sp>
          <p:nvSpPr>
            <p:cNvPr id="122" name="Rectangle 121"/>
            <p:cNvSpPr/>
            <p:nvPr/>
          </p:nvSpPr>
          <p:spPr>
            <a:xfrm>
              <a:off x="449865" y="533094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3" name="Oval 122"/>
            <p:cNvSpPr/>
            <p:nvPr/>
          </p:nvSpPr>
          <p:spPr>
            <a:xfrm>
              <a:off x="860861" y="539456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24" name="Straight Connector 123"/>
            <p:cNvCxnSpPr/>
            <p:nvPr/>
          </p:nvCxnSpPr>
          <p:spPr>
            <a:xfrm>
              <a:off x="51713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6131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7601"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653886"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02274"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48558"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0" name="Rectangle 129"/>
            <p:cNvSpPr/>
            <p:nvPr/>
          </p:nvSpPr>
          <p:spPr>
            <a:xfrm>
              <a:off x="475565" y="535820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1" name="Rectangle 130"/>
            <p:cNvSpPr/>
            <p:nvPr/>
          </p:nvSpPr>
          <p:spPr>
            <a:xfrm>
              <a:off x="449865" y="5506653"/>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2" name="Oval 131"/>
            <p:cNvSpPr/>
            <p:nvPr/>
          </p:nvSpPr>
          <p:spPr>
            <a:xfrm>
              <a:off x="860861" y="5570273"/>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3" name="Straight Connector 132"/>
            <p:cNvCxnSpPr/>
            <p:nvPr/>
          </p:nvCxnSpPr>
          <p:spPr>
            <a:xfrm>
              <a:off x="51713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6131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607601"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653886"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702274"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748558"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9" name="Rectangle 138"/>
            <p:cNvSpPr/>
            <p:nvPr/>
          </p:nvSpPr>
          <p:spPr>
            <a:xfrm>
              <a:off x="475565" y="5533919"/>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0" name="Rectangle 139"/>
            <p:cNvSpPr/>
            <p:nvPr/>
          </p:nvSpPr>
          <p:spPr>
            <a:xfrm>
              <a:off x="449865" y="5682365"/>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1" name="Oval 140"/>
            <p:cNvSpPr/>
            <p:nvPr/>
          </p:nvSpPr>
          <p:spPr>
            <a:xfrm>
              <a:off x="860861" y="5745985"/>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42" name="Straight Connector 141"/>
            <p:cNvCxnSpPr/>
            <p:nvPr/>
          </p:nvCxnSpPr>
          <p:spPr>
            <a:xfrm>
              <a:off x="51713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56131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607601"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653886"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02274"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748558"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a:xfrm>
              <a:off x="475565" y="5709631"/>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9" name="Rectangle 148"/>
            <p:cNvSpPr/>
            <p:nvPr/>
          </p:nvSpPr>
          <p:spPr>
            <a:xfrm>
              <a:off x="449865" y="585807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50" name="Oval 149"/>
            <p:cNvSpPr/>
            <p:nvPr/>
          </p:nvSpPr>
          <p:spPr>
            <a:xfrm>
              <a:off x="860861" y="592169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51" name="Straight Connector 150"/>
            <p:cNvCxnSpPr/>
            <p:nvPr/>
          </p:nvCxnSpPr>
          <p:spPr>
            <a:xfrm>
              <a:off x="51713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56131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7601"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53886"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02274"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748558"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57" name="Rectangle 156"/>
            <p:cNvSpPr/>
            <p:nvPr/>
          </p:nvSpPr>
          <p:spPr>
            <a:xfrm>
              <a:off x="475565" y="588534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160" name="Picture 15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4237" y="8257805"/>
            <a:ext cx="1066800" cy="1066800"/>
          </a:xfrm>
          <a:prstGeom prst="rect">
            <a:avLst/>
          </a:prstGeom>
        </p:spPr>
      </p:pic>
      <p:cxnSp>
        <p:nvCxnSpPr>
          <p:cNvPr id="162" name="Straight Connector 161"/>
          <p:cNvCxnSpPr>
            <a:cxnSpLocks/>
            <a:stCxn id="909" idx="2"/>
            <a:endCxn id="6" idx="0"/>
          </p:cNvCxnSpPr>
          <p:nvPr/>
        </p:nvCxnSpPr>
        <p:spPr>
          <a:xfrm flipH="1">
            <a:off x="6689080" y="6700866"/>
            <a:ext cx="413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a:cxnSpLocks/>
            <a:stCxn id="910" idx="2"/>
            <a:endCxn id="7" idx="0"/>
          </p:cNvCxnSpPr>
          <p:nvPr/>
        </p:nvCxnSpPr>
        <p:spPr>
          <a:xfrm>
            <a:off x="8470059" y="6700866"/>
            <a:ext cx="246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cxnSpLocks/>
            <a:stCxn id="16" idx="1"/>
            <a:endCxn id="15" idx="3"/>
          </p:cNvCxnSpPr>
          <p:nvPr/>
        </p:nvCxnSpPr>
        <p:spPr>
          <a:xfrm flipH="1">
            <a:off x="7222479" y="8792995"/>
            <a:ext cx="716640" cy="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cxnSpLocks/>
            <a:stCxn id="909" idx="2"/>
            <a:endCxn id="160" idx="0"/>
          </p:cNvCxnSpPr>
          <p:nvPr/>
        </p:nvCxnSpPr>
        <p:spPr>
          <a:xfrm flipH="1">
            <a:off x="4907637" y="6700865"/>
            <a:ext cx="1785576"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a:cxnSpLocks/>
            <a:stCxn id="7" idx="0"/>
            <a:endCxn id="909" idx="2"/>
          </p:cNvCxnSpPr>
          <p:nvPr/>
        </p:nvCxnSpPr>
        <p:spPr>
          <a:xfrm flipH="1" flipV="1">
            <a:off x="6693214" y="6700866"/>
            <a:ext cx="1779306"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cxnSpLocks/>
            <a:stCxn id="909" idx="2"/>
            <a:endCxn id="5" idx="0"/>
          </p:cNvCxnSpPr>
          <p:nvPr/>
        </p:nvCxnSpPr>
        <p:spPr>
          <a:xfrm flipH="1">
            <a:off x="3134749" y="6700866"/>
            <a:ext cx="355846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cxnSpLocks/>
            <a:stCxn id="12" idx="2"/>
            <a:endCxn id="131" idx="0"/>
          </p:cNvCxnSpPr>
          <p:nvPr/>
        </p:nvCxnSpPr>
        <p:spPr>
          <a:xfrm flipH="1">
            <a:off x="3134313" y="9326396"/>
            <a:ext cx="436"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cxnSpLocks/>
            <a:stCxn id="12" idx="2"/>
            <a:endCxn id="94" idx="0"/>
          </p:cNvCxnSpPr>
          <p:nvPr/>
        </p:nvCxnSpPr>
        <p:spPr>
          <a:xfrm>
            <a:off x="3134750" y="9326395"/>
            <a:ext cx="1767118"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cxnSpLocks/>
            <a:stCxn id="15" idx="2"/>
            <a:endCxn id="65" idx="0"/>
          </p:cNvCxnSpPr>
          <p:nvPr/>
        </p:nvCxnSpPr>
        <p:spPr>
          <a:xfrm>
            <a:off x="6689080" y="9326395"/>
            <a:ext cx="798"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cxnSpLocks/>
            <a:stCxn id="16" idx="2"/>
            <a:endCxn id="57" idx="0"/>
          </p:cNvCxnSpPr>
          <p:nvPr/>
        </p:nvCxnSpPr>
        <p:spPr>
          <a:xfrm flipH="1">
            <a:off x="6689878" y="9326395"/>
            <a:ext cx="1782642"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cxnSpLocks/>
            <a:stCxn id="16" idx="2"/>
            <a:endCxn id="28" idx="0"/>
          </p:cNvCxnSpPr>
          <p:nvPr/>
        </p:nvCxnSpPr>
        <p:spPr>
          <a:xfrm flipH="1">
            <a:off x="8466214" y="9326395"/>
            <a:ext cx="6306"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a:cxnSpLocks/>
            <a:stCxn id="15" idx="2"/>
            <a:endCxn id="20" idx="0"/>
          </p:cNvCxnSpPr>
          <p:nvPr/>
        </p:nvCxnSpPr>
        <p:spPr>
          <a:xfrm>
            <a:off x="6689080" y="9326395"/>
            <a:ext cx="1777134"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55" name="Picture 2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1995" y="8253713"/>
            <a:ext cx="1066800" cy="1066800"/>
          </a:xfrm>
          <a:prstGeom prst="rect">
            <a:avLst/>
          </a:prstGeom>
        </p:spPr>
      </p:pic>
      <p:pic>
        <p:nvPicPr>
          <p:cNvPr id="256" name="Picture 2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3943" y="8246933"/>
            <a:ext cx="1066800" cy="1066800"/>
          </a:xfrm>
          <a:prstGeom prst="rect">
            <a:avLst/>
          </a:prstGeom>
        </p:spPr>
      </p:pic>
      <p:cxnSp>
        <p:nvCxnSpPr>
          <p:cNvPr id="257" name="Straight Connector 256"/>
          <p:cNvCxnSpPr/>
          <p:nvPr/>
        </p:nvCxnSpPr>
        <p:spPr>
          <a:xfrm flipH="1">
            <a:off x="10868795" y="8780333"/>
            <a:ext cx="695148" cy="678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a:off x="10322790" y="9320513"/>
            <a:ext cx="12606" cy="7635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a:cxnSpLocks/>
            <a:stCxn id="256" idx="2"/>
            <a:endCxn id="926" idx="0"/>
          </p:cNvCxnSpPr>
          <p:nvPr/>
        </p:nvCxnSpPr>
        <p:spPr>
          <a:xfrm flipH="1">
            <a:off x="10332347" y="9313734"/>
            <a:ext cx="1764996" cy="78871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a:cxnSpLocks/>
            <a:stCxn id="256" idx="2"/>
            <a:endCxn id="925" idx="0"/>
          </p:cNvCxnSpPr>
          <p:nvPr/>
        </p:nvCxnSpPr>
        <p:spPr>
          <a:xfrm flipH="1">
            <a:off x="12087786" y="9313733"/>
            <a:ext cx="9558" cy="77642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a:cxnSpLocks/>
            <a:stCxn id="255" idx="2"/>
            <a:endCxn id="925" idx="0"/>
          </p:cNvCxnSpPr>
          <p:nvPr/>
        </p:nvCxnSpPr>
        <p:spPr>
          <a:xfrm>
            <a:off x="10335396" y="9320513"/>
            <a:ext cx="1752390" cy="76964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a:cxnSpLocks/>
            <a:stCxn id="256" idx="0"/>
            <a:endCxn id="910" idx="2"/>
          </p:cNvCxnSpPr>
          <p:nvPr/>
        </p:nvCxnSpPr>
        <p:spPr>
          <a:xfrm flipH="1" flipV="1">
            <a:off x="8470059" y="6700865"/>
            <a:ext cx="3627284"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cxnSpLocks/>
            <a:stCxn id="255" idx="0"/>
            <a:endCxn id="909" idx="2"/>
          </p:cNvCxnSpPr>
          <p:nvPr/>
        </p:nvCxnSpPr>
        <p:spPr>
          <a:xfrm flipH="1" flipV="1">
            <a:off x="6693214" y="6700865"/>
            <a:ext cx="3642182"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3" name="Straight Connector 892"/>
          <p:cNvCxnSpPr>
            <a:cxnSpLocks/>
            <a:stCxn id="255" idx="0"/>
            <a:endCxn id="910" idx="2"/>
          </p:cNvCxnSpPr>
          <p:nvPr/>
        </p:nvCxnSpPr>
        <p:spPr>
          <a:xfrm flipH="1" flipV="1">
            <a:off x="8470059" y="6700865"/>
            <a:ext cx="1865336"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6" name="Straight Connector 895"/>
          <p:cNvCxnSpPr>
            <a:cxnSpLocks/>
            <a:stCxn id="6" idx="0"/>
            <a:endCxn id="910" idx="2"/>
          </p:cNvCxnSpPr>
          <p:nvPr/>
        </p:nvCxnSpPr>
        <p:spPr>
          <a:xfrm flipV="1">
            <a:off x="6689079" y="6700866"/>
            <a:ext cx="178098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9" name="Straight Connector 898"/>
          <p:cNvCxnSpPr>
            <a:cxnSpLocks/>
            <a:stCxn id="160" idx="0"/>
            <a:endCxn id="910" idx="2"/>
          </p:cNvCxnSpPr>
          <p:nvPr/>
        </p:nvCxnSpPr>
        <p:spPr>
          <a:xfrm flipV="1">
            <a:off x="4907638" y="6700865"/>
            <a:ext cx="3562422"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p:cNvCxnSpPr>
            <a:cxnSpLocks/>
            <a:stCxn id="5" idx="0"/>
            <a:endCxn id="910" idx="2"/>
          </p:cNvCxnSpPr>
          <p:nvPr/>
        </p:nvCxnSpPr>
        <p:spPr>
          <a:xfrm flipV="1">
            <a:off x="3134750" y="6700866"/>
            <a:ext cx="533531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6" name="Straight Connector 905"/>
          <p:cNvCxnSpPr>
            <a:cxnSpLocks/>
            <a:stCxn id="256" idx="0"/>
            <a:endCxn id="909" idx="2"/>
          </p:cNvCxnSpPr>
          <p:nvPr/>
        </p:nvCxnSpPr>
        <p:spPr>
          <a:xfrm flipH="1" flipV="1">
            <a:off x="6693214" y="6700865"/>
            <a:ext cx="5404130"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09" name="Picture 90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813" y="5634065"/>
            <a:ext cx="1066800" cy="1066800"/>
          </a:xfrm>
          <a:prstGeom prst="rect">
            <a:avLst/>
          </a:prstGeom>
        </p:spPr>
      </p:pic>
      <p:pic>
        <p:nvPicPr>
          <p:cNvPr id="910" name="Picture 9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6659" y="5634065"/>
            <a:ext cx="1066800" cy="1066800"/>
          </a:xfrm>
          <a:prstGeom prst="rect">
            <a:avLst/>
          </a:prstGeom>
        </p:spPr>
      </p:pic>
      <p:pic>
        <p:nvPicPr>
          <p:cNvPr id="925" name="Picture 924" descr="Pluribus_Asset Asset 43@400ppi.png">
            <a:extLst>
              <a:ext uri="{FF2B5EF4-FFF2-40B4-BE49-F238E27FC236}">
                <a16:creationId xmlns:a16="http://schemas.microsoft.com/office/drawing/2014/main" id="{6F2A85D3-564D-794E-9FB3-5EA8D83189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57433" y="10090157"/>
            <a:ext cx="1060704" cy="1060704"/>
          </a:xfrm>
          <a:prstGeom prst="rect">
            <a:avLst/>
          </a:prstGeom>
        </p:spPr>
      </p:pic>
      <p:pic>
        <p:nvPicPr>
          <p:cNvPr id="926" name="Picture 925" descr="Pluribus_Asset Asset 253@400ppi.png">
            <a:extLst>
              <a:ext uri="{FF2B5EF4-FFF2-40B4-BE49-F238E27FC236}">
                <a16:creationId xmlns:a16="http://schemas.microsoft.com/office/drawing/2014/main" id="{D9D36E6D-F70D-254A-83B0-7E742D546D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1995" y="10102443"/>
            <a:ext cx="1060704" cy="1060704"/>
          </a:xfrm>
          <a:prstGeom prst="rect">
            <a:avLst/>
          </a:prstGeom>
        </p:spPr>
      </p:pic>
      <p:pic>
        <p:nvPicPr>
          <p:cNvPr id="933" name="Picture 9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631" y="5628607"/>
            <a:ext cx="1188720" cy="1188720"/>
          </a:xfrm>
          <a:prstGeom prst="rect">
            <a:avLst/>
          </a:prstGeom>
          <a:effectLst>
            <a:glow rad="63500">
              <a:srgbClr val="FFFF00"/>
            </a:glow>
          </a:effectLst>
        </p:spPr>
      </p:pic>
      <p:pic>
        <p:nvPicPr>
          <p:cNvPr id="934" name="Picture 9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85795" y="5634065"/>
            <a:ext cx="1188720" cy="1188720"/>
          </a:xfrm>
          <a:prstGeom prst="rect">
            <a:avLst/>
          </a:prstGeom>
          <a:effectLst>
            <a:glow rad="63500">
              <a:srgbClr val="FFFF00"/>
            </a:glow>
          </a:effectLst>
        </p:spPr>
      </p:pic>
      <p:cxnSp>
        <p:nvCxnSpPr>
          <p:cNvPr id="935" name="Straight Connector 934"/>
          <p:cNvCxnSpPr>
            <a:cxnSpLocks/>
            <a:stCxn id="255" idx="0"/>
            <a:endCxn id="933" idx="2"/>
          </p:cNvCxnSpPr>
          <p:nvPr/>
        </p:nvCxnSpPr>
        <p:spPr>
          <a:xfrm flipV="1">
            <a:off x="10335395" y="6817328"/>
            <a:ext cx="1439596" cy="143638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8" name="Straight Connector 937"/>
          <p:cNvCxnSpPr>
            <a:cxnSpLocks/>
            <a:stCxn id="256" idx="0"/>
            <a:endCxn id="933" idx="2"/>
          </p:cNvCxnSpPr>
          <p:nvPr/>
        </p:nvCxnSpPr>
        <p:spPr>
          <a:xfrm flipH="1" flipV="1">
            <a:off x="11774991" y="6817328"/>
            <a:ext cx="322352" cy="142960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1" name="Straight Connector 940"/>
          <p:cNvCxnSpPr>
            <a:cxnSpLocks/>
            <a:stCxn id="256" idx="0"/>
            <a:endCxn id="934" idx="2"/>
          </p:cNvCxnSpPr>
          <p:nvPr/>
        </p:nvCxnSpPr>
        <p:spPr>
          <a:xfrm flipV="1">
            <a:off x="12097343" y="6822785"/>
            <a:ext cx="1582812" cy="14241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4" name="Straight Connector 943"/>
          <p:cNvCxnSpPr>
            <a:cxnSpLocks/>
            <a:stCxn id="255" idx="0"/>
            <a:endCxn id="934" idx="2"/>
          </p:cNvCxnSpPr>
          <p:nvPr/>
        </p:nvCxnSpPr>
        <p:spPr>
          <a:xfrm flipV="1">
            <a:off x="10335395" y="6822785"/>
            <a:ext cx="3344760" cy="143092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0" name="Rectangle 969"/>
          <p:cNvSpPr/>
          <p:nvPr/>
        </p:nvSpPr>
        <p:spPr>
          <a:xfrm>
            <a:off x="11117912" y="5979476"/>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1" name="Rectangle 970"/>
          <p:cNvSpPr/>
          <p:nvPr/>
        </p:nvSpPr>
        <p:spPr>
          <a:xfrm>
            <a:off x="13023076" y="5982570"/>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5" name="Rectangle 974"/>
          <p:cNvSpPr/>
          <p:nvPr/>
        </p:nvSpPr>
        <p:spPr>
          <a:xfrm>
            <a:off x="2460411" y="5144645"/>
            <a:ext cx="12045696" cy="6720520"/>
          </a:xfrm>
          <a:prstGeom prst="rect">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9" name="TextBox 218">
            <a:extLst>
              <a:ext uri="{FF2B5EF4-FFF2-40B4-BE49-F238E27FC236}">
                <a16:creationId xmlns:a16="http://schemas.microsoft.com/office/drawing/2014/main" id="{68A7CD97-234A-384C-8C54-45FBB86AF10F}"/>
              </a:ext>
            </a:extLst>
          </p:cNvPr>
          <p:cNvSpPr txBox="1"/>
          <p:nvPr/>
        </p:nvSpPr>
        <p:spPr>
          <a:xfrm>
            <a:off x="10640908" y="10943733"/>
            <a:ext cx="1760418" cy="1200329"/>
          </a:xfrm>
          <a:prstGeom prst="rect">
            <a:avLst/>
          </a:prstGeom>
          <a:noFill/>
        </p:spPr>
        <p:txBody>
          <a:bodyPr wrap="none" rtlCol="0">
            <a:spAutoFit/>
          </a:bodyPr>
          <a:lstStyle/>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a:p>
            <a:pPr>
              <a:buClr>
                <a:schemeClr val="tx1">
                  <a:lumMod val="50000"/>
                  <a:lumOff val="50000"/>
                </a:schemeClr>
              </a:buClr>
              <a:buSzPct val="75000"/>
            </a:pPr>
            <a:r>
              <a:rPr lang="en-US" sz="2400" dirty="0">
                <a:solidFill>
                  <a:schemeClr val="tx1">
                    <a:lumMod val="65000"/>
                    <a:lumOff val="35000"/>
                  </a:schemeClr>
                </a:solidFill>
              </a:rPr>
              <a:t>Hosting DC</a:t>
            </a:r>
          </a:p>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p:txBody>
      </p:sp>
      <p:grpSp>
        <p:nvGrpSpPr>
          <p:cNvPr id="349" name="Group 348">
            <a:extLst>
              <a:ext uri="{FF2B5EF4-FFF2-40B4-BE49-F238E27FC236}">
                <a16:creationId xmlns:a16="http://schemas.microsoft.com/office/drawing/2014/main" id="{426B1D2E-EA54-6540-9534-24F8375AB025}"/>
              </a:ext>
            </a:extLst>
          </p:cNvPr>
          <p:cNvGrpSpPr/>
          <p:nvPr/>
        </p:nvGrpSpPr>
        <p:grpSpPr>
          <a:xfrm>
            <a:off x="4379709" y="10079798"/>
            <a:ext cx="1060128" cy="1405694"/>
            <a:chOff x="3115815" y="5330422"/>
            <a:chExt cx="530064" cy="702847"/>
          </a:xfrm>
          <a:effectLst>
            <a:glow rad="228600">
              <a:srgbClr val="0070C0">
                <a:alpha val="40000"/>
              </a:srgbClr>
            </a:glow>
          </a:effectLst>
        </p:grpSpPr>
        <p:sp>
          <p:nvSpPr>
            <p:cNvPr id="350" name="Rectangle 349">
              <a:extLst>
                <a:ext uri="{FF2B5EF4-FFF2-40B4-BE49-F238E27FC236}">
                  <a16:creationId xmlns:a16="http://schemas.microsoft.com/office/drawing/2014/main" id="{43DA250E-91C4-6744-84B4-836CFD0C4F67}"/>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51" name="Oval 350">
              <a:extLst>
                <a:ext uri="{FF2B5EF4-FFF2-40B4-BE49-F238E27FC236}">
                  <a16:creationId xmlns:a16="http://schemas.microsoft.com/office/drawing/2014/main" id="{D168ED61-56B7-ED4E-974E-A4760C0D9FEB}"/>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52" name="Straight Connector 351">
              <a:extLst>
                <a:ext uri="{FF2B5EF4-FFF2-40B4-BE49-F238E27FC236}">
                  <a16:creationId xmlns:a16="http://schemas.microsoft.com/office/drawing/2014/main" id="{57E9E497-3EA8-4741-A096-D7E0F092D237}"/>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9B2C1CA1-5FDF-1947-8583-F4D635470484}"/>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46ED9CBF-E18F-414F-B1D6-9339FC74AC03}"/>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0EFACB46-64F7-B94F-B37D-A79544755770}"/>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0DA0C78C-8964-854D-ADC7-D497B774687E}"/>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D475055F-85BA-2142-B714-A52E2985E5BD}"/>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58" name="Rectangle 357">
              <a:extLst>
                <a:ext uri="{FF2B5EF4-FFF2-40B4-BE49-F238E27FC236}">
                  <a16:creationId xmlns:a16="http://schemas.microsoft.com/office/drawing/2014/main" id="{8C77CCA7-3B9F-AB4B-8B93-E94C97EA18D6}"/>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59" name="Rectangle 358">
              <a:extLst>
                <a:ext uri="{FF2B5EF4-FFF2-40B4-BE49-F238E27FC236}">
                  <a16:creationId xmlns:a16="http://schemas.microsoft.com/office/drawing/2014/main" id="{B6F26C4C-34B4-694F-A556-0CE1F65861BA}"/>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60" name="Oval 359">
              <a:extLst>
                <a:ext uri="{FF2B5EF4-FFF2-40B4-BE49-F238E27FC236}">
                  <a16:creationId xmlns:a16="http://schemas.microsoft.com/office/drawing/2014/main" id="{73318872-81B7-7342-AFE6-03DECF0C77D4}"/>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61" name="Straight Connector 360">
              <a:extLst>
                <a:ext uri="{FF2B5EF4-FFF2-40B4-BE49-F238E27FC236}">
                  <a16:creationId xmlns:a16="http://schemas.microsoft.com/office/drawing/2014/main" id="{F4903FC6-B229-9049-8FE4-AFCAFF3400D9}"/>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68F9EC08-4A80-8B45-ACE7-62EEC85BCE93}"/>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BBDAADF3-9B77-4842-8434-035B59391473}"/>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7F7718A1-A7E6-814C-B3E9-0261087E75D3}"/>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73492B60-D4FA-464D-AEA2-C16251158277}"/>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8C101540-2383-EA4C-ACCD-B34C66F3D219}"/>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67" name="Rectangle 366">
              <a:extLst>
                <a:ext uri="{FF2B5EF4-FFF2-40B4-BE49-F238E27FC236}">
                  <a16:creationId xmlns:a16="http://schemas.microsoft.com/office/drawing/2014/main" id="{12380E83-223E-6C4E-BC0D-CC5D441D6A75}"/>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68" name="Rectangle 367">
              <a:extLst>
                <a:ext uri="{FF2B5EF4-FFF2-40B4-BE49-F238E27FC236}">
                  <a16:creationId xmlns:a16="http://schemas.microsoft.com/office/drawing/2014/main" id="{7FCE43D3-DBFD-CE43-8BD8-D4195B8ADDAD}"/>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69" name="Oval 368">
              <a:extLst>
                <a:ext uri="{FF2B5EF4-FFF2-40B4-BE49-F238E27FC236}">
                  <a16:creationId xmlns:a16="http://schemas.microsoft.com/office/drawing/2014/main" id="{BC056298-562E-254C-945C-B4BC555BA1F3}"/>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70" name="Straight Connector 369">
              <a:extLst>
                <a:ext uri="{FF2B5EF4-FFF2-40B4-BE49-F238E27FC236}">
                  <a16:creationId xmlns:a16="http://schemas.microsoft.com/office/drawing/2014/main" id="{3A8C7E0F-D6C3-EA4B-919A-B8C17BD8727E}"/>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C134085E-23CB-C94D-BDFD-65A165105D42}"/>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6A5D6168-3679-2640-8246-E3D3CCB85402}"/>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52456BFF-4287-1B46-B763-DF31494CDF4E}"/>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B6CF1E1A-F50D-C543-9CD9-0BB1FF5FF453}"/>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E4669A1B-B906-624E-9DE5-132D5479A688}"/>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76" name="Rectangle 375">
              <a:extLst>
                <a:ext uri="{FF2B5EF4-FFF2-40B4-BE49-F238E27FC236}">
                  <a16:creationId xmlns:a16="http://schemas.microsoft.com/office/drawing/2014/main" id="{FC422D0A-940F-974C-9B47-F0636D398659}"/>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77" name="Rectangle 376">
              <a:extLst>
                <a:ext uri="{FF2B5EF4-FFF2-40B4-BE49-F238E27FC236}">
                  <a16:creationId xmlns:a16="http://schemas.microsoft.com/office/drawing/2014/main" id="{756EF9D7-2EDE-834C-8885-DD43E97862DB}"/>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78" name="Oval 377">
              <a:extLst>
                <a:ext uri="{FF2B5EF4-FFF2-40B4-BE49-F238E27FC236}">
                  <a16:creationId xmlns:a16="http://schemas.microsoft.com/office/drawing/2014/main" id="{DF874A5D-A97B-D24B-ADC0-B1457B1D0775}"/>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79" name="Straight Connector 378">
              <a:extLst>
                <a:ext uri="{FF2B5EF4-FFF2-40B4-BE49-F238E27FC236}">
                  <a16:creationId xmlns:a16="http://schemas.microsoft.com/office/drawing/2014/main" id="{8E760E84-0CB4-2E4A-BAA1-724CDBAB696F}"/>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B3C30818-2E0A-2049-A540-DDA69C0AD134}"/>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2ACD7719-0A46-4D43-99B6-78844B085BA3}"/>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08F096CD-4A96-FB4E-A318-EDE2C9936B3E}"/>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D5C56BE0-CADA-A54A-9FBA-A5B5D4AE5106}"/>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DFC8BFC7-F69C-3B4C-AAA3-C6785C2B7CCD}"/>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85" name="Rectangle 384">
              <a:extLst>
                <a:ext uri="{FF2B5EF4-FFF2-40B4-BE49-F238E27FC236}">
                  <a16:creationId xmlns:a16="http://schemas.microsoft.com/office/drawing/2014/main" id="{1CD1D086-F3B2-FC43-B816-AF3C68B22BD3}"/>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386" name="Group 385">
            <a:extLst>
              <a:ext uri="{FF2B5EF4-FFF2-40B4-BE49-F238E27FC236}">
                <a16:creationId xmlns:a16="http://schemas.microsoft.com/office/drawing/2014/main" id="{30B29FC5-892D-4E42-B498-71357610D300}"/>
              </a:ext>
            </a:extLst>
          </p:cNvPr>
          <p:cNvGrpSpPr/>
          <p:nvPr/>
        </p:nvGrpSpPr>
        <p:grpSpPr>
          <a:xfrm>
            <a:off x="6211283" y="10119672"/>
            <a:ext cx="1060128" cy="1405694"/>
            <a:chOff x="3115815" y="5330422"/>
            <a:chExt cx="530064" cy="702847"/>
          </a:xfrm>
          <a:effectLst>
            <a:glow rad="228600">
              <a:srgbClr val="00B050">
                <a:alpha val="40000"/>
              </a:srgbClr>
            </a:glow>
          </a:effectLst>
        </p:grpSpPr>
        <p:sp>
          <p:nvSpPr>
            <p:cNvPr id="387" name="Rectangle 386">
              <a:extLst>
                <a:ext uri="{FF2B5EF4-FFF2-40B4-BE49-F238E27FC236}">
                  <a16:creationId xmlns:a16="http://schemas.microsoft.com/office/drawing/2014/main" id="{2AB1C935-2983-1844-8010-797685D8DF38}"/>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88" name="Oval 387">
              <a:extLst>
                <a:ext uri="{FF2B5EF4-FFF2-40B4-BE49-F238E27FC236}">
                  <a16:creationId xmlns:a16="http://schemas.microsoft.com/office/drawing/2014/main" id="{1EBB6125-4CAA-AF48-804B-EEF9CC154010}"/>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89" name="Straight Connector 388">
              <a:extLst>
                <a:ext uri="{FF2B5EF4-FFF2-40B4-BE49-F238E27FC236}">
                  <a16:creationId xmlns:a16="http://schemas.microsoft.com/office/drawing/2014/main" id="{A0B9253D-955D-FE46-B4BE-D746ED1F5047}"/>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C870BAE7-36D6-4345-AA5B-3B0934A857D0}"/>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17C5AFE6-33EF-1049-8F6F-DCE875688D6C}"/>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7961B2CA-72D9-8A48-B978-431B1A9CBE6E}"/>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B8A3AD24-AFDD-CE41-B927-F9E4A2D19F18}"/>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9AAFD959-7BAB-804C-B065-1A188696BEB6}"/>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95" name="Rectangle 394">
              <a:extLst>
                <a:ext uri="{FF2B5EF4-FFF2-40B4-BE49-F238E27FC236}">
                  <a16:creationId xmlns:a16="http://schemas.microsoft.com/office/drawing/2014/main" id="{96B457A5-7028-D640-94FB-17C54D20FF4F}"/>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6" name="Rectangle 395">
              <a:extLst>
                <a:ext uri="{FF2B5EF4-FFF2-40B4-BE49-F238E27FC236}">
                  <a16:creationId xmlns:a16="http://schemas.microsoft.com/office/drawing/2014/main" id="{3A73CC7F-3D10-5D4A-844C-B2A3AAB4B218}"/>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7" name="Oval 396">
              <a:extLst>
                <a:ext uri="{FF2B5EF4-FFF2-40B4-BE49-F238E27FC236}">
                  <a16:creationId xmlns:a16="http://schemas.microsoft.com/office/drawing/2014/main" id="{003F2013-D309-D649-A8A6-42FC94DDA264}"/>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98" name="Straight Connector 397">
              <a:extLst>
                <a:ext uri="{FF2B5EF4-FFF2-40B4-BE49-F238E27FC236}">
                  <a16:creationId xmlns:a16="http://schemas.microsoft.com/office/drawing/2014/main" id="{08CE8C97-E845-F74B-B6C3-B851DCCEDF83}"/>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53DD77B4-0B8F-C642-A05F-AD2DF09D346D}"/>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AF449352-30EB-EF4E-8A3B-70A27A481CED}"/>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D09BE27F-3B5D-DE46-9ACA-3816981C47AB}"/>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D4112216-3AEB-8B4F-8081-5D2D2A0D38D7}"/>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F6E5EEEC-532E-614E-A99C-931AA499B968}"/>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04" name="Rectangle 403">
              <a:extLst>
                <a:ext uri="{FF2B5EF4-FFF2-40B4-BE49-F238E27FC236}">
                  <a16:creationId xmlns:a16="http://schemas.microsoft.com/office/drawing/2014/main" id="{F3A62652-600E-7645-A70B-0649738A7CBE}"/>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05" name="Rectangle 404">
              <a:extLst>
                <a:ext uri="{FF2B5EF4-FFF2-40B4-BE49-F238E27FC236}">
                  <a16:creationId xmlns:a16="http://schemas.microsoft.com/office/drawing/2014/main" id="{0E31F710-0FF1-B942-AB6B-46A961E231F6}"/>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06" name="Oval 405">
              <a:extLst>
                <a:ext uri="{FF2B5EF4-FFF2-40B4-BE49-F238E27FC236}">
                  <a16:creationId xmlns:a16="http://schemas.microsoft.com/office/drawing/2014/main" id="{594EC722-A7F6-DE4F-8660-2E591BE251F0}"/>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07" name="Straight Connector 406">
              <a:extLst>
                <a:ext uri="{FF2B5EF4-FFF2-40B4-BE49-F238E27FC236}">
                  <a16:creationId xmlns:a16="http://schemas.microsoft.com/office/drawing/2014/main" id="{9F72DE26-7E94-7A46-B3E7-44FC2DFBF070}"/>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58740261-541C-3741-BA66-4816F371B5FA}"/>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010050A9-6759-E543-8420-439259C07CD7}"/>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486DC534-73F6-114B-A4C0-11779536DC41}"/>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9BD29EEB-8530-6E4F-900E-E10140CE0566}"/>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690746F9-4E30-F64F-A2DB-7123B81A3685}"/>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13" name="Rectangle 412">
              <a:extLst>
                <a:ext uri="{FF2B5EF4-FFF2-40B4-BE49-F238E27FC236}">
                  <a16:creationId xmlns:a16="http://schemas.microsoft.com/office/drawing/2014/main" id="{A523FA93-878C-674F-AE12-BF433DC7494A}"/>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14" name="Rectangle 413">
              <a:extLst>
                <a:ext uri="{FF2B5EF4-FFF2-40B4-BE49-F238E27FC236}">
                  <a16:creationId xmlns:a16="http://schemas.microsoft.com/office/drawing/2014/main" id="{0751E310-C2DA-DF49-9158-AEAF6D72D53A}"/>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15" name="Oval 414">
              <a:extLst>
                <a:ext uri="{FF2B5EF4-FFF2-40B4-BE49-F238E27FC236}">
                  <a16:creationId xmlns:a16="http://schemas.microsoft.com/office/drawing/2014/main" id="{6204BE99-DDD9-224B-B1B1-178B13EC4586}"/>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16" name="Straight Connector 415">
              <a:extLst>
                <a:ext uri="{FF2B5EF4-FFF2-40B4-BE49-F238E27FC236}">
                  <a16:creationId xmlns:a16="http://schemas.microsoft.com/office/drawing/2014/main" id="{4F42523E-10E3-9247-B1E5-678ACD0CC905}"/>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9F26BE56-CBDD-194B-A557-07D7EE392E79}"/>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6A9958D2-733A-434E-BC09-5D36CFF6C26F}"/>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836A6FD6-BF2C-EC4C-A54D-E204E16F34EA}"/>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AE0BEB34-7EF3-2541-A6A8-6FA35BB8E176}"/>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4FBE5CE8-B559-6E4A-8741-537172F63BC9}"/>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22" name="Rectangle 421">
              <a:extLst>
                <a:ext uri="{FF2B5EF4-FFF2-40B4-BE49-F238E27FC236}">
                  <a16:creationId xmlns:a16="http://schemas.microsoft.com/office/drawing/2014/main" id="{5DE91D5E-B6A2-C247-9090-3E20038D7446}"/>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23" name="Group 422">
            <a:extLst>
              <a:ext uri="{FF2B5EF4-FFF2-40B4-BE49-F238E27FC236}">
                <a16:creationId xmlns:a16="http://schemas.microsoft.com/office/drawing/2014/main" id="{C965280F-DD04-4A4E-A5C6-511337070EDA}"/>
              </a:ext>
            </a:extLst>
          </p:cNvPr>
          <p:cNvGrpSpPr/>
          <p:nvPr/>
        </p:nvGrpSpPr>
        <p:grpSpPr>
          <a:xfrm>
            <a:off x="7952013" y="10102444"/>
            <a:ext cx="1060128" cy="1405694"/>
            <a:chOff x="3115815" y="5330422"/>
            <a:chExt cx="530064" cy="702847"/>
          </a:xfrm>
          <a:effectLst>
            <a:glow rad="228600">
              <a:srgbClr val="FFC000">
                <a:alpha val="40000"/>
              </a:srgbClr>
            </a:glow>
          </a:effectLst>
        </p:grpSpPr>
        <p:sp>
          <p:nvSpPr>
            <p:cNvPr id="424" name="Rectangle 423">
              <a:extLst>
                <a:ext uri="{FF2B5EF4-FFF2-40B4-BE49-F238E27FC236}">
                  <a16:creationId xmlns:a16="http://schemas.microsoft.com/office/drawing/2014/main" id="{7EB9E6CA-C035-7340-B7C5-FE793ACF34B3}"/>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25" name="Oval 424">
              <a:extLst>
                <a:ext uri="{FF2B5EF4-FFF2-40B4-BE49-F238E27FC236}">
                  <a16:creationId xmlns:a16="http://schemas.microsoft.com/office/drawing/2014/main" id="{188E5F3D-6471-7249-830F-6AB1174688DB}"/>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26" name="Straight Connector 425">
              <a:extLst>
                <a:ext uri="{FF2B5EF4-FFF2-40B4-BE49-F238E27FC236}">
                  <a16:creationId xmlns:a16="http://schemas.microsoft.com/office/drawing/2014/main" id="{DC62958E-A8DD-734B-A770-8FC290A97166}"/>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E8BED993-6B02-C64D-A85A-DFD95F42ED3B}"/>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D5D95E66-38E4-ED48-A129-D011168A3E4B}"/>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55BCF6E6-A5CC-F244-A142-7CEB467659D4}"/>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9A1F86D7-8E7D-1C48-8CBC-8B00B64DA204}"/>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A300AC8D-A808-7748-912C-DA46F1B706B9}"/>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32" name="Rectangle 431">
              <a:extLst>
                <a:ext uri="{FF2B5EF4-FFF2-40B4-BE49-F238E27FC236}">
                  <a16:creationId xmlns:a16="http://schemas.microsoft.com/office/drawing/2014/main" id="{FF8115C0-0B4E-3D43-8311-AC04744CAE9A}"/>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33" name="Rectangle 432">
              <a:extLst>
                <a:ext uri="{FF2B5EF4-FFF2-40B4-BE49-F238E27FC236}">
                  <a16:creationId xmlns:a16="http://schemas.microsoft.com/office/drawing/2014/main" id="{1CA71600-83F6-B643-9DAB-790930C3753A}"/>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34" name="Oval 433">
              <a:extLst>
                <a:ext uri="{FF2B5EF4-FFF2-40B4-BE49-F238E27FC236}">
                  <a16:creationId xmlns:a16="http://schemas.microsoft.com/office/drawing/2014/main" id="{E0552840-CFD0-3B42-845F-7F7C10663C18}"/>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35" name="Straight Connector 434">
              <a:extLst>
                <a:ext uri="{FF2B5EF4-FFF2-40B4-BE49-F238E27FC236}">
                  <a16:creationId xmlns:a16="http://schemas.microsoft.com/office/drawing/2014/main" id="{34265DED-312A-C948-92BB-24FC4F119DFE}"/>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7566FE48-39BA-3F4E-91BA-7F5654AB0C54}"/>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929DD695-D880-A244-87F4-DD785745FEAD}"/>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F14314B4-AD34-774C-80B4-2576E6F7E29C}"/>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4D88722B-3E69-1E4F-9358-FE7F025D7EFC}"/>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CA441B24-006B-D740-93B7-ED7CCE88562F}"/>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41" name="Rectangle 440">
              <a:extLst>
                <a:ext uri="{FF2B5EF4-FFF2-40B4-BE49-F238E27FC236}">
                  <a16:creationId xmlns:a16="http://schemas.microsoft.com/office/drawing/2014/main" id="{D7EB76A7-281E-AA4F-83A2-DD3642DFAC1C}"/>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42" name="Rectangle 441">
              <a:extLst>
                <a:ext uri="{FF2B5EF4-FFF2-40B4-BE49-F238E27FC236}">
                  <a16:creationId xmlns:a16="http://schemas.microsoft.com/office/drawing/2014/main" id="{78139A9E-7C3A-9247-BC61-655E6718DA65}"/>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43" name="Oval 442">
              <a:extLst>
                <a:ext uri="{FF2B5EF4-FFF2-40B4-BE49-F238E27FC236}">
                  <a16:creationId xmlns:a16="http://schemas.microsoft.com/office/drawing/2014/main" id="{0DC6A7C2-8DD6-9548-8839-14DF2C6C9BF1}"/>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44" name="Straight Connector 443">
              <a:extLst>
                <a:ext uri="{FF2B5EF4-FFF2-40B4-BE49-F238E27FC236}">
                  <a16:creationId xmlns:a16="http://schemas.microsoft.com/office/drawing/2014/main" id="{ED3E48BF-253B-6F41-AFCF-7EF88C18BFF4}"/>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A9DBFEED-0915-384C-9841-B89FB87BF4E3}"/>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75B5D8A2-C999-7340-9805-A60D43F3B195}"/>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D2F83D53-BED5-8E4C-B526-B1DF15FFF9D6}"/>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A029959B-F428-D24B-89E1-B9AA4FF0D32F}"/>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755B2605-8EA3-C94F-B7EA-9A0A61DC8A2D}"/>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A7A37EFA-213C-344F-9DA2-A7A7C0430B93}"/>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51" name="Rectangle 450">
              <a:extLst>
                <a:ext uri="{FF2B5EF4-FFF2-40B4-BE49-F238E27FC236}">
                  <a16:creationId xmlns:a16="http://schemas.microsoft.com/office/drawing/2014/main" id="{C4E1C442-1AF1-B548-8302-CD17EC01E00B}"/>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52" name="Oval 451">
              <a:extLst>
                <a:ext uri="{FF2B5EF4-FFF2-40B4-BE49-F238E27FC236}">
                  <a16:creationId xmlns:a16="http://schemas.microsoft.com/office/drawing/2014/main" id="{A355E663-33B6-0643-8BBC-E81C137D6F48}"/>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53" name="Straight Connector 452">
              <a:extLst>
                <a:ext uri="{FF2B5EF4-FFF2-40B4-BE49-F238E27FC236}">
                  <a16:creationId xmlns:a16="http://schemas.microsoft.com/office/drawing/2014/main" id="{EB6FFDF6-7482-BF40-BC09-1BCC2C797283}"/>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B299DFA3-3C98-9F40-A1D9-58C13629E4FE}"/>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F13D097F-5396-F049-89DB-0687527006D6}"/>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19E8B8B7-9CFE-9042-B0C9-D0CB95D65F86}"/>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36400E59-396E-C44D-83F6-4A6DA6EDD6F5}"/>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01A270D3-4D8C-2943-AD3F-4AD7D4D1BD1B}"/>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59" name="Rectangle 458">
              <a:extLst>
                <a:ext uri="{FF2B5EF4-FFF2-40B4-BE49-F238E27FC236}">
                  <a16:creationId xmlns:a16="http://schemas.microsoft.com/office/drawing/2014/main" id="{12A31E79-6C01-F941-A8C3-0228D11816AA}"/>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60" name="Group 459">
            <a:extLst>
              <a:ext uri="{FF2B5EF4-FFF2-40B4-BE49-F238E27FC236}">
                <a16:creationId xmlns:a16="http://schemas.microsoft.com/office/drawing/2014/main" id="{F57D8933-57F3-6C40-A370-876CF31D64FA}"/>
              </a:ext>
            </a:extLst>
          </p:cNvPr>
          <p:cNvGrpSpPr/>
          <p:nvPr/>
        </p:nvGrpSpPr>
        <p:grpSpPr>
          <a:xfrm>
            <a:off x="2608021" y="10102444"/>
            <a:ext cx="1060128" cy="1405694"/>
            <a:chOff x="3115815" y="5330422"/>
            <a:chExt cx="530064" cy="702847"/>
          </a:xfrm>
          <a:effectLst>
            <a:glow rad="228600">
              <a:srgbClr val="FFC000">
                <a:alpha val="40000"/>
              </a:srgbClr>
            </a:glow>
          </a:effectLst>
        </p:grpSpPr>
        <p:sp>
          <p:nvSpPr>
            <p:cNvPr id="461" name="Rectangle 460">
              <a:extLst>
                <a:ext uri="{FF2B5EF4-FFF2-40B4-BE49-F238E27FC236}">
                  <a16:creationId xmlns:a16="http://schemas.microsoft.com/office/drawing/2014/main" id="{5A2922D7-2FC3-F548-9ABD-1064FA8E9142}"/>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62" name="Oval 461">
              <a:extLst>
                <a:ext uri="{FF2B5EF4-FFF2-40B4-BE49-F238E27FC236}">
                  <a16:creationId xmlns:a16="http://schemas.microsoft.com/office/drawing/2014/main" id="{3333C7D0-1822-1C4D-B874-14E899EA2E58}"/>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63" name="Straight Connector 462">
              <a:extLst>
                <a:ext uri="{FF2B5EF4-FFF2-40B4-BE49-F238E27FC236}">
                  <a16:creationId xmlns:a16="http://schemas.microsoft.com/office/drawing/2014/main" id="{B4C079A2-5A85-B04A-8C77-6358A567BCAA}"/>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876B1C6A-4BB6-EC4D-991F-3612967E7686}"/>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CE4BD429-4D86-5341-940E-5D37A6A6B385}"/>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2A6E5941-765E-164A-BD50-5A7E41DAFB15}"/>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F21FE07E-77B2-CE4C-A314-D1DE20609170}"/>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38911599-FC1E-5342-89BF-A9A2E854E1FB}"/>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69" name="Rectangle 468">
              <a:extLst>
                <a:ext uri="{FF2B5EF4-FFF2-40B4-BE49-F238E27FC236}">
                  <a16:creationId xmlns:a16="http://schemas.microsoft.com/office/drawing/2014/main" id="{CE811ADC-7B52-8542-8AC5-7032E888DFAF}"/>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0" name="Rectangle 469">
              <a:extLst>
                <a:ext uri="{FF2B5EF4-FFF2-40B4-BE49-F238E27FC236}">
                  <a16:creationId xmlns:a16="http://schemas.microsoft.com/office/drawing/2014/main" id="{7AED4AC7-4A48-EB43-A526-814393CD2933}"/>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1" name="Oval 470">
              <a:extLst>
                <a:ext uri="{FF2B5EF4-FFF2-40B4-BE49-F238E27FC236}">
                  <a16:creationId xmlns:a16="http://schemas.microsoft.com/office/drawing/2014/main" id="{05A0DDE1-A657-9F4B-9409-1CA962D4C63E}"/>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72" name="Straight Connector 471">
              <a:extLst>
                <a:ext uri="{FF2B5EF4-FFF2-40B4-BE49-F238E27FC236}">
                  <a16:creationId xmlns:a16="http://schemas.microsoft.com/office/drawing/2014/main" id="{EA1A18D2-D7FF-034F-B2D6-C8256B43B060}"/>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1D792E8B-EF8D-2742-8AF7-821D6D787B60}"/>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ED5C88E3-4884-4546-81B0-82731762DD4B}"/>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FFD4E9B9-F82B-314A-B2B7-CC1DF400945C}"/>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5F334502-08C0-8949-B258-313EFF6BA8FF}"/>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966C8FF5-6BB5-3245-B2D8-41270D86AC99}"/>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78" name="Rectangle 477">
              <a:extLst>
                <a:ext uri="{FF2B5EF4-FFF2-40B4-BE49-F238E27FC236}">
                  <a16:creationId xmlns:a16="http://schemas.microsoft.com/office/drawing/2014/main" id="{629C8D7C-31A5-3349-B0E0-E5D2CB5F5AC0}"/>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9" name="Rectangle 478">
              <a:extLst>
                <a:ext uri="{FF2B5EF4-FFF2-40B4-BE49-F238E27FC236}">
                  <a16:creationId xmlns:a16="http://schemas.microsoft.com/office/drawing/2014/main" id="{146B7383-5EFE-1943-B8BE-2FEC16FB42EC}"/>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80" name="Oval 479">
              <a:extLst>
                <a:ext uri="{FF2B5EF4-FFF2-40B4-BE49-F238E27FC236}">
                  <a16:creationId xmlns:a16="http://schemas.microsoft.com/office/drawing/2014/main" id="{6F20A56D-E7C2-674E-AEBF-BED458E229A5}"/>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81" name="Straight Connector 480">
              <a:extLst>
                <a:ext uri="{FF2B5EF4-FFF2-40B4-BE49-F238E27FC236}">
                  <a16:creationId xmlns:a16="http://schemas.microsoft.com/office/drawing/2014/main" id="{24D841B5-5DCD-F741-9133-746A2A3D93AF}"/>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1A49AE48-0C73-2148-8C2A-372F659CA016}"/>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3BD9DD0B-5477-9244-A4B4-71264262B80B}"/>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EAC75D28-3AAB-8D44-A68A-B67019E9E7B9}"/>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01BC0F09-562E-BF4B-A53C-C16EDB28D826}"/>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81D93BCD-8C18-674B-BB68-83A9808E5409}"/>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87" name="Rectangle 486">
              <a:extLst>
                <a:ext uri="{FF2B5EF4-FFF2-40B4-BE49-F238E27FC236}">
                  <a16:creationId xmlns:a16="http://schemas.microsoft.com/office/drawing/2014/main" id="{BC517553-F8E1-B64F-B2BC-27516C1E3F91}"/>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88" name="Rectangle 487">
              <a:extLst>
                <a:ext uri="{FF2B5EF4-FFF2-40B4-BE49-F238E27FC236}">
                  <a16:creationId xmlns:a16="http://schemas.microsoft.com/office/drawing/2014/main" id="{13CD5343-4980-AA47-B6DE-6B7CCB62D21E}"/>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89" name="Oval 488">
              <a:extLst>
                <a:ext uri="{FF2B5EF4-FFF2-40B4-BE49-F238E27FC236}">
                  <a16:creationId xmlns:a16="http://schemas.microsoft.com/office/drawing/2014/main" id="{9E1A7097-D8FE-0544-8880-A0CAFCE8BBC7}"/>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90" name="Straight Connector 489">
              <a:extLst>
                <a:ext uri="{FF2B5EF4-FFF2-40B4-BE49-F238E27FC236}">
                  <a16:creationId xmlns:a16="http://schemas.microsoft.com/office/drawing/2014/main" id="{B8A74599-FB9A-FE44-A067-CD3693B07FC8}"/>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2692008A-57D6-DB40-A84E-4E5E2312A10A}"/>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BE71DB1D-B5F3-3F41-B53C-3E06CCC058E5}"/>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3F04D04E-9F04-9B4C-837B-73A6D2143B79}"/>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9237231D-2B94-9548-9AD1-3D465E7F4CEA}"/>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E693BFD9-9B7C-BF4B-B632-BE2975F4978E}"/>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96" name="Rectangle 495">
              <a:extLst>
                <a:ext uri="{FF2B5EF4-FFF2-40B4-BE49-F238E27FC236}">
                  <a16:creationId xmlns:a16="http://schemas.microsoft.com/office/drawing/2014/main" id="{EDEFF8BD-BAEB-7A43-9A1E-392A478F2437}"/>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499" name="Picture 498">
            <a:extLst>
              <a:ext uri="{FF2B5EF4-FFF2-40B4-BE49-F238E27FC236}">
                <a16:creationId xmlns:a16="http://schemas.microsoft.com/office/drawing/2014/main" id="{6C3751A8-BC73-494D-BCC1-90B5DCFF02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30105" y="3562237"/>
            <a:ext cx="1121060" cy="1097280"/>
          </a:xfrm>
          <a:prstGeom prst="rect">
            <a:avLst/>
          </a:prstGeom>
        </p:spPr>
      </p:pic>
      <p:pic>
        <p:nvPicPr>
          <p:cNvPr id="502" name="Picture 501">
            <a:extLst>
              <a:ext uri="{FF2B5EF4-FFF2-40B4-BE49-F238E27FC236}">
                <a16:creationId xmlns:a16="http://schemas.microsoft.com/office/drawing/2014/main" id="{B9C942B4-5394-0E4C-B552-4788A6D949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38070" y="3591773"/>
            <a:ext cx="1122270" cy="1097280"/>
          </a:xfrm>
          <a:prstGeom prst="rect">
            <a:avLst/>
          </a:prstGeom>
        </p:spPr>
      </p:pic>
      <p:pic>
        <p:nvPicPr>
          <p:cNvPr id="503" name="Picture 502">
            <a:extLst>
              <a:ext uri="{FF2B5EF4-FFF2-40B4-BE49-F238E27FC236}">
                <a16:creationId xmlns:a16="http://schemas.microsoft.com/office/drawing/2014/main" id="{82ABF8AA-3310-2B4D-A8CE-E6C3847909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36846" y="3582745"/>
            <a:ext cx="1122270" cy="1097280"/>
          </a:xfrm>
          <a:prstGeom prst="rect">
            <a:avLst/>
          </a:prstGeom>
        </p:spPr>
      </p:pic>
      <p:sp>
        <p:nvSpPr>
          <p:cNvPr id="504" name="Rectangle 503">
            <a:extLst>
              <a:ext uri="{FF2B5EF4-FFF2-40B4-BE49-F238E27FC236}">
                <a16:creationId xmlns:a16="http://schemas.microsoft.com/office/drawing/2014/main" id="{16E9BE8B-C8F4-5D49-BC1E-8105F87F925D}"/>
              </a:ext>
            </a:extLst>
          </p:cNvPr>
          <p:cNvSpPr/>
          <p:nvPr/>
        </p:nvSpPr>
        <p:spPr>
          <a:xfrm>
            <a:off x="4451165" y="2082087"/>
            <a:ext cx="2630840" cy="830997"/>
          </a:xfrm>
          <a:prstGeom prst="rect">
            <a:avLst/>
          </a:prstGeom>
        </p:spPr>
        <p:txBody>
          <a:bodyPr wrap="square">
            <a:spAutoFit/>
          </a:bodyPr>
          <a:lstStyle/>
          <a:p>
            <a:pPr lvl="0">
              <a:defRPr/>
            </a:pPr>
            <a:r>
              <a:rPr lang="en-US" sz="4800" dirty="0">
                <a:solidFill>
                  <a:schemeClr val="tx1">
                    <a:lumMod val="65000"/>
                    <a:lumOff val="35000"/>
                  </a:schemeClr>
                </a:solidFill>
              </a:rPr>
              <a:t>Tenants</a:t>
            </a:r>
          </a:p>
        </p:txBody>
      </p:sp>
      <p:pic>
        <p:nvPicPr>
          <p:cNvPr id="505" name="Picture 50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81421" y="5631923"/>
            <a:ext cx="1060704" cy="1060704"/>
          </a:xfrm>
          <a:prstGeom prst="rect">
            <a:avLst/>
          </a:prstGeom>
        </p:spPr>
      </p:pic>
      <p:pic>
        <p:nvPicPr>
          <p:cNvPr id="506" name="Picture 50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5749" y="5645645"/>
            <a:ext cx="1060704" cy="1060704"/>
          </a:xfrm>
          <a:prstGeom prst="rect">
            <a:avLst/>
          </a:prstGeom>
        </p:spPr>
      </p:pic>
      <p:pic>
        <p:nvPicPr>
          <p:cNvPr id="507" name="Picture 50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72423" y="8240367"/>
            <a:ext cx="1060704" cy="1060704"/>
          </a:xfrm>
          <a:prstGeom prst="rect">
            <a:avLst/>
          </a:prstGeom>
        </p:spPr>
      </p:pic>
      <p:pic>
        <p:nvPicPr>
          <p:cNvPr id="508" name="Picture 50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06567" y="8269065"/>
            <a:ext cx="1060704" cy="1060704"/>
          </a:xfrm>
          <a:prstGeom prst="rect">
            <a:avLst/>
          </a:prstGeom>
        </p:spPr>
      </p:pic>
      <p:pic>
        <p:nvPicPr>
          <p:cNvPr id="509" name="Picture 50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6735" y="8253227"/>
            <a:ext cx="1060704" cy="1060704"/>
          </a:xfrm>
          <a:prstGeom prst="rect">
            <a:avLst/>
          </a:prstGeom>
        </p:spPr>
      </p:pic>
      <p:pic>
        <p:nvPicPr>
          <p:cNvPr id="510" name="Picture 50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49561" y="8269065"/>
            <a:ext cx="1060704" cy="1060704"/>
          </a:xfrm>
          <a:prstGeom prst="rect">
            <a:avLst/>
          </a:prstGeom>
        </p:spPr>
      </p:pic>
      <p:pic>
        <p:nvPicPr>
          <p:cNvPr id="511" name="Picture 5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81235" y="8270361"/>
            <a:ext cx="1060704" cy="1060704"/>
          </a:xfrm>
          <a:prstGeom prst="rect">
            <a:avLst/>
          </a:prstGeom>
        </p:spPr>
      </p:pic>
      <p:pic>
        <p:nvPicPr>
          <p:cNvPr id="512" name="Picture 5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91921" y="8266221"/>
            <a:ext cx="1060704" cy="1060704"/>
          </a:xfrm>
          <a:prstGeom prst="rect">
            <a:avLst/>
          </a:prstGeom>
        </p:spPr>
      </p:pic>
      <p:pic>
        <p:nvPicPr>
          <p:cNvPr id="549" name="Picture 548">
            <a:extLst>
              <a:ext uri="{FF2B5EF4-FFF2-40B4-BE49-F238E27FC236}">
                <a16:creationId xmlns:a16="http://schemas.microsoft.com/office/drawing/2014/main" id="{4C099BF0-2F56-974E-93B6-85C7B04853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535991" y="896722"/>
            <a:ext cx="3376580" cy="1865702"/>
          </a:xfrm>
          <a:prstGeom prst="rect">
            <a:avLst/>
          </a:prstGeom>
        </p:spPr>
      </p:pic>
      <p:pic>
        <p:nvPicPr>
          <p:cNvPr id="550" name="Picture 549">
            <a:extLst>
              <a:ext uri="{FF2B5EF4-FFF2-40B4-BE49-F238E27FC236}">
                <a16:creationId xmlns:a16="http://schemas.microsoft.com/office/drawing/2014/main" id="{69F59B10-8211-2845-AB11-304B9B199FE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951702" y="1016273"/>
            <a:ext cx="2329458" cy="1459552"/>
          </a:xfrm>
          <a:prstGeom prst="rect">
            <a:avLst/>
          </a:prstGeom>
        </p:spPr>
      </p:pic>
      <p:pic>
        <p:nvPicPr>
          <p:cNvPr id="551" name="Picture 550">
            <a:extLst>
              <a:ext uri="{FF2B5EF4-FFF2-40B4-BE49-F238E27FC236}">
                <a16:creationId xmlns:a16="http://schemas.microsoft.com/office/drawing/2014/main" id="{54A24951-3114-7148-9365-69543A9591E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038126" y="1111850"/>
            <a:ext cx="1856058" cy="1384906"/>
          </a:xfrm>
          <a:prstGeom prst="rect">
            <a:avLst/>
          </a:prstGeom>
        </p:spPr>
      </p:pic>
      <p:pic>
        <p:nvPicPr>
          <p:cNvPr id="552" name="Picture 551">
            <a:extLst>
              <a:ext uri="{FF2B5EF4-FFF2-40B4-BE49-F238E27FC236}">
                <a16:creationId xmlns:a16="http://schemas.microsoft.com/office/drawing/2014/main" id="{FC60D73F-7320-F645-B1A6-4909B7AE4D0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24205" y="1230423"/>
            <a:ext cx="1855884" cy="1124500"/>
          </a:xfrm>
          <a:prstGeom prst="rect">
            <a:avLst/>
          </a:prstGeom>
        </p:spPr>
      </p:pic>
      <p:cxnSp>
        <p:nvCxnSpPr>
          <p:cNvPr id="555" name="Straight Connector 554">
            <a:extLst>
              <a:ext uri="{FF2B5EF4-FFF2-40B4-BE49-F238E27FC236}">
                <a16:creationId xmlns:a16="http://schemas.microsoft.com/office/drawing/2014/main" id="{8A4F73B4-310F-B140-AE68-C8C487C0EBCA}"/>
              </a:ext>
            </a:extLst>
          </p:cNvPr>
          <p:cNvCxnSpPr>
            <a:cxnSpLocks/>
            <a:endCxn id="553" idx="2"/>
          </p:cNvCxnSpPr>
          <p:nvPr/>
        </p:nvCxnSpPr>
        <p:spPr>
          <a:xfrm flipH="1" flipV="1">
            <a:off x="8855639" y="2909362"/>
            <a:ext cx="2919352" cy="2965822"/>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4E50F38A-5FF9-C244-8515-36DCC88C3518}"/>
              </a:ext>
            </a:extLst>
          </p:cNvPr>
          <p:cNvCxnSpPr>
            <a:cxnSpLocks/>
            <a:endCxn id="564" idx="2"/>
          </p:cNvCxnSpPr>
          <p:nvPr/>
        </p:nvCxnSpPr>
        <p:spPr>
          <a:xfrm flipH="1" flipV="1">
            <a:off x="10913507" y="2887233"/>
            <a:ext cx="861484" cy="2987952"/>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9C8C9D4C-4FBA-A54F-8742-A33F080BA04F}"/>
              </a:ext>
            </a:extLst>
          </p:cNvPr>
          <p:cNvCxnSpPr>
            <a:cxnSpLocks/>
            <a:endCxn id="554" idx="2"/>
          </p:cNvCxnSpPr>
          <p:nvPr/>
        </p:nvCxnSpPr>
        <p:spPr>
          <a:xfrm flipV="1">
            <a:off x="11774991" y="2895258"/>
            <a:ext cx="1137848" cy="2979926"/>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2B66D295-698B-2741-9944-582CA593E117}"/>
              </a:ext>
            </a:extLst>
          </p:cNvPr>
          <p:cNvCxnSpPr>
            <a:cxnSpLocks/>
            <a:endCxn id="554" idx="2"/>
          </p:cNvCxnSpPr>
          <p:nvPr/>
        </p:nvCxnSpPr>
        <p:spPr>
          <a:xfrm flipH="1" flipV="1">
            <a:off x="12912839" y="2895258"/>
            <a:ext cx="767316" cy="2985386"/>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B4615458-A872-614B-BB45-4640E4573504}"/>
              </a:ext>
            </a:extLst>
          </p:cNvPr>
          <p:cNvCxnSpPr>
            <a:cxnSpLocks/>
            <a:endCxn id="564" idx="2"/>
          </p:cNvCxnSpPr>
          <p:nvPr/>
        </p:nvCxnSpPr>
        <p:spPr>
          <a:xfrm flipH="1" flipV="1">
            <a:off x="10913507" y="2887233"/>
            <a:ext cx="2766648" cy="2993408"/>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5D01F5EE-CB1D-F549-803D-2392C8162796}"/>
              </a:ext>
            </a:extLst>
          </p:cNvPr>
          <p:cNvCxnSpPr>
            <a:cxnSpLocks/>
            <a:endCxn id="553" idx="2"/>
          </p:cNvCxnSpPr>
          <p:nvPr/>
        </p:nvCxnSpPr>
        <p:spPr>
          <a:xfrm flipH="1" flipV="1">
            <a:off x="8855639" y="2909362"/>
            <a:ext cx="4824516" cy="2971282"/>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561" name="TextBox 560">
            <a:extLst>
              <a:ext uri="{FF2B5EF4-FFF2-40B4-BE49-F238E27FC236}">
                <a16:creationId xmlns:a16="http://schemas.microsoft.com/office/drawing/2014/main" id="{EBF973C6-CE1B-9C4A-A569-20F02F18CF72}"/>
              </a:ext>
            </a:extLst>
          </p:cNvPr>
          <p:cNvSpPr txBox="1"/>
          <p:nvPr/>
        </p:nvSpPr>
        <p:spPr>
          <a:xfrm>
            <a:off x="8303560" y="1520253"/>
            <a:ext cx="1061509" cy="523220"/>
          </a:xfrm>
          <a:prstGeom prst="rect">
            <a:avLst/>
          </a:prstGeom>
          <a:noFill/>
        </p:spPr>
        <p:txBody>
          <a:bodyPr wrap="none" rtlCol="0">
            <a:spAutoFit/>
          </a:bodyPr>
          <a:lstStyle/>
          <a:p>
            <a:r>
              <a:rPr lang="en-US" sz="2800" dirty="0"/>
              <a:t>ISP 1</a:t>
            </a:r>
          </a:p>
        </p:txBody>
      </p:sp>
      <p:pic>
        <p:nvPicPr>
          <p:cNvPr id="562" name="Picture 561">
            <a:extLst>
              <a:ext uri="{FF2B5EF4-FFF2-40B4-BE49-F238E27FC236}">
                <a16:creationId xmlns:a16="http://schemas.microsoft.com/office/drawing/2014/main" id="{E913372D-485B-D242-A7BC-4405E420F5A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106289" y="1251885"/>
            <a:ext cx="1855884" cy="1124500"/>
          </a:xfrm>
          <a:prstGeom prst="rect">
            <a:avLst/>
          </a:prstGeom>
        </p:spPr>
      </p:pic>
      <p:sp>
        <p:nvSpPr>
          <p:cNvPr id="563" name="TextBox 562">
            <a:extLst>
              <a:ext uri="{FF2B5EF4-FFF2-40B4-BE49-F238E27FC236}">
                <a16:creationId xmlns:a16="http://schemas.microsoft.com/office/drawing/2014/main" id="{39C07DF6-C89A-5F4A-89D1-33D998E4A7DB}"/>
              </a:ext>
            </a:extLst>
          </p:cNvPr>
          <p:cNvSpPr txBox="1"/>
          <p:nvPr/>
        </p:nvSpPr>
        <p:spPr>
          <a:xfrm>
            <a:off x="10385643" y="1541715"/>
            <a:ext cx="1120820" cy="523220"/>
          </a:xfrm>
          <a:prstGeom prst="rect">
            <a:avLst/>
          </a:prstGeom>
          <a:noFill/>
        </p:spPr>
        <p:txBody>
          <a:bodyPr wrap="none" rtlCol="0">
            <a:spAutoFit/>
          </a:bodyPr>
          <a:lstStyle/>
          <a:p>
            <a:r>
              <a:rPr lang="en-US" sz="2800" dirty="0"/>
              <a:t>ISP N</a:t>
            </a:r>
          </a:p>
        </p:txBody>
      </p:sp>
      <p:cxnSp>
        <p:nvCxnSpPr>
          <p:cNvPr id="566" name="Straight Connector 565">
            <a:extLst>
              <a:ext uri="{FF2B5EF4-FFF2-40B4-BE49-F238E27FC236}">
                <a16:creationId xmlns:a16="http://schemas.microsoft.com/office/drawing/2014/main" id="{F55C9F29-70F9-6440-92E3-9D468F35C89A}"/>
              </a:ext>
            </a:extLst>
          </p:cNvPr>
          <p:cNvCxnSpPr>
            <a:cxnSpLocks/>
            <a:endCxn id="565" idx="2"/>
          </p:cNvCxnSpPr>
          <p:nvPr/>
        </p:nvCxnSpPr>
        <p:spPr>
          <a:xfrm flipV="1">
            <a:off x="11774992" y="2895258"/>
            <a:ext cx="3271442" cy="2979926"/>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7" name="Straight Connector 566">
            <a:extLst>
              <a:ext uri="{FF2B5EF4-FFF2-40B4-BE49-F238E27FC236}">
                <a16:creationId xmlns:a16="http://schemas.microsoft.com/office/drawing/2014/main" id="{578899BB-F9EB-3F4D-8E00-5C327ECFF52F}"/>
              </a:ext>
            </a:extLst>
          </p:cNvPr>
          <p:cNvCxnSpPr>
            <a:cxnSpLocks/>
            <a:endCxn id="565" idx="2"/>
          </p:cNvCxnSpPr>
          <p:nvPr/>
        </p:nvCxnSpPr>
        <p:spPr>
          <a:xfrm flipV="1">
            <a:off x="13680156" y="2895258"/>
            <a:ext cx="1366278" cy="2985386"/>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9" name="Straight Connector 568">
            <a:extLst>
              <a:ext uri="{FF2B5EF4-FFF2-40B4-BE49-F238E27FC236}">
                <a16:creationId xmlns:a16="http://schemas.microsoft.com/office/drawing/2014/main" id="{A6B7D8AB-4F92-5F4E-B14E-92265F9ABDA8}"/>
              </a:ext>
            </a:extLst>
          </p:cNvPr>
          <p:cNvCxnSpPr>
            <a:cxnSpLocks/>
            <a:endCxn id="568" idx="2"/>
          </p:cNvCxnSpPr>
          <p:nvPr/>
        </p:nvCxnSpPr>
        <p:spPr>
          <a:xfrm flipV="1">
            <a:off x="11774992" y="2895258"/>
            <a:ext cx="5357826" cy="2979926"/>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CE4F1C6B-1BFF-5149-9CC8-639D9AE8683A}"/>
              </a:ext>
            </a:extLst>
          </p:cNvPr>
          <p:cNvCxnSpPr>
            <a:cxnSpLocks/>
            <a:endCxn id="568" idx="2"/>
          </p:cNvCxnSpPr>
          <p:nvPr/>
        </p:nvCxnSpPr>
        <p:spPr>
          <a:xfrm flipV="1">
            <a:off x="13680156" y="2895258"/>
            <a:ext cx="3452662" cy="2985386"/>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7" name="Curved Connector 596">
            <a:extLst>
              <a:ext uri="{FF2B5EF4-FFF2-40B4-BE49-F238E27FC236}">
                <a16:creationId xmlns:a16="http://schemas.microsoft.com/office/drawing/2014/main" id="{84D0AA33-4E25-3747-8856-8EF72E00C9F3}"/>
              </a:ext>
            </a:extLst>
          </p:cNvPr>
          <p:cNvCxnSpPr>
            <a:cxnSpLocks/>
          </p:cNvCxnSpPr>
          <p:nvPr/>
        </p:nvCxnSpPr>
        <p:spPr>
          <a:xfrm rot="10800000" flipV="1">
            <a:off x="14149953" y="5977864"/>
            <a:ext cx="3042576" cy="536858"/>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1" name="Straight Connector 600">
            <a:extLst>
              <a:ext uri="{FF2B5EF4-FFF2-40B4-BE49-F238E27FC236}">
                <a16:creationId xmlns:a16="http://schemas.microsoft.com/office/drawing/2014/main" id="{42D82DE0-E573-364A-9548-06C5A59A2776}"/>
              </a:ext>
            </a:extLst>
          </p:cNvPr>
          <p:cNvCxnSpPr>
            <a:cxnSpLocks/>
          </p:cNvCxnSpPr>
          <p:nvPr/>
        </p:nvCxnSpPr>
        <p:spPr>
          <a:xfrm flipV="1">
            <a:off x="11701438" y="2457681"/>
            <a:ext cx="1208710" cy="3245952"/>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2" name="Straight Connector 601">
            <a:extLst>
              <a:ext uri="{FF2B5EF4-FFF2-40B4-BE49-F238E27FC236}">
                <a16:creationId xmlns:a16="http://schemas.microsoft.com/office/drawing/2014/main" id="{56BA062A-3FB1-4743-A9D2-A5FA43F86E85}"/>
              </a:ext>
            </a:extLst>
          </p:cNvPr>
          <p:cNvCxnSpPr>
            <a:cxnSpLocks/>
          </p:cNvCxnSpPr>
          <p:nvPr/>
        </p:nvCxnSpPr>
        <p:spPr>
          <a:xfrm flipH="1" flipV="1">
            <a:off x="13024477" y="2442332"/>
            <a:ext cx="745404" cy="3472386"/>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3" name="Straight Connector 602">
            <a:extLst>
              <a:ext uri="{FF2B5EF4-FFF2-40B4-BE49-F238E27FC236}">
                <a16:creationId xmlns:a16="http://schemas.microsoft.com/office/drawing/2014/main" id="{C74562A2-56C9-714E-9FD2-551BAC1D1A5E}"/>
              </a:ext>
            </a:extLst>
          </p:cNvPr>
          <p:cNvCxnSpPr>
            <a:cxnSpLocks/>
          </p:cNvCxnSpPr>
          <p:nvPr/>
        </p:nvCxnSpPr>
        <p:spPr>
          <a:xfrm flipV="1">
            <a:off x="11744938" y="2887359"/>
            <a:ext cx="3271442" cy="2828980"/>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4" name="Straight Connector 603">
            <a:extLst>
              <a:ext uri="{FF2B5EF4-FFF2-40B4-BE49-F238E27FC236}">
                <a16:creationId xmlns:a16="http://schemas.microsoft.com/office/drawing/2014/main" id="{859C06C6-DEA4-FB4E-8F0A-0E2754124411}"/>
              </a:ext>
            </a:extLst>
          </p:cNvPr>
          <p:cNvCxnSpPr>
            <a:cxnSpLocks/>
          </p:cNvCxnSpPr>
          <p:nvPr/>
        </p:nvCxnSpPr>
        <p:spPr>
          <a:xfrm flipV="1">
            <a:off x="13650102" y="2887360"/>
            <a:ext cx="1366278" cy="2834438"/>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571" name="TextBox 570">
            <a:extLst>
              <a:ext uri="{FF2B5EF4-FFF2-40B4-BE49-F238E27FC236}">
                <a16:creationId xmlns:a16="http://schemas.microsoft.com/office/drawing/2014/main" id="{1D4D2F2F-5FCA-8641-9F97-0943B986B1D5}"/>
              </a:ext>
            </a:extLst>
          </p:cNvPr>
          <p:cNvSpPr txBox="1"/>
          <p:nvPr/>
        </p:nvSpPr>
        <p:spPr>
          <a:xfrm>
            <a:off x="11521117" y="3939184"/>
            <a:ext cx="2531462" cy="584775"/>
          </a:xfrm>
          <a:prstGeom prst="rect">
            <a:avLst/>
          </a:prstGeom>
          <a:solidFill>
            <a:srgbClr val="F2F2F2"/>
          </a:solidFill>
        </p:spPr>
        <p:txBody>
          <a:bodyPr wrap="none" rtlCol="0">
            <a:spAutoFit/>
          </a:bodyPr>
          <a:lstStyle/>
          <a:p>
            <a:pPr>
              <a:buClr>
                <a:schemeClr val="tx1">
                  <a:lumMod val="50000"/>
                  <a:lumOff val="50000"/>
                </a:schemeClr>
              </a:buClr>
              <a:buSzPct val="75000"/>
            </a:pPr>
            <a:r>
              <a:rPr lang="en-US" sz="3200" dirty="0">
                <a:latin typeface="Arial" panose="020B0604020202020204" pitchFamily="34" charset="0"/>
                <a:cs typeface="Arial" panose="020B0604020202020204" pitchFamily="34" charset="0"/>
              </a:rPr>
              <a:t>Nx10/100GE</a:t>
            </a:r>
          </a:p>
        </p:txBody>
      </p:sp>
      <p:pic>
        <p:nvPicPr>
          <p:cNvPr id="553" name="Picture 552" descr="Pluribus_Asset Asset 267@400ppi.png">
            <a:extLst>
              <a:ext uri="{FF2B5EF4-FFF2-40B4-BE49-F238E27FC236}">
                <a16:creationId xmlns:a16="http://schemas.microsoft.com/office/drawing/2014/main" id="{712F3A0E-AAE8-7546-965F-403ABB160AC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496919" y="2191921"/>
            <a:ext cx="717440" cy="717440"/>
          </a:xfrm>
          <a:prstGeom prst="rect">
            <a:avLst/>
          </a:prstGeom>
        </p:spPr>
      </p:pic>
      <p:pic>
        <p:nvPicPr>
          <p:cNvPr id="554" name="Picture 553" descr="Pluribus_Asset Asset 267@400ppi.png">
            <a:extLst>
              <a:ext uri="{FF2B5EF4-FFF2-40B4-BE49-F238E27FC236}">
                <a16:creationId xmlns:a16="http://schemas.microsoft.com/office/drawing/2014/main" id="{F3BCE476-40FB-8B4A-B209-A877534B74C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561171" y="2191921"/>
            <a:ext cx="703336" cy="703336"/>
          </a:xfrm>
          <a:prstGeom prst="rect">
            <a:avLst/>
          </a:prstGeom>
        </p:spPr>
      </p:pic>
      <p:pic>
        <p:nvPicPr>
          <p:cNvPr id="564" name="Picture 563" descr="Pluribus_Asset Asset 267@400ppi.png">
            <a:extLst>
              <a:ext uri="{FF2B5EF4-FFF2-40B4-BE49-F238E27FC236}">
                <a16:creationId xmlns:a16="http://schemas.microsoft.com/office/drawing/2014/main" id="{C00DA832-5DE9-D043-A52B-45E24E2E89A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565851" y="2191921"/>
            <a:ext cx="695312" cy="695312"/>
          </a:xfrm>
          <a:prstGeom prst="rect">
            <a:avLst/>
          </a:prstGeom>
        </p:spPr>
      </p:pic>
      <p:pic>
        <p:nvPicPr>
          <p:cNvPr id="565" name="Picture 564" descr="Pluribus_Asset Asset 267@400ppi.png">
            <a:extLst>
              <a:ext uri="{FF2B5EF4-FFF2-40B4-BE49-F238E27FC236}">
                <a16:creationId xmlns:a16="http://schemas.microsoft.com/office/drawing/2014/main" id="{23164DA4-F287-E540-8EC4-E2E5F5FE696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694765" y="2191921"/>
            <a:ext cx="703336" cy="703336"/>
          </a:xfrm>
          <a:prstGeom prst="rect">
            <a:avLst/>
          </a:prstGeom>
        </p:spPr>
      </p:pic>
      <p:pic>
        <p:nvPicPr>
          <p:cNvPr id="568" name="Picture 567" descr="Pluribus_Asset Asset 267@400ppi.png">
            <a:extLst>
              <a:ext uri="{FF2B5EF4-FFF2-40B4-BE49-F238E27FC236}">
                <a16:creationId xmlns:a16="http://schemas.microsoft.com/office/drawing/2014/main" id="{7A6D2E55-1641-034F-80B7-F1941FAC1FD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781149" y="2191921"/>
            <a:ext cx="703336" cy="703336"/>
          </a:xfrm>
          <a:prstGeom prst="rect">
            <a:avLst/>
          </a:prstGeom>
        </p:spPr>
      </p:pic>
      <p:sp>
        <p:nvSpPr>
          <p:cNvPr id="216" name="Rectangle 215">
            <a:extLst>
              <a:ext uri="{FF2B5EF4-FFF2-40B4-BE49-F238E27FC236}">
                <a16:creationId xmlns:a16="http://schemas.microsoft.com/office/drawing/2014/main" id="{3A336C38-09D5-0B4A-AB63-A728B80917DE}"/>
              </a:ext>
            </a:extLst>
          </p:cNvPr>
          <p:cNvSpPr/>
          <p:nvPr/>
        </p:nvSpPr>
        <p:spPr>
          <a:xfrm>
            <a:off x="16108764" y="4735537"/>
            <a:ext cx="7804784" cy="4401205"/>
          </a:xfrm>
          <a:prstGeom prst="rect">
            <a:avLst/>
          </a:prstGeom>
          <a:solidFill>
            <a:srgbClr val="FFFFFF"/>
          </a:solidFill>
          <a:ln>
            <a:solidFill>
              <a:srgbClr val="999999"/>
            </a:solidFill>
          </a:ln>
          <a:effectLst>
            <a:outerShdw blurRad="50800" dist="38100" dir="2700000" algn="tl" rotWithShape="0">
              <a:prstClr val="black">
                <a:alpha val="40000"/>
              </a:prstClr>
            </a:outerShdw>
          </a:effectLst>
        </p:spPr>
        <p:txBody>
          <a:bodyPr wrap="square">
            <a:spAutoFit/>
          </a:bodyPr>
          <a:lstStyle/>
          <a:p>
            <a:pPr defTabSz="1828800">
              <a:buClrTx/>
              <a:defRPr/>
            </a:pPr>
            <a:r>
              <a:rPr lang="en-US" sz="4000" dirty="0">
                <a:solidFill>
                  <a:srgbClr val="4B4B4B"/>
                </a:solidFill>
              </a:rPr>
              <a:t>Multi-tenancy</a:t>
            </a:r>
          </a:p>
          <a:p>
            <a:pPr marL="685800" indent="-685800" defTabSz="1828800">
              <a:buClrTx/>
              <a:buFont typeface="Arial" panose="020B0604020202020204" pitchFamily="34" charset="0"/>
              <a:buChar char="•"/>
              <a:defRPr/>
            </a:pPr>
            <a:r>
              <a:rPr lang="en-US" sz="4000" dirty="0">
                <a:solidFill>
                  <a:srgbClr val="4B4B4B"/>
                </a:solidFill>
              </a:rPr>
              <a:t>Multiple tenants running on shared network infrastructure</a:t>
            </a:r>
          </a:p>
          <a:p>
            <a:pPr marL="685800" indent="-685800" defTabSz="1828800">
              <a:buClrTx/>
              <a:buFont typeface="Arial" panose="020B0604020202020204" pitchFamily="34" charset="0"/>
              <a:buChar char="•"/>
              <a:defRPr/>
            </a:pPr>
            <a:r>
              <a:rPr lang="en-US" sz="4000" dirty="0">
                <a:solidFill>
                  <a:srgbClr val="4B4B4B"/>
                </a:solidFill>
              </a:rPr>
              <a:t>N-S isolated via L3 VRF at data plane</a:t>
            </a:r>
          </a:p>
          <a:p>
            <a:pPr marL="685800" indent="-685800" defTabSz="1828800">
              <a:buClrTx/>
              <a:buFont typeface="Arial" panose="020B0604020202020204" pitchFamily="34" charset="0"/>
              <a:buChar char="•"/>
              <a:defRPr/>
            </a:pPr>
            <a:r>
              <a:rPr lang="en-US" sz="4000" dirty="0">
                <a:solidFill>
                  <a:srgbClr val="4B4B4B"/>
                </a:solidFill>
              </a:rPr>
              <a:t>E-W data typically isolated via VLAN or VXLAN at data plane</a:t>
            </a:r>
          </a:p>
        </p:txBody>
      </p:sp>
      <p:grpSp>
        <p:nvGrpSpPr>
          <p:cNvPr id="175" name="Group 174">
            <a:extLst>
              <a:ext uri="{FF2B5EF4-FFF2-40B4-BE49-F238E27FC236}">
                <a16:creationId xmlns:a16="http://schemas.microsoft.com/office/drawing/2014/main" id="{E241B4EC-6597-8247-A7FC-552E0AFE51B1}"/>
              </a:ext>
            </a:extLst>
          </p:cNvPr>
          <p:cNvGrpSpPr/>
          <p:nvPr/>
        </p:nvGrpSpPr>
        <p:grpSpPr>
          <a:xfrm>
            <a:off x="11625393" y="5857511"/>
            <a:ext cx="699230" cy="520102"/>
            <a:chOff x="9983721" y="520569"/>
            <a:chExt cx="349615" cy="260051"/>
          </a:xfrm>
        </p:grpSpPr>
        <p:sp>
          <p:nvSpPr>
            <p:cNvPr id="519" name="Oval 518">
              <a:extLst>
                <a:ext uri="{FF2B5EF4-FFF2-40B4-BE49-F238E27FC236}">
                  <a16:creationId xmlns:a16="http://schemas.microsoft.com/office/drawing/2014/main" id="{3F20B02F-E38E-FF43-8878-C3FFF0FACEBF}"/>
                </a:ext>
              </a:extLst>
            </p:cNvPr>
            <p:cNvSpPr>
              <a:spLocks noChangeAspect="1"/>
            </p:cNvSpPr>
            <p:nvPr/>
          </p:nvSpPr>
          <p:spPr>
            <a:xfrm>
              <a:off x="10023519" y="520569"/>
              <a:ext cx="263751" cy="2600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22" name="TextBox 521">
              <a:extLst>
                <a:ext uri="{FF2B5EF4-FFF2-40B4-BE49-F238E27FC236}">
                  <a16:creationId xmlns:a16="http://schemas.microsoft.com/office/drawing/2014/main" id="{3B11A72E-8D82-FD49-B0F4-AC337CF91E0B}"/>
                </a:ext>
              </a:extLst>
            </p:cNvPr>
            <p:cNvSpPr txBox="1"/>
            <p:nvPr/>
          </p:nvSpPr>
          <p:spPr>
            <a:xfrm>
              <a:off x="9983721" y="558180"/>
              <a:ext cx="349615"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VRF</a:t>
              </a:r>
            </a:p>
          </p:txBody>
        </p:sp>
      </p:grpSp>
      <p:grpSp>
        <p:nvGrpSpPr>
          <p:cNvPr id="176" name="Group 175">
            <a:extLst>
              <a:ext uri="{FF2B5EF4-FFF2-40B4-BE49-F238E27FC236}">
                <a16:creationId xmlns:a16="http://schemas.microsoft.com/office/drawing/2014/main" id="{0BEA612E-B663-AB42-A659-D518F1462B5D}"/>
              </a:ext>
            </a:extLst>
          </p:cNvPr>
          <p:cNvGrpSpPr/>
          <p:nvPr/>
        </p:nvGrpSpPr>
        <p:grpSpPr>
          <a:xfrm>
            <a:off x="11381635" y="6397717"/>
            <a:ext cx="699230" cy="520102"/>
            <a:chOff x="10376092" y="520569"/>
            <a:chExt cx="349615" cy="260051"/>
          </a:xfrm>
        </p:grpSpPr>
        <p:sp>
          <p:nvSpPr>
            <p:cNvPr id="521" name="Oval 520">
              <a:extLst>
                <a:ext uri="{FF2B5EF4-FFF2-40B4-BE49-F238E27FC236}">
                  <a16:creationId xmlns:a16="http://schemas.microsoft.com/office/drawing/2014/main" id="{AB5680E0-1C99-A744-A51F-4C272E66DEE2}"/>
                </a:ext>
              </a:extLst>
            </p:cNvPr>
            <p:cNvSpPr>
              <a:spLocks noChangeAspect="1"/>
            </p:cNvSpPr>
            <p:nvPr/>
          </p:nvSpPr>
          <p:spPr>
            <a:xfrm>
              <a:off x="10419024" y="520569"/>
              <a:ext cx="263751" cy="26005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23" name="TextBox 522">
              <a:extLst>
                <a:ext uri="{FF2B5EF4-FFF2-40B4-BE49-F238E27FC236}">
                  <a16:creationId xmlns:a16="http://schemas.microsoft.com/office/drawing/2014/main" id="{916A6298-875E-F34B-BD91-75EAC38CB2E3}"/>
                </a:ext>
              </a:extLst>
            </p:cNvPr>
            <p:cNvSpPr txBox="1"/>
            <p:nvPr/>
          </p:nvSpPr>
          <p:spPr>
            <a:xfrm>
              <a:off x="10376092" y="557470"/>
              <a:ext cx="349615"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VRF</a:t>
              </a:r>
            </a:p>
          </p:txBody>
        </p:sp>
      </p:grpSp>
      <p:grpSp>
        <p:nvGrpSpPr>
          <p:cNvPr id="177" name="Group 176">
            <a:extLst>
              <a:ext uri="{FF2B5EF4-FFF2-40B4-BE49-F238E27FC236}">
                <a16:creationId xmlns:a16="http://schemas.microsoft.com/office/drawing/2014/main" id="{9A014D16-C8FD-994A-BA8A-CDB0E4DDFA10}"/>
              </a:ext>
            </a:extLst>
          </p:cNvPr>
          <p:cNvGrpSpPr/>
          <p:nvPr/>
        </p:nvGrpSpPr>
        <p:grpSpPr>
          <a:xfrm>
            <a:off x="11129725" y="5927544"/>
            <a:ext cx="699230" cy="520102"/>
            <a:chOff x="9284123" y="1506477"/>
            <a:chExt cx="349615" cy="260051"/>
          </a:xfrm>
          <a:solidFill>
            <a:srgbClr val="00B0F0"/>
          </a:solidFill>
        </p:grpSpPr>
        <p:sp>
          <p:nvSpPr>
            <p:cNvPr id="525" name="Oval 524">
              <a:extLst>
                <a:ext uri="{FF2B5EF4-FFF2-40B4-BE49-F238E27FC236}">
                  <a16:creationId xmlns:a16="http://schemas.microsoft.com/office/drawing/2014/main" id="{73EEBE8B-9C8B-C440-B2C1-28D988E35ABE}"/>
                </a:ext>
              </a:extLst>
            </p:cNvPr>
            <p:cNvSpPr>
              <a:spLocks noChangeAspect="1"/>
            </p:cNvSpPr>
            <p:nvPr/>
          </p:nvSpPr>
          <p:spPr>
            <a:xfrm>
              <a:off x="9319794" y="1506477"/>
              <a:ext cx="263751" cy="26005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26" name="TextBox 525">
              <a:extLst>
                <a:ext uri="{FF2B5EF4-FFF2-40B4-BE49-F238E27FC236}">
                  <a16:creationId xmlns:a16="http://schemas.microsoft.com/office/drawing/2014/main" id="{00D5A209-625F-614A-A5F9-90E7EE0DB791}"/>
                </a:ext>
              </a:extLst>
            </p:cNvPr>
            <p:cNvSpPr txBox="1"/>
            <p:nvPr/>
          </p:nvSpPr>
          <p:spPr>
            <a:xfrm>
              <a:off x="9284123" y="1530384"/>
              <a:ext cx="349615"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VRF</a:t>
              </a:r>
            </a:p>
          </p:txBody>
        </p:sp>
      </p:grpSp>
      <p:grpSp>
        <p:nvGrpSpPr>
          <p:cNvPr id="527" name="Group 526">
            <a:extLst>
              <a:ext uri="{FF2B5EF4-FFF2-40B4-BE49-F238E27FC236}">
                <a16:creationId xmlns:a16="http://schemas.microsoft.com/office/drawing/2014/main" id="{1DF3A561-4196-1F49-9307-74024E1F2222}"/>
              </a:ext>
            </a:extLst>
          </p:cNvPr>
          <p:cNvGrpSpPr/>
          <p:nvPr/>
        </p:nvGrpSpPr>
        <p:grpSpPr>
          <a:xfrm>
            <a:off x="12999424" y="5814082"/>
            <a:ext cx="1260048" cy="520102"/>
            <a:chOff x="9698524" y="520569"/>
            <a:chExt cx="630024" cy="260051"/>
          </a:xfrm>
        </p:grpSpPr>
        <p:sp>
          <p:nvSpPr>
            <p:cNvPr id="528" name="Oval 527">
              <a:extLst>
                <a:ext uri="{FF2B5EF4-FFF2-40B4-BE49-F238E27FC236}">
                  <a16:creationId xmlns:a16="http://schemas.microsoft.com/office/drawing/2014/main" id="{49059B05-27CF-5047-A5DC-5B91207D6592}"/>
                </a:ext>
              </a:extLst>
            </p:cNvPr>
            <p:cNvSpPr>
              <a:spLocks noChangeAspect="1"/>
            </p:cNvSpPr>
            <p:nvPr/>
          </p:nvSpPr>
          <p:spPr>
            <a:xfrm>
              <a:off x="10023519" y="520569"/>
              <a:ext cx="263751" cy="2600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29" name="TextBox 528">
              <a:extLst>
                <a:ext uri="{FF2B5EF4-FFF2-40B4-BE49-F238E27FC236}">
                  <a16:creationId xmlns:a16="http://schemas.microsoft.com/office/drawing/2014/main" id="{CC96950E-5A1C-9B4D-86AD-B78C3AA5D7CD}"/>
                </a:ext>
              </a:extLst>
            </p:cNvPr>
            <p:cNvSpPr txBox="1"/>
            <p:nvPr/>
          </p:nvSpPr>
          <p:spPr>
            <a:xfrm>
              <a:off x="9978933" y="553644"/>
              <a:ext cx="349615"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VRF</a:t>
              </a:r>
            </a:p>
          </p:txBody>
        </p:sp>
        <p:sp>
          <p:nvSpPr>
            <p:cNvPr id="497" name="TextBox 496">
              <a:extLst>
                <a:ext uri="{FF2B5EF4-FFF2-40B4-BE49-F238E27FC236}">
                  <a16:creationId xmlns:a16="http://schemas.microsoft.com/office/drawing/2014/main" id="{96AEED81-B509-413B-ADC7-91582FD6DEE7}"/>
                </a:ext>
              </a:extLst>
            </p:cNvPr>
            <p:cNvSpPr txBox="1"/>
            <p:nvPr/>
          </p:nvSpPr>
          <p:spPr>
            <a:xfrm>
              <a:off x="9698524" y="546742"/>
              <a:ext cx="349615"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VRF</a:t>
              </a:r>
            </a:p>
          </p:txBody>
        </p:sp>
      </p:grpSp>
      <p:grpSp>
        <p:nvGrpSpPr>
          <p:cNvPr id="530" name="Group 529">
            <a:extLst>
              <a:ext uri="{FF2B5EF4-FFF2-40B4-BE49-F238E27FC236}">
                <a16:creationId xmlns:a16="http://schemas.microsoft.com/office/drawing/2014/main" id="{3D3C610A-051D-0C4A-8FF3-631DCE360CF0}"/>
              </a:ext>
            </a:extLst>
          </p:cNvPr>
          <p:cNvGrpSpPr/>
          <p:nvPr/>
        </p:nvGrpSpPr>
        <p:grpSpPr>
          <a:xfrm>
            <a:off x="13252473" y="6317501"/>
            <a:ext cx="699230" cy="520102"/>
            <a:chOff x="10377061" y="520569"/>
            <a:chExt cx="349615" cy="260051"/>
          </a:xfrm>
        </p:grpSpPr>
        <p:sp>
          <p:nvSpPr>
            <p:cNvPr id="531" name="Oval 530">
              <a:extLst>
                <a:ext uri="{FF2B5EF4-FFF2-40B4-BE49-F238E27FC236}">
                  <a16:creationId xmlns:a16="http://schemas.microsoft.com/office/drawing/2014/main" id="{3F361D74-7BE7-1E48-A6FD-5AC1BE1C284F}"/>
                </a:ext>
              </a:extLst>
            </p:cNvPr>
            <p:cNvSpPr>
              <a:spLocks noChangeAspect="1"/>
            </p:cNvSpPr>
            <p:nvPr/>
          </p:nvSpPr>
          <p:spPr>
            <a:xfrm>
              <a:off x="10419024" y="520569"/>
              <a:ext cx="263751" cy="26005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32" name="TextBox 531">
              <a:extLst>
                <a:ext uri="{FF2B5EF4-FFF2-40B4-BE49-F238E27FC236}">
                  <a16:creationId xmlns:a16="http://schemas.microsoft.com/office/drawing/2014/main" id="{0EB40ED2-768B-2740-A32F-592D217AB37E}"/>
                </a:ext>
              </a:extLst>
            </p:cNvPr>
            <p:cNvSpPr txBox="1"/>
            <p:nvPr/>
          </p:nvSpPr>
          <p:spPr>
            <a:xfrm>
              <a:off x="10377061" y="557029"/>
              <a:ext cx="349615"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VRF</a:t>
              </a:r>
            </a:p>
          </p:txBody>
        </p:sp>
      </p:grpSp>
      <p:grpSp>
        <p:nvGrpSpPr>
          <p:cNvPr id="500" name="Group 499">
            <a:extLst>
              <a:ext uri="{FF2B5EF4-FFF2-40B4-BE49-F238E27FC236}">
                <a16:creationId xmlns:a16="http://schemas.microsoft.com/office/drawing/2014/main" id="{3177F01C-E451-42B5-A79E-54092ACCED62}"/>
              </a:ext>
            </a:extLst>
          </p:cNvPr>
          <p:cNvGrpSpPr/>
          <p:nvPr/>
        </p:nvGrpSpPr>
        <p:grpSpPr>
          <a:xfrm>
            <a:off x="13019221" y="5869987"/>
            <a:ext cx="699230" cy="520102"/>
            <a:chOff x="9284123" y="1506477"/>
            <a:chExt cx="349615" cy="260051"/>
          </a:xfrm>
          <a:solidFill>
            <a:srgbClr val="00B0F0"/>
          </a:solidFill>
        </p:grpSpPr>
        <p:sp>
          <p:nvSpPr>
            <p:cNvPr id="501" name="Oval 500">
              <a:extLst>
                <a:ext uri="{FF2B5EF4-FFF2-40B4-BE49-F238E27FC236}">
                  <a16:creationId xmlns:a16="http://schemas.microsoft.com/office/drawing/2014/main" id="{B4650950-D3D5-4546-B8AC-3D4A08E76943}"/>
                </a:ext>
              </a:extLst>
            </p:cNvPr>
            <p:cNvSpPr>
              <a:spLocks noChangeAspect="1"/>
            </p:cNvSpPr>
            <p:nvPr/>
          </p:nvSpPr>
          <p:spPr>
            <a:xfrm>
              <a:off x="9319794" y="1506477"/>
              <a:ext cx="263751" cy="26005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13" name="TextBox 512">
              <a:extLst>
                <a:ext uri="{FF2B5EF4-FFF2-40B4-BE49-F238E27FC236}">
                  <a16:creationId xmlns:a16="http://schemas.microsoft.com/office/drawing/2014/main" id="{95B97EE8-CD49-41C0-85EF-564479466F38}"/>
                </a:ext>
              </a:extLst>
            </p:cNvPr>
            <p:cNvSpPr txBox="1"/>
            <p:nvPr/>
          </p:nvSpPr>
          <p:spPr>
            <a:xfrm>
              <a:off x="9284123" y="1530384"/>
              <a:ext cx="349615"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VRF</a:t>
              </a:r>
            </a:p>
          </p:txBody>
        </p:sp>
      </p:grpSp>
    </p:spTree>
    <p:extLst>
      <p:ext uri="{BB962C8B-B14F-4D97-AF65-F5344CB8AC3E}">
        <p14:creationId xmlns:p14="http://schemas.microsoft.com/office/powerpoint/2010/main" val="3912915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71205" y="1154672"/>
            <a:ext cx="23512794" cy="9387185"/>
          </a:xfrm>
          <a:prstGeom prst="rect">
            <a:avLst/>
          </a:prstGeom>
          <a:noFill/>
        </p:spPr>
        <p:txBody>
          <a:bodyPr wrap="square" rtlCol="0">
            <a:spAutoFit/>
          </a:bodyPr>
          <a:lstStyle/>
          <a:p>
            <a:pPr>
              <a:buClr>
                <a:schemeClr val="tx1">
                  <a:lumMod val="50000"/>
                  <a:lumOff val="50000"/>
                </a:schemeClr>
              </a:buClr>
              <a:buSzPct val="75000"/>
            </a:pPr>
            <a:endParaRPr lang="en-US" sz="6400" b="1" dirty="0">
              <a:solidFill>
                <a:schemeClr val="tx1">
                  <a:lumMod val="75000"/>
                  <a:lumOff val="25000"/>
                  <a:alpha val="50000"/>
                </a:schemeClr>
              </a:solidFill>
            </a:endParaRPr>
          </a:p>
          <a:p>
            <a:pPr>
              <a:buClr>
                <a:schemeClr val="tx1">
                  <a:lumMod val="50000"/>
                  <a:lumOff val="50000"/>
                </a:schemeClr>
              </a:buClr>
              <a:buSzPct val="75000"/>
            </a:pPr>
            <a:r>
              <a:rPr lang="en-US" sz="6000" b="1" dirty="0">
                <a:solidFill>
                  <a:srgbClr val="5F6061"/>
                </a:solidFill>
                <a:latin typeface="Source Sans Pro"/>
                <a:ea typeface="Source Sans Pro"/>
              </a:rPr>
              <a:t>Our approach:</a:t>
            </a:r>
          </a:p>
          <a:p>
            <a:pPr>
              <a:buClr>
                <a:schemeClr val="tx1">
                  <a:lumMod val="50000"/>
                  <a:lumOff val="50000"/>
                </a:schemeClr>
              </a:buClr>
              <a:buSzPct val="75000"/>
            </a:pPr>
            <a:endParaRPr lang="en-US" sz="6000" b="1" dirty="0">
              <a:solidFill>
                <a:srgbClr val="5F6061"/>
              </a:solidFill>
              <a:latin typeface="Source Sans Pro"/>
              <a:ea typeface="Source Sans Pro"/>
            </a:endParaRPr>
          </a:p>
          <a:p>
            <a:pPr>
              <a:buClr>
                <a:schemeClr val="tx1">
                  <a:lumMod val="50000"/>
                  <a:lumOff val="50000"/>
                </a:schemeClr>
              </a:buClr>
              <a:buSzPct val="75000"/>
            </a:pPr>
            <a:r>
              <a:rPr lang="en-US" sz="6000" b="1" dirty="0">
                <a:solidFill>
                  <a:srgbClr val="5F6061"/>
                </a:solidFill>
                <a:latin typeface="Source Sans Pro"/>
                <a:ea typeface="Source Sans Pro"/>
              </a:rPr>
              <a:t>Dedicate </a:t>
            </a:r>
            <a:r>
              <a:rPr lang="en-US" sz="6000" b="1" dirty="0">
                <a:solidFill>
                  <a:srgbClr val="92D050"/>
                </a:solidFill>
                <a:latin typeface="Source Sans Pro"/>
                <a:ea typeface="Source Sans Pro"/>
              </a:rPr>
              <a:t>distinct containers </a:t>
            </a:r>
            <a:r>
              <a:rPr lang="en-US" sz="6000" b="1" dirty="0">
                <a:solidFill>
                  <a:srgbClr val="5F6061"/>
                </a:solidFill>
                <a:latin typeface="Source Sans Pro"/>
                <a:ea typeface="Source Sans Pro"/>
              </a:rPr>
              <a:t>running a FRR stack to each tenant to provide a deeper level of isolation, flexibility and security; these routing instances could then be sliced once again by the use of traditional VRFs.</a:t>
            </a:r>
          </a:p>
          <a:p>
            <a:pPr>
              <a:buClr>
                <a:schemeClr val="tx1">
                  <a:lumMod val="50000"/>
                  <a:lumOff val="50000"/>
                </a:schemeClr>
              </a:buClr>
              <a:buSzPct val="75000"/>
            </a:pPr>
            <a:endParaRPr lang="en-US" sz="6000" b="1" dirty="0">
              <a:solidFill>
                <a:srgbClr val="5F6061"/>
              </a:solidFill>
              <a:latin typeface="Source Sans Pro"/>
              <a:ea typeface="Source Sans Pro"/>
            </a:endParaRPr>
          </a:p>
          <a:p>
            <a:pPr>
              <a:buClr>
                <a:schemeClr val="tx1">
                  <a:lumMod val="50000"/>
                  <a:lumOff val="50000"/>
                </a:schemeClr>
              </a:buClr>
              <a:buSzPct val="75000"/>
            </a:pPr>
            <a:r>
              <a:rPr lang="en-US" sz="6000" b="1" dirty="0">
                <a:solidFill>
                  <a:srgbClr val="5F6061"/>
                </a:solidFill>
                <a:latin typeface="Source Sans Pro"/>
                <a:ea typeface="Source Sans Pro"/>
              </a:rPr>
              <a:t>This approach could still makes full use of the cost-effective merchant silicon switches, allowing </a:t>
            </a:r>
            <a:r>
              <a:rPr lang="en-US" sz="6000" b="1" dirty="0" err="1">
                <a:solidFill>
                  <a:srgbClr val="92D050"/>
                </a:solidFill>
                <a:latin typeface="Source Sans Pro"/>
                <a:ea typeface="Source Sans Pro"/>
              </a:rPr>
              <a:t>hw</a:t>
            </a:r>
            <a:r>
              <a:rPr lang="en-US" sz="6000" b="1" dirty="0">
                <a:solidFill>
                  <a:srgbClr val="92D050"/>
                </a:solidFill>
                <a:latin typeface="Source Sans Pro"/>
                <a:ea typeface="Source Sans Pro"/>
              </a:rPr>
              <a:t>-based routing </a:t>
            </a:r>
            <a:r>
              <a:rPr lang="en-US" sz="6000" b="1" dirty="0">
                <a:solidFill>
                  <a:srgbClr val="5F6061"/>
                </a:solidFill>
                <a:latin typeface="Source Sans Pro"/>
                <a:ea typeface="Source Sans Pro"/>
              </a:rPr>
              <a:t>at </a:t>
            </a:r>
            <a:r>
              <a:rPr lang="en-US" sz="6000" b="1" dirty="0" err="1">
                <a:solidFill>
                  <a:srgbClr val="5F6061"/>
                </a:solidFill>
                <a:latin typeface="Source Sans Pro"/>
                <a:ea typeface="Source Sans Pro"/>
              </a:rPr>
              <a:t>Tbps</a:t>
            </a:r>
            <a:r>
              <a:rPr lang="en-US" sz="6000" b="1" dirty="0">
                <a:solidFill>
                  <a:srgbClr val="5F6061"/>
                </a:solidFill>
                <a:latin typeface="Source Sans Pro"/>
                <a:ea typeface="Source Sans Pro"/>
              </a:rPr>
              <a:t> speed</a:t>
            </a:r>
          </a:p>
        </p:txBody>
      </p:sp>
      <p:sp>
        <p:nvSpPr>
          <p:cNvPr id="40" name="Rectangle 39"/>
          <p:cNvSpPr/>
          <p:nvPr/>
        </p:nvSpPr>
        <p:spPr>
          <a:xfrm>
            <a:off x="15333785" y="5132746"/>
            <a:ext cx="7473462" cy="707886"/>
          </a:xfrm>
          <a:prstGeom prst="rect">
            <a:avLst/>
          </a:prstGeom>
        </p:spPr>
        <p:txBody>
          <a:bodyPr wrap="square">
            <a:spAutoFit/>
          </a:bodyPr>
          <a:lstStyle/>
          <a:p>
            <a:pPr algn="r">
              <a:buClr>
                <a:schemeClr val="tx1">
                  <a:lumMod val="50000"/>
                  <a:lumOff val="50000"/>
                </a:schemeClr>
              </a:buClr>
              <a:buSzPct val="75000"/>
            </a:pPr>
            <a:r>
              <a:rPr lang="en-US" sz="4000" dirty="0">
                <a:solidFill>
                  <a:schemeClr val="tx1">
                    <a:lumMod val="65000"/>
                    <a:lumOff val="35000"/>
                  </a:schemeClr>
                </a:solidFill>
                <a:latin typeface="Avenir Book" charset="0"/>
                <a:ea typeface="Avenir Book" charset="0"/>
                <a:cs typeface="Avenir Book" charset="0"/>
              </a:rPr>
              <a:t>   </a:t>
            </a:r>
            <a:endParaRPr lang="en-US" sz="4000" dirty="0">
              <a:solidFill>
                <a:schemeClr val="tx1">
                  <a:lumMod val="65000"/>
                  <a:lumOff val="35000"/>
                </a:schemeClr>
              </a:solidFill>
            </a:endParaRPr>
          </a:p>
        </p:txBody>
      </p:sp>
    </p:spTree>
    <p:extLst>
      <p:ext uri="{BB962C8B-B14F-4D97-AF65-F5344CB8AC3E}">
        <p14:creationId xmlns:p14="http://schemas.microsoft.com/office/powerpoint/2010/main" val="1382007595"/>
      </p:ext>
    </p:extLst>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Connector 47"/>
          <p:cNvCxnSpPr>
            <a:stCxn id="43" idx="2"/>
          </p:cNvCxnSpPr>
          <p:nvPr/>
        </p:nvCxnSpPr>
        <p:spPr>
          <a:xfrm>
            <a:off x="9837462" y="7898791"/>
            <a:ext cx="21618" cy="2739148"/>
          </a:xfrm>
          <a:prstGeom prst="line">
            <a:avLst/>
          </a:prstGeom>
          <a:ln w="28575">
            <a:solidFill>
              <a:srgbClr val="C00000"/>
            </a:solidFill>
          </a:ln>
          <a:effectLst>
            <a:glow rad="63500">
              <a:srgbClr val="FFFF00"/>
            </a:glow>
          </a:effectLst>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6961734" y="8129886"/>
            <a:ext cx="36322" cy="2495126"/>
          </a:xfrm>
          <a:prstGeom prst="line">
            <a:avLst/>
          </a:prstGeom>
          <a:ln w="28575">
            <a:solidFill>
              <a:srgbClr val="C00000"/>
            </a:solidFill>
          </a:ln>
          <a:effectLst>
            <a:glow rad="63500">
              <a:srgbClr val="FFFF00"/>
            </a:glow>
          </a:effectLst>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4"/>
          </p:nvPr>
        </p:nvSpPr>
        <p:spPr>
          <a:xfrm>
            <a:off x="424735" y="5670813"/>
            <a:ext cx="1422400" cy="365125"/>
          </a:xfrm>
          <a:prstGeom prst="rect">
            <a:avLst/>
          </a:prstGeom>
        </p:spPr>
        <p:txBody>
          <a:bodyPr/>
          <a:lstStyle>
            <a:defPPr>
              <a:defRPr lang="en-US"/>
            </a:defPPr>
            <a:lvl1pPr marL="0" algn="l" defTabSz="914400" rtl="0" eaLnBrk="1" latinLnBrk="0" hangingPunct="1">
              <a:defRPr sz="1333" b="0" kern="1200">
                <a:solidFill>
                  <a:schemeClr val="bg1"/>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pPr>
            <a:fld id="{75897B0D-BA2C-2244-86F3-025175B80EAC}" type="slidenum">
              <a:rPr lang="en-US" smtClean="0">
                <a:solidFill>
                  <a:prstClr val="white"/>
                </a:solidFill>
              </a:rPr>
              <a:pPr defTabSz="1219170" fontAlgn="base">
                <a:spcBef>
                  <a:spcPct val="0"/>
                </a:spcBef>
                <a:spcAft>
                  <a:spcPct val="0"/>
                </a:spcAft>
              </a:pPr>
              <a:t>14</a:t>
            </a:fld>
            <a:endParaRPr lang="en-US" dirty="0">
              <a:solidFill>
                <a:prstClr val="white"/>
              </a:solidFill>
            </a:endParaRPr>
          </a:p>
        </p:txBody>
      </p:sp>
      <p:pic>
        <p:nvPicPr>
          <p:cNvPr id="27" name="Picture 26">
            <a:extLst>
              <a:ext uri="{FF2B5EF4-FFF2-40B4-BE49-F238E27FC236}">
                <a16:creationId xmlns:a16="http://schemas.microsoft.com/office/drawing/2014/main" id="{9E3EF841-6D24-FD48-8619-A0056F5962C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392941" y="9918324"/>
            <a:ext cx="1412658" cy="660928"/>
          </a:xfrm>
          <a:prstGeom prst="rect">
            <a:avLst/>
          </a:prstGeom>
        </p:spPr>
      </p:pic>
      <p:sp>
        <p:nvSpPr>
          <p:cNvPr id="36" name="Rectangle 35"/>
          <p:cNvSpPr>
            <a:spLocks noChangeAspect="1"/>
          </p:cNvSpPr>
          <p:nvPr/>
        </p:nvSpPr>
        <p:spPr>
          <a:xfrm>
            <a:off x="2787751" y="5603843"/>
            <a:ext cx="2103120" cy="2295116"/>
          </a:xfrm>
          <a:prstGeom prst="rect">
            <a:avLst/>
          </a:prstGeom>
          <a:solidFill>
            <a:schemeClr val="accent3">
              <a:lumMod val="40000"/>
              <a:lumOff val="60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Network OS</a:t>
            </a:r>
          </a:p>
          <a:p>
            <a:pPr algn="ctr"/>
            <a:r>
              <a:rPr lang="en-US" sz="2400" dirty="0">
                <a:solidFill>
                  <a:schemeClr val="tx1"/>
                </a:solidFill>
              </a:rPr>
              <a:t>Standard features</a:t>
            </a:r>
          </a:p>
        </p:txBody>
      </p:sp>
      <p:pic>
        <p:nvPicPr>
          <p:cNvPr id="37" name="Picture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2455" y="6397629"/>
            <a:ext cx="1097280" cy="1097280"/>
          </a:xfrm>
          <a:prstGeom prst="rect">
            <a:avLst/>
          </a:prstGeom>
          <a:effectLst>
            <a:glow rad="101600">
              <a:srgbClr val="FFFF00"/>
            </a:glow>
          </a:effectLst>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261" y="6397465"/>
            <a:ext cx="1097280" cy="1097280"/>
          </a:xfrm>
          <a:prstGeom prst="rect">
            <a:avLst/>
          </a:prstGeom>
          <a:effectLst>
            <a:glow rad="101600">
              <a:srgbClr val="FFFF00"/>
            </a:glow>
          </a:effectLst>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9169" y="6397465"/>
            <a:ext cx="1097280" cy="1097280"/>
          </a:xfrm>
          <a:prstGeom prst="rect">
            <a:avLst/>
          </a:prstGeom>
          <a:effectLst>
            <a:glow rad="101600">
              <a:srgbClr val="FFFF00"/>
            </a:glow>
          </a:effectLst>
        </p:spPr>
      </p:pic>
      <p:pic>
        <p:nvPicPr>
          <p:cNvPr id="40" name="Picture 39">
            <a:extLst>
              <a:ext uri="{FF2B5EF4-FFF2-40B4-BE49-F238E27FC236}">
                <a16:creationId xmlns:a16="http://schemas.microsoft.com/office/drawing/2014/main" id="{27DA442F-D544-9F4F-8FEC-F86107A19A2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87804" y="6580345"/>
            <a:ext cx="706582" cy="731520"/>
          </a:xfrm>
          <a:prstGeom prst="rect">
            <a:avLst/>
          </a:prstGeom>
        </p:spPr>
      </p:pic>
      <p:pic>
        <p:nvPicPr>
          <p:cNvPr id="41" name="Picture 40">
            <a:extLst>
              <a:ext uri="{FF2B5EF4-FFF2-40B4-BE49-F238E27FC236}">
                <a16:creationId xmlns:a16="http://schemas.microsoft.com/office/drawing/2014/main" id="{27DA442F-D544-9F4F-8FEC-F86107A19A2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48218" y="6580345"/>
            <a:ext cx="706582" cy="731520"/>
          </a:xfrm>
          <a:prstGeom prst="rect">
            <a:avLst/>
          </a:prstGeom>
        </p:spPr>
      </p:pic>
      <p:pic>
        <p:nvPicPr>
          <p:cNvPr id="42" name="Picture 41">
            <a:extLst>
              <a:ext uri="{FF2B5EF4-FFF2-40B4-BE49-F238E27FC236}">
                <a16:creationId xmlns:a16="http://schemas.microsoft.com/office/drawing/2014/main" id="{27DA442F-D544-9F4F-8FEC-F86107A19A2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58448" y="6567475"/>
            <a:ext cx="706582" cy="731520"/>
          </a:xfrm>
          <a:prstGeom prst="rect">
            <a:avLst/>
          </a:prstGeom>
        </p:spPr>
      </p:pic>
      <p:sp>
        <p:nvSpPr>
          <p:cNvPr id="43" name="Rectangle 42"/>
          <p:cNvSpPr>
            <a:spLocks noChangeAspect="1"/>
          </p:cNvSpPr>
          <p:nvPr/>
        </p:nvSpPr>
        <p:spPr>
          <a:xfrm>
            <a:off x="9091589" y="5603842"/>
            <a:ext cx="1491744" cy="2294950"/>
          </a:xfrm>
          <a:prstGeom prst="rect">
            <a:avLst/>
          </a:prstGeom>
          <a:solidFill>
            <a:schemeClr val="accent4">
              <a:lumMod val="40000"/>
              <a:lumOff val="60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pic>
        <p:nvPicPr>
          <p:cNvPr id="44" name="Picture 43">
            <a:extLst>
              <a:ext uri="{FF2B5EF4-FFF2-40B4-BE49-F238E27FC236}">
                <a16:creationId xmlns:a16="http://schemas.microsoft.com/office/drawing/2014/main" id="{B2402AC5-6DEC-8040-91C3-ED3DD0F7DC5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180602" y="7370176"/>
            <a:ext cx="1313718" cy="452770"/>
          </a:xfrm>
          <a:prstGeom prst="rect">
            <a:avLst/>
          </a:prstGeom>
          <a:ln w="12700">
            <a:solidFill>
              <a:schemeClr val="tx1"/>
            </a:solidFill>
          </a:ln>
          <a:effectLst/>
        </p:spPr>
      </p:pic>
      <p:sp>
        <p:nvSpPr>
          <p:cNvPr id="45" name="Rectangle 44"/>
          <p:cNvSpPr/>
          <p:nvPr/>
        </p:nvSpPr>
        <p:spPr>
          <a:xfrm>
            <a:off x="9061527" y="5794923"/>
            <a:ext cx="1567968" cy="1200329"/>
          </a:xfrm>
          <a:prstGeom prst="rect">
            <a:avLst/>
          </a:prstGeom>
        </p:spPr>
        <p:txBody>
          <a:bodyPr wrap="square">
            <a:spAutoFit/>
          </a:bodyPr>
          <a:lstStyle/>
          <a:p>
            <a:pPr lvl="0">
              <a:defRPr/>
            </a:pPr>
            <a:r>
              <a:rPr lang="en-US" sz="2400" b="1" dirty="0"/>
              <a:t>3</a:t>
            </a:r>
            <a:r>
              <a:rPr lang="en-US" sz="2400" b="1" baseline="30000" dirty="0"/>
              <a:t>rd</a:t>
            </a:r>
            <a:r>
              <a:rPr lang="en-US" sz="2400" b="1" dirty="0"/>
              <a:t> party Apps</a:t>
            </a:r>
          </a:p>
          <a:p>
            <a:pPr lvl="0">
              <a:defRPr/>
            </a:pPr>
            <a:r>
              <a:rPr lang="en-US" sz="2400" dirty="0" err="1"/>
              <a:t>eg</a:t>
            </a:r>
            <a:r>
              <a:rPr lang="en-US" sz="2400" dirty="0"/>
              <a:t>: </a:t>
            </a:r>
            <a:r>
              <a:rPr lang="en-US" sz="2400" dirty="0" err="1"/>
              <a:t>vFW</a:t>
            </a:r>
            <a:endParaRPr lang="en-US" sz="2400" dirty="0"/>
          </a:p>
        </p:txBody>
      </p:sp>
      <p:sp>
        <p:nvSpPr>
          <p:cNvPr id="46" name="Rectangle 45"/>
          <p:cNvSpPr/>
          <p:nvPr/>
        </p:nvSpPr>
        <p:spPr>
          <a:xfrm>
            <a:off x="2787748" y="2953125"/>
            <a:ext cx="7795582" cy="915680"/>
          </a:xfrm>
          <a:prstGeom prst="rect">
            <a:avLst/>
          </a:prstGeom>
          <a:solidFill>
            <a:schemeClr val="accent5">
              <a:lumMod val="40000"/>
              <a:lumOff val="60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rPr>
              <a:t>Orchestration / Automation</a:t>
            </a:r>
            <a:endParaRPr lang="en-US" sz="2800" dirty="0">
              <a:solidFill>
                <a:schemeClr val="tx1"/>
              </a:solidFill>
            </a:endParaRPr>
          </a:p>
        </p:txBody>
      </p:sp>
      <p:cxnSp>
        <p:nvCxnSpPr>
          <p:cNvPr id="25" name="Straight Connector 24"/>
          <p:cNvCxnSpPr>
            <a:stCxn id="36" idx="2"/>
          </p:cNvCxnSpPr>
          <p:nvPr/>
        </p:nvCxnSpPr>
        <p:spPr>
          <a:xfrm>
            <a:off x="3839312" y="7898960"/>
            <a:ext cx="2" cy="2750282"/>
          </a:xfrm>
          <a:prstGeom prst="line">
            <a:avLst/>
          </a:prstGeom>
          <a:ln w="25400">
            <a:solidFill>
              <a:schemeClr val="tx1">
                <a:lumMod val="75000"/>
                <a:lumOff val="25000"/>
              </a:schemeClr>
            </a:solidFill>
            <a:prstDash val="dash"/>
          </a:ln>
          <a:effectLst>
            <a:glow rad="63500">
              <a:srgbClr val="FFFF00"/>
            </a:glow>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2787750" y="9023397"/>
            <a:ext cx="7795582" cy="654612"/>
          </a:xfrm>
          <a:prstGeom prst="rect">
            <a:avLst/>
          </a:prstGeom>
          <a:solidFill>
            <a:schemeClr val="bg2">
              <a:lumMod val="90000"/>
              <a:alpha val="90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Linux-based OS</a:t>
            </a:r>
          </a:p>
        </p:txBody>
      </p:sp>
      <p:sp>
        <p:nvSpPr>
          <p:cNvPr id="56" name="Right Brace 55"/>
          <p:cNvSpPr/>
          <p:nvPr/>
        </p:nvSpPr>
        <p:spPr>
          <a:xfrm rot="5400000">
            <a:off x="6789350" y="5914425"/>
            <a:ext cx="417798" cy="3811588"/>
          </a:xfrm>
          <a:prstGeom prst="righ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p>
        </p:txBody>
      </p:sp>
      <p:sp>
        <p:nvSpPr>
          <p:cNvPr id="57" name="Rectangle 56"/>
          <p:cNvSpPr/>
          <p:nvPr/>
        </p:nvSpPr>
        <p:spPr>
          <a:xfrm>
            <a:off x="7009724" y="8260965"/>
            <a:ext cx="1242266" cy="584775"/>
          </a:xfrm>
          <a:prstGeom prst="rect">
            <a:avLst/>
          </a:prstGeom>
        </p:spPr>
        <p:txBody>
          <a:bodyPr wrap="square">
            <a:spAutoFit/>
          </a:bodyPr>
          <a:lstStyle/>
          <a:p>
            <a:pPr lvl="0">
              <a:defRPr/>
            </a:pPr>
            <a:r>
              <a:rPr lang="en-US" sz="3200">
                <a:solidFill>
                  <a:schemeClr val="tx1">
                    <a:lumMod val="65000"/>
                    <a:lumOff val="35000"/>
                  </a:schemeClr>
                </a:solidFill>
              </a:rPr>
              <a:t>10G</a:t>
            </a:r>
            <a:endParaRPr lang="en-US" sz="3200" dirty="0">
              <a:solidFill>
                <a:schemeClr val="tx1">
                  <a:lumMod val="65000"/>
                  <a:lumOff val="35000"/>
                </a:schemeClr>
              </a:solidFill>
            </a:endParaRPr>
          </a:p>
        </p:txBody>
      </p:sp>
      <p:sp>
        <p:nvSpPr>
          <p:cNvPr id="58" name="Rectangle 57"/>
          <p:cNvSpPr/>
          <p:nvPr/>
        </p:nvSpPr>
        <p:spPr>
          <a:xfrm>
            <a:off x="9884536" y="8248939"/>
            <a:ext cx="1242266" cy="584775"/>
          </a:xfrm>
          <a:prstGeom prst="rect">
            <a:avLst/>
          </a:prstGeom>
        </p:spPr>
        <p:txBody>
          <a:bodyPr wrap="square">
            <a:spAutoFit/>
          </a:bodyPr>
          <a:lstStyle/>
          <a:p>
            <a:pPr lvl="0">
              <a:defRPr/>
            </a:pPr>
            <a:r>
              <a:rPr lang="en-US" sz="3200">
                <a:solidFill>
                  <a:schemeClr val="tx1">
                    <a:lumMod val="65000"/>
                    <a:lumOff val="35000"/>
                  </a:schemeClr>
                </a:solidFill>
              </a:rPr>
              <a:t>10G</a:t>
            </a:r>
            <a:endParaRPr lang="en-US" sz="3200" dirty="0">
              <a:solidFill>
                <a:schemeClr val="tx1">
                  <a:lumMod val="65000"/>
                  <a:lumOff val="35000"/>
                </a:schemeClr>
              </a:solidFill>
            </a:endParaRPr>
          </a:p>
        </p:txBody>
      </p:sp>
      <p:sp>
        <p:nvSpPr>
          <p:cNvPr id="59" name="Rectangle 58"/>
          <p:cNvSpPr/>
          <p:nvPr/>
        </p:nvSpPr>
        <p:spPr>
          <a:xfrm>
            <a:off x="3869709" y="8238087"/>
            <a:ext cx="1434792" cy="584775"/>
          </a:xfrm>
          <a:prstGeom prst="rect">
            <a:avLst/>
          </a:prstGeom>
        </p:spPr>
        <p:txBody>
          <a:bodyPr wrap="square">
            <a:spAutoFit/>
          </a:bodyPr>
          <a:lstStyle/>
          <a:p>
            <a:pPr lvl="0">
              <a:defRPr/>
            </a:pPr>
            <a:r>
              <a:rPr lang="en-US" sz="3200">
                <a:solidFill>
                  <a:schemeClr val="tx1">
                    <a:lumMod val="65000"/>
                    <a:lumOff val="35000"/>
                  </a:schemeClr>
                </a:solidFill>
              </a:rPr>
              <a:t>PCIe</a:t>
            </a:r>
            <a:endParaRPr lang="en-US" sz="3200" dirty="0">
              <a:solidFill>
                <a:schemeClr val="tx1">
                  <a:lumMod val="65000"/>
                  <a:lumOff val="35000"/>
                </a:schemeClr>
              </a:solidFill>
            </a:endParaRPr>
          </a:p>
        </p:txBody>
      </p:sp>
      <p:sp>
        <p:nvSpPr>
          <p:cNvPr id="60" name="Rectangle 59"/>
          <p:cNvSpPr>
            <a:spLocks noChangeAspect="1"/>
          </p:cNvSpPr>
          <p:nvPr/>
        </p:nvSpPr>
        <p:spPr>
          <a:xfrm>
            <a:off x="2064513" y="2526075"/>
            <a:ext cx="9330036" cy="8906518"/>
          </a:xfrm>
          <a:prstGeom prst="rect">
            <a:avLst/>
          </a:prstGeom>
          <a:noFill/>
          <a:ln w="19050">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1" name="Rectangle 60"/>
          <p:cNvSpPr>
            <a:spLocks noChangeAspect="1"/>
          </p:cNvSpPr>
          <p:nvPr/>
        </p:nvSpPr>
        <p:spPr>
          <a:xfrm>
            <a:off x="2319693" y="2759990"/>
            <a:ext cx="8835296" cy="8134482"/>
          </a:xfrm>
          <a:prstGeom prst="rect">
            <a:avLst/>
          </a:prstGeom>
          <a:noFill/>
          <a:ln w="19050">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7754" y="10660545"/>
            <a:ext cx="7795582" cy="731028"/>
          </a:xfrm>
          <a:prstGeom prst="rect">
            <a:avLst/>
          </a:prstGeom>
        </p:spPr>
      </p:pic>
      <p:pic>
        <p:nvPicPr>
          <p:cNvPr id="62" name="Picture 6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5034" y="4389099"/>
            <a:ext cx="795974" cy="1280160"/>
          </a:xfrm>
          <a:prstGeom prst="rect">
            <a:avLst/>
          </a:prstGeom>
        </p:spPr>
      </p:pic>
      <p:pic>
        <p:nvPicPr>
          <p:cNvPr id="63" name="Picture 6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83842" y="4367833"/>
            <a:ext cx="795974" cy="1280160"/>
          </a:xfrm>
          <a:prstGeom prst="rect">
            <a:avLst/>
          </a:prstGeom>
        </p:spPr>
      </p:pic>
      <p:sp>
        <p:nvSpPr>
          <p:cNvPr id="65" name="Rectangle 64"/>
          <p:cNvSpPr/>
          <p:nvPr/>
        </p:nvSpPr>
        <p:spPr>
          <a:xfrm>
            <a:off x="4902246" y="3908808"/>
            <a:ext cx="1645762" cy="461665"/>
          </a:xfrm>
          <a:prstGeom prst="rect">
            <a:avLst/>
          </a:prstGeom>
        </p:spPr>
        <p:txBody>
          <a:bodyPr wrap="square">
            <a:spAutoFit/>
          </a:bodyPr>
          <a:lstStyle/>
          <a:p>
            <a:pPr lvl="0">
              <a:defRPr/>
            </a:pPr>
            <a:r>
              <a:rPr lang="en-US" sz="2400" dirty="0"/>
              <a:t>Tenant_1</a:t>
            </a:r>
          </a:p>
        </p:txBody>
      </p:sp>
      <p:pic>
        <p:nvPicPr>
          <p:cNvPr id="66" name="Picture 6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77068" y="4444007"/>
            <a:ext cx="795974" cy="1280160"/>
          </a:xfrm>
          <a:prstGeom prst="rect">
            <a:avLst/>
          </a:prstGeom>
        </p:spPr>
      </p:pic>
      <p:sp>
        <p:nvSpPr>
          <p:cNvPr id="67" name="Rectangle 66"/>
          <p:cNvSpPr/>
          <p:nvPr/>
        </p:nvSpPr>
        <p:spPr>
          <a:xfrm>
            <a:off x="5967260" y="5591134"/>
            <a:ext cx="1645762" cy="461665"/>
          </a:xfrm>
          <a:prstGeom prst="rect">
            <a:avLst/>
          </a:prstGeom>
        </p:spPr>
        <p:txBody>
          <a:bodyPr wrap="square">
            <a:spAutoFit/>
          </a:bodyPr>
          <a:lstStyle/>
          <a:p>
            <a:pPr lvl="0">
              <a:defRPr/>
            </a:pPr>
            <a:r>
              <a:rPr lang="en-US" sz="2400"/>
              <a:t>Tenant_2</a:t>
            </a:r>
            <a:endParaRPr lang="en-US" sz="2400" dirty="0"/>
          </a:p>
        </p:txBody>
      </p:sp>
      <p:sp>
        <p:nvSpPr>
          <p:cNvPr id="68" name="Rectangle 67"/>
          <p:cNvSpPr/>
          <p:nvPr/>
        </p:nvSpPr>
        <p:spPr>
          <a:xfrm>
            <a:off x="7550198" y="3945070"/>
            <a:ext cx="1730822" cy="461665"/>
          </a:xfrm>
          <a:prstGeom prst="rect">
            <a:avLst/>
          </a:prstGeom>
        </p:spPr>
        <p:txBody>
          <a:bodyPr wrap="square">
            <a:spAutoFit/>
          </a:bodyPr>
          <a:lstStyle/>
          <a:p>
            <a:pPr lvl="0">
              <a:defRPr/>
            </a:pPr>
            <a:r>
              <a:rPr lang="en-US" sz="2400"/>
              <a:t>Tenant_X</a:t>
            </a:r>
            <a:endParaRPr lang="en-US" sz="2400" dirty="0"/>
          </a:p>
        </p:txBody>
      </p:sp>
      <p:sp>
        <p:nvSpPr>
          <p:cNvPr id="69" name="Rectangle 68">
            <a:extLst>
              <a:ext uri="{FF2B5EF4-FFF2-40B4-BE49-F238E27FC236}">
                <a16:creationId xmlns:a16="http://schemas.microsoft.com/office/drawing/2014/main" id="{3A336C38-09D5-0B4A-AB63-A728B80917DE}"/>
              </a:ext>
            </a:extLst>
          </p:cNvPr>
          <p:cNvSpPr/>
          <p:nvPr/>
        </p:nvSpPr>
        <p:spPr>
          <a:xfrm>
            <a:off x="13491935" y="3286180"/>
            <a:ext cx="10530090" cy="3982629"/>
          </a:xfrm>
          <a:prstGeom prst="rect">
            <a:avLst/>
          </a:prstGeom>
          <a:solidFill>
            <a:srgbClr val="FFFFFF"/>
          </a:solidFill>
          <a:ln>
            <a:solidFill>
              <a:srgbClr val="999999"/>
            </a:solidFill>
          </a:ln>
          <a:effectLst>
            <a:outerShdw blurRad="50800" dist="38100" dir="2700000" algn="tl" rotWithShape="0">
              <a:prstClr val="black">
                <a:alpha val="40000"/>
              </a:prstClr>
            </a:outerShdw>
          </a:effectLst>
        </p:spPr>
        <p:txBody>
          <a:bodyPr wrap="square">
            <a:spAutoFit/>
          </a:bodyPr>
          <a:lstStyle/>
          <a:p>
            <a:pPr marL="457200" indent="-457200" eaLnBrk="0" fontAlgn="base" hangingPunct="0">
              <a:lnSpc>
                <a:spcPct val="95000"/>
              </a:lnSpc>
              <a:spcAft>
                <a:spcPts val="1600"/>
              </a:spcAft>
              <a:buSzPct val="85000"/>
              <a:buFont typeface="Arial" panose="020B0604020202020204" pitchFamily="34" charset="0"/>
              <a:buChar char="•"/>
            </a:pPr>
            <a:r>
              <a:rPr lang="en-US" sz="32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FRR based vRouters running in distinct containers ensuring full isolation among tenants</a:t>
            </a:r>
          </a:p>
          <a:p>
            <a:pPr marL="457200" indent="-457200" eaLnBrk="0" fontAlgn="base" hangingPunct="0">
              <a:lnSpc>
                <a:spcPct val="95000"/>
              </a:lnSpc>
              <a:spcAft>
                <a:spcPts val="1600"/>
              </a:spcAft>
              <a:buSzPct val="85000"/>
              <a:buFont typeface="Arial" panose="020B0604020202020204" pitchFamily="34" charset="0"/>
              <a:buChar char="•"/>
            </a:pPr>
            <a:r>
              <a:rPr lang="en-US" sz="32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Wirespeed L3 routing – up to ~128K L3 LPM routes in merchant silicon</a:t>
            </a:r>
          </a:p>
          <a:p>
            <a:pPr marL="457200" indent="-457200" eaLnBrk="0" fontAlgn="base" hangingPunct="0">
              <a:lnSpc>
                <a:spcPct val="95000"/>
              </a:lnSpc>
              <a:spcAft>
                <a:spcPts val="1600"/>
              </a:spcAft>
              <a:buSzPct val="85000"/>
              <a:buFont typeface="Arial" panose="020B0604020202020204" pitchFamily="34" charset="0"/>
              <a:buChar char="•"/>
            </a:pPr>
            <a:r>
              <a:rPr lang="en-US" sz="32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Enhanced control plane bandwidth and segmentation</a:t>
            </a:r>
          </a:p>
          <a:p>
            <a:pPr marL="457200" indent="-457200" eaLnBrk="0" fontAlgn="base" hangingPunct="0">
              <a:lnSpc>
                <a:spcPct val="95000"/>
              </a:lnSpc>
              <a:spcAft>
                <a:spcPts val="1600"/>
              </a:spcAft>
              <a:buSzPct val="85000"/>
              <a:buFont typeface="Arial" panose="020B0604020202020204" pitchFamily="34" charset="0"/>
              <a:buChar char="•"/>
            </a:pPr>
            <a:r>
              <a:rPr lang="en-US" sz="32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Support 3</a:t>
            </a:r>
            <a:r>
              <a:rPr lang="en-US" sz="3200" baseline="30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rd</a:t>
            </a:r>
            <a:r>
              <a:rPr lang="en-US" sz="32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party virtual services, </a:t>
            </a:r>
            <a:br>
              <a:rPr lang="en-US" sz="32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br>
            <a:r>
              <a:rPr lang="en-US" sz="32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e.g. t-shark/</a:t>
            </a:r>
            <a:r>
              <a:rPr lang="en-US" sz="3200" dirty="0" err="1">
                <a:solidFill>
                  <a:prstClr val="black"/>
                </a:solidFill>
                <a:latin typeface="Source Sans Pro" panose="020B0503030403020204" pitchFamily="34" charset="0"/>
                <a:ea typeface="Source Sans Pro" panose="020B0503030403020204" pitchFamily="34" charset="0"/>
                <a:cs typeface="Arial" panose="020B0604020202020204" pitchFamily="34" charset="0"/>
              </a:rPr>
              <a:t>wireshark</a:t>
            </a:r>
            <a:r>
              <a:rPr lang="en-US" sz="32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for packet capture</a:t>
            </a:r>
          </a:p>
        </p:txBody>
      </p:sp>
      <p:sp>
        <p:nvSpPr>
          <p:cNvPr id="70" name="Title 1"/>
          <p:cNvSpPr>
            <a:spLocks noGrp="1"/>
          </p:cNvSpPr>
          <p:nvPr>
            <p:ph type="title"/>
          </p:nvPr>
        </p:nvSpPr>
        <p:spPr>
          <a:xfrm>
            <a:off x="2064513" y="501403"/>
            <a:ext cx="23158278" cy="1037926"/>
          </a:xfrm>
        </p:spPr>
        <p:txBody>
          <a:bodyPr/>
          <a:lstStyle/>
          <a:p>
            <a:pPr>
              <a:spcBef>
                <a:spcPts val="3200"/>
              </a:spcBef>
            </a:pPr>
            <a:r>
              <a:rPr lang="en-US" sz="5400" dirty="0"/>
              <a:t>Routing Multi-Tenancy by running independent FRR stacks in dedicated Containers (vRouters)</a:t>
            </a:r>
          </a:p>
        </p:txBody>
      </p:sp>
      <p:sp>
        <p:nvSpPr>
          <p:cNvPr id="71" name="Rectangle 70">
            <a:extLst>
              <a:ext uri="{FF2B5EF4-FFF2-40B4-BE49-F238E27FC236}">
                <a16:creationId xmlns:a16="http://schemas.microsoft.com/office/drawing/2014/main" id="{3A336C38-09D5-0B4A-AB63-A728B80917DE}"/>
              </a:ext>
            </a:extLst>
          </p:cNvPr>
          <p:cNvSpPr/>
          <p:nvPr/>
        </p:nvSpPr>
        <p:spPr>
          <a:xfrm>
            <a:off x="13491935" y="8182215"/>
            <a:ext cx="10530090" cy="1495794"/>
          </a:xfrm>
          <a:prstGeom prst="rect">
            <a:avLst/>
          </a:prstGeom>
          <a:solidFill>
            <a:srgbClr val="FFFFFF"/>
          </a:solidFill>
          <a:ln>
            <a:solidFill>
              <a:srgbClr val="999999"/>
            </a:solidFill>
          </a:ln>
          <a:effectLst>
            <a:outerShdw blurRad="50800" dist="38100" dir="2700000" algn="tl" rotWithShape="0">
              <a:prstClr val="black">
                <a:alpha val="40000"/>
              </a:prstClr>
            </a:outerShdw>
          </a:effectLst>
        </p:spPr>
        <p:txBody>
          <a:bodyPr wrap="square">
            <a:spAutoFit/>
          </a:bodyPr>
          <a:lstStyle/>
          <a:p>
            <a:pPr marL="457200" indent="-457200" eaLnBrk="0" fontAlgn="base" hangingPunct="0">
              <a:lnSpc>
                <a:spcPct val="95000"/>
              </a:lnSpc>
              <a:spcAft>
                <a:spcPts val="1600"/>
              </a:spcAft>
              <a:buSzPct val="85000"/>
              <a:buFont typeface="Arial" panose="020B0604020202020204" pitchFamily="34" charset="0"/>
              <a:buChar char="•"/>
            </a:pPr>
            <a:r>
              <a:rPr lang="en-US" sz="32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32 x 100G ports wire-speed routing with high scale multi-tenancy in one rack unit, at a fraction of the cost of a router blade</a:t>
            </a:r>
            <a:endParaRPr lang="en-US" sz="3200"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549CED7D-87CE-A04E-8741-030AC2D7E8B6}"/>
              </a:ext>
            </a:extLst>
          </p:cNvPr>
          <p:cNvSpPr/>
          <p:nvPr/>
        </p:nvSpPr>
        <p:spPr>
          <a:xfrm>
            <a:off x="4958929" y="11432593"/>
            <a:ext cx="3934048" cy="584775"/>
          </a:xfrm>
          <a:prstGeom prst="rect">
            <a:avLst/>
          </a:prstGeom>
        </p:spPr>
        <p:txBody>
          <a:bodyPr wrap="square">
            <a:spAutoFit/>
          </a:bodyPr>
          <a:lstStyle/>
          <a:p>
            <a:pPr lvl="0">
              <a:defRPr/>
            </a:pPr>
            <a:r>
              <a:rPr lang="en-US" sz="3200" dirty="0">
                <a:solidFill>
                  <a:schemeClr val="tx1">
                    <a:lumMod val="75000"/>
                    <a:lumOff val="25000"/>
                  </a:schemeClr>
                </a:solidFill>
              </a:rPr>
              <a:t>32x100G / 1U</a:t>
            </a:r>
          </a:p>
        </p:txBody>
      </p:sp>
      <p:sp>
        <p:nvSpPr>
          <p:cNvPr id="50" name="Rectangle 49">
            <a:extLst>
              <a:ext uri="{FF2B5EF4-FFF2-40B4-BE49-F238E27FC236}">
                <a16:creationId xmlns:a16="http://schemas.microsoft.com/office/drawing/2014/main" id="{DCD7C349-5FAD-6248-8C86-83583C968977}"/>
              </a:ext>
            </a:extLst>
          </p:cNvPr>
          <p:cNvSpPr/>
          <p:nvPr/>
        </p:nvSpPr>
        <p:spPr>
          <a:xfrm>
            <a:off x="11550684" y="10355863"/>
            <a:ext cx="3934048" cy="1077218"/>
          </a:xfrm>
          <a:prstGeom prst="rect">
            <a:avLst/>
          </a:prstGeom>
        </p:spPr>
        <p:txBody>
          <a:bodyPr wrap="square">
            <a:spAutoFit/>
          </a:bodyPr>
          <a:lstStyle/>
          <a:p>
            <a:pPr lvl="0">
              <a:defRPr/>
            </a:pPr>
            <a:r>
              <a:rPr lang="en-US" sz="3200" dirty="0" err="1">
                <a:solidFill>
                  <a:schemeClr val="tx1">
                    <a:lumMod val="75000"/>
                    <a:lumOff val="25000"/>
                  </a:schemeClr>
                </a:solidFill>
              </a:rPr>
              <a:t>Whitebox</a:t>
            </a:r>
            <a:r>
              <a:rPr lang="en-US" sz="3200" dirty="0">
                <a:solidFill>
                  <a:schemeClr val="tx1">
                    <a:lumMod val="75000"/>
                    <a:lumOff val="25000"/>
                  </a:schemeClr>
                </a:solidFill>
              </a:rPr>
              <a:t> Switch Architecture</a:t>
            </a:r>
          </a:p>
        </p:txBody>
      </p:sp>
    </p:spTree>
    <p:extLst>
      <p:ext uri="{BB962C8B-B14F-4D97-AF65-F5344CB8AC3E}">
        <p14:creationId xmlns:p14="http://schemas.microsoft.com/office/powerpoint/2010/main" val="2384914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625" y="134005"/>
            <a:ext cx="21949584" cy="1037926"/>
          </a:xfrm>
        </p:spPr>
        <p:txBody>
          <a:bodyPr/>
          <a:lstStyle/>
          <a:p>
            <a:r>
              <a:rPr lang="en-US" sz="6600" dirty="0"/>
              <a:t>Multi-tenancy via </a:t>
            </a:r>
            <a:r>
              <a:rPr lang="en-US" sz="6600" dirty="0" err="1"/>
              <a:t>vRouter</a:t>
            </a:r>
            <a:endParaRPr lang="en-US" sz="6600" dirty="0"/>
          </a:p>
        </p:txBody>
      </p:sp>
      <p:sp>
        <p:nvSpPr>
          <p:cNvPr id="497" name="Trapezoid 496">
            <a:extLst>
              <a:ext uri="{FF2B5EF4-FFF2-40B4-BE49-F238E27FC236}">
                <a16:creationId xmlns:a16="http://schemas.microsoft.com/office/drawing/2014/main" id="{D3362450-36C4-F440-905B-AB50C9F7E2D2}"/>
              </a:ext>
            </a:extLst>
          </p:cNvPr>
          <p:cNvSpPr/>
          <p:nvPr/>
        </p:nvSpPr>
        <p:spPr>
          <a:xfrm>
            <a:off x="920642" y="4581004"/>
            <a:ext cx="6291578" cy="3296844"/>
          </a:xfrm>
          <a:prstGeom prst="trapezoid">
            <a:avLst>
              <a:gd name="adj" fmla="val 92751"/>
            </a:avLst>
          </a:prstGeom>
          <a:gradFill>
            <a:gsLst>
              <a:gs pos="43000">
                <a:schemeClr val="accent1">
                  <a:lumMod val="5000"/>
                  <a:lumOff val="95000"/>
                  <a:alpha val="36000"/>
                </a:schemeClr>
              </a:gs>
              <a:gs pos="1000">
                <a:schemeClr val="bg1">
                  <a:lumMod val="75000"/>
                </a:schemeClr>
              </a:gs>
              <a:gs pos="0">
                <a:schemeClr val="bg1">
                  <a:lumMod val="75000"/>
                </a:schemeClr>
              </a:gs>
              <a:gs pos="1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00" name="Trapezoid 499">
            <a:extLst>
              <a:ext uri="{FF2B5EF4-FFF2-40B4-BE49-F238E27FC236}">
                <a16:creationId xmlns:a16="http://schemas.microsoft.com/office/drawing/2014/main" id="{B3089358-AD95-4D4F-BFBE-020203BB648A}"/>
              </a:ext>
            </a:extLst>
          </p:cNvPr>
          <p:cNvSpPr/>
          <p:nvPr/>
        </p:nvSpPr>
        <p:spPr>
          <a:xfrm rot="21441567">
            <a:off x="3996738" y="4363304"/>
            <a:ext cx="6291578" cy="3296844"/>
          </a:xfrm>
          <a:prstGeom prst="trapezoid">
            <a:avLst>
              <a:gd name="adj" fmla="val 92751"/>
            </a:avLst>
          </a:prstGeom>
          <a:gradFill>
            <a:gsLst>
              <a:gs pos="62000">
                <a:schemeClr val="accent1">
                  <a:lumMod val="5000"/>
                  <a:lumOff val="95000"/>
                  <a:alpha val="36000"/>
                </a:schemeClr>
              </a:gs>
              <a:gs pos="0">
                <a:schemeClr val="bg1">
                  <a:lumMod val="75000"/>
                </a:schemeClr>
              </a:gs>
              <a:gs pos="0">
                <a:schemeClr val="bg1">
                  <a:lumMod val="75000"/>
                </a:schemeClr>
              </a:gs>
              <a:gs pos="0">
                <a:srgbClr val="00B0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01" name="Trapezoid 500">
            <a:extLst>
              <a:ext uri="{FF2B5EF4-FFF2-40B4-BE49-F238E27FC236}">
                <a16:creationId xmlns:a16="http://schemas.microsoft.com/office/drawing/2014/main" id="{E1098264-DA43-114E-9088-A81DDBAF65B4}"/>
              </a:ext>
            </a:extLst>
          </p:cNvPr>
          <p:cNvSpPr/>
          <p:nvPr/>
        </p:nvSpPr>
        <p:spPr>
          <a:xfrm>
            <a:off x="2344048" y="4335978"/>
            <a:ext cx="6230978" cy="3174556"/>
          </a:xfrm>
          <a:prstGeom prst="trapezoid">
            <a:avLst>
              <a:gd name="adj" fmla="val 92751"/>
            </a:avLst>
          </a:prstGeom>
          <a:gradFill>
            <a:gsLst>
              <a:gs pos="43000">
                <a:schemeClr val="accent1">
                  <a:lumMod val="5000"/>
                  <a:lumOff val="95000"/>
                  <a:alpha val="36000"/>
                </a:schemeClr>
              </a:gs>
              <a:gs pos="1000">
                <a:schemeClr val="bg1">
                  <a:lumMod val="75000"/>
                </a:schemeClr>
              </a:gs>
              <a:gs pos="0">
                <a:schemeClr val="bg1">
                  <a:lumMod val="75000"/>
                </a:schemeClr>
              </a:gs>
              <a:gs pos="1000">
                <a:srgbClr val="FFC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3599" y="8223232"/>
            <a:ext cx="1066800" cy="1066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929" y="8223232"/>
            <a:ext cx="1066800" cy="10668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1369" y="8223232"/>
            <a:ext cx="1066800" cy="1066800"/>
          </a:xfrm>
          <a:prstGeom prst="rect">
            <a:avLst/>
          </a:prstGeom>
        </p:spPr>
      </p:pic>
      <p:cxnSp>
        <p:nvCxnSpPr>
          <p:cNvPr id="8" name="Straight Connector 7"/>
          <p:cNvCxnSpPr>
            <a:cxnSpLocks/>
            <a:endCxn id="32" idx="2"/>
          </p:cNvCxnSpPr>
          <p:nvPr/>
        </p:nvCxnSpPr>
        <p:spPr>
          <a:xfrm flipV="1">
            <a:off x="3466564" y="9290033"/>
            <a:ext cx="1767554"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a:endCxn id="32" idx="2"/>
          </p:cNvCxnSpPr>
          <p:nvPr/>
        </p:nvCxnSpPr>
        <p:spPr>
          <a:xfrm flipV="1">
            <a:off x="5234117" y="9290032"/>
            <a:ext cx="0"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8268399" y="10066833"/>
            <a:ext cx="1060128" cy="1405694"/>
            <a:chOff x="3115815" y="5330422"/>
            <a:chExt cx="530064" cy="702847"/>
          </a:xfrm>
        </p:grpSpPr>
        <p:sp>
          <p:nvSpPr>
            <p:cNvPr id="11" name="Rectangle 10"/>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 name="Oval 11"/>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 name="Straight Connector 12"/>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0" name="Rectangle 19"/>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 name="Oval 20"/>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22" name="Straight Connector 21"/>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9" name="Rectangle 28"/>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0" name="Oval 29"/>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1" name="Straight Connector 30"/>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8" name="Rectangle 37"/>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 name="Oval 38"/>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0" name="Straight Connector 39"/>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7" name="Group 46"/>
          <p:cNvGrpSpPr/>
          <p:nvPr/>
        </p:nvGrpSpPr>
        <p:grpSpPr>
          <a:xfrm>
            <a:off x="6492063" y="10066833"/>
            <a:ext cx="1060128" cy="1405694"/>
            <a:chOff x="2227647" y="5330422"/>
            <a:chExt cx="530064" cy="702847"/>
          </a:xfrm>
        </p:grpSpPr>
        <p:sp>
          <p:nvSpPr>
            <p:cNvPr id="48" name="Rectangle 47"/>
            <p:cNvSpPr/>
            <p:nvPr/>
          </p:nvSpPr>
          <p:spPr>
            <a:xfrm>
              <a:off x="2227647"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9" name="Oval 48"/>
            <p:cNvSpPr/>
            <p:nvPr/>
          </p:nvSpPr>
          <p:spPr>
            <a:xfrm>
              <a:off x="2638643"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0" name="Straight Connector 49"/>
            <p:cNvCxnSpPr/>
            <p:nvPr/>
          </p:nvCxnSpPr>
          <p:spPr>
            <a:xfrm>
              <a:off x="229491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33909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385383"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43166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48005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26340"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253347"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7" name="Rectangle 56"/>
            <p:cNvSpPr/>
            <p:nvPr/>
          </p:nvSpPr>
          <p:spPr>
            <a:xfrm>
              <a:off x="2227647"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8" name="Oval 57"/>
            <p:cNvSpPr/>
            <p:nvPr/>
          </p:nvSpPr>
          <p:spPr>
            <a:xfrm>
              <a:off x="2638643"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9" name="Straight Connector 58"/>
            <p:cNvCxnSpPr/>
            <p:nvPr/>
          </p:nvCxnSpPr>
          <p:spPr>
            <a:xfrm>
              <a:off x="229491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33909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385383"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43166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48005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526340"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2253347"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6" name="Rectangle 65"/>
            <p:cNvSpPr/>
            <p:nvPr/>
          </p:nvSpPr>
          <p:spPr>
            <a:xfrm>
              <a:off x="2227647"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7" name="Oval 66"/>
            <p:cNvSpPr/>
            <p:nvPr/>
          </p:nvSpPr>
          <p:spPr>
            <a:xfrm>
              <a:off x="2638643"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68" name="Straight Connector 67"/>
            <p:cNvCxnSpPr/>
            <p:nvPr/>
          </p:nvCxnSpPr>
          <p:spPr>
            <a:xfrm>
              <a:off x="229491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3909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385383"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43166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8005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526340"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2253347"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5" name="Rectangle 74"/>
            <p:cNvSpPr/>
            <p:nvPr/>
          </p:nvSpPr>
          <p:spPr>
            <a:xfrm>
              <a:off x="2227647"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6" name="Oval 75"/>
            <p:cNvSpPr/>
            <p:nvPr/>
          </p:nvSpPr>
          <p:spPr>
            <a:xfrm>
              <a:off x="2638643"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77" name="Straight Connector 76"/>
            <p:cNvCxnSpPr/>
            <p:nvPr/>
          </p:nvCxnSpPr>
          <p:spPr>
            <a:xfrm>
              <a:off x="229491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33909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385383"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43166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48005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526340"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2253347"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4" name="Group 83"/>
          <p:cNvGrpSpPr/>
          <p:nvPr/>
        </p:nvGrpSpPr>
        <p:grpSpPr>
          <a:xfrm>
            <a:off x="4704053" y="10066081"/>
            <a:ext cx="1060128" cy="1405694"/>
            <a:chOff x="1333642" y="5330046"/>
            <a:chExt cx="530064" cy="702847"/>
          </a:xfrm>
        </p:grpSpPr>
        <p:sp>
          <p:nvSpPr>
            <p:cNvPr id="85" name="Rectangle 84"/>
            <p:cNvSpPr/>
            <p:nvPr/>
          </p:nvSpPr>
          <p:spPr>
            <a:xfrm>
              <a:off x="1333642" y="53300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6" name="Oval 85"/>
            <p:cNvSpPr/>
            <p:nvPr/>
          </p:nvSpPr>
          <p:spPr>
            <a:xfrm>
              <a:off x="1744638" y="53936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87" name="Straight Connector 86"/>
            <p:cNvCxnSpPr/>
            <p:nvPr/>
          </p:nvCxnSpPr>
          <p:spPr>
            <a:xfrm>
              <a:off x="140091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44509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491378"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537663"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586051"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632335"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1359342" y="53573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4" name="Rectangle 93"/>
            <p:cNvSpPr/>
            <p:nvPr/>
          </p:nvSpPr>
          <p:spPr>
            <a:xfrm>
              <a:off x="1333642" y="5505758"/>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5" name="Oval 94"/>
            <p:cNvSpPr/>
            <p:nvPr/>
          </p:nvSpPr>
          <p:spPr>
            <a:xfrm>
              <a:off x="1744638" y="5569378"/>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96" name="Straight Connector 95"/>
            <p:cNvCxnSpPr/>
            <p:nvPr/>
          </p:nvCxnSpPr>
          <p:spPr>
            <a:xfrm>
              <a:off x="140091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44509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491378"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537663"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586051"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632335"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1359342" y="5533024"/>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3" name="Rectangle 102"/>
            <p:cNvSpPr/>
            <p:nvPr/>
          </p:nvSpPr>
          <p:spPr>
            <a:xfrm>
              <a:off x="1333642" y="5681470"/>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4" name="Oval 103"/>
            <p:cNvSpPr/>
            <p:nvPr/>
          </p:nvSpPr>
          <p:spPr>
            <a:xfrm>
              <a:off x="1744638" y="5745090"/>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05" name="Straight Connector 104"/>
            <p:cNvCxnSpPr/>
            <p:nvPr/>
          </p:nvCxnSpPr>
          <p:spPr>
            <a:xfrm>
              <a:off x="140091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44509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491378"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1537663"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1586051"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1632335"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1359342" y="5708736"/>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2" name="Rectangle 111"/>
            <p:cNvSpPr/>
            <p:nvPr/>
          </p:nvSpPr>
          <p:spPr>
            <a:xfrm>
              <a:off x="1333642" y="585718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3" name="Oval 112"/>
            <p:cNvSpPr/>
            <p:nvPr/>
          </p:nvSpPr>
          <p:spPr>
            <a:xfrm>
              <a:off x="1744638" y="592080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14" name="Straight Connector 113"/>
            <p:cNvCxnSpPr/>
            <p:nvPr/>
          </p:nvCxnSpPr>
          <p:spPr>
            <a:xfrm>
              <a:off x="140091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44509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1491378"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1537663"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1586051"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632335"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20" name="Rectangle 119"/>
            <p:cNvSpPr/>
            <p:nvPr/>
          </p:nvSpPr>
          <p:spPr>
            <a:xfrm>
              <a:off x="1359342" y="588444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121" name="Group 120"/>
          <p:cNvGrpSpPr/>
          <p:nvPr/>
        </p:nvGrpSpPr>
        <p:grpSpPr>
          <a:xfrm>
            <a:off x="2936499" y="10067871"/>
            <a:ext cx="1060128" cy="1405694"/>
            <a:chOff x="449865" y="5330941"/>
            <a:chExt cx="530064" cy="702847"/>
          </a:xfrm>
        </p:grpSpPr>
        <p:sp>
          <p:nvSpPr>
            <p:cNvPr id="122" name="Rectangle 121"/>
            <p:cNvSpPr/>
            <p:nvPr/>
          </p:nvSpPr>
          <p:spPr>
            <a:xfrm>
              <a:off x="449865" y="533094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3" name="Oval 122"/>
            <p:cNvSpPr/>
            <p:nvPr/>
          </p:nvSpPr>
          <p:spPr>
            <a:xfrm>
              <a:off x="860861" y="539456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24" name="Straight Connector 123"/>
            <p:cNvCxnSpPr/>
            <p:nvPr/>
          </p:nvCxnSpPr>
          <p:spPr>
            <a:xfrm>
              <a:off x="51713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6131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7601"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653886"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02274"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48558"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0" name="Rectangle 129"/>
            <p:cNvSpPr/>
            <p:nvPr/>
          </p:nvSpPr>
          <p:spPr>
            <a:xfrm>
              <a:off x="475565" y="535820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1" name="Rectangle 130"/>
            <p:cNvSpPr/>
            <p:nvPr/>
          </p:nvSpPr>
          <p:spPr>
            <a:xfrm>
              <a:off x="449865" y="5506653"/>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2" name="Oval 131"/>
            <p:cNvSpPr/>
            <p:nvPr/>
          </p:nvSpPr>
          <p:spPr>
            <a:xfrm>
              <a:off x="860861" y="5570273"/>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3" name="Straight Connector 132"/>
            <p:cNvCxnSpPr/>
            <p:nvPr/>
          </p:nvCxnSpPr>
          <p:spPr>
            <a:xfrm>
              <a:off x="51713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6131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607601"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653886"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702274"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748558"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9" name="Rectangle 138"/>
            <p:cNvSpPr/>
            <p:nvPr/>
          </p:nvSpPr>
          <p:spPr>
            <a:xfrm>
              <a:off x="475565" y="5533919"/>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0" name="Rectangle 139"/>
            <p:cNvSpPr/>
            <p:nvPr/>
          </p:nvSpPr>
          <p:spPr>
            <a:xfrm>
              <a:off x="449865" y="5682365"/>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1" name="Oval 140"/>
            <p:cNvSpPr/>
            <p:nvPr/>
          </p:nvSpPr>
          <p:spPr>
            <a:xfrm>
              <a:off x="860861" y="5745985"/>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42" name="Straight Connector 141"/>
            <p:cNvCxnSpPr/>
            <p:nvPr/>
          </p:nvCxnSpPr>
          <p:spPr>
            <a:xfrm>
              <a:off x="51713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56131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607601"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653886"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02274"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748558"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a:xfrm>
              <a:off x="475565" y="5709631"/>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9" name="Rectangle 148"/>
            <p:cNvSpPr/>
            <p:nvPr/>
          </p:nvSpPr>
          <p:spPr>
            <a:xfrm>
              <a:off x="449865" y="585807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50" name="Oval 149"/>
            <p:cNvSpPr/>
            <p:nvPr/>
          </p:nvSpPr>
          <p:spPr>
            <a:xfrm>
              <a:off x="860861" y="592169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51" name="Straight Connector 150"/>
            <p:cNvCxnSpPr/>
            <p:nvPr/>
          </p:nvCxnSpPr>
          <p:spPr>
            <a:xfrm>
              <a:off x="51713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56131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7601"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53886"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02274"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748558"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57" name="Rectangle 156"/>
            <p:cNvSpPr/>
            <p:nvPr/>
          </p:nvSpPr>
          <p:spPr>
            <a:xfrm>
              <a:off x="475565" y="588534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160" name="Picture 15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6487" y="8221442"/>
            <a:ext cx="1066800" cy="1066800"/>
          </a:xfrm>
          <a:prstGeom prst="rect">
            <a:avLst/>
          </a:prstGeom>
        </p:spPr>
      </p:pic>
      <p:cxnSp>
        <p:nvCxnSpPr>
          <p:cNvPr id="162" name="Straight Connector 161"/>
          <p:cNvCxnSpPr>
            <a:cxnSpLocks/>
            <a:stCxn id="909" idx="2"/>
            <a:endCxn id="6" idx="0"/>
          </p:cNvCxnSpPr>
          <p:nvPr/>
        </p:nvCxnSpPr>
        <p:spPr>
          <a:xfrm flipH="1">
            <a:off x="7021330" y="6664503"/>
            <a:ext cx="413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a:cxnSpLocks/>
            <a:stCxn id="910" idx="2"/>
            <a:endCxn id="7" idx="0"/>
          </p:cNvCxnSpPr>
          <p:nvPr/>
        </p:nvCxnSpPr>
        <p:spPr>
          <a:xfrm>
            <a:off x="8802309" y="6664503"/>
            <a:ext cx="246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cxnSpLocks/>
            <a:stCxn id="16" idx="1"/>
            <a:endCxn id="15" idx="3"/>
          </p:cNvCxnSpPr>
          <p:nvPr/>
        </p:nvCxnSpPr>
        <p:spPr>
          <a:xfrm flipH="1">
            <a:off x="7554729" y="8756632"/>
            <a:ext cx="716640" cy="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cxnSpLocks/>
            <a:stCxn id="909" idx="2"/>
            <a:endCxn id="160" idx="0"/>
          </p:cNvCxnSpPr>
          <p:nvPr/>
        </p:nvCxnSpPr>
        <p:spPr>
          <a:xfrm flipH="1">
            <a:off x="5239887" y="6664502"/>
            <a:ext cx="1785576"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a:cxnSpLocks/>
            <a:stCxn id="7" idx="0"/>
            <a:endCxn id="909" idx="2"/>
          </p:cNvCxnSpPr>
          <p:nvPr/>
        </p:nvCxnSpPr>
        <p:spPr>
          <a:xfrm flipH="1" flipV="1">
            <a:off x="7025464" y="6664503"/>
            <a:ext cx="1779306"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cxnSpLocks/>
            <a:stCxn id="909" idx="2"/>
            <a:endCxn id="5" idx="0"/>
          </p:cNvCxnSpPr>
          <p:nvPr/>
        </p:nvCxnSpPr>
        <p:spPr>
          <a:xfrm flipH="1">
            <a:off x="3466999" y="6664503"/>
            <a:ext cx="355846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cxnSpLocks/>
            <a:stCxn id="12" idx="2"/>
            <a:endCxn id="131" idx="0"/>
          </p:cNvCxnSpPr>
          <p:nvPr/>
        </p:nvCxnSpPr>
        <p:spPr>
          <a:xfrm flipH="1">
            <a:off x="3466563" y="9290033"/>
            <a:ext cx="436"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cxnSpLocks/>
            <a:stCxn id="12" idx="2"/>
            <a:endCxn id="94" idx="0"/>
          </p:cNvCxnSpPr>
          <p:nvPr/>
        </p:nvCxnSpPr>
        <p:spPr>
          <a:xfrm>
            <a:off x="3467000" y="9290032"/>
            <a:ext cx="1767118"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cxnSpLocks/>
            <a:stCxn id="15" idx="2"/>
            <a:endCxn id="65" idx="0"/>
          </p:cNvCxnSpPr>
          <p:nvPr/>
        </p:nvCxnSpPr>
        <p:spPr>
          <a:xfrm>
            <a:off x="7021330" y="9290032"/>
            <a:ext cx="798"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cxnSpLocks/>
            <a:stCxn id="16" idx="2"/>
            <a:endCxn id="57" idx="0"/>
          </p:cNvCxnSpPr>
          <p:nvPr/>
        </p:nvCxnSpPr>
        <p:spPr>
          <a:xfrm flipH="1">
            <a:off x="7022128" y="9290032"/>
            <a:ext cx="1782642"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cxnSpLocks/>
            <a:stCxn id="16" idx="2"/>
            <a:endCxn id="28" idx="0"/>
          </p:cNvCxnSpPr>
          <p:nvPr/>
        </p:nvCxnSpPr>
        <p:spPr>
          <a:xfrm flipH="1">
            <a:off x="8798464" y="9290032"/>
            <a:ext cx="6306"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a:cxnSpLocks/>
            <a:stCxn id="15" idx="2"/>
            <a:endCxn id="20" idx="0"/>
          </p:cNvCxnSpPr>
          <p:nvPr/>
        </p:nvCxnSpPr>
        <p:spPr>
          <a:xfrm>
            <a:off x="7021330" y="9290032"/>
            <a:ext cx="1777134"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55" name="Picture 2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245" y="8217350"/>
            <a:ext cx="1066800" cy="1066800"/>
          </a:xfrm>
          <a:prstGeom prst="rect">
            <a:avLst/>
          </a:prstGeom>
        </p:spPr>
      </p:pic>
      <p:pic>
        <p:nvPicPr>
          <p:cNvPr id="256" name="Picture 2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96193" y="8210570"/>
            <a:ext cx="1066800" cy="1066800"/>
          </a:xfrm>
          <a:prstGeom prst="rect">
            <a:avLst/>
          </a:prstGeom>
        </p:spPr>
      </p:pic>
      <p:cxnSp>
        <p:nvCxnSpPr>
          <p:cNvPr id="257" name="Straight Connector 256"/>
          <p:cNvCxnSpPr/>
          <p:nvPr/>
        </p:nvCxnSpPr>
        <p:spPr>
          <a:xfrm flipH="1">
            <a:off x="11201045" y="8743970"/>
            <a:ext cx="695148" cy="678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a:off x="10655040" y="9284150"/>
            <a:ext cx="12606" cy="7635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a:cxnSpLocks/>
            <a:stCxn id="256" idx="2"/>
            <a:endCxn id="926" idx="0"/>
          </p:cNvCxnSpPr>
          <p:nvPr/>
        </p:nvCxnSpPr>
        <p:spPr>
          <a:xfrm flipH="1">
            <a:off x="10664597" y="9277371"/>
            <a:ext cx="1764996" cy="78871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a:cxnSpLocks/>
            <a:stCxn id="256" idx="2"/>
            <a:endCxn id="925" idx="0"/>
          </p:cNvCxnSpPr>
          <p:nvPr/>
        </p:nvCxnSpPr>
        <p:spPr>
          <a:xfrm flipH="1">
            <a:off x="12420036" y="9277370"/>
            <a:ext cx="9558" cy="77642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a:cxnSpLocks/>
            <a:stCxn id="255" idx="2"/>
            <a:endCxn id="925" idx="0"/>
          </p:cNvCxnSpPr>
          <p:nvPr/>
        </p:nvCxnSpPr>
        <p:spPr>
          <a:xfrm>
            <a:off x="10667646" y="9284150"/>
            <a:ext cx="1752390" cy="76964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a:cxnSpLocks/>
            <a:stCxn id="256" idx="0"/>
            <a:endCxn id="910" idx="2"/>
          </p:cNvCxnSpPr>
          <p:nvPr/>
        </p:nvCxnSpPr>
        <p:spPr>
          <a:xfrm flipH="1" flipV="1">
            <a:off x="8802309" y="6664502"/>
            <a:ext cx="3627284"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cxnSpLocks/>
            <a:stCxn id="255" idx="0"/>
            <a:endCxn id="909" idx="2"/>
          </p:cNvCxnSpPr>
          <p:nvPr/>
        </p:nvCxnSpPr>
        <p:spPr>
          <a:xfrm flipH="1" flipV="1">
            <a:off x="7025464" y="6664502"/>
            <a:ext cx="3642182"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3" name="Straight Connector 892"/>
          <p:cNvCxnSpPr>
            <a:cxnSpLocks/>
            <a:stCxn id="255" idx="0"/>
            <a:endCxn id="910" idx="2"/>
          </p:cNvCxnSpPr>
          <p:nvPr/>
        </p:nvCxnSpPr>
        <p:spPr>
          <a:xfrm flipH="1" flipV="1">
            <a:off x="8802309" y="6664502"/>
            <a:ext cx="1865336"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6" name="Straight Connector 895"/>
          <p:cNvCxnSpPr>
            <a:cxnSpLocks/>
            <a:stCxn id="6" idx="0"/>
            <a:endCxn id="910" idx="2"/>
          </p:cNvCxnSpPr>
          <p:nvPr/>
        </p:nvCxnSpPr>
        <p:spPr>
          <a:xfrm flipV="1">
            <a:off x="7021329" y="6664503"/>
            <a:ext cx="178098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9" name="Straight Connector 898"/>
          <p:cNvCxnSpPr>
            <a:cxnSpLocks/>
            <a:stCxn id="160" idx="0"/>
            <a:endCxn id="910" idx="2"/>
          </p:cNvCxnSpPr>
          <p:nvPr/>
        </p:nvCxnSpPr>
        <p:spPr>
          <a:xfrm flipV="1">
            <a:off x="5239888" y="6664502"/>
            <a:ext cx="3562422"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p:cNvCxnSpPr>
            <a:cxnSpLocks/>
            <a:stCxn id="5" idx="0"/>
            <a:endCxn id="910" idx="2"/>
          </p:cNvCxnSpPr>
          <p:nvPr/>
        </p:nvCxnSpPr>
        <p:spPr>
          <a:xfrm flipV="1">
            <a:off x="3467000" y="6664503"/>
            <a:ext cx="533531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6" name="Straight Connector 905"/>
          <p:cNvCxnSpPr>
            <a:cxnSpLocks/>
            <a:stCxn id="256" idx="0"/>
            <a:endCxn id="909" idx="2"/>
          </p:cNvCxnSpPr>
          <p:nvPr/>
        </p:nvCxnSpPr>
        <p:spPr>
          <a:xfrm flipH="1" flipV="1">
            <a:off x="7025464" y="6664502"/>
            <a:ext cx="5404130"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09" name="Picture 90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2063" y="5597702"/>
            <a:ext cx="1066800" cy="1066800"/>
          </a:xfrm>
          <a:prstGeom prst="rect">
            <a:avLst/>
          </a:prstGeom>
        </p:spPr>
      </p:pic>
      <p:pic>
        <p:nvPicPr>
          <p:cNvPr id="910" name="Picture 9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8909" y="5597702"/>
            <a:ext cx="1066800" cy="1066800"/>
          </a:xfrm>
          <a:prstGeom prst="rect">
            <a:avLst/>
          </a:prstGeom>
        </p:spPr>
      </p:pic>
      <p:pic>
        <p:nvPicPr>
          <p:cNvPr id="925" name="Picture 924" descr="Pluribus_Asset Asset 43@400ppi.png">
            <a:extLst>
              <a:ext uri="{FF2B5EF4-FFF2-40B4-BE49-F238E27FC236}">
                <a16:creationId xmlns:a16="http://schemas.microsoft.com/office/drawing/2014/main" id="{6F2A85D3-564D-794E-9FB3-5EA8D83189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89683" y="10053794"/>
            <a:ext cx="1060704" cy="1060704"/>
          </a:xfrm>
          <a:prstGeom prst="rect">
            <a:avLst/>
          </a:prstGeom>
        </p:spPr>
      </p:pic>
      <p:pic>
        <p:nvPicPr>
          <p:cNvPr id="926" name="Picture 925" descr="Pluribus_Asset Asset 253@400ppi.png">
            <a:extLst>
              <a:ext uri="{FF2B5EF4-FFF2-40B4-BE49-F238E27FC236}">
                <a16:creationId xmlns:a16="http://schemas.microsoft.com/office/drawing/2014/main" id="{D9D36E6D-F70D-254A-83B0-7E742D546D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34245" y="10066080"/>
            <a:ext cx="1060704" cy="1060704"/>
          </a:xfrm>
          <a:prstGeom prst="rect">
            <a:avLst/>
          </a:prstGeom>
        </p:spPr>
      </p:pic>
      <p:pic>
        <p:nvPicPr>
          <p:cNvPr id="933" name="Picture 9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2881" y="5592244"/>
            <a:ext cx="1188720" cy="1188720"/>
          </a:xfrm>
          <a:prstGeom prst="rect">
            <a:avLst/>
          </a:prstGeom>
          <a:effectLst>
            <a:glow rad="63500">
              <a:srgbClr val="FFFF00"/>
            </a:glow>
          </a:effectLst>
        </p:spPr>
      </p:pic>
      <p:pic>
        <p:nvPicPr>
          <p:cNvPr id="934" name="Picture 9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18045" y="5597702"/>
            <a:ext cx="1188720" cy="1188720"/>
          </a:xfrm>
          <a:prstGeom prst="rect">
            <a:avLst/>
          </a:prstGeom>
          <a:effectLst>
            <a:glow rad="63500">
              <a:srgbClr val="FFFF00"/>
            </a:glow>
          </a:effectLst>
        </p:spPr>
      </p:pic>
      <p:cxnSp>
        <p:nvCxnSpPr>
          <p:cNvPr id="935" name="Straight Connector 934"/>
          <p:cNvCxnSpPr>
            <a:cxnSpLocks/>
            <a:stCxn id="255" idx="0"/>
            <a:endCxn id="933" idx="2"/>
          </p:cNvCxnSpPr>
          <p:nvPr/>
        </p:nvCxnSpPr>
        <p:spPr>
          <a:xfrm flipV="1">
            <a:off x="10667645" y="6780965"/>
            <a:ext cx="1439596" cy="143638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8" name="Straight Connector 937"/>
          <p:cNvCxnSpPr>
            <a:cxnSpLocks/>
            <a:stCxn id="256" idx="0"/>
            <a:endCxn id="933" idx="2"/>
          </p:cNvCxnSpPr>
          <p:nvPr/>
        </p:nvCxnSpPr>
        <p:spPr>
          <a:xfrm flipH="1" flipV="1">
            <a:off x="12107241" y="6780965"/>
            <a:ext cx="322352" cy="142960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1" name="Straight Connector 940"/>
          <p:cNvCxnSpPr>
            <a:cxnSpLocks/>
            <a:stCxn id="256" idx="0"/>
            <a:endCxn id="934" idx="2"/>
          </p:cNvCxnSpPr>
          <p:nvPr/>
        </p:nvCxnSpPr>
        <p:spPr>
          <a:xfrm flipV="1">
            <a:off x="12429593" y="6786422"/>
            <a:ext cx="1582812" cy="14241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4" name="Straight Connector 943"/>
          <p:cNvCxnSpPr>
            <a:cxnSpLocks/>
            <a:stCxn id="255" idx="0"/>
            <a:endCxn id="934" idx="2"/>
          </p:cNvCxnSpPr>
          <p:nvPr/>
        </p:nvCxnSpPr>
        <p:spPr>
          <a:xfrm flipV="1">
            <a:off x="10667645" y="6786422"/>
            <a:ext cx="3344760" cy="143092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0" name="Rectangle 969"/>
          <p:cNvSpPr/>
          <p:nvPr/>
        </p:nvSpPr>
        <p:spPr>
          <a:xfrm>
            <a:off x="11450162" y="5943113"/>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1" name="Rectangle 970"/>
          <p:cNvSpPr/>
          <p:nvPr/>
        </p:nvSpPr>
        <p:spPr>
          <a:xfrm>
            <a:off x="13355326" y="5946207"/>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5" name="Rectangle 974"/>
          <p:cNvSpPr/>
          <p:nvPr/>
        </p:nvSpPr>
        <p:spPr>
          <a:xfrm>
            <a:off x="2792661" y="5108282"/>
            <a:ext cx="12045696" cy="6720520"/>
          </a:xfrm>
          <a:prstGeom prst="rect">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9" name="TextBox 218">
            <a:extLst>
              <a:ext uri="{FF2B5EF4-FFF2-40B4-BE49-F238E27FC236}">
                <a16:creationId xmlns:a16="http://schemas.microsoft.com/office/drawing/2014/main" id="{68A7CD97-234A-384C-8C54-45FBB86AF10F}"/>
              </a:ext>
            </a:extLst>
          </p:cNvPr>
          <p:cNvSpPr txBox="1"/>
          <p:nvPr/>
        </p:nvSpPr>
        <p:spPr>
          <a:xfrm>
            <a:off x="10898101" y="10857105"/>
            <a:ext cx="1760418" cy="1200329"/>
          </a:xfrm>
          <a:prstGeom prst="rect">
            <a:avLst/>
          </a:prstGeom>
          <a:noFill/>
        </p:spPr>
        <p:txBody>
          <a:bodyPr wrap="none" rtlCol="0">
            <a:spAutoFit/>
          </a:bodyPr>
          <a:lstStyle/>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a:p>
            <a:pPr>
              <a:buClr>
                <a:schemeClr val="tx1">
                  <a:lumMod val="50000"/>
                  <a:lumOff val="50000"/>
                </a:schemeClr>
              </a:buClr>
              <a:buSzPct val="75000"/>
            </a:pPr>
            <a:r>
              <a:rPr lang="en-US" sz="2400" dirty="0">
                <a:solidFill>
                  <a:schemeClr val="tx1">
                    <a:lumMod val="65000"/>
                    <a:lumOff val="35000"/>
                  </a:schemeClr>
                </a:solidFill>
              </a:rPr>
              <a:t>Hosting DC</a:t>
            </a:r>
          </a:p>
          <a:p>
            <a:pPr>
              <a:buClr>
                <a:schemeClr val="tx1">
                  <a:lumMod val="50000"/>
                  <a:lumOff val="50000"/>
                </a:schemeClr>
              </a:buClr>
              <a:buSzPct val="75000"/>
            </a:pPr>
            <a:endParaRPr lang="en-US" sz="2400" dirty="0">
              <a:latin typeface="Arial" panose="020B0604020202020204" pitchFamily="34" charset="0"/>
              <a:cs typeface="Arial" panose="020B0604020202020204" pitchFamily="34" charset="0"/>
            </a:endParaRPr>
          </a:p>
        </p:txBody>
      </p:sp>
      <p:grpSp>
        <p:nvGrpSpPr>
          <p:cNvPr id="349" name="Group 348">
            <a:extLst>
              <a:ext uri="{FF2B5EF4-FFF2-40B4-BE49-F238E27FC236}">
                <a16:creationId xmlns:a16="http://schemas.microsoft.com/office/drawing/2014/main" id="{426B1D2E-EA54-6540-9534-24F8375AB025}"/>
              </a:ext>
            </a:extLst>
          </p:cNvPr>
          <p:cNvGrpSpPr/>
          <p:nvPr/>
        </p:nvGrpSpPr>
        <p:grpSpPr>
          <a:xfrm>
            <a:off x="4711959" y="10043435"/>
            <a:ext cx="1060128" cy="1405694"/>
            <a:chOff x="3115815" y="5330422"/>
            <a:chExt cx="530064" cy="702847"/>
          </a:xfrm>
          <a:effectLst>
            <a:glow rad="228600">
              <a:srgbClr val="0070C0">
                <a:alpha val="40000"/>
              </a:srgbClr>
            </a:glow>
          </a:effectLst>
        </p:grpSpPr>
        <p:sp>
          <p:nvSpPr>
            <p:cNvPr id="350" name="Rectangle 349">
              <a:extLst>
                <a:ext uri="{FF2B5EF4-FFF2-40B4-BE49-F238E27FC236}">
                  <a16:creationId xmlns:a16="http://schemas.microsoft.com/office/drawing/2014/main" id="{43DA250E-91C4-6744-84B4-836CFD0C4F67}"/>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51" name="Oval 350">
              <a:extLst>
                <a:ext uri="{FF2B5EF4-FFF2-40B4-BE49-F238E27FC236}">
                  <a16:creationId xmlns:a16="http://schemas.microsoft.com/office/drawing/2014/main" id="{D168ED61-56B7-ED4E-974E-A4760C0D9FEB}"/>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52" name="Straight Connector 351">
              <a:extLst>
                <a:ext uri="{FF2B5EF4-FFF2-40B4-BE49-F238E27FC236}">
                  <a16:creationId xmlns:a16="http://schemas.microsoft.com/office/drawing/2014/main" id="{57E9E497-3EA8-4741-A096-D7E0F092D237}"/>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9B2C1CA1-5FDF-1947-8583-F4D635470484}"/>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46ED9CBF-E18F-414F-B1D6-9339FC74AC03}"/>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0EFACB46-64F7-B94F-B37D-A79544755770}"/>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0DA0C78C-8964-854D-ADC7-D497B774687E}"/>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D475055F-85BA-2142-B714-A52E2985E5BD}"/>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58" name="Rectangle 357">
              <a:extLst>
                <a:ext uri="{FF2B5EF4-FFF2-40B4-BE49-F238E27FC236}">
                  <a16:creationId xmlns:a16="http://schemas.microsoft.com/office/drawing/2014/main" id="{8C77CCA7-3B9F-AB4B-8B93-E94C97EA18D6}"/>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59" name="Rectangle 358">
              <a:extLst>
                <a:ext uri="{FF2B5EF4-FFF2-40B4-BE49-F238E27FC236}">
                  <a16:creationId xmlns:a16="http://schemas.microsoft.com/office/drawing/2014/main" id="{B6F26C4C-34B4-694F-A556-0CE1F65861BA}"/>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60" name="Oval 359">
              <a:extLst>
                <a:ext uri="{FF2B5EF4-FFF2-40B4-BE49-F238E27FC236}">
                  <a16:creationId xmlns:a16="http://schemas.microsoft.com/office/drawing/2014/main" id="{73318872-81B7-7342-AFE6-03DECF0C77D4}"/>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61" name="Straight Connector 360">
              <a:extLst>
                <a:ext uri="{FF2B5EF4-FFF2-40B4-BE49-F238E27FC236}">
                  <a16:creationId xmlns:a16="http://schemas.microsoft.com/office/drawing/2014/main" id="{F4903FC6-B229-9049-8FE4-AFCAFF3400D9}"/>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68F9EC08-4A80-8B45-ACE7-62EEC85BCE93}"/>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BBDAADF3-9B77-4842-8434-035B59391473}"/>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7F7718A1-A7E6-814C-B3E9-0261087E75D3}"/>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73492B60-D4FA-464D-AEA2-C16251158277}"/>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8C101540-2383-EA4C-ACCD-B34C66F3D219}"/>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67" name="Rectangle 366">
              <a:extLst>
                <a:ext uri="{FF2B5EF4-FFF2-40B4-BE49-F238E27FC236}">
                  <a16:creationId xmlns:a16="http://schemas.microsoft.com/office/drawing/2014/main" id="{12380E83-223E-6C4E-BC0D-CC5D441D6A75}"/>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68" name="Rectangle 367">
              <a:extLst>
                <a:ext uri="{FF2B5EF4-FFF2-40B4-BE49-F238E27FC236}">
                  <a16:creationId xmlns:a16="http://schemas.microsoft.com/office/drawing/2014/main" id="{7FCE43D3-DBFD-CE43-8BD8-D4195B8ADDAD}"/>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69" name="Oval 368">
              <a:extLst>
                <a:ext uri="{FF2B5EF4-FFF2-40B4-BE49-F238E27FC236}">
                  <a16:creationId xmlns:a16="http://schemas.microsoft.com/office/drawing/2014/main" id="{BC056298-562E-254C-945C-B4BC555BA1F3}"/>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70" name="Straight Connector 369">
              <a:extLst>
                <a:ext uri="{FF2B5EF4-FFF2-40B4-BE49-F238E27FC236}">
                  <a16:creationId xmlns:a16="http://schemas.microsoft.com/office/drawing/2014/main" id="{3A8C7E0F-D6C3-EA4B-919A-B8C17BD8727E}"/>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C134085E-23CB-C94D-BDFD-65A165105D42}"/>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6A5D6168-3679-2640-8246-E3D3CCB85402}"/>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52456BFF-4287-1B46-B763-DF31494CDF4E}"/>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B6CF1E1A-F50D-C543-9CD9-0BB1FF5FF453}"/>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E4669A1B-B906-624E-9DE5-132D5479A688}"/>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76" name="Rectangle 375">
              <a:extLst>
                <a:ext uri="{FF2B5EF4-FFF2-40B4-BE49-F238E27FC236}">
                  <a16:creationId xmlns:a16="http://schemas.microsoft.com/office/drawing/2014/main" id="{FC422D0A-940F-974C-9B47-F0636D398659}"/>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77" name="Rectangle 376">
              <a:extLst>
                <a:ext uri="{FF2B5EF4-FFF2-40B4-BE49-F238E27FC236}">
                  <a16:creationId xmlns:a16="http://schemas.microsoft.com/office/drawing/2014/main" id="{756EF9D7-2EDE-834C-8885-DD43E97862DB}"/>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78" name="Oval 377">
              <a:extLst>
                <a:ext uri="{FF2B5EF4-FFF2-40B4-BE49-F238E27FC236}">
                  <a16:creationId xmlns:a16="http://schemas.microsoft.com/office/drawing/2014/main" id="{DF874A5D-A97B-D24B-ADC0-B1457B1D0775}"/>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79" name="Straight Connector 378">
              <a:extLst>
                <a:ext uri="{FF2B5EF4-FFF2-40B4-BE49-F238E27FC236}">
                  <a16:creationId xmlns:a16="http://schemas.microsoft.com/office/drawing/2014/main" id="{8E760E84-0CB4-2E4A-BAA1-724CDBAB696F}"/>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B3C30818-2E0A-2049-A540-DDA69C0AD134}"/>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2ACD7719-0A46-4D43-99B6-78844B085BA3}"/>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08F096CD-4A96-FB4E-A318-EDE2C9936B3E}"/>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D5C56BE0-CADA-A54A-9FBA-A5B5D4AE5106}"/>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DFC8BFC7-F69C-3B4C-AAA3-C6785C2B7CCD}"/>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85" name="Rectangle 384">
              <a:extLst>
                <a:ext uri="{FF2B5EF4-FFF2-40B4-BE49-F238E27FC236}">
                  <a16:creationId xmlns:a16="http://schemas.microsoft.com/office/drawing/2014/main" id="{1CD1D086-F3B2-FC43-B816-AF3C68B22BD3}"/>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386" name="Group 385">
            <a:extLst>
              <a:ext uri="{FF2B5EF4-FFF2-40B4-BE49-F238E27FC236}">
                <a16:creationId xmlns:a16="http://schemas.microsoft.com/office/drawing/2014/main" id="{30B29FC5-892D-4E42-B498-71357610D300}"/>
              </a:ext>
            </a:extLst>
          </p:cNvPr>
          <p:cNvGrpSpPr/>
          <p:nvPr/>
        </p:nvGrpSpPr>
        <p:grpSpPr>
          <a:xfrm>
            <a:off x="6543533" y="10083309"/>
            <a:ext cx="1060128" cy="1405694"/>
            <a:chOff x="3115815" y="5330422"/>
            <a:chExt cx="530064" cy="702847"/>
          </a:xfrm>
          <a:effectLst>
            <a:glow rad="228600">
              <a:srgbClr val="00B050">
                <a:alpha val="40000"/>
              </a:srgbClr>
            </a:glow>
          </a:effectLst>
        </p:grpSpPr>
        <p:sp>
          <p:nvSpPr>
            <p:cNvPr id="387" name="Rectangle 386">
              <a:extLst>
                <a:ext uri="{FF2B5EF4-FFF2-40B4-BE49-F238E27FC236}">
                  <a16:creationId xmlns:a16="http://schemas.microsoft.com/office/drawing/2014/main" id="{2AB1C935-2983-1844-8010-797685D8DF38}"/>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88" name="Oval 387">
              <a:extLst>
                <a:ext uri="{FF2B5EF4-FFF2-40B4-BE49-F238E27FC236}">
                  <a16:creationId xmlns:a16="http://schemas.microsoft.com/office/drawing/2014/main" id="{1EBB6125-4CAA-AF48-804B-EEF9CC154010}"/>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89" name="Straight Connector 388">
              <a:extLst>
                <a:ext uri="{FF2B5EF4-FFF2-40B4-BE49-F238E27FC236}">
                  <a16:creationId xmlns:a16="http://schemas.microsoft.com/office/drawing/2014/main" id="{A0B9253D-955D-FE46-B4BE-D746ED1F5047}"/>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C870BAE7-36D6-4345-AA5B-3B0934A857D0}"/>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17C5AFE6-33EF-1049-8F6F-DCE875688D6C}"/>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7961B2CA-72D9-8A48-B978-431B1A9CBE6E}"/>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B8A3AD24-AFDD-CE41-B927-F9E4A2D19F18}"/>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9AAFD959-7BAB-804C-B065-1A188696BEB6}"/>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95" name="Rectangle 394">
              <a:extLst>
                <a:ext uri="{FF2B5EF4-FFF2-40B4-BE49-F238E27FC236}">
                  <a16:creationId xmlns:a16="http://schemas.microsoft.com/office/drawing/2014/main" id="{96B457A5-7028-D640-94FB-17C54D20FF4F}"/>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6" name="Rectangle 395">
              <a:extLst>
                <a:ext uri="{FF2B5EF4-FFF2-40B4-BE49-F238E27FC236}">
                  <a16:creationId xmlns:a16="http://schemas.microsoft.com/office/drawing/2014/main" id="{3A73CC7F-3D10-5D4A-844C-B2A3AAB4B218}"/>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7" name="Oval 396">
              <a:extLst>
                <a:ext uri="{FF2B5EF4-FFF2-40B4-BE49-F238E27FC236}">
                  <a16:creationId xmlns:a16="http://schemas.microsoft.com/office/drawing/2014/main" id="{003F2013-D309-D649-A8A6-42FC94DDA264}"/>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98" name="Straight Connector 397">
              <a:extLst>
                <a:ext uri="{FF2B5EF4-FFF2-40B4-BE49-F238E27FC236}">
                  <a16:creationId xmlns:a16="http://schemas.microsoft.com/office/drawing/2014/main" id="{08CE8C97-E845-F74B-B6C3-B851DCCEDF83}"/>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53DD77B4-0B8F-C642-A05F-AD2DF09D346D}"/>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AF449352-30EB-EF4E-8A3B-70A27A481CED}"/>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D09BE27F-3B5D-DE46-9ACA-3816981C47AB}"/>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D4112216-3AEB-8B4F-8081-5D2D2A0D38D7}"/>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F6E5EEEC-532E-614E-A99C-931AA499B968}"/>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04" name="Rectangle 403">
              <a:extLst>
                <a:ext uri="{FF2B5EF4-FFF2-40B4-BE49-F238E27FC236}">
                  <a16:creationId xmlns:a16="http://schemas.microsoft.com/office/drawing/2014/main" id="{F3A62652-600E-7645-A70B-0649738A7CBE}"/>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05" name="Rectangle 404">
              <a:extLst>
                <a:ext uri="{FF2B5EF4-FFF2-40B4-BE49-F238E27FC236}">
                  <a16:creationId xmlns:a16="http://schemas.microsoft.com/office/drawing/2014/main" id="{0E31F710-0FF1-B942-AB6B-46A961E231F6}"/>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06" name="Oval 405">
              <a:extLst>
                <a:ext uri="{FF2B5EF4-FFF2-40B4-BE49-F238E27FC236}">
                  <a16:creationId xmlns:a16="http://schemas.microsoft.com/office/drawing/2014/main" id="{594EC722-A7F6-DE4F-8660-2E591BE251F0}"/>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07" name="Straight Connector 406">
              <a:extLst>
                <a:ext uri="{FF2B5EF4-FFF2-40B4-BE49-F238E27FC236}">
                  <a16:creationId xmlns:a16="http://schemas.microsoft.com/office/drawing/2014/main" id="{9F72DE26-7E94-7A46-B3E7-44FC2DFBF070}"/>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58740261-541C-3741-BA66-4816F371B5FA}"/>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010050A9-6759-E543-8420-439259C07CD7}"/>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486DC534-73F6-114B-A4C0-11779536DC41}"/>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9BD29EEB-8530-6E4F-900E-E10140CE0566}"/>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690746F9-4E30-F64F-A2DB-7123B81A3685}"/>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13" name="Rectangle 412">
              <a:extLst>
                <a:ext uri="{FF2B5EF4-FFF2-40B4-BE49-F238E27FC236}">
                  <a16:creationId xmlns:a16="http://schemas.microsoft.com/office/drawing/2014/main" id="{A523FA93-878C-674F-AE12-BF433DC7494A}"/>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14" name="Rectangle 413">
              <a:extLst>
                <a:ext uri="{FF2B5EF4-FFF2-40B4-BE49-F238E27FC236}">
                  <a16:creationId xmlns:a16="http://schemas.microsoft.com/office/drawing/2014/main" id="{0751E310-C2DA-DF49-9158-AEAF6D72D53A}"/>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15" name="Oval 414">
              <a:extLst>
                <a:ext uri="{FF2B5EF4-FFF2-40B4-BE49-F238E27FC236}">
                  <a16:creationId xmlns:a16="http://schemas.microsoft.com/office/drawing/2014/main" id="{6204BE99-DDD9-224B-B1B1-178B13EC4586}"/>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16" name="Straight Connector 415">
              <a:extLst>
                <a:ext uri="{FF2B5EF4-FFF2-40B4-BE49-F238E27FC236}">
                  <a16:creationId xmlns:a16="http://schemas.microsoft.com/office/drawing/2014/main" id="{4F42523E-10E3-9247-B1E5-678ACD0CC905}"/>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9F26BE56-CBDD-194B-A557-07D7EE392E79}"/>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6A9958D2-733A-434E-BC09-5D36CFF6C26F}"/>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836A6FD6-BF2C-EC4C-A54D-E204E16F34EA}"/>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AE0BEB34-7EF3-2541-A6A8-6FA35BB8E176}"/>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4FBE5CE8-B559-6E4A-8741-537172F63BC9}"/>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22" name="Rectangle 421">
              <a:extLst>
                <a:ext uri="{FF2B5EF4-FFF2-40B4-BE49-F238E27FC236}">
                  <a16:creationId xmlns:a16="http://schemas.microsoft.com/office/drawing/2014/main" id="{5DE91D5E-B6A2-C247-9090-3E20038D7446}"/>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23" name="Group 422">
            <a:extLst>
              <a:ext uri="{FF2B5EF4-FFF2-40B4-BE49-F238E27FC236}">
                <a16:creationId xmlns:a16="http://schemas.microsoft.com/office/drawing/2014/main" id="{C965280F-DD04-4A4E-A5C6-511337070EDA}"/>
              </a:ext>
            </a:extLst>
          </p:cNvPr>
          <p:cNvGrpSpPr/>
          <p:nvPr/>
        </p:nvGrpSpPr>
        <p:grpSpPr>
          <a:xfrm>
            <a:off x="8284263" y="10066081"/>
            <a:ext cx="1060128" cy="1405694"/>
            <a:chOff x="3115815" y="5330422"/>
            <a:chExt cx="530064" cy="702847"/>
          </a:xfrm>
          <a:effectLst>
            <a:glow rad="228600">
              <a:srgbClr val="FFC000">
                <a:alpha val="40000"/>
              </a:srgbClr>
            </a:glow>
          </a:effectLst>
        </p:grpSpPr>
        <p:sp>
          <p:nvSpPr>
            <p:cNvPr id="424" name="Rectangle 423">
              <a:extLst>
                <a:ext uri="{FF2B5EF4-FFF2-40B4-BE49-F238E27FC236}">
                  <a16:creationId xmlns:a16="http://schemas.microsoft.com/office/drawing/2014/main" id="{7EB9E6CA-C035-7340-B7C5-FE793ACF34B3}"/>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25" name="Oval 424">
              <a:extLst>
                <a:ext uri="{FF2B5EF4-FFF2-40B4-BE49-F238E27FC236}">
                  <a16:creationId xmlns:a16="http://schemas.microsoft.com/office/drawing/2014/main" id="{188E5F3D-6471-7249-830F-6AB1174688DB}"/>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26" name="Straight Connector 425">
              <a:extLst>
                <a:ext uri="{FF2B5EF4-FFF2-40B4-BE49-F238E27FC236}">
                  <a16:creationId xmlns:a16="http://schemas.microsoft.com/office/drawing/2014/main" id="{DC62958E-A8DD-734B-A770-8FC290A97166}"/>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E8BED993-6B02-C64D-A85A-DFD95F42ED3B}"/>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D5D95E66-38E4-ED48-A129-D011168A3E4B}"/>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55BCF6E6-A5CC-F244-A142-7CEB467659D4}"/>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9A1F86D7-8E7D-1C48-8CBC-8B00B64DA204}"/>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A300AC8D-A808-7748-912C-DA46F1B706B9}"/>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32" name="Rectangle 431">
              <a:extLst>
                <a:ext uri="{FF2B5EF4-FFF2-40B4-BE49-F238E27FC236}">
                  <a16:creationId xmlns:a16="http://schemas.microsoft.com/office/drawing/2014/main" id="{FF8115C0-0B4E-3D43-8311-AC04744CAE9A}"/>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33" name="Rectangle 432">
              <a:extLst>
                <a:ext uri="{FF2B5EF4-FFF2-40B4-BE49-F238E27FC236}">
                  <a16:creationId xmlns:a16="http://schemas.microsoft.com/office/drawing/2014/main" id="{1CA71600-83F6-B643-9DAB-790930C3753A}"/>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34" name="Oval 433">
              <a:extLst>
                <a:ext uri="{FF2B5EF4-FFF2-40B4-BE49-F238E27FC236}">
                  <a16:creationId xmlns:a16="http://schemas.microsoft.com/office/drawing/2014/main" id="{E0552840-CFD0-3B42-845F-7F7C10663C18}"/>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35" name="Straight Connector 434">
              <a:extLst>
                <a:ext uri="{FF2B5EF4-FFF2-40B4-BE49-F238E27FC236}">
                  <a16:creationId xmlns:a16="http://schemas.microsoft.com/office/drawing/2014/main" id="{34265DED-312A-C948-92BB-24FC4F119DFE}"/>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7566FE48-39BA-3F4E-91BA-7F5654AB0C54}"/>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929DD695-D880-A244-87F4-DD785745FEAD}"/>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F14314B4-AD34-774C-80B4-2576E6F7E29C}"/>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4D88722B-3E69-1E4F-9358-FE7F025D7EFC}"/>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CA441B24-006B-D740-93B7-ED7CCE88562F}"/>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41" name="Rectangle 440">
              <a:extLst>
                <a:ext uri="{FF2B5EF4-FFF2-40B4-BE49-F238E27FC236}">
                  <a16:creationId xmlns:a16="http://schemas.microsoft.com/office/drawing/2014/main" id="{D7EB76A7-281E-AA4F-83A2-DD3642DFAC1C}"/>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42" name="Rectangle 441">
              <a:extLst>
                <a:ext uri="{FF2B5EF4-FFF2-40B4-BE49-F238E27FC236}">
                  <a16:creationId xmlns:a16="http://schemas.microsoft.com/office/drawing/2014/main" id="{78139A9E-7C3A-9247-BC61-655E6718DA65}"/>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43" name="Oval 442">
              <a:extLst>
                <a:ext uri="{FF2B5EF4-FFF2-40B4-BE49-F238E27FC236}">
                  <a16:creationId xmlns:a16="http://schemas.microsoft.com/office/drawing/2014/main" id="{0DC6A7C2-8DD6-9548-8839-14DF2C6C9BF1}"/>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44" name="Straight Connector 443">
              <a:extLst>
                <a:ext uri="{FF2B5EF4-FFF2-40B4-BE49-F238E27FC236}">
                  <a16:creationId xmlns:a16="http://schemas.microsoft.com/office/drawing/2014/main" id="{ED3E48BF-253B-6F41-AFCF-7EF88C18BFF4}"/>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A9DBFEED-0915-384C-9841-B89FB87BF4E3}"/>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75B5D8A2-C999-7340-9805-A60D43F3B195}"/>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D2F83D53-BED5-8E4C-B526-B1DF15FFF9D6}"/>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A029959B-F428-D24B-89E1-B9AA4FF0D32F}"/>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755B2605-8EA3-C94F-B7EA-9A0A61DC8A2D}"/>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50" name="Rectangle 449">
              <a:extLst>
                <a:ext uri="{FF2B5EF4-FFF2-40B4-BE49-F238E27FC236}">
                  <a16:creationId xmlns:a16="http://schemas.microsoft.com/office/drawing/2014/main" id="{A7A37EFA-213C-344F-9DA2-A7A7C0430B93}"/>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51" name="Rectangle 450">
              <a:extLst>
                <a:ext uri="{FF2B5EF4-FFF2-40B4-BE49-F238E27FC236}">
                  <a16:creationId xmlns:a16="http://schemas.microsoft.com/office/drawing/2014/main" id="{C4E1C442-1AF1-B548-8302-CD17EC01E00B}"/>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52" name="Oval 451">
              <a:extLst>
                <a:ext uri="{FF2B5EF4-FFF2-40B4-BE49-F238E27FC236}">
                  <a16:creationId xmlns:a16="http://schemas.microsoft.com/office/drawing/2014/main" id="{A355E663-33B6-0643-8BBC-E81C137D6F48}"/>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53" name="Straight Connector 452">
              <a:extLst>
                <a:ext uri="{FF2B5EF4-FFF2-40B4-BE49-F238E27FC236}">
                  <a16:creationId xmlns:a16="http://schemas.microsoft.com/office/drawing/2014/main" id="{EB6FFDF6-7482-BF40-BC09-1BCC2C797283}"/>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B299DFA3-3C98-9F40-A1D9-58C13629E4FE}"/>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F13D097F-5396-F049-89DB-0687527006D6}"/>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19E8B8B7-9CFE-9042-B0C9-D0CB95D65F86}"/>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36400E59-396E-C44D-83F6-4A6DA6EDD6F5}"/>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01A270D3-4D8C-2943-AD3F-4AD7D4D1BD1B}"/>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59" name="Rectangle 458">
              <a:extLst>
                <a:ext uri="{FF2B5EF4-FFF2-40B4-BE49-F238E27FC236}">
                  <a16:creationId xmlns:a16="http://schemas.microsoft.com/office/drawing/2014/main" id="{12A31E79-6C01-F941-A8C3-0228D11816AA}"/>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60" name="Group 459">
            <a:extLst>
              <a:ext uri="{FF2B5EF4-FFF2-40B4-BE49-F238E27FC236}">
                <a16:creationId xmlns:a16="http://schemas.microsoft.com/office/drawing/2014/main" id="{F57D8933-57F3-6C40-A370-876CF31D64FA}"/>
              </a:ext>
            </a:extLst>
          </p:cNvPr>
          <p:cNvGrpSpPr/>
          <p:nvPr/>
        </p:nvGrpSpPr>
        <p:grpSpPr>
          <a:xfrm>
            <a:off x="2940271" y="10066081"/>
            <a:ext cx="1060128" cy="1405694"/>
            <a:chOff x="3115815" y="5330422"/>
            <a:chExt cx="530064" cy="702847"/>
          </a:xfrm>
          <a:effectLst>
            <a:glow rad="228600">
              <a:srgbClr val="FFC000">
                <a:alpha val="40000"/>
              </a:srgbClr>
            </a:glow>
          </a:effectLst>
        </p:grpSpPr>
        <p:sp>
          <p:nvSpPr>
            <p:cNvPr id="461" name="Rectangle 460">
              <a:extLst>
                <a:ext uri="{FF2B5EF4-FFF2-40B4-BE49-F238E27FC236}">
                  <a16:creationId xmlns:a16="http://schemas.microsoft.com/office/drawing/2014/main" id="{5A2922D7-2FC3-F548-9ABD-1064FA8E9142}"/>
                </a:ext>
              </a:extLst>
            </p:cNvPr>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62" name="Oval 461">
              <a:extLst>
                <a:ext uri="{FF2B5EF4-FFF2-40B4-BE49-F238E27FC236}">
                  <a16:creationId xmlns:a16="http://schemas.microsoft.com/office/drawing/2014/main" id="{3333C7D0-1822-1C4D-B874-14E899EA2E58}"/>
                </a:ext>
              </a:extLst>
            </p:cNvPr>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63" name="Straight Connector 462">
              <a:extLst>
                <a:ext uri="{FF2B5EF4-FFF2-40B4-BE49-F238E27FC236}">
                  <a16:creationId xmlns:a16="http://schemas.microsoft.com/office/drawing/2014/main" id="{B4C079A2-5A85-B04A-8C77-6358A567BCAA}"/>
                </a:ext>
              </a:extLst>
            </p:cNvPr>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876B1C6A-4BB6-EC4D-991F-3612967E7686}"/>
                </a:ext>
              </a:extLst>
            </p:cNvPr>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CE4BD429-4D86-5341-940E-5D37A6A6B385}"/>
                </a:ext>
              </a:extLst>
            </p:cNvPr>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2A6E5941-765E-164A-BD50-5A7E41DAFB15}"/>
                </a:ext>
              </a:extLst>
            </p:cNvPr>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F21FE07E-77B2-CE4C-A314-D1DE20609170}"/>
                </a:ext>
              </a:extLst>
            </p:cNvPr>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38911599-FC1E-5342-89BF-A9A2E854E1FB}"/>
                </a:ext>
              </a:extLst>
            </p:cNvPr>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69" name="Rectangle 468">
              <a:extLst>
                <a:ext uri="{FF2B5EF4-FFF2-40B4-BE49-F238E27FC236}">
                  <a16:creationId xmlns:a16="http://schemas.microsoft.com/office/drawing/2014/main" id="{CE811ADC-7B52-8542-8AC5-7032E888DFAF}"/>
                </a:ext>
              </a:extLst>
            </p:cNvPr>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0" name="Rectangle 469">
              <a:extLst>
                <a:ext uri="{FF2B5EF4-FFF2-40B4-BE49-F238E27FC236}">
                  <a16:creationId xmlns:a16="http://schemas.microsoft.com/office/drawing/2014/main" id="{7AED4AC7-4A48-EB43-A526-814393CD2933}"/>
                </a:ext>
              </a:extLst>
            </p:cNvPr>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1" name="Oval 470">
              <a:extLst>
                <a:ext uri="{FF2B5EF4-FFF2-40B4-BE49-F238E27FC236}">
                  <a16:creationId xmlns:a16="http://schemas.microsoft.com/office/drawing/2014/main" id="{05A0DDE1-A657-9F4B-9409-1CA962D4C63E}"/>
                </a:ext>
              </a:extLst>
            </p:cNvPr>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72" name="Straight Connector 471">
              <a:extLst>
                <a:ext uri="{FF2B5EF4-FFF2-40B4-BE49-F238E27FC236}">
                  <a16:creationId xmlns:a16="http://schemas.microsoft.com/office/drawing/2014/main" id="{EA1A18D2-D7FF-034F-B2D6-C8256B43B060}"/>
                </a:ext>
              </a:extLst>
            </p:cNvPr>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1D792E8B-EF8D-2742-8AF7-821D6D787B60}"/>
                </a:ext>
              </a:extLst>
            </p:cNvPr>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ED5C88E3-4884-4546-81B0-82731762DD4B}"/>
                </a:ext>
              </a:extLst>
            </p:cNvPr>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FFD4E9B9-F82B-314A-B2B7-CC1DF400945C}"/>
                </a:ext>
              </a:extLst>
            </p:cNvPr>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5F334502-08C0-8949-B258-313EFF6BA8FF}"/>
                </a:ext>
              </a:extLst>
            </p:cNvPr>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966C8FF5-6BB5-3245-B2D8-41270D86AC99}"/>
                </a:ext>
              </a:extLst>
            </p:cNvPr>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78" name="Rectangle 477">
              <a:extLst>
                <a:ext uri="{FF2B5EF4-FFF2-40B4-BE49-F238E27FC236}">
                  <a16:creationId xmlns:a16="http://schemas.microsoft.com/office/drawing/2014/main" id="{629C8D7C-31A5-3349-B0E0-E5D2CB5F5AC0}"/>
                </a:ext>
              </a:extLst>
            </p:cNvPr>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9" name="Rectangle 478">
              <a:extLst>
                <a:ext uri="{FF2B5EF4-FFF2-40B4-BE49-F238E27FC236}">
                  <a16:creationId xmlns:a16="http://schemas.microsoft.com/office/drawing/2014/main" id="{146B7383-5EFE-1943-B8BE-2FEC16FB42EC}"/>
                </a:ext>
              </a:extLst>
            </p:cNvPr>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80" name="Oval 479">
              <a:extLst>
                <a:ext uri="{FF2B5EF4-FFF2-40B4-BE49-F238E27FC236}">
                  <a16:creationId xmlns:a16="http://schemas.microsoft.com/office/drawing/2014/main" id="{6F20A56D-E7C2-674E-AEBF-BED458E229A5}"/>
                </a:ext>
              </a:extLst>
            </p:cNvPr>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81" name="Straight Connector 480">
              <a:extLst>
                <a:ext uri="{FF2B5EF4-FFF2-40B4-BE49-F238E27FC236}">
                  <a16:creationId xmlns:a16="http://schemas.microsoft.com/office/drawing/2014/main" id="{24D841B5-5DCD-F741-9133-746A2A3D93AF}"/>
                </a:ext>
              </a:extLst>
            </p:cNvPr>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1A49AE48-0C73-2148-8C2A-372F659CA016}"/>
                </a:ext>
              </a:extLst>
            </p:cNvPr>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3BD9DD0B-5477-9244-A4B4-71264262B80B}"/>
                </a:ext>
              </a:extLst>
            </p:cNvPr>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EAC75D28-3AAB-8D44-A68A-B67019E9E7B9}"/>
                </a:ext>
              </a:extLst>
            </p:cNvPr>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01BC0F09-562E-BF4B-A53C-C16EDB28D826}"/>
                </a:ext>
              </a:extLst>
            </p:cNvPr>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81D93BCD-8C18-674B-BB68-83A9808E5409}"/>
                </a:ext>
              </a:extLst>
            </p:cNvPr>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87" name="Rectangle 486">
              <a:extLst>
                <a:ext uri="{FF2B5EF4-FFF2-40B4-BE49-F238E27FC236}">
                  <a16:creationId xmlns:a16="http://schemas.microsoft.com/office/drawing/2014/main" id="{BC517553-F8E1-B64F-B2BC-27516C1E3F91}"/>
                </a:ext>
              </a:extLst>
            </p:cNvPr>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88" name="Rectangle 487">
              <a:extLst>
                <a:ext uri="{FF2B5EF4-FFF2-40B4-BE49-F238E27FC236}">
                  <a16:creationId xmlns:a16="http://schemas.microsoft.com/office/drawing/2014/main" id="{13CD5343-4980-AA47-B6DE-6B7CCB62D21E}"/>
                </a:ext>
              </a:extLst>
            </p:cNvPr>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89" name="Oval 488">
              <a:extLst>
                <a:ext uri="{FF2B5EF4-FFF2-40B4-BE49-F238E27FC236}">
                  <a16:creationId xmlns:a16="http://schemas.microsoft.com/office/drawing/2014/main" id="{9E1A7097-D8FE-0544-8880-A0CAFCE8BBC7}"/>
                </a:ext>
              </a:extLst>
            </p:cNvPr>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90" name="Straight Connector 489">
              <a:extLst>
                <a:ext uri="{FF2B5EF4-FFF2-40B4-BE49-F238E27FC236}">
                  <a16:creationId xmlns:a16="http://schemas.microsoft.com/office/drawing/2014/main" id="{B8A74599-FB9A-FE44-A067-CD3693B07FC8}"/>
                </a:ext>
              </a:extLst>
            </p:cNvPr>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2692008A-57D6-DB40-A84E-4E5E2312A10A}"/>
                </a:ext>
              </a:extLst>
            </p:cNvPr>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BE71DB1D-B5F3-3F41-B53C-3E06CCC058E5}"/>
                </a:ext>
              </a:extLst>
            </p:cNvPr>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3F04D04E-9F04-9B4C-837B-73A6D2143B79}"/>
                </a:ext>
              </a:extLst>
            </p:cNvPr>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9237231D-2B94-9548-9AD1-3D465E7F4CEA}"/>
                </a:ext>
              </a:extLst>
            </p:cNvPr>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E693BFD9-9B7C-BF4B-B632-BE2975F4978E}"/>
                </a:ext>
              </a:extLst>
            </p:cNvPr>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96" name="Rectangle 495">
              <a:extLst>
                <a:ext uri="{FF2B5EF4-FFF2-40B4-BE49-F238E27FC236}">
                  <a16:creationId xmlns:a16="http://schemas.microsoft.com/office/drawing/2014/main" id="{EDEFF8BD-BAEB-7A43-9A1E-392A478F2437}"/>
                </a:ext>
              </a:extLst>
            </p:cNvPr>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499" name="Picture 498">
            <a:extLst>
              <a:ext uri="{FF2B5EF4-FFF2-40B4-BE49-F238E27FC236}">
                <a16:creationId xmlns:a16="http://schemas.microsoft.com/office/drawing/2014/main" id="{6C3751A8-BC73-494D-BCC1-90B5DCFF02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62355" y="3140852"/>
            <a:ext cx="1121060" cy="1097280"/>
          </a:xfrm>
          <a:prstGeom prst="rect">
            <a:avLst/>
          </a:prstGeom>
        </p:spPr>
      </p:pic>
      <p:pic>
        <p:nvPicPr>
          <p:cNvPr id="502" name="Picture 501">
            <a:extLst>
              <a:ext uri="{FF2B5EF4-FFF2-40B4-BE49-F238E27FC236}">
                <a16:creationId xmlns:a16="http://schemas.microsoft.com/office/drawing/2014/main" id="{B9C942B4-5394-0E4C-B552-4788A6D949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70320" y="3170388"/>
            <a:ext cx="1122270" cy="1097280"/>
          </a:xfrm>
          <a:prstGeom prst="rect">
            <a:avLst/>
          </a:prstGeom>
        </p:spPr>
      </p:pic>
      <p:pic>
        <p:nvPicPr>
          <p:cNvPr id="503" name="Picture 502">
            <a:extLst>
              <a:ext uri="{FF2B5EF4-FFF2-40B4-BE49-F238E27FC236}">
                <a16:creationId xmlns:a16="http://schemas.microsoft.com/office/drawing/2014/main" id="{82ABF8AA-3310-2B4D-A8CE-E6C3847909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69096" y="3161360"/>
            <a:ext cx="1122270" cy="1097280"/>
          </a:xfrm>
          <a:prstGeom prst="rect">
            <a:avLst/>
          </a:prstGeom>
        </p:spPr>
      </p:pic>
      <p:sp>
        <p:nvSpPr>
          <p:cNvPr id="504" name="Rectangle 503">
            <a:extLst>
              <a:ext uri="{FF2B5EF4-FFF2-40B4-BE49-F238E27FC236}">
                <a16:creationId xmlns:a16="http://schemas.microsoft.com/office/drawing/2014/main" id="{16E9BE8B-C8F4-5D49-BC1E-8105F87F925D}"/>
              </a:ext>
            </a:extLst>
          </p:cNvPr>
          <p:cNvSpPr/>
          <p:nvPr/>
        </p:nvSpPr>
        <p:spPr>
          <a:xfrm>
            <a:off x="4783415" y="2045724"/>
            <a:ext cx="2630840" cy="830997"/>
          </a:xfrm>
          <a:prstGeom prst="rect">
            <a:avLst/>
          </a:prstGeom>
        </p:spPr>
        <p:txBody>
          <a:bodyPr wrap="square">
            <a:spAutoFit/>
          </a:bodyPr>
          <a:lstStyle/>
          <a:p>
            <a:pPr lvl="0">
              <a:defRPr/>
            </a:pPr>
            <a:r>
              <a:rPr lang="en-US" sz="4800" dirty="0">
                <a:solidFill>
                  <a:schemeClr val="tx1">
                    <a:lumMod val="65000"/>
                    <a:lumOff val="35000"/>
                  </a:schemeClr>
                </a:solidFill>
              </a:rPr>
              <a:t>Tenants</a:t>
            </a:r>
          </a:p>
        </p:txBody>
      </p:sp>
      <p:pic>
        <p:nvPicPr>
          <p:cNvPr id="505" name="Picture 50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13671" y="5595560"/>
            <a:ext cx="1060704" cy="1060704"/>
          </a:xfrm>
          <a:prstGeom prst="rect">
            <a:avLst/>
          </a:prstGeom>
        </p:spPr>
      </p:pic>
      <p:pic>
        <p:nvPicPr>
          <p:cNvPr id="506" name="Picture 50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67999" y="5609282"/>
            <a:ext cx="1060704" cy="1060704"/>
          </a:xfrm>
          <a:prstGeom prst="rect">
            <a:avLst/>
          </a:prstGeom>
        </p:spPr>
      </p:pic>
      <p:pic>
        <p:nvPicPr>
          <p:cNvPr id="507" name="Picture 50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904673" y="8204004"/>
            <a:ext cx="1060704" cy="1060704"/>
          </a:xfrm>
          <a:prstGeom prst="rect">
            <a:avLst/>
          </a:prstGeom>
        </p:spPr>
      </p:pic>
      <p:pic>
        <p:nvPicPr>
          <p:cNvPr id="508" name="Picture 50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38817" y="8232702"/>
            <a:ext cx="1060704" cy="1060704"/>
          </a:xfrm>
          <a:prstGeom prst="rect">
            <a:avLst/>
          </a:prstGeom>
        </p:spPr>
      </p:pic>
      <p:pic>
        <p:nvPicPr>
          <p:cNvPr id="509" name="Picture 50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68985" y="8216864"/>
            <a:ext cx="1060704" cy="1060704"/>
          </a:xfrm>
          <a:prstGeom prst="rect">
            <a:avLst/>
          </a:prstGeom>
        </p:spPr>
      </p:pic>
      <p:pic>
        <p:nvPicPr>
          <p:cNvPr id="510" name="Picture 50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81811" y="8232702"/>
            <a:ext cx="1060704" cy="1060704"/>
          </a:xfrm>
          <a:prstGeom prst="rect">
            <a:avLst/>
          </a:prstGeom>
        </p:spPr>
      </p:pic>
      <p:pic>
        <p:nvPicPr>
          <p:cNvPr id="511" name="Picture 5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13485" y="8233998"/>
            <a:ext cx="1060704" cy="1060704"/>
          </a:xfrm>
          <a:prstGeom prst="rect">
            <a:avLst/>
          </a:prstGeom>
        </p:spPr>
      </p:pic>
      <p:pic>
        <p:nvPicPr>
          <p:cNvPr id="512" name="Picture 5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24171" y="8229858"/>
            <a:ext cx="1060704" cy="1060704"/>
          </a:xfrm>
          <a:prstGeom prst="rect">
            <a:avLst/>
          </a:prstGeom>
        </p:spPr>
      </p:pic>
      <p:pic>
        <p:nvPicPr>
          <p:cNvPr id="549" name="Picture 548">
            <a:extLst>
              <a:ext uri="{FF2B5EF4-FFF2-40B4-BE49-F238E27FC236}">
                <a16:creationId xmlns:a16="http://schemas.microsoft.com/office/drawing/2014/main" id="{4C099BF0-2F56-974E-93B6-85C7B04853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868241" y="860359"/>
            <a:ext cx="3376580" cy="1865702"/>
          </a:xfrm>
          <a:prstGeom prst="rect">
            <a:avLst/>
          </a:prstGeom>
        </p:spPr>
      </p:pic>
      <p:pic>
        <p:nvPicPr>
          <p:cNvPr id="550" name="Picture 549">
            <a:extLst>
              <a:ext uri="{FF2B5EF4-FFF2-40B4-BE49-F238E27FC236}">
                <a16:creationId xmlns:a16="http://schemas.microsoft.com/office/drawing/2014/main" id="{69F59B10-8211-2845-AB11-304B9B199FE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283952" y="979910"/>
            <a:ext cx="2329458" cy="1459552"/>
          </a:xfrm>
          <a:prstGeom prst="rect">
            <a:avLst/>
          </a:prstGeom>
        </p:spPr>
      </p:pic>
      <p:pic>
        <p:nvPicPr>
          <p:cNvPr id="551" name="Picture 550">
            <a:extLst>
              <a:ext uri="{FF2B5EF4-FFF2-40B4-BE49-F238E27FC236}">
                <a16:creationId xmlns:a16="http://schemas.microsoft.com/office/drawing/2014/main" id="{54A24951-3114-7148-9365-69543A9591E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370376" y="1075487"/>
            <a:ext cx="1856058" cy="1384906"/>
          </a:xfrm>
          <a:prstGeom prst="rect">
            <a:avLst/>
          </a:prstGeom>
        </p:spPr>
      </p:pic>
      <p:pic>
        <p:nvPicPr>
          <p:cNvPr id="552" name="Picture 551">
            <a:extLst>
              <a:ext uri="{FF2B5EF4-FFF2-40B4-BE49-F238E27FC236}">
                <a16:creationId xmlns:a16="http://schemas.microsoft.com/office/drawing/2014/main" id="{FC60D73F-7320-F645-B1A6-4909B7AE4D0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56455" y="1194060"/>
            <a:ext cx="1855884" cy="1124500"/>
          </a:xfrm>
          <a:prstGeom prst="rect">
            <a:avLst/>
          </a:prstGeom>
        </p:spPr>
      </p:pic>
      <p:cxnSp>
        <p:nvCxnSpPr>
          <p:cNvPr id="555" name="Straight Connector 554">
            <a:extLst>
              <a:ext uri="{FF2B5EF4-FFF2-40B4-BE49-F238E27FC236}">
                <a16:creationId xmlns:a16="http://schemas.microsoft.com/office/drawing/2014/main" id="{8A4F73B4-310F-B140-AE68-C8C487C0EBCA}"/>
              </a:ext>
            </a:extLst>
          </p:cNvPr>
          <p:cNvCxnSpPr>
            <a:cxnSpLocks/>
            <a:endCxn id="553" idx="2"/>
          </p:cNvCxnSpPr>
          <p:nvPr/>
        </p:nvCxnSpPr>
        <p:spPr>
          <a:xfrm flipH="1" flipV="1">
            <a:off x="9187889" y="2872999"/>
            <a:ext cx="2919352" cy="2965822"/>
          </a:xfrm>
          <a:prstGeom prst="line">
            <a:avLst/>
          </a:prstGeom>
          <a:ln w="28575"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4E50F38A-5FF9-C244-8515-36DCC88C3518}"/>
              </a:ext>
            </a:extLst>
          </p:cNvPr>
          <p:cNvCxnSpPr>
            <a:cxnSpLocks/>
            <a:endCxn id="564" idx="2"/>
          </p:cNvCxnSpPr>
          <p:nvPr/>
        </p:nvCxnSpPr>
        <p:spPr>
          <a:xfrm flipH="1" flipV="1">
            <a:off x="11245757" y="2850870"/>
            <a:ext cx="861484" cy="2987952"/>
          </a:xfrm>
          <a:prstGeom prst="line">
            <a:avLst/>
          </a:prstGeom>
          <a:ln w="28575" cap="rnd">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9C8C9D4C-4FBA-A54F-8742-A33F080BA04F}"/>
              </a:ext>
            </a:extLst>
          </p:cNvPr>
          <p:cNvCxnSpPr>
            <a:cxnSpLocks/>
            <a:endCxn id="554" idx="2"/>
          </p:cNvCxnSpPr>
          <p:nvPr/>
        </p:nvCxnSpPr>
        <p:spPr>
          <a:xfrm flipV="1">
            <a:off x="12107241" y="2858895"/>
            <a:ext cx="1137848" cy="2979926"/>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2B66D295-698B-2741-9944-582CA593E117}"/>
              </a:ext>
            </a:extLst>
          </p:cNvPr>
          <p:cNvCxnSpPr>
            <a:cxnSpLocks/>
            <a:endCxn id="554" idx="2"/>
          </p:cNvCxnSpPr>
          <p:nvPr/>
        </p:nvCxnSpPr>
        <p:spPr>
          <a:xfrm flipH="1" flipV="1">
            <a:off x="13245089" y="2858895"/>
            <a:ext cx="767316" cy="2985386"/>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B4615458-A872-614B-BB45-4640E4573504}"/>
              </a:ext>
            </a:extLst>
          </p:cNvPr>
          <p:cNvCxnSpPr>
            <a:cxnSpLocks/>
            <a:endCxn id="564" idx="2"/>
          </p:cNvCxnSpPr>
          <p:nvPr/>
        </p:nvCxnSpPr>
        <p:spPr>
          <a:xfrm flipH="1" flipV="1">
            <a:off x="11245757" y="2850870"/>
            <a:ext cx="2766648" cy="2993408"/>
          </a:xfrm>
          <a:prstGeom prst="line">
            <a:avLst/>
          </a:prstGeom>
          <a:ln w="28575" cap="rnd">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5D01F5EE-CB1D-F549-803D-2392C8162796}"/>
              </a:ext>
            </a:extLst>
          </p:cNvPr>
          <p:cNvCxnSpPr>
            <a:cxnSpLocks/>
            <a:endCxn id="553" idx="2"/>
          </p:cNvCxnSpPr>
          <p:nvPr/>
        </p:nvCxnSpPr>
        <p:spPr>
          <a:xfrm flipH="1" flipV="1">
            <a:off x="9187889" y="2872999"/>
            <a:ext cx="4824516" cy="2971282"/>
          </a:xfrm>
          <a:prstGeom prst="line">
            <a:avLst/>
          </a:prstGeom>
          <a:ln w="28575"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561" name="TextBox 560">
            <a:extLst>
              <a:ext uri="{FF2B5EF4-FFF2-40B4-BE49-F238E27FC236}">
                <a16:creationId xmlns:a16="http://schemas.microsoft.com/office/drawing/2014/main" id="{EBF973C6-CE1B-9C4A-A569-20F02F18CF72}"/>
              </a:ext>
            </a:extLst>
          </p:cNvPr>
          <p:cNvSpPr txBox="1"/>
          <p:nvPr/>
        </p:nvSpPr>
        <p:spPr>
          <a:xfrm>
            <a:off x="8635810" y="1483890"/>
            <a:ext cx="1061509" cy="523220"/>
          </a:xfrm>
          <a:prstGeom prst="rect">
            <a:avLst/>
          </a:prstGeom>
          <a:noFill/>
        </p:spPr>
        <p:txBody>
          <a:bodyPr wrap="none" rtlCol="0">
            <a:spAutoFit/>
          </a:bodyPr>
          <a:lstStyle/>
          <a:p>
            <a:r>
              <a:rPr lang="en-US" sz="2800" dirty="0"/>
              <a:t>ISP 1</a:t>
            </a:r>
          </a:p>
        </p:txBody>
      </p:sp>
      <p:pic>
        <p:nvPicPr>
          <p:cNvPr id="562" name="Picture 561">
            <a:extLst>
              <a:ext uri="{FF2B5EF4-FFF2-40B4-BE49-F238E27FC236}">
                <a16:creationId xmlns:a16="http://schemas.microsoft.com/office/drawing/2014/main" id="{E913372D-485B-D242-A7BC-4405E420F5A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438539" y="1215522"/>
            <a:ext cx="1855884" cy="1124500"/>
          </a:xfrm>
          <a:prstGeom prst="rect">
            <a:avLst/>
          </a:prstGeom>
        </p:spPr>
      </p:pic>
      <p:sp>
        <p:nvSpPr>
          <p:cNvPr id="563" name="TextBox 562">
            <a:extLst>
              <a:ext uri="{FF2B5EF4-FFF2-40B4-BE49-F238E27FC236}">
                <a16:creationId xmlns:a16="http://schemas.microsoft.com/office/drawing/2014/main" id="{39C07DF6-C89A-5F4A-89D1-33D998E4A7DB}"/>
              </a:ext>
            </a:extLst>
          </p:cNvPr>
          <p:cNvSpPr txBox="1"/>
          <p:nvPr/>
        </p:nvSpPr>
        <p:spPr>
          <a:xfrm>
            <a:off x="10717893" y="1505352"/>
            <a:ext cx="1120820" cy="523220"/>
          </a:xfrm>
          <a:prstGeom prst="rect">
            <a:avLst/>
          </a:prstGeom>
          <a:noFill/>
        </p:spPr>
        <p:txBody>
          <a:bodyPr wrap="none" rtlCol="0">
            <a:spAutoFit/>
          </a:bodyPr>
          <a:lstStyle/>
          <a:p>
            <a:r>
              <a:rPr lang="en-US" sz="2800" dirty="0"/>
              <a:t>ISP N</a:t>
            </a:r>
          </a:p>
        </p:txBody>
      </p:sp>
      <p:cxnSp>
        <p:nvCxnSpPr>
          <p:cNvPr id="566" name="Straight Connector 565">
            <a:extLst>
              <a:ext uri="{FF2B5EF4-FFF2-40B4-BE49-F238E27FC236}">
                <a16:creationId xmlns:a16="http://schemas.microsoft.com/office/drawing/2014/main" id="{F55C9F29-70F9-6440-92E3-9D468F35C89A}"/>
              </a:ext>
            </a:extLst>
          </p:cNvPr>
          <p:cNvCxnSpPr>
            <a:cxnSpLocks/>
            <a:endCxn id="565" idx="2"/>
          </p:cNvCxnSpPr>
          <p:nvPr/>
        </p:nvCxnSpPr>
        <p:spPr>
          <a:xfrm flipV="1">
            <a:off x="12107242" y="2858895"/>
            <a:ext cx="3271442" cy="2979926"/>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67" name="Straight Connector 566">
            <a:extLst>
              <a:ext uri="{FF2B5EF4-FFF2-40B4-BE49-F238E27FC236}">
                <a16:creationId xmlns:a16="http://schemas.microsoft.com/office/drawing/2014/main" id="{578899BB-F9EB-3F4D-8E00-5C327ECFF52F}"/>
              </a:ext>
            </a:extLst>
          </p:cNvPr>
          <p:cNvCxnSpPr>
            <a:cxnSpLocks/>
            <a:endCxn id="565" idx="2"/>
          </p:cNvCxnSpPr>
          <p:nvPr/>
        </p:nvCxnSpPr>
        <p:spPr>
          <a:xfrm flipV="1">
            <a:off x="14012406" y="2858895"/>
            <a:ext cx="1366278" cy="2985386"/>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69" name="Straight Connector 568">
            <a:extLst>
              <a:ext uri="{FF2B5EF4-FFF2-40B4-BE49-F238E27FC236}">
                <a16:creationId xmlns:a16="http://schemas.microsoft.com/office/drawing/2014/main" id="{A6B7D8AB-4F92-5F4E-B14E-92265F9ABDA8}"/>
              </a:ext>
            </a:extLst>
          </p:cNvPr>
          <p:cNvCxnSpPr>
            <a:cxnSpLocks/>
            <a:endCxn id="568" idx="2"/>
          </p:cNvCxnSpPr>
          <p:nvPr/>
        </p:nvCxnSpPr>
        <p:spPr>
          <a:xfrm flipV="1">
            <a:off x="12107242" y="2858895"/>
            <a:ext cx="5357826" cy="2979926"/>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CE4F1C6B-1BFF-5149-9CC8-639D9AE8683A}"/>
              </a:ext>
            </a:extLst>
          </p:cNvPr>
          <p:cNvCxnSpPr>
            <a:cxnSpLocks/>
            <a:endCxn id="568" idx="2"/>
          </p:cNvCxnSpPr>
          <p:nvPr/>
        </p:nvCxnSpPr>
        <p:spPr>
          <a:xfrm flipV="1">
            <a:off x="14012406" y="2858895"/>
            <a:ext cx="3452662" cy="2985386"/>
          </a:xfrm>
          <a:prstGeom prst="line">
            <a:avLst/>
          </a:prstGeom>
          <a:ln w="28575"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97" name="Curved Connector 596">
            <a:extLst>
              <a:ext uri="{FF2B5EF4-FFF2-40B4-BE49-F238E27FC236}">
                <a16:creationId xmlns:a16="http://schemas.microsoft.com/office/drawing/2014/main" id="{84D0AA33-4E25-3747-8856-8EF72E00C9F3}"/>
              </a:ext>
            </a:extLst>
          </p:cNvPr>
          <p:cNvCxnSpPr>
            <a:cxnSpLocks/>
          </p:cNvCxnSpPr>
          <p:nvPr/>
        </p:nvCxnSpPr>
        <p:spPr>
          <a:xfrm rot="10800000" flipV="1">
            <a:off x="14669488" y="5941502"/>
            <a:ext cx="2855290" cy="511008"/>
          </a:xfrm>
          <a:prstGeom prst="curvedConnector3">
            <a:avLst>
              <a:gd name="adj1" fmla="val 50000"/>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01" name="Straight Connector 600">
            <a:extLst>
              <a:ext uri="{FF2B5EF4-FFF2-40B4-BE49-F238E27FC236}">
                <a16:creationId xmlns:a16="http://schemas.microsoft.com/office/drawing/2014/main" id="{42D82DE0-E573-364A-9548-06C5A59A2776}"/>
              </a:ext>
            </a:extLst>
          </p:cNvPr>
          <p:cNvCxnSpPr>
            <a:cxnSpLocks/>
          </p:cNvCxnSpPr>
          <p:nvPr/>
        </p:nvCxnSpPr>
        <p:spPr>
          <a:xfrm flipV="1">
            <a:off x="12033688" y="2421318"/>
            <a:ext cx="1208710" cy="3245952"/>
          </a:xfrm>
          <a:prstGeom prst="line">
            <a:avLst/>
          </a:prstGeom>
          <a:ln w="28575" cap="rnd">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2" name="Straight Connector 601">
            <a:extLst>
              <a:ext uri="{FF2B5EF4-FFF2-40B4-BE49-F238E27FC236}">
                <a16:creationId xmlns:a16="http://schemas.microsoft.com/office/drawing/2014/main" id="{56BA062A-3FB1-4743-A9D2-A5FA43F86E85}"/>
              </a:ext>
            </a:extLst>
          </p:cNvPr>
          <p:cNvCxnSpPr>
            <a:cxnSpLocks/>
          </p:cNvCxnSpPr>
          <p:nvPr/>
        </p:nvCxnSpPr>
        <p:spPr>
          <a:xfrm flipH="1" flipV="1">
            <a:off x="13356727" y="2405969"/>
            <a:ext cx="745404" cy="3472386"/>
          </a:xfrm>
          <a:prstGeom prst="line">
            <a:avLst/>
          </a:prstGeom>
          <a:ln w="28575" cap="rnd">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3" name="Straight Connector 602">
            <a:extLst>
              <a:ext uri="{FF2B5EF4-FFF2-40B4-BE49-F238E27FC236}">
                <a16:creationId xmlns:a16="http://schemas.microsoft.com/office/drawing/2014/main" id="{C74562A2-56C9-714E-9FD2-551BAC1D1A5E}"/>
              </a:ext>
            </a:extLst>
          </p:cNvPr>
          <p:cNvCxnSpPr>
            <a:cxnSpLocks/>
          </p:cNvCxnSpPr>
          <p:nvPr/>
        </p:nvCxnSpPr>
        <p:spPr>
          <a:xfrm flipV="1">
            <a:off x="12077188" y="2850996"/>
            <a:ext cx="3271442" cy="2828980"/>
          </a:xfrm>
          <a:prstGeom prst="line">
            <a:avLst/>
          </a:prstGeom>
          <a:ln w="28575"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04" name="Straight Connector 603">
            <a:extLst>
              <a:ext uri="{FF2B5EF4-FFF2-40B4-BE49-F238E27FC236}">
                <a16:creationId xmlns:a16="http://schemas.microsoft.com/office/drawing/2014/main" id="{859C06C6-DEA4-FB4E-8F0A-0E2754124411}"/>
              </a:ext>
            </a:extLst>
          </p:cNvPr>
          <p:cNvCxnSpPr>
            <a:cxnSpLocks/>
          </p:cNvCxnSpPr>
          <p:nvPr/>
        </p:nvCxnSpPr>
        <p:spPr>
          <a:xfrm flipV="1">
            <a:off x="13982352" y="2850997"/>
            <a:ext cx="1366278" cy="2834438"/>
          </a:xfrm>
          <a:prstGeom prst="line">
            <a:avLst/>
          </a:prstGeom>
          <a:ln w="28575"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571" name="TextBox 570">
            <a:extLst>
              <a:ext uri="{FF2B5EF4-FFF2-40B4-BE49-F238E27FC236}">
                <a16:creationId xmlns:a16="http://schemas.microsoft.com/office/drawing/2014/main" id="{1D4D2F2F-5FCA-8641-9F97-0943B986B1D5}"/>
              </a:ext>
            </a:extLst>
          </p:cNvPr>
          <p:cNvSpPr txBox="1"/>
          <p:nvPr/>
        </p:nvSpPr>
        <p:spPr>
          <a:xfrm>
            <a:off x="11892479" y="3976621"/>
            <a:ext cx="2531462" cy="584775"/>
          </a:xfrm>
          <a:prstGeom prst="rect">
            <a:avLst/>
          </a:prstGeom>
          <a:solidFill>
            <a:srgbClr val="F2F2F2"/>
          </a:solidFill>
        </p:spPr>
        <p:txBody>
          <a:bodyPr wrap="none" rtlCol="0">
            <a:spAutoFit/>
          </a:bodyPr>
          <a:lstStyle/>
          <a:p>
            <a:pPr>
              <a:buClr>
                <a:schemeClr val="tx1">
                  <a:lumMod val="50000"/>
                  <a:lumOff val="50000"/>
                </a:schemeClr>
              </a:buClr>
              <a:buSzPct val="75000"/>
            </a:pPr>
            <a:r>
              <a:rPr lang="en-US" sz="3200" dirty="0">
                <a:latin typeface="Arial" panose="020B0604020202020204" pitchFamily="34" charset="0"/>
                <a:cs typeface="Arial" panose="020B0604020202020204" pitchFamily="34" charset="0"/>
              </a:rPr>
              <a:t>Nx10/100GE</a:t>
            </a:r>
          </a:p>
        </p:txBody>
      </p:sp>
      <p:pic>
        <p:nvPicPr>
          <p:cNvPr id="553" name="Picture 552" descr="Pluribus_Asset Asset 267@400ppi.png">
            <a:extLst>
              <a:ext uri="{FF2B5EF4-FFF2-40B4-BE49-F238E27FC236}">
                <a16:creationId xmlns:a16="http://schemas.microsoft.com/office/drawing/2014/main" id="{712F3A0E-AAE8-7546-965F-403ABB160AC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829169" y="2155558"/>
            <a:ext cx="717440" cy="717440"/>
          </a:xfrm>
          <a:prstGeom prst="rect">
            <a:avLst/>
          </a:prstGeom>
        </p:spPr>
      </p:pic>
      <p:pic>
        <p:nvPicPr>
          <p:cNvPr id="554" name="Picture 553" descr="Pluribus_Asset Asset 267@400ppi.png">
            <a:extLst>
              <a:ext uri="{FF2B5EF4-FFF2-40B4-BE49-F238E27FC236}">
                <a16:creationId xmlns:a16="http://schemas.microsoft.com/office/drawing/2014/main" id="{F3BCE476-40FB-8B4A-B209-A877534B74C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893421" y="2155558"/>
            <a:ext cx="703336" cy="703336"/>
          </a:xfrm>
          <a:prstGeom prst="rect">
            <a:avLst/>
          </a:prstGeom>
        </p:spPr>
      </p:pic>
      <p:pic>
        <p:nvPicPr>
          <p:cNvPr id="564" name="Picture 563" descr="Pluribus_Asset Asset 267@400ppi.png">
            <a:extLst>
              <a:ext uri="{FF2B5EF4-FFF2-40B4-BE49-F238E27FC236}">
                <a16:creationId xmlns:a16="http://schemas.microsoft.com/office/drawing/2014/main" id="{C00DA832-5DE9-D043-A52B-45E24E2E89A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898101" y="2155558"/>
            <a:ext cx="695312" cy="695312"/>
          </a:xfrm>
          <a:prstGeom prst="rect">
            <a:avLst/>
          </a:prstGeom>
        </p:spPr>
      </p:pic>
      <p:pic>
        <p:nvPicPr>
          <p:cNvPr id="565" name="Picture 564" descr="Pluribus_Asset Asset 267@400ppi.png">
            <a:extLst>
              <a:ext uri="{FF2B5EF4-FFF2-40B4-BE49-F238E27FC236}">
                <a16:creationId xmlns:a16="http://schemas.microsoft.com/office/drawing/2014/main" id="{23164DA4-F287-E540-8EC4-E2E5F5FE696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5027015" y="2155558"/>
            <a:ext cx="703336" cy="703336"/>
          </a:xfrm>
          <a:prstGeom prst="rect">
            <a:avLst/>
          </a:prstGeom>
        </p:spPr>
      </p:pic>
      <p:pic>
        <p:nvPicPr>
          <p:cNvPr id="568" name="Picture 567" descr="Pluribus_Asset Asset 267@400ppi.png">
            <a:extLst>
              <a:ext uri="{FF2B5EF4-FFF2-40B4-BE49-F238E27FC236}">
                <a16:creationId xmlns:a16="http://schemas.microsoft.com/office/drawing/2014/main" id="{7A6D2E55-1641-034F-80B7-F1941FAC1FD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113399" y="2155558"/>
            <a:ext cx="703336" cy="703336"/>
          </a:xfrm>
          <a:prstGeom prst="rect">
            <a:avLst/>
          </a:prstGeom>
        </p:spPr>
      </p:pic>
      <p:sp>
        <p:nvSpPr>
          <p:cNvPr id="216" name="Rectangle 215">
            <a:extLst>
              <a:ext uri="{FF2B5EF4-FFF2-40B4-BE49-F238E27FC236}">
                <a16:creationId xmlns:a16="http://schemas.microsoft.com/office/drawing/2014/main" id="{3A336C38-09D5-0B4A-AB63-A728B80917DE}"/>
              </a:ext>
            </a:extLst>
          </p:cNvPr>
          <p:cNvSpPr/>
          <p:nvPr/>
        </p:nvSpPr>
        <p:spPr>
          <a:xfrm>
            <a:off x="16150907" y="5108282"/>
            <a:ext cx="7648668" cy="4524315"/>
          </a:xfrm>
          <a:prstGeom prst="rect">
            <a:avLst/>
          </a:prstGeom>
          <a:solidFill>
            <a:srgbClr val="FFFFFF"/>
          </a:solidFill>
          <a:ln>
            <a:solidFill>
              <a:srgbClr val="999999"/>
            </a:solidFill>
          </a:ln>
          <a:effectLst>
            <a:outerShdw blurRad="50800" dist="38100" dir="2700000" algn="tl" rotWithShape="0">
              <a:prstClr val="black">
                <a:alpha val="40000"/>
              </a:prstClr>
            </a:outerShdw>
          </a:effectLst>
        </p:spPr>
        <p:txBody>
          <a:bodyPr wrap="square">
            <a:spAutoFit/>
          </a:bodyPr>
          <a:lstStyle/>
          <a:p>
            <a:pPr defTabSz="1828800">
              <a:buClrTx/>
              <a:defRPr/>
            </a:pPr>
            <a:r>
              <a:rPr lang="en-US" sz="3600" dirty="0" err="1">
                <a:solidFill>
                  <a:srgbClr val="4B4B4B"/>
                </a:solidFill>
                <a:latin typeface="Source Sans Pro" panose="020B0503030403020204" pitchFamily="34" charset="0"/>
                <a:ea typeface="Source Sans Pro" panose="020B0503030403020204" pitchFamily="34" charset="0"/>
              </a:rPr>
              <a:t>vRouter</a:t>
            </a:r>
            <a:r>
              <a:rPr lang="en-US" sz="3600" dirty="0">
                <a:solidFill>
                  <a:srgbClr val="4B4B4B"/>
                </a:solidFill>
                <a:latin typeface="Source Sans Pro" panose="020B0503030403020204" pitchFamily="34" charset="0"/>
                <a:ea typeface="Source Sans Pro" panose="020B0503030403020204" pitchFamily="34" charset="0"/>
              </a:rPr>
              <a:t> Approach</a:t>
            </a:r>
          </a:p>
          <a:p>
            <a:pPr marL="685800" indent="-685800" defTabSz="1828800">
              <a:buClrTx/>
              <a:buFont typeface="Arial" panose="020B0604020202020204" pitchFamily="34" charset="0"/>
              <a:buChar char="•"/>
              <a:defRPr/>
            </a:pPr>
            <a:r>
              <a:rPr lang="en-US" sz="3600" dirty="0">
                <a:solidFill>
                  <a:srgbClr val="4B4B4B"/>
                </a:solidFill>
                <a:latin typeface="Source Sans Pro" panose="020B0503030403020204" pitchFamily="34" charset="0"/>
                <a:ea typeface="Source Sans Pro" panose="020B0503030403020204" pitchFamily="34" charset="0"/>
              </a:rPr>
              <a:t>Leverage higher power merchant silicon to support a large number of </a:t>
            </a:r>
            <a:r>
              <a:rPr lang="en-US" sz="3600" dirty="0" err="1">
                <a:solidFill>
                  <a:srgbClr val="4B4B4B"/>
                </a:solidFill>
                <a:latin typeface="Source Sans Pro" panose="020B0503030403020204" pitchFamily="34" charset="0"/>
                <a:ea typeface="Source Sans Pro" panose="020B0503030403020204" pitchFamily="34" charset="0"/>
              </a:rPr>
              <a:t>vRouters</a:t>
            </a:r>
            <a:endParaRPr lang="en-US" sz="3600" dirty="0">
              <a:solidFill>
                <a:srgbClr val="4B4B4B"/>
              </a:solidFill>
              <a:latin typeface="Source Sans Pro" panose="020B0503030403020204" pitchFamily="34" charset="0"/>
              <a:ea typeface="Source Sans Pro" panose="020B0503030403020204" pitchFamily="34" charset="0"/>
            </a:endParaRPr>
          </a:p>
          <a:p>
            <a:pPr marL="685800" indent="-685800" defTabSz="1828800">
              <a:buClrTx/>
              <a:buFont typeface="Arial" panose="020B0604020202020204" pitchFamily="34" charset="0"/>
              <a:buChar char="•"/>
              <a:defRPr/>
            </a:pPr>
            <a:r>
              <a:rPr lang="en-US" sz="3600" dirty="0">
                <a:solidFill>
                  <a:srgbClr val="4B4B4B"/>
                </a:solidFill>
                <a:latin typeface="Source Sans Pro" panose="020B0503030403020204" pitchFamily="34" charset="0"/>
                <a:ea typeface="Source Sans Pro" panose="020B0503030403020204" pitchFamily="34" charset="0"/>
              </a:rPr>
              <a:t>Fully isolated data, control &amp; </a:t>
            </a:r>
            <a:r>
              <a:rPr lang="en-US" sz="3600" dirty="0" err="1">
                <a:solidFill>
                  <a:srgbClr val="4B4B4B"/>
                </a:solidFill>
                <a:latin typeface="Source Sans Pro" panose="020B0503030403020204" pitchFamily="34" charset="0"/>
                <a:ea typeface="Source Sans Pro" panose="020B0503030403020204" pitchFamily="34" charset="0"/>
              </a:rPr>
              <a:t>mgmt</a:t>
            </a:r>
            <a:r>
              <a:rPr lang="en-US" sz="3600" dirty="0">
                <a:solidFill>
                  <a:srgbClr val="4B4B4B"/>
                </a:solidFill>
                <a:latin typeface="Source Sans Pro" panose="020B0503030403020204" pitchFamily="34" charset="0"/>
                <a:ea typeface="Source Sans Pro" panose="020B0503030403020204" pitchFamily="34" charset="0"/>
              </a:rPr>
              <a:t> plane per customer for N-S traffic</a:t>
            </a:r>
          </a:p>
          <a:p>
            <a:pPr marL="685800" indent="-685800" defTabSz="1828800">
              <a:buClrTx/>
              <a:buFont typeface="Arial" panose="020B0604020202020204" pitchFamily="34" charset="0"/>
              <a:buChar char="•"/>
              <a:defRPr/>
            </a:pPr>
            <a:r>
              <a:rPr lang="en-US" sz="3600" dirty="0">
                <a:solidFill>
                  <a:srgbClr val="4B4B4B"/>
                </a:solidFill>
                <a:latin typeface="Source Sans Pro" panose="020B0503030403020204" pitchFamily="34" charset="0"/>
                <a:ea typeface="Source Sans Pro" panose="020B0503030403020204" pitchFamily="34" charset="0"/>
              </a:rPr>
              <a:t>Per tenant API – bring any tool</a:t>
            </a:r>
          </a:p>
          <a:p>
            <a:pPr marL="685800" indent="-685800" defTabSz="1828800">
              <a:buClrTx/>
              <a:buFont typeface="Arial" panose="020B0604020202020204" pitchFamily="34" charset="0"/>
              <a:buChar char="•"/>
              <a:defRPr/>
            </a:pPr>
            <a:r>
              <a:rPr lang="en-US" sz="3600" dirty="0">
                <a:solidFill>
                  <a:srgbClr val="4B4B4B"/>
                </a:solidFill>
                <a:latin typeface="Source Sans Pro" panose="020B0503030403020204" pitchFamily="34" charset="0"/>
                <a:ea typeface="Source Sans Pro" panose="020B0503030403020204" pitchFamily="34" charset="0"/>
              </a:rPr>
              <a:t>Easy to provide per-tenant portal</a:t>
            </a:r>
          </a:p>
        </p:txBody>
      </p:sp>
      <p:grpSp>
        <p:nvGrpSpPr>
          <p:cNvPr id="513" name="Group 512">
            <a:extLst>
              <a:ext uri="{FF2B5EF4-FFF2-40B4-BE49-F238E27FC236}">
                <a16:creationId xmlns:a16="http://schemas.microsoft.com/office/drawing/2014/main" id="{0361E5D1-A001-584C-87AD-9BDD152E9860}"/>
              </a:ext>
            </a:extLst>
          </p:cNvPr>
          <p:cNvGrpSpPr/>
          <p:nvPr/>
        </p:nvGrpSpPr>
        <p:grpSpPr>
          <a:xfrm>
            <a:off x="12041021" y="5854185"/>
            <a:ext cx="549132" cy="520102"/>
            <a:chOff x="10012704" y="520569"/>
            <a:chExt cx="274566" cy="260051"/>
          </a:xfrm>
        </p:grpSpPr>
        <p:sp>
          <p:nvSpPr>
            <p:cNvPr id="514" name="Oval 513">
              <a:extLst>
                <a:ext uri="{FF2B5EF4-FFF2-40B4-BE49-F238E27FC236}">
                  <a16:creationId xmlns:a16="http://schemas.microsoft.com/office/drawing/2014/main" id="{D5DBC4AE-5C77-DC4C-B4B3-C2FD237C2CA2}"/>
                </a:ext>
              </a:extLst>
            </p:cNvPr>
            <p:cNvSpPr>
              <a:spLocks noChangeAspect="1"/>
            </p:cNvSpPr>
            <p:nvPr/>
          </p:nvSpPr>
          <p:spPr>
            <a:xfrm>
              <a:off x="10023519" y="520569"/>
              <a:ext cx="263751" cy="2600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15" name="TextBox 514">
              <a:extLst>
                <a:ext uri="{FF2B5EF4-FFF2-40B4-BE49-F238E27FC236}">
                  <a16:creationId xmlns:a16="http://schemas.microsoft.com/office/drawing/2014/main" id="{2DD08C5C-65A3-7144-A0EF-62D8B2F149D5}"/>
                </a:ext>
              </a:extLst>
            </p:cNvPr>
            <p:cNvSpPr txBox="1"/>
            <p:nvPr/>
          </p:nvSpPr>
          <p:spPr>
            <a:xfrm>
              <a:off x="10012704" y="538491"/>
              <a:ext cx="271068"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a:t>
              </a:r>
            </a:p>
          </p:txBody>
        </p:sp>
      </p:grpSp>
      <p:grpSp>
        <p:nvGrpSpPr>
          <p:cNvPr id="516" name="Group 515">
            <a:extLst>
              <a:ext uri="{FF2B5EF4-FFF2-40B4-BE49-F238E27FC236}">
                <a16:creationId xmlns:a16="http://schemas.microsoft.com/office/drawing/2014/main" id="{973F3D50-1B5B-6246-9ABD-3C5EC88E15EB}"/>
              </a:ext>
            </a:extLst>
          </p:cNvPr>
          <p:cNvGrpSpPr/>
          <p:nvPr/>
        </p:nvGrpSpPr>
        <p:grpSpPr>
          <a:xfrm>
            <a:off x="11773451" y="6361354"/>
            <a:ext cx="553800" cy="520102"/>
            <a:chOff x="10405875" y="520569"/>
            <a:chExt cx="276900" cy="260051"/>
          </a:xfrm>
        </p:grpSpPr>
        <p:sp>
          <p:nvSpPr>
            <p:cNvPr id="517" name="Oval 516">
              <a:extLst>
                <a:ext uri="{FF2B5EF4-FFF2-40B4-BE49-F238E27FC236}">
                  <a16:creationId xmlns:a16="http://schemas.microsoft.com/office/drawing/2014/main" id="{2D109E06-B6B2-0048-8E54-5CB1954BDD93}"/>
                </a:ext>
              </a:extLst>
            </p:cNvPr>
            <p:cNvSpPr>
              <a:spLocks noChangeAspect="1"/>
            </p:cNvSpPr>
            <p:nvPr/>
          </p:nvSpPr>
          <p:spPr>
            <a:xfrm>
              <a:off x="10419024" y="520569"/>
              <a:ext cx="263751" cy="26005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18" name="TextBox 517">
              <a:extLst>
                <a:ext uri="{FF2B5EF4-FFF2-40B4-BE49-F238E27FC236}">
                  <a16:creationId xmlns:a16="http://schemas.microsoft.com/office/drawing/2014/main" id="{3D5E43A0-610F-104A-9AAA-3DDF994DAC81}"/>
                </a:ext>
              </a:extLst>
            </p:cNvPr>
            <p:cNvSpPr txBox="1"/>
            <p:nvPr/>
          </p:nvSpPr>
          <p:spPr>
            <a:xfrm>
              <a:off x="10405875" y="543700"/>
              <a:ext cx="271068"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a:t>
              </a:r>
            </a:p>
          </p:txBody>
        </p:sp>
      </p:grpSp>
      <p:grpSp>
        <p:nvGrpSpPr>
          <p:cNvPr id="519" name="Group 518">
            <a:extLst>
              <a:ext uri="{FF2B5EF4-FFF2-40B4-BE49-F238E27FC236}">
                <a16:creationId xmlns:a16="http://schemas.microsoft.com/office/drawing/2014/main" id="{EA8C5AB7-1958-994B-9720-37CB686FDE7D}"/>
              </a:ext>
            </a:extLst>
          </p:cNvPr>
          <p:cNvGrpSpPr/>
          <p:nvPr/>
        </p:nvGrpSpPr>
        <p:grpSpPr>
          <a:xfrm>
            <a:off x="11515653" y="5842397"/>
            <a:ext cx="544154" cy="520102"/>
            <a:chOff x="9311468" y="1506477"/>
            <a:chExt cx="272077" cy="260051"/>
          </a:xfrm>
          <a:solidFill>
            <a:srgbClr val="00B0F0"/>
          </a:solidFill>
        </p:grpSpPr>
        <p:sp>
          <p:nvSpPr>
            <p:cNvPr id="520" name="Oval 519">
              <a:extLst>
                <a:ext uri="{FF2B5EF4-FFF2-40B4-BE49-F238E27FC236}">
                  <a16:creationId xmlns:a16="http://schemas.microsoft.com/office/drawing/2014/main" id="{4CFFC1B4-758A-7344-B9A2-DDB182B16F41}"/>
                </a:ext>
              </a:extLst>
            </p:cNvPr>
            <p:cNvSpPr>
              <a:spLocks noChangeAspect="1"/>
            </p:cNvSpPr>
            <p:nvPr/>
          </p:nvSpPr>
          <p:spPr>
            <a:xfrm>
              <a:off x="9319794" y="1506477"/>
              <a:ext cx="263751" cy="26005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21" name="TextBox 520">
              <a:extLst>
                <a:ext uri="{FF2B5EF4-FFF2-40B4-BE49-F238E27FC236}">
                  <a16:creationId xmlns:a16="http://schemas.microsoft.com/office/drawing/2014/main" id="{E397C524-29E5-0244-BE19-D9C1A728F7CE}"/>
                </a:ext>
              </a:extLst>
            </p:cNvPr>
            <p:cNvSpPr txBox="1"/>
            <p:nvPr/>
          </p:nvSpPr>
          <p:spPr>
            <a:xfrm>
              <a:off x="9311468" y="1528215"/>
              <a:ext cx="271068"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a:t>
              </a:r>
            </a:p>
          </p:txBody>
        </p:sp>
      </p:grpSp>
      <p:grpSp>
        <p:nvGrpSpPr>
          <p:cNvPr id="522" name="Group 521">
            <a:extLst>
              <a:ext uri="{FF2B5EF4-FFF2-40B4-BE49-F238E27FC236}">
                <a16:creationId xmlns:a16="http://schemas.microsoft.com/office/drawing/2014/main" id="{EA28F0A6-4760-3048-B040-4AA4623384B1}"/>
              </a:ext>
            </a:extLst>
          </p:cNvPr>
          <p:cNvGrpSpPr/>
          <p:nvPr/>
        </p:nvGrpSpPr>
        <p:grpSpPr>
          <a:xfrm>
            <a:off x="13988878" y="5883812"/>
            <a:ext cx="567590" cy="520102"/>
            <a:chOff x="10003475" y="520569"/>
            <a:chExt cx="283795" cy="260051"/>
          </a:xfrm>
        </p:grpSpPr>
        <p:sp>
          <p:nvSpPr>
            <p:cNvPr id="523" name="Oval 522">
              <a:extLst>
                <a:ext uri="{FF2B5EF4-FFF2-40B4-BE49-F238E27FC236}">
                  <a16:creationId xmlns:a16="http://schemas.microsoft.com/office/drawing/2014/main" id="{DC883137-F724-1E4F-964F-17EFB2527525}"/>
                </a:ext>
              </a:extLst>
            </p:cNvPr>
            <p:cNvSpPr>
              <a:spLocks noChangeAspect="1"/>
            </p:cNvSpPr>
            <p:nvPr/>
          </p:nvSpPr>
          <p:spPr>
            <a:xfrm>
              <a:off x="10023519" y="520569"/>
              <a:ext cx="263751" cy="2600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24" name="TextBox 523">
              <a:extLst>
                <a:ext uri="{FF2B5EF4-FFF2-40B4-BE49-F238E27FC236}">
                  <a16:creationId xmlns:a16="http://schemas.microsoft.com/office/drawing/2014/main" id="{B61067B5-9A3C-6B4E-83BE-0724943E8A49}"/>
                </a:ext>
              </a:extLst>
            </p:cNvPr>
            <p:cNvSpPr txBox="1"/>
            <p:nvPr/>
          </p:nvSpPr>
          <p:spPr>
            <a:xfrm>
              <a:off x="10003475" y="552247"/>
              <a:ext cx="271068"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a:t>
              </a:r>
            </a:p>
          </p:txBody>
        </p:sp>
      </p:grpSp>
      <p:grpSp>
        <p:nvGrpSpPr>
          <p:cNvPr id="525" name="Group 524">
            <a:extLst>
              <a:ext uri="{FF2B5EF4-FFF2-40B4-BE49-F238E27FC236}">
                <a16:creationId xmlns:a16="http://schemas.microsoft.com/office/drawing/2014/main" id="{31D48BD5-8B99-434C-9CC5-D2C2010B6574}"/>
              </a:ext>
            </a:extLst>
          </p:cNvPr>
          <p:cNvGrpSpPr/>
          <p:nvPr/>
        </p:nvGrpSpPr>
        <p:grpSpPr>
          <a:xfrm>
            <a:off x="13788981" y="6353322"/>
            <a:ext cx="542136" cy="520102"/>
            <a:chOff x="10419024" y="520569"/>
            <a:chExt cx="271068" cy="260051"/>
          </a:xfrm>
        </p:grpSpPr>
        <p:sp>
          <p:nvSpPr>
            <p:cNvPr id="526" name="Oval 525">
              <a:extLst>
                <a:ext uri="{FF2B5EF4-FFF2-40B4-BE49-F238E27FC236}">
                  <a16:creationId xmlns:a16="http://schemas.microsoft.com/office/drawing/2014/main" id="{541C9AA4-91AF-754F-8997-3AA9EE9751C5}"/>
                </a:ext>
              </a:extLst>
            </p:cNvPr>
            <p:cNvSpPr>
              <a:spLocks noChangeAspect="1"/>
            </p:cNvSpPr>
            <p:nvPr/>
          </p:nvSpPr>
          <p:spPr>
            <a:xfrm>
              <a:off x="10419024" y="520569"/>
              <a:ext cx="263751" cy="26005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27" name="TextBox 526">
              <a:extLst>
                <a:ext uri="{FF2B5EF4-FFF2-40B4-BE49-F238E27FC236}">
                  <a16:creationId xmlns:a16="http://schemas.microsoft.com/office/drawing/2014/main" id="{14BB5EBE-E959-DD41-9725-1E7CE9D8D7F3}"/>
                </a:ext>
              </a:extLst>
            </p:cNvPr>
            <p:cNvSpPr txBox="1"/>
            <p:nvPr/>
          </p:nvSpPr>
          <p:spPr>
            <a:xfrm>
              <a:off x="10419024" y="549367"/>
              <a:ext cx="271068"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a:t>
              </a:r>
            </a:p>
          </p:txBody>
        </p:sp>
      </p:grpSp>
      <p:grpSp>
        <p:nvGrpSpPr>
          <p:cNvPr id="528" name="Group 527">
            <a:extLst>
              <a:ext uri="{FF2B5EF4-FFF2-40B4-BE49-F238E27FC236}">
                <a16:creationId xmlns:a16="http://schemas.microsoft.com/office/drawing/2014/main" id="{B6DD1DDD-071C-1348-B072-54516DAFF869}"/>
              </a:ext>
            </a:extLst>
          </p:cNvPr>
          <p:cNvGrpSpPr/>
          <p:nvPr/>
        </p:nvGrpSpPr>
        <p:grpSpPr>
          <a:xfrm>
            <a:off x="13439509" y="5846153"/>
            <a:ext cx="550478" cy="520102"/>
            <a:chOff x="9319794" y="1506477"/>
            <a:chExt cx="275239" cy="260051"/>
          </a:xfrm>
          <a:solidFill>
            <a:srgbClr val="00B0F0"/>
          </a:solidFill>
        </p:grpSpPr>
        <p:sp>
          <p:nvSpPr>
            <p:cNvPr id="529" name="Oval 528">
              <a:extLst>
                <a:ext uri="{FF2B5EF4-FFF2-40B4-BE49-F238E27FC236}">
                  <a16:creationId xmlns:a16="http://schemas.microsoft.com/office/drawing/2014/main" id="{6DC83068-4489-D145-9637-13EF10A730C1}"/>
                </a:ext>
              </a:extLst>
            </p:cNvPr>
            <p:cNvSpPr>
              <a:spLocks noChangeAspect="1"/>
            </p:cNvSpPr>
            <p:nvPr/>
          </p:nvSpPr>
          <p:spPr>
            <a:xfrm>
              <a:off x="9319794" y="1506477"/>
              <a:ext cx="263751" cy="26005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30" name="TextBox 529">
              <a:extLst>
                <a:ext uri="{FF2B5EF4-FFF2-40B4-BE49-F238E27FC236}">
                  <a16:creationId xmlns:a16="http://schemas.microsoft.com/office/drawing/2014/main" id="{4C78782D-E90D-D641-BBF5-5D0A8D6F326B}"/>
                </a:ext>
              </a:extLst>
            </p:cNvPr>
            <p:cNvSpPr txBox="1"/>
            <p:nvPr/>
          </p:nvSpPr>
          <p:spPr>
            <a:xfrm>
              <a:off x="9323965" y="1533235"/>
              <a:ext cx="271068" cy="200055"/>
            </a:xfrm>
            <a:prstGeom prst="rect">
              <a:avLst/>
            </a:prstGeom>
            <a:noFill/>
            <a:ln>
              <a:noFill/>
            </a:ln>
          </p:spPr>
          <p:txBody>
            <a:bodyPr wrap="none" rtlCol="0">
              <a:spAutoFit/>
            </a:bodyPr>
            <a:lstStyle/>
            <a:p>
              <a:pPr>
                <a:buClr>
                  <a:schemeClr val="tx1">
                    <a:lumMod val="50000"/>
                    <a:lumOff val="50000"/>
                  </a:schemeClr>
                </a:buClr>
                <a:buSzPct val="75000"/>
              </a:pPr>
              <a:r>
                <a:rPr lang="en-US" sz="2000" b="1" dirty="0">
                  <a:solidFill>
                    <a:schemeClr val="bg1"/>
                  </a:solidFill>
                  <a:latin typeface="Arial" panose="020B0604020202020204" pitchFamily="34" charset="0"/>
                  <a:cs typeface="Arial" panose="020B0604020202020204" pitchFamily="34" charset="0"/>
                </a:rPr>
                <a:t>VR</a:t>
              </a:r>
            </a:p>
          </p:txBody>
        </p:sp>
      </p:grpSp>
    </p:spTree>
    <p:extLst>
      <p:ext uri="{BB962C8B-B14F-4D97-AF65-F5344CB8AC3E}">
        <p14:creationId xmlns:p14="http://schemas.microsoft.com/office/powerpoint/2010/main" val="2796111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71207" y="3870862"/>
            <a:ext cx="23512794" cy="3847207"/>
          </a:xfrm>
          <a:prstGeom prst="rect">
            <a:avLst/>
          </a:prstGeom>
          <a:noFill/>
        </p:spPr>
        <p:txBody>
          <a:bodyPr wrap="square" rtlCol="0">
            <a:spAutoFit/>
          </a:bodyPr>
          <a:lstStyle/>
          <a:p>
            <a:pPr algn="just">
              <a:buClr>
                <a:schemeClr val="tx1">
                  <a:lumMod val="50000"/>
                  <a:lumOff val="50000"/>
                </a:schemeClr>
              </a:buClr>
              <a:buSzPct val="75000"/>
            </a:pPr>
            <a:r>
              <a:rPr lang="en-US" sz="6000" b="1" dirty="0">
                <a:solidFill>
                  <a:srgbClr val="5F6061"/>
                </a:solidFill>
                <a:latin typeface="Source Sans Pro"/>
                <a:ea typeface="Source Sans Pro"/>
              </a:rPr>
              <a:t>How does this apply in a mixed hosted-public cloud environment, where the infrastructure needs to be sliced and shared by a high number of tenants?</a:t>
            </a:r>
          </a:p>
          <a:p>
            <a:pPr>
              <a:buClr>
                <a:schemeClr val="tx1">
                  <a:lumMod val="50000"/>
                  <a:lumOff val="50000"/>
                </a:schemeClr>
              </a:buClr>
              <a:buSzPct val="75000"/>
            </a:pPr>
            <a:endParaRPr lang="en-US" sz="6400" b="1" dirty="0">
              <a:solidFill>
                <a:schemeClr val="tx1">
                  <a:lumMod val="75000"/>
                  <a:lumOff val="25000"/>
                  <a:alpha val="50000"/>
                </a:schemeClr>
              </a:solidFill>
            </a:endParaRPr>
          </a:p>
        </p:txBody>
      </p:sp>
      <p:sp>
        <p:nvSpPr>
          <p:cNvPr id="40" name="Rectangle 39"/>
          <p:cNvSpPr/>
          <p:nvPr/>
        </p:nvSpPr>
        <p:spPr>
          <a:xfrm>
            <a:off x="15333785" y="5132746"/>
            <a:ext cx="7473462" cy="707886"/>
          </a:xfrm>
          <a:prstGeom prst="rect">
            <a:avLst/>
          </a:prstGeom>
        </p:spPr>
        <p:txBody>
          <a:bodyPr wrap="square">
            <a:spAutoFit/>
          </a:bodyPr>
          <a:lstStyle/>
          <a:p>
            <a:pPr algn="r">
              <a:buClr>
                <a:schemeClr val="tx1">
                  <a:lumMod val="50000"/>
                  <a:lumOff val="50000"/>
                </a:schemeClr>
              </a:buClr>
              <a:buSzPct val="75000"/>
            </a:pPr>
            <a:r>
              <a:rPr lang="en-US" sz="4000" dirty="0">
                <a:solidFill>
                  <a:schemeClr val="tx1">
                    <a:lumMod val="65000"/>
                    <a:lumOff val="35000"/>
                  </a:schemeClr>
                </a:solidFill>
                <a:latin typeface="Avenir Book" charset="0"/>
                <a:ea typeface="Avenir Book" charset="0"/>
                <a:cs typeface="Avenir Book" charset="0"/>
              </a:rPr>
              <a:t>   </a:t>
            </a:r>
            <a:endParaRPr lang="en-US" sz="4000" dirty="0">
              <a:solidFill>
                <a:schemeClr val="tx1">
                  <a:lumMod val="65000"/>
                  <a:lumOff val="35000"/>
                </a:schemeClr>
              </a:solidFill>
            </a:endParaRPr>
          </a:p>
        </p:txBody>
      </p:sp>
    </p:spTree>
    <p:extLst>
      <p:ext uri="{BB962C8B-B14F-4D97-AF65-F5344CB8AC3E}">
        <p14:creationId xmlns:p14="http://schemas.microsoft.com/office/powerpoint/2010/main" val="3935257658"/>
      </p:ext>
    </p:extLst>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4" name="Picture 9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2180" y="846994"/>
            <a:ext cx="3376580" cy="1865702"/>
          </a:xfrm>
          <a:prstGeom prst="rect">
            <a:avLst/>
          </a:prstGeom>
        </p:spPr>
      </p:pic>
      <p:pic>
        <p:nvPicPr>
          <p:cNvPr id="973" name="Picture 97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3069" y="1045645"/>
            <a:ext cx="2329458" cy="1459552"/>
          </a:xfrm>
          <a:prstGeom prst="rect">
            <a:avLst/>
          </a:prstGeom>
        </p:spPr>
      </p:pic>
      <p:pic>
        <p:nvPicPr>
          <p:cNvPr id="972" name="Picture 97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9493" y="1141222"/>
            <a:ext cx="1856058" cy="1384906"/>
          </a:xfrm>
          <a:prstGeom prst="rect">
            <a:avLst/>
          </a:prstGeom>
        </p:spPr>
      </p:pic>
      <p:pic>
        <p:nvPicPr>
          <p:cNvPr id="948" name="Picture 947">
            <a:extLst>
              <a:ext uri="{FF2B5EF4-FFF2-40B4-BE49-F238E27FC236}">
                <a16:creationId xmlns:a16="http://schemas.microsoft.com/office/drawing/2014/main" id="{13982ACA-A9AA-434E-8B5D-E1A66DB3F7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3273" y="2360295"/>
            <a:ext cx="3556846" cy="2155132"/>
          </a:xfrm>
          <a:prstGeom prst="rect">
            <a:avLst/>
          </a:prstGeom>
        </p:spPr>
      </p:pic>
      <p:sp>
        <p:nvSpPr>
          <p:cNvPr id="2" name="Title 1"/>
          <p:cNvSpPr>
            <a:spLocks noGrp="1"/>
          </p:cNvSpPr>
          <p:nvPr>
            <p:ph type="title"/>
          </p:nvPr>
        </p:nvSpPr>
        <p:spPr>
          <a:xfrm>
            <a:off x="414325" y="129341"/>
            <a:ext cx="23800558" cy="1037926"/>
          </a:xfrm>
        </p:spPr>
        <p:txBody>
          <a:bodyPr/>
          <a:lstStyle/>
          <a:p>
            <a:r>
              <a:rPr lang="en-US" sz="6600" dirty="0"/>
              <a:t>“Hardware </a:t>
            </a:r>
            <a:r>
              <a:rPr lang="en-US" sz="6600" dirty="0" err="1"/>
              <a:t>vRouter</a:t>
            </a:r>
            <a:r>
              <a:rPr lang="en-US" sz="6600" dirty="0"/>
              <a:t>” Based Multi-tenancy for DC Gateway Service</a:t>
            </a:r>
          </a:p>
        </p:txBody>
      </p:sp>
      <p:sp>
        <p:nvSpPr>
          <p:cNvPr id="4" name="Slide Number Placeholder 3"/>
          <p:cNvSpPr>
            <a:spLocks noGrp="1"/>
          </p:cNvSpPr>
          <p:nvPr>
            <p:ph type="sldNum" sz="quarter" idx="4"/>
          </p:nvPr>
        </p:nvSpPr>
        <p:spPr>
          <a:xfrm>
            <a:off x="230184" y="5581629"/>
            <a:ext cx="1422400" cy="365125"/>
          </a:xfrm>
          <a:prstGeom prst="rect">
            <a:avLst/>
          </a:prstGeom>
        </p:spPr>
        <p:txBody>
          <a:bodyPr/>
          <a:lstStyle>
            <a:defPPr>
              <a:defRPr lang="en-US"/>
            </a:defPPr>
            <a:lvl1pPr marL="0" algn="l" defTabSz="914400" rtl="0" eaLnBrk="1" latinLnBrk="0" hangingPunct="1">
              <a:defRPr sz="1333" b="0" kern="1200">
                <a:solidFill>
                  <a:schemeClr val="bg1"/>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pPr>
            <a:fld id="{75897B0D-BA2C-2244-86F3-025175B80EAC}" type="slidenum">
              <a:rPr lang="en-US" smtClean="0">
                <a:solidFill>
                  <a:prstClr val="white"/>
                </a:solidFill>
              </a:rPr>
              <a:pPr defTabSz="1219170" fontAlgn="base">
                <a:spcBef>
                  <a:spcPct val="0"/>
                </a:spcBef>
                <a:spcAft>
                  <a:spcPct val="0"/>
                </a:spcAft>
              </a:pPr>
              <a:t>17</a:t>
            </a:fld>
            <a:endParaRPr lang="en-US" dirty="0">
              <a:solidFill>
                <a:prstClr val="white"/>
              </a:solidFill>
            </a:endParaRP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28" y="8404231"/>
            <a:ext cx="1066800" cy="106680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758" y="8404231"/>
            <a:ext cx="1066800" cy="10668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47198" y="8404231"/>
            <a:ext cx="1066800" cy="1066800"/>
          </a:xfrm>
          <a:prstGeom prst="rect">
            <a:avLst/>
          </a:prstGeom>
        </p:spPr>
      </p:pic>
      <p:cxnSp>
        <p:nvCxnSpPr>
          <p:cNvPr id="8" name="Straight Connector 7"/>
          <p:cNvCxnSpPr>
            <a:endCxn id="32" idx="2"/>
          </p:cNvCxnSpPr>
          <p:nvPr/>
        </p:nvCxnSpPr>
        <p:spPr>
          <a:xfrm flipV="1">
            <a:off x="542393" y="9471032"/>
            <a:ext cx="1767554"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32" idx="2"/>
          </p:cNvCxnSpPr>
          <p:nvPr/>
        </p:nvCxnSpPr>
        <p:spPr>
          <a:xfrm flipV="1">
            <a:off x="2309946" y="9471031"/>
            <a:ext cx="0"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5344228" y="10247832"/>
            <a:ext cx="1060128" cy="1405694"/>
            <a:chOff x="3115815" y="5330422"/>
            <a:chExt cx="530064" cy="702847"/>
          </a:xfrm>
        </p:grpSpPr>
        <p:sp>
          <p:nvSpPr>
            <p:cNvPr id="11" name="Rectangle 10"/>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 name="Oval 11"/>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 name="Straight Connector 12"/>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0" name="Rectangle 19"/>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 name="Oval 20"/>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22" name="Straight Connector 21"/>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9" name="Rectangle 28"/>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0" name="Oval 29"/>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1" name="Straight Connector 30"/>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8" name="Rectangle 37"/>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 name="Oval 38"/>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0" name="Straight Connector 39"/>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7" name="Group 46"/>
          <p:cNvGrpSpPr/>
          <p:nvPr/>
        </p:nvGrpSpPr>
        <p:grpSpPr>
          <a:xfrm>
            <a:off x="3567892" y="10247832"/>
            <a:ext cx="1060128" cy="1405694"/>
            <a:chOff x="2227647" y="5330422"/>
            <a:chExt cx="530064" cy="702847"/>
          </a:xfrm>
        </p:grpSpPr>
        <p:sp>
          <p:nvSpPr>
            <p:cNvPr id="48" name="Rectangle 47"/>
            <p:cNvSpPr/>
            <p:nvPr/>
          </p:nvSpPr>
          <p:spPr>
            <a:xfrm>
              <a:off x="2227647"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9" name="Oval 48"/>
            <p:cNvSpPr/>
            <p:nvPr/>
          </p:nvSpPr>
          <p:spPr>
            <a:xfrm>
              <a:off x="2638643"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0" name="Straight Connector 49"/>
            <p:cNvCxnSpPr/>
            <p:nvPr/>
          </p:nvCxnSpPr>
          <p:spPr>
            <a:xfrm>
              <a:off x="229491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33909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385383"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43166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48005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26340"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253347"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7" name="Rectangle 56"/>
            <p:cNvSpPr/>
            <p:nvPr/>
          </p:nvSpPr>
          <p:spPr>
            <a:xfrm>
              <a:off x="2227647"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8" name="Oval 57"/>
            <p:cNvSpPr/>
            <p:nvPr/>
          </p:nvSpPr>
          <p:spPr>
            <a:xfrm>
              <a:off x="2638643"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9" name="Straight Connector 58"/>
            <p:cNvCxnSpPr/>
            <p:nvPr/>
          </p:nvCxnSpPr>
          <p:spPr>
            <a:xfrm>
              <a:off x="229491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33909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385383"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43166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48005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526340"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2253347"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6" name="Rectangle 65"/>
            <p:cNvSpPr/>
            <p:nvPr/>
          </p:nvSpPr>
          <p:spPr>
            <a:xfrm>
              <a:off x="2227647"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7" name="Oval 66"/>
            <p:cNvSpPr/>
            <p:nvPr/>
          </p:nvSpPr>
          <p:spPr>
            <a:xfrm>
              <a:off x="2638643"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68" name="Straight Connector 67"/>
            <p:cNvCxnSpPr/>
            <p:nvPr/>
          </p:nvCxnSpPr>
          <p:spPr>
            <a:xfrm>
              <a:off x="229491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3909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385383"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43166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8005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526340"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2253347"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5" name="Rectangle 74"/>
            <p:cNvSpPr/>
            <p:nvPr/>
          </p:nvSpPr>
          <p:spPr>
            <a:xfrm>
              <a:off x="2227647"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6" name="Oval 75"/>
            <p:cNvSpPr/>
            <p:nvPr/>
          </p:nvSpPr>
          <p:spPr>
            <a:xfrm>
              <a:off x="2638643"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77" name="Straight Connector 76"/>
            <p:cNvCxnSpPr/>
            <p:nvPr/>
          </p:nvCxnSpPr>
          <p:spPr>
            <a:xfrm>
              <a:off x="229491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33909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385383"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43166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48005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526340"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2253347"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4" name="Group 83"/>
          <p:cNvGrpSpPr/>
          <p:nvPr/>
        </p:nvGrpSpPr>
        <p:grpSpPr>
          <a:xfrm>
            <a:off x="1779882" y="10247080"/>
            <a:ext cx="1060128" cy="1405694"/>
            <a:chOff x="1333642" y="5330046"/>
            <a:chExt cx="530064" cy="702847"/>
          </a:xfrm>
        </p:grpSpPr>
        <p:sp>
          <p:nvSpPr>
            <p:cNvPr id="85" name="Rectangle 84"/>
            <p:cNvSpPr/>
            <p:nvPr/>
          </p:nvSpPr>
          <p:spPr>
            <a:xfrm>
              <a:off x="1333642" y="53300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6" name="Oval 85"/>
            <p:cNvSpPr/>
            <p:nvPr/>
          </p:nvSpPr>
          <p:spPr>
            <a:xfrm>
              <a:off x="1744638" y="53936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87" name="Straight Connector 86"/>
            <p:cNvCxnSpPr/>
            <p:nvPr/>
          </p:nvCxnSpPr>
          <p:spPr>
            <a:xfrm>
              <a:off x="140091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44509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491378"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537663"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586051"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632335"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1359342" y="53573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4" name="Rectangle 93"/>
            <p:cNvSpPr/>
            <p:nvPr/>
          </p:nvSpPr>
          <p:spPr>
            <a:xfrm>
              <a:off x="1333642" y="5505758"/>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5" name="Oval 94"/>
            <p:cNvSpPr/>
            <p:nvPr/>
          </p:nvSpPr>
          <p:spPr>
            <a:xfrm>
              <a:off x="1744638" y="5569378"/>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96" name="Straight Connector 95"/>
            <p:cNvCxnSpPr/>
            <p:nvPr/>
          </p:nvCxnSpPr>
          <p:spPr>
            <a:xfrm>
              <a:off x="140091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44509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491378"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537663"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586051"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632335"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1359342" y="5533024"/>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3" name="Rectangle 102"/>
            <p:cNvSpPr/>
            <p:nvPr/>
          </p:nvSpPr>
          <p:spPr>
            <a:xfrm>
              <a:off x="1333642" y="5681470"/>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4" name="Oval 103"/>
            <p:cNvSpPr/>
            <p:nvPr/>
          </p:nvSpPr>
          <p:spPr>
            <a:xfrm>
              <a:off x="1744638" y="5745090"/>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05" name="Straight Connector 104"/>
            <p:cNvCxnSpPr/>
            <p:nvPr/>
          </p:nvCxnSpPr>
          <p:spPr>
            <a:xfrm>
              <a:off x="140091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44509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491378"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1537663"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1586051"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1632335"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1359342" y="5708736"/>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2" name="Rectangle 111"/>
            <p:cNvSpPr/>
            <p:nvPr/>
          </p:nvSpPr>
          <p:spPr>
            <a:xfrm>
              <a:off x="1333642" y="585718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3" name="Oval 112"/>
            <p:cNvSpPr/>
            <p:nvPr/>
          </p:nvSpPr>
          <p:spPr>
            <a:xfrm>
              <a:off x="1744638" y="592080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14" name="Straight Connector 113"/>
            <p:cNvCxnSpPr/>
            <p:nvPr/>
          </p:nvCxnSpPr>
          <p:spPr>
            <a:xfrm>
              <a:off x="140091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44509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1491378"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1537663"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1586051"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632335"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20" name="Rectangle 119"/>
            <p:cNvSpPr/>
            <p:nvPr/>
          </p:nvSpPr>
          <p:spPr>
            <a:xfrm>
              <a:off x="1359342" y="588444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121" name="Group 120"/>
          <p:cNvGrpSpPr/>
          <p:nvPr/>
        </p:nvGrpSpPr>
        <p:grpSpPr>
          <a:xfrm>
            <a:off x="12328" y="10248870"/>
            <a:ext cx="1060128" cy="1405694"/>
            <a:chOff x="449865" y="5330941"/>
            <a:chExt cx="530064" cy="702847"/>
          </a:xfrm>
        </p:grpSpPr>
        <p:sp>
          <p:nvSpPr>
            <p:cNvPr id="122" name="Rectangle 121"/>
            <p:cNvSpPr/>
            <p:nvPr/>
          </p:nvSpPr>
          <p:spPr>
            <a:xfrm>
              <a:off x="449865" y="533094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3" name="Oval 122"/>
            <p:cNvSpPr/>
            <p:nvPr/>
          </p:nvSpPr>
          <p:spPr>
            <a:xfrm>
              <a:off x="860861" y="539456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24" name="Straight Connector 123"/>
            <p:cNvCxnSpPr/>
            <p:nvPr/>
          </p:nvCxnSpPr>
          <p:spPr>
            <a:xfrm>
              <a:off x="51713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6131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7601"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653886"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02274"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48558"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0" name="Rectangle 129"/>
            <p:cNvSpPr/>
            <p:nvPr/>
          </p:nvSpPr>
          <p:spPr>
            <a:xfrm>
              <a:off x="475565" y="535820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1" name="Rectangle 130"/>
            <p:cNvSpPr/>
            <p:nvPr/>
          </p:nvSpPr>
          <p:spPr>
            <a:xfrm>
              <a:off x="449865" y="5506653"/>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2" name="Oval 131"/>
            <p:cNvSpPr/>
            <p:nvPr/>
          </p:nvSpPr>
          <p:spPr>
            <a:xfrm>
              <a:off x="860861" y="5570273"/>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3" name="Straight Connector 132"/>
            <p:cNvCxnSpPr/>
            <p:nvPr/>
          </p:nvCxnSpPr>
          <p:spPr>
            <a:xfrm>
              <a:off x="51713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6131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607601"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653886"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702274"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748558"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9" name="Rectangle 138"/>
            <p:cNvSpPr/>
            <p:nvPr/>
          </p:nvSpPr>
          <p:spPr>
            <a:xfrm>
              <a:off x="475565" y="5533919"/>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0" name="Rectangle 139"/>
            <p:cNvSpPr/>
            <p:nvPr/>
          </p:nvSpPr>
          <p:spPr>
            <a:xfrm>
              <a:off x="449865" y="5682365"/>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1" name="Oval 140"/>
            <p:cNvSpPr/>
            <p:nvPr/>
          </p:nvSpPr>
          <p:spPr>
            <a:xfrm>
              <a:off x="860861" y="5745985"/>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42" name="Straight Connector 141"/>
            <p:cNvCxnSpPr/>
            <p:nvPr/>
          </p:nvCxnSpPr>
          <p:spPr>
            <a:xfrm>
              <a:off x="51713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56131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607601"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653886"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02274"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748558"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a:xfrm>
              <a:off x="475565" y="5709631"/>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9" name="Rectangle 148"/>
            <p:cNvSpPr/>
            <p:nvPr/>
          </p:nvSpPr>
          <p:spPr>
            <a:xfrm>
              <a:off x="449865" y="585807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50" name="Oval 149"/>
            <p:cNvSpPr/>
            <p:nvPr/>
          </p:nvSpPr>
          <p:spPr>
            <a:xfrm>
              <a:off x="860861" y="592169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51" name="Straight Connector 150"/>
            <p:cNvCxnSpPr/>
            <p:nvPr/>
          </p:nvCxnSpPr>
          <p:spPr>
            <a:xfrm>
              <a:off x="51713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56131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7601"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53886"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02274"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748558"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57" name="Rectangle 156"/>
            <p:cNvSpPr/>
            <p:nvPr/>
          </p:nvSpPr>
          <p:spPr>
            <a:xfrm>
              <a:off x="475565" y="588534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160" name="Picture 15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82316" y="8402441"/>
            <a:ext cx="1066800" cy="1066800"/>
          </a:xfrm>
          <a:prstGeom prst="rect">
            <a:avLst/>
          </a:prstGeom>
        </p:spPr>
      </p:pic>
      <p:cxnSp>
        <p:nvCxnSpPr>
          <p:cNvPr id="162" name="Straight Connector 161"/>
          <p:cNvCxnSpPr>
            <a:stCxn id="909" idx="2"/>
            <a:endCxn id="6" idx="0"/>
          </p:cNvCxnSpPr>
          <p:nvPr/>
        </p:nvCxnSpPr>
        <p:spPr>
          <a:xfrm flipH="1">
            <a:off x="4097159" y="6845502"/>
            <a:ext cx="413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a:stCxn id="910" idx="2"/>
            <a:endCxn id="7" idx="0"/>
          </p:cNvCxnSpPr>
          <p:nvPr/>
        </p:nvCxnSpPr>
        <p:spPr>
          <a:xfrm>
            <a:off x="5878138" y="6845502"/>
            <a:ext cx="246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stCxn id="16" idx="1"/>
            <a:endCxn id="15" idx="3"/>
          </p:cNvCxnSpPr>
          <p:nvPr/>
        </p:nvCxnSpPr>
        <p:spPr>
          <a:xfrm flipH="1">
            <a:off x="4630558" y="8937631"/>
            <a:ext cx="716640" cy="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stCxn id="909" idx="2"/>
            <a:endCxn id="160" idx="0"/>
          </p:cNvCxnSpPr>
          <p:nvPr/>
        </p:nvCxnSpPr>
        <p:spPr>
          <a:xfrm flipH="1">
            <a:off x="2315716" y="6845501"/>
            <a:ext cx="1785576"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a:stCxn id="7" idx="0"/>
            <a:endCxn id="909" idx="2"/>
          </p:cNvCxnSpPr>
          <p:nvPr/>
        </p:nvCxnSpPr>
        <p:spPr>
          <a:xfrm flipH="1" flipV="1">
            <a:off x="4101293" y="6845502"/>
            <a:ext cx="1779306"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stCxn id="909" idx="2"/>
            <a:endCxn id="5" idx="0"/>
          </p:cNvCxnSpPr>
          <p:nvPr/>
        </p:nvCxnSpPr>
        <p:spPr>
          <a:xfrm flipH="1">
            <a:off x="542828" y="6845502"/>
            <a:ext cx="355846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stCxn id="12" idx="2"/>
            <a:endCxn id="131" idx="0"/>
          </p:cNvCxnSpPr>
          <p:nvPr/>
        </p:nvCxnSpPr>
        <p:spPr>
          <a:xfrm flipH="1">
            <a:off x="542392" y="9471032"/>
            <a:ext cx="436"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12" idx="2"/>
            <a:endCxn id="94" idx="0"/>
          </p:cNvCxnSpPr>
          <p:nvPr/>
        </p:nvCxnSpPr>
        <p:spPr>
          <a:xfrm>
            <a:off x="542829" y="9471031"/>
            <a:ext cx="1767118"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stCxn id="15" idx="2"/>
            <a:endCxn id="65" idx="0"/>
          </p:cNvCxnSpPr>
          <p:nvPr/>
        </p:nvCxnSpPr>
        <p:spPr>
          <a:xfrm>
            <a:off x="4097159" y="9471031"/>
            <a:ext cx="798"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stCxn id="16" idx="2"/>
            <a:endCxn id="57" idx="0"/>
          </p:cNvCxnSpPr>
          <p:nvPr/>
        </p:nvCxnSpPr>
        <p:spPr>
          <a:xfrm flipH="1">
            <a:off x="4097957" y="9471031"/>
            <a:ext cx="1782642"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stCxn id="16" idx="2"/>
            <a:endCxn id="28" idx="0"/>
          </p:cNvCxnSpPr>
          <p:nvPr/>
        </p:nvCxnSpPr>
        <p:spPr>
          <a:xfrm flipH="1">
            <a:off x="5874293" y="9471031"/>
            <a:ext cx="6306"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a:stCxn id="15" idx="2"/>
            <a:endCxn id="20" idx="0"/>
          </p:cNvCxnSpPr>
          <p:nvPr/>
        </p:nvCxnSpPr>
        <p:spPr>
          <a:xfrm>
            <a:off x="4097159" y="9471031"/>
            <a:ext cx="1777134"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55" name="Picture 25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10074" y="8398349"/>
            <a:ext cx="1066800" cy="1066800"/>
          </a:xfrm>
          <a:prstGeom prst="rect">
            <a:avLst/>
          </a:prstGeom>
        </p:spPr>
      </p:pic>
      <p:pic>
        <p:nvPicPr>
          <p:cNvPr id="256" name="Picture 25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72022" y="8391569"/>
            <a:ext cx="1066800" cy="1066800"/>
          </a:xfrm>
          <a:prstGeom prst="rect">
            <a:avLst/>
          </a:prstGeom>
        </p:spPr>
      </p:pic>
      <p:cxnSp>
        <p:nvCxnSpPr>
          <p:cNvPr id="257" name="Straight Connector 256"/>
          <p:cNvCxnSpPr/>
          <p:nvPr/>
        </p:nvCxnSpPr>
        <p:spPr>
          <a:xfrm flipH="1">
            <a:off x="8276874" y="8924969"/>
            <a:ext cx="695148" cy="678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a:off x="7730869" y="9465149"/>
            <a:ext cx="12606" cy="7635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a:stCxn id="256" idx="2"/>
            <a:endCxn id="926" idx="0"/>
          </p:cNvCxnSpPr>
          <p:nvPr/>
        </p:nvCxnSpPr>
        <p:spPr>
          <a:xfrm flipH="1">
            <a:off x="7740426" y="9458370"/>
            <a:ext cx="1764996" cy="78871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a:stCxn id="256" idx="2"/>
            <a:endCxn id="925" idx="0"/>
          </p:cNvCxnSpPr>
          <p:nvPr/>
        </p:nvCxnSpPr>
        <p:spPr>
          <a:xfrm flipH="1">
            <a:off x="9495865" y="9458369"/>
            <a:ext cx="9558" cy="77642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a:stCxn id="255" idx="2"/>
            <a:endCxn id="925" idx="0"/>
          </p:cNvCxnSpPr>
          <p:nvPr/>
        </p:nvCxnSpPr>
        <p:spPr>
          <a:xfrm>
            <a:off x="7743475" y="9465149"/>
            <a:ext cx="1752390" cy="76964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a:stCxn id="256" idx="0"/>
            <a:endCxn id="910" idx="2"/>
          </p:cNvCxnSpPr>
          <p:nvPr/>
        </p:nvCxnSpPr>
        <p:spPr>
          <a:xfrm flipH="1" flipV="1">
            <a:off x="5878138" y="6845501"/>
            <a:ext cx="3627284"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stCxn id="255" idx="0"/>
            <a:endCxn id="909" idx="2"/>
          </p:cNvCxnSpPr>
          <p:nvPr/>
        </p:nvCxnSpPr>
        <p:spPr>
          <a:xfrm flipH="1" flipV="1">
            <a:off x="4101293" y="6845501"/>
            <a:ext cx="3642182"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3" name="Straight Connector 892"/>
          <p:cNvCxnSpPr>
            <a:stCxn id="255" idx="0"/>
            <a:endCxn id="910" idx="2"/>
          </p:cNvCxnSpPr>
          <p:nvPr/>
        </p:nvCxnSpPr>
        <p:spPr>
          <a:xfrm flipH="1" flipV="1">
            <a:off x="5878138" y="6845501"/>
            <a:ext cx="1865336"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6" name="Straight Connector 895"/>
          <p:cNvCxnSpPr>
            <a:stCxn id="6" idx="0"/>
            <a:endCxn id="910" idx="2"/>
          </p:cNvCxnSpPr>
          <p:nvPr/>
        </p:nvCxnSpPr>
        <p:spPr>
          <a:xfrm flipV="1">
            <a:off x="4097158" y="6845502"/>
            <a:ext cx="178098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9" name="Straight Connector 898"/>
          <p:cNvCxnSpPr>
            <a:stCxn id="160" idx="0"/>
            <a:endCxn id="910" idx="2"/>
          </p:cNvCxnSpPr>
          <p:nvPr/>
        </p:nvCxnSpPr>
        <p:spPr>
          <a:xfrm flipV="1">
            <a:off x="2315717" y="6845501"/>
            <a:ext cx="3562422"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p:cNvCxnSpPr>
            <a:stCxn id="5" idx="0"/>
            <a:endCxn id="910" idx="2"/>
          </p:cNvCxnSpPr>
          <p:nvPr/>
        </p:nvCxnSpPr>
        <p:spPr>
          <a:xfrm flipV="1">
            <a:off x="542829" y="6845502"/>
            <a:ext cx="533531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6" name="Straight Connector 905"/>
          <p:cNvCxnSpPr>
            <a:stCxn id="256" idx="0"/>
            <a:endCxn id="909" idx="2"/>
          </p:cNvCxnSpPr>
          <p:nvPr/>
        </p:nvCxnSpPr>
        <p:spPr>
          <a:xfrm flipH="1" flipV="1">
            <a:off x="4101293" y="6845501"/>
            <a:ext cx="5404130"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09" name="Picture 90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7892" y="5778701"/>
            <a:ext cx="1066800" cy="1066800"/>
          </a:xfrm>
          <a:prstGeom prst="rect">
            <a:avLst/>
          </a:prstGeom>
        </p:spPr>
      </p:pic>
      <p:pic>
        <p:nvPicPr>
          <p:cNvPr id="910" name="Picture 90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44738" y="5778701"/>
            <a:ext cx="1066800" cy="1066800"/>
          </a:xfrm>
          <a:prstGeom prst="rect">
            <a:avLst/>
          </a:prstGeom>
        </p:spPr>
      </p:pic>
      <p:pic>
        <p:nvPicPr>
          <p:cNvPr id="923" name="Picture 922"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32920" y="3791223"/>
            <a:ext cx="1060704" cy="1060704"/>
          </a:xfrm>
          <a:prstGeom prst="rect">
            <a:avLst/>
          </a:prstGeom>
        </p:spPr>
      </p:pic>
      <p:pic>
        <p:nvPicPr>
          <p:cNvPr id="925" name="Picture 924" descr="Pluribus_Asset Asset 43@400ppi.png">
            <a:extLst>
              <a:ext uri="{FF2B5EF4-FFF2-40B4-BE49-F238E27FC236}">
                <a16:creationId xmlns:a16="http://schemas.microsoft.com/office/drawing/2014/main" id="{6F2A85D3-564D-794E-9FB3-5EA8D831895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65512" y="10234793"/>
            <a:ext cx="1060704" cy="1060704"/>
          </a:xfrm>
          <a:prstGeom prst="rect">
            <a:avLst/>
          </a:prstGeom>
        </p:spPr>
      </p:pic>
      <p:pic>
        <p:nvPicPr>
          <p:cNvPr id="926" name="Picture 925" descr="Pluribus_Asset Asset 253@400ppi.png">
            <a:extLst>
              <a:ext uri="{FF2B5EF4-FFF2-40B4-BE49-F238E27FC236}">
                <a16:creationId xmlns:a16="http://schemas.microsoft.com/office/drawing/2014/main" id="{D9D36E6D-F70D-254A-83B0-7E742D546DB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10074" y="10247079"/>
            <a:ext cx="1060704" cy="1060704"/>
          </a:xfrm>
          <a:prstGeom prst="rect">
            <a:avLst/>
          </a:prstGeom>
        </p:spPr>
      </p:pic>
      <p:pic>
        <p:nvPicPr>
          <p:cNvPr id="933" name="Picture 93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88710" y="5773243"/>
            <a:ext cx="1188720" cy="1188720"/>
          </a:xfrm>
          <a:prstGeom prst="rect">
            <a:avLst/>
          </a:prstGeom>
          <a:effectLst>
            <a:glow>
              <a:srgbClr val="FFFF00"/>
            </a:glow>
          </a:effectLst>
        </p:spPr>
      </p:pic>
      <p:pic>
        <p:nvPicPr>
          <p:cNvPr id="934" name="Picture 93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93874" y="5778701"/>
            <a:ext cx="1188720" cy="1188720"/>
          </a:xfrm>
          <a:prstGeom prst="rect">
            <a:avLst/>
          </a:prstGeom>
          <a:effectLst>
            <a:glow>
              <a:srgbClr val="FFFF00"/>
            </a:glow>
          </a:effectLst>
        </p:spPr>
      </p:pic>
      <p:cxnSp>
        <p:nvCxnSpPr>
          <p:cNvPr id="935" name="Straight Connector 934"/>
          <p:cNvCxnSpPr>
            <a:stCxn id="255" idx="0"/>
            <a:endCxn id="933" idx="2"/>
          </p:cNvCxnSpPr>
          <p:nvPr/>
        </p:nvCxnSpPr>
        <p:spPr>
          <a:xfrm flipV="1">
            <a:off x="7743474" y="6961964"/>
            <a:ext cx="1439596" cy="143638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8" name="Straight Connector 937"/>
          <p:cNvCxnSpPr>
            <a:stCxn id="256" idx="0"/>
            <a:endCxn id="933" idx="2"/>
          </p:cNvCxnSpPr>
          <p:nvPr/>
        </p:nvCxnSpPr>
        <p:spPr>
          <a:xfrm flipH="1" flipV="1">
            <a:off x="9183070" y="6961964"/>
            <a:ext cx="322352" cy="142960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1" name="Straight Connector 940"/>
          <p:cNvCxnSpPr>
            <a:stCxn id="256" idx="0"/>
            <a:endCxn id="934" idx="2"/>
          </p:cNvCxnSpPr>
          <p:nvPr/>
        </p:nvCxnSpPr>
        <p:spPr>
          <a:xfrm flipV="1">
            <a:off x="9505422" y="6967421"/>
            <a:ext cx="1582812" cy="14241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4" name="Straight Connector 943"/>
          <p:cNvCxnSpPr>
            <a:stCxn id="255" idx="0"/>
            <a:endCxn id="934" idx="2"/>
          </p:cNvCxnSpPr>
          <p:nvPr/>
        </p:nvCxnSpPr>
        <p:spPr>
          <a:xfrm flipV="1">
            <a:off x="7743474" y="6967421"/>
            <a:ext cx="3344760" cy="143092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47" name="Picture 946"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44246" y="3791223"/>
            <a:ext cx="1060704" cy="1060704"/>
          </a:xfrm>
          <a:prstGeom prst="rect">
            <a:avLst/>
          </a:prstGeom>
        </p:spPr>
      </p:pic>
      <p:pic>
        <p:nvPicPr>
          <p:cNvPr id="949" name="Picture 948"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83832" y="3791223"/>
            <a:ext cx="1060704" cy="1060704"/>
          </a:xfrm>
          <a:prstGeom prst="rect">
            <a:avLst/>
          </a:prstGeom>
        </p:spPr>
      </p:pic>
      <p:sp>
        <p:nvSpPr>
          <p:cNvPr id="950" name="Rectangle 949"/>
          <p:cNvSpPr/>
          <p:nvPr/>
        </p:nvSpPr>
        <p:spPr>
          <a:xfrm>
            <a:off x="5957870" y="4015960"/>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ISP_1 router</a:t>
            </a:r>
          </a:p>
        </p:txBody>
      </p:sp>
      <p:sp>
        <p:nvSpPr>
          <p:cNvPr id="951" name="Rectangle 950"/>
          <p:cNvSpPr/>
          <p:nvPr/>
        </p:nvSpPr>
        <p:spPr>
          <a:xfrm>
            <a:off x="12397126" y="4020902"/>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ISP_N router</a:t>
            </a:r>
          </a:p>
        </p:txBody>
      </p:sp>
      <p:cxnSp>
        <p:nvCxnSpPr>
          <p:cNvPr id="952" name="Straight Connector 951"/>
          <p:cNvCxnSpPr>
            <a:stCxn id="933" idx="0"/>
            <a:endCxn id="923" idx="2"/>
          </p:cNvCxnSpPr>
          <p:nvPr/>
        </p:nvCxnSpPr>
        <p:spPr>
          <a:xfrm flipH="1" flipV="1">
            <a:off x="8463273" y="4851927"/>
            <a:ext cx="719798" cy="92131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5" name="Straight Connector 954"/>
          <p:cNvCxnSpPr>
            <a:stCxn id="933" idx="0"/>
            <a:endCxn id="947" idx="2"/>
          </p:cNvCxnSpPr>
          <p:nvPr/>
        </p:nvCxnSpPr>
        <p:spPr>
          <a:xfrm flipV="1">
            <a:off x="9183070" y="4851927"/>
            <a:ext cx="691528" cy="92131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8" name="Straight Connector 957"/>
          <p:cNvCxnSpPr>
            <a:stCxn id="933" idx="0"/>
            <a:endCxn id="949" idx="2"/>
          </p:cNvCxnSpPr>
          <p:nvPr/>
        </p:nvCxnSpPr>
        <p:spPr>
          <a:xfrm flipV="1">
            <a:off x="9183071" y="4851927"/>
            <a:ext cx="2731114" cy="92131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1" name="Straight Connector 960"/>
          <p:cNvCxnSpPr>
            <a:stCxn id="934" idx="0"/>
            <a:endCxn id="949" idx="2"/>
          </p:cNvCxnSpPr>
          <p:nvPr/>
        </p:nvCxnSpPr>
        <p:spPr>
          <a:xfrm flipV="1">
            <a:off x="11088235" y="4851928"/>
            <a:ext cx="825950" cy="92677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4" name="Straight Connector 963"/>
          <p:cNvCxnSpPr>
            <a:stCxn id="934" idx="0"/>
            <a:endCxn id="947" idx="2"/>
          </p:cNvCxnSpPr>
          <p:nvPr/>
        </p:nvCxnSpPr>
        <p:spPr>
          <a:xfrm flipH="1" flipV="1">
            <a:off x="9874598" y="4851928"/>
            <a:ext cx="1213636" cy="92677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7" name="Straight Connector 966"/>
          <p:cNvCxnSpPr>
            <a:stCxn id="934" idx="0"/>
            <a:endCxn id="923" idx="2"/>
          </p:cNvCxnSpPr>
          <p:nvPr/>
        </p:nvCxnSpPr>
        <p:spPr>
          <a:xfrm flipH="1" flipV="1">
            <a:off x="8463273" y="4851928"/>
            <a:ext cx="2624962" cy="92677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0" name="Rectangle 969"/>
          <p:cNvSpPr/>
          <p:nvPr/>
        </p:nvSpPr>
        <p:spPr>
          <a:xfrm>
            <a:off x="8525991" y="6124112"/>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1" name="Rectangle 970"/>
          <p:cNvSpPr/>
          <p:nvPr/>
        </p:nvSpPr>
        <p:spPr>
          <a:xfrm>
            <a:off x="10431155" y="6127206"/>
            <a:ext cx="1314158" cy="400110"/>
          </a:xfrm>
          <a:prstGeom prst="rect">
            <a:avLst/>
          </a:prstGeom>
        </p:spPr>
        <p:txBody>
          <a:bodyPr wrap="square">
            <a:spAutoFit/>
          </a:bodyPr>
          <a:lstStyle/>
          <a:p>
            <a:pPr lvl="0">
              <a:defRPr/>
            </a:pPr>
            <a:r>
              <a:rPr lang="en-US" sz="2000" dirty="0">
                <a:solidFill>
                  <a:schemeClr val="tx1">
                    <a:lumMod val="65000"/>
                    <a:lumOff val="35000"/>
                  </a:schemeClr>
                </a:solidFill>
              </a:rPr>
              <a:t>DC_GW</a:t>
            </a:r>
          </a:p>
        </p:txBody>
      </p:sp>
      <p:sp>
        <p:nvSpPr>
          <p:cNvPr id="975" name="Rectangle 974"/>
          <p:cNvSpPr/>
          <p:nvPr/>
        </p:nvSpPr>
        <p:spPr>
          <a:xfrm>
            <a:off x="27511" y="5188427"/>
            <a:ext cx="12045696" cy="6600492"/>
          </a:xfrm>
          <a:prstGeom prst="rect">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pic>
        <p:nvPicPr>
          <p:cNvPr id="215" name="Picture 214"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665225" y="6348377"/>
            <a:ext cx="475954" cy="548640"/>
          </a:xfrm>
          <a:prstGeom prst="rect">
            <a:avLst/>
          </a:prstGeom>
        </p:spPr>
      </p:pic>
      <p:pic>
        <p:nvPicPr>
          <p:cNvPr id="217" name="Picture 216"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940467" y="4286269"/>
            <a:ext cx="475954" cy="548640"/>
          </a:xfrm>
          <a:prstGeom prst="rect">
            <a:avLst/>
          </a:prstGeom>
        </p:spPr>
      </p:pic>
      <p:pic>
        <p:nvPicPr>
          <p:cNvPr id="220" name="Picture 219"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344247" y="4278791"/>
            <a:ext cx="475954" cy="548640"/>
          </a:xfrm>
          <a:prstGeom prst="rect">
            <a:avLst/>
          </a:prstGeom>
        </p:spPr>
      </p:pic>
      <p:pic>
        <p:nvPicPr>
          <p:cNvPr id="221" name="Picture 220"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383833" y="4288565"/>
            <a:ext cx="475954" cy="548640"/>
          </a:xfrm>
          <a:prstGeom prst="rect">
            <a:avLst/>
          </a:prstGeom>
        </p:spPr>
      </p:pic>
      <p:pic>
        <p:nvPicPr>
          <p:cNvPr id="222" name="Picture 221"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552895" y="6349139"/>
            <a:ext cx="475954" cy="548640"/>
          </a:xfrm>
          <a:prstGeom prst="rect">
            <a:avLst/>
          </a:prstGeom>
        </p:spPr>
      </p:pic>
      <p:pic>
        <p:nvPicPr>
          <p:cNvPr id="226" name="Picture 225"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9218437" y="6348005"/>
            <a:ext cx="475954" cy="548640"/>
          </a:xfrm>
          <a:prstGeom prst="rect">
            <a:avLst/>
          </a:prstGeom>
        </p:spPr>
      </p:pic>
      <p:pic>
        <p:nvPicPr>
          <p:cNvPr id="227" name="Picture 226"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139169" y="6340897"/>
            <a:ext cx="475954" cy="548640"/>
          </a:xfrm>
          <a:prstGeom prst="rect">
            <a:avLst/>
          </a:prstGeom>
        </p:spPr>
      </p:pic>
      <p:pic>
        <p:nvPicPr>
          <p:cNvPr id="228" name="Picture 227"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86227" y="3875589"/>
            <a:ext cx="475954" cy="548640"/>
          </a:xfrm>
          <a:prstGeom prst="rect">
            <a:avLst/>
          </a:prstGeom>
        </p:spPr>
      </p:pic>
      <p:pic>
        <p:nvPicPr>
          <p:cNvPr id="230" name="Picture 229"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1621809" y="3876933"/>
            <a:ext cx="475954" cy="548640"/>
          </a:xfrm>
          <a:prstGeom prst="rect">
            <a:avLst/>
          </a:prstGeom>
        </p:spPr>
      </p:pic>
      <p:sp>
        <p:nvSpPr>
          <p:cNvPr id="231" name="Rectangle 230"/>
          <p:cNvSpPr/>
          <p:nvPr/>
        </p:nvSpPr>
        <p:spPr>
          <a:xfrm>
            <a:off x="10122062" y="8381578"/>
            <a:ext cx="2131056" cy="461665"/>
          </a:xfrm>
          <a:prstGeom prst="rect">
            <a:avLst/>
          </a:prstGeom>
        </p:spPr>
        <p:txBody>
          <a:bodyPr wrap="square">
            <a:spAutoFit/>
          </a:bodyPr>
          <a:lstStyle/>
          <a:p>
            <a:pPr lvl="0">
              <a:defRPr/>
            </a:pPr>
            <a:r>
              <a:rPr lang="en-US" sz="2400" dirty="0">
                <a:solidFill>
                  <a:schemeClr val="tx1">
                    <a:lumMod val="65000"/>
                    <a:lumOff val="35000"/>
                  </a:schemeClr>
                </a:solidFill>
              </a:rPr>
              <a:t>Tenant _1</a:t>
            </a:r>
          </a:p>
        </p:txBody>
      </p:sp>
      <p:sp>
        <p:nvSpPr>
          <p:cNvPr id="232" name="Rectangle 231"/>
          <p:cNvSpPr/>
          <p:nvPr/>
        </p:nvSpPr>
        <p:spPr>
          <a:xfrm>
            <a:off x="10136174" y="8916524"/>
            <a:ext cx="2131056" cy="461665"/>
          </a:xfrm>
          <a:prstGeom prst="rect">
            <a:avLst/>
          </a:prstGeom>
        </p:spPr>
        <p:txBody>
          <a:bodyPr wrap="square">
            <a:spAutoFit/>
          </a:bodyPr>
          <a:lstStyle/>
          <a:p>
            <a:pPr lvl="0">
              <a:defRPr/>
            </a:pPr>
            <a:r>
              <a:rPr lang="en-US" sz="2400" dirty="0">
                <a:solidFill>
                  <a:schemeClr val="tx1">
                    <a:lumMod val="65000"/>
                    <a:lumOff val="35000"/>
                  </a:schemeClr>
                </a:solidFill>
              </a:rPr>
              <a:t>Tenant _X</a:t>
            </a:r>
          </a:p>
        </p:txBody>
      </p:sp>
      <p:pic>
        <p:nvPicPr>
          <p:cNvPr id="233" name="Picture 23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23678" y="10487525"/>
            <a:ext cx="457200" cy="457200"/>
          </a:xfrm>
          <a:prstGeom prst="rect">
            <a:avLst/>
          </a:prstGeom>
        </p:spPr>
      </p:pic>
      <p:pic>
        <p:nvPicPr>
          <p:cNvPr id="234" name="Picture 23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48621" y="10856813"/>
            <a:ext cx="456074" cy="457200"/>
          </a:xfrm>
          <a:prstGeom prst="rect">
            <a:avLst/>
          </a:prstGeom>
        </p:spPr>
      </p:pic>
      <p:pic>
        <p:nvPicPr>
          <p:cNvPr id="235" name="Picture 23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11293" y="11200741"/>
            <a:ext cx="456074" cy="457200"/>
          </a:xfrm>
          <a:prstGeom prst="rect">
            <a:avLst/>
          </a:prstGeom>
        </p:spPr>
      </p:pic>
      <p:pic>
        <p:nvPicPr>
          <p:cNvPr id="236" name="Picture 23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7604" y="11141043"/>
            <a:ext cx="457200" cy="457200"/>
          </a:xfrm>
          <a:prstGeom prst="rect">
            <a:avLst/>
          </a:prstGeom>
        </p:spPr>
      </p:pic>
      <p:pic>
        <p:nvPicPr>
          <p:cNvPr id="237" name="Picture 23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67594" y="10808009"/>
            <a:ext cx="457200" cy="457200"/>
          </a:xfrm>
          <a:prstGeom prst="rect">
            <a:avLst/>
          </a:prstGeom>
        </p:spPr>
      </p:pic>
      <p:pic>
        <p:nvPicPr>
          <p:cNvPr id="238" name="Picture 23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43785" y="10519245"/>
            <a:ext cx="456074" cy="457200"/>
          </a:xfrm>
          <a:prstGeom prst="rect">
            <a:avLst/>
          </a:prstGeom>
        </p:spPr>
      </p:pic>
      <p:pic>
        <p:nvPicPr>
          <p:cNvPr id="239" name="Picture 23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48783" y="11157857"/>
            <a:ext cx="456074" cy="457200"/>
          </a:xfrm>
          <a:prstGeom prst="rect">
            <a:avLst/>
          </a:prstGeom>
        </p:spPr>
      </p:pic>
      <p:sp>
        <p:nvSpPr>
          <p:cNvPr id="240" name="Rectangle 239"/>
          <p:cNvSpPr/>
          <p:nvPr/>
        </p:nvSpPr>
        <p:spPr>
          <a:xfrm>
            <a:off x="15112795" y="4753315"/>
            <a:ext cx="8824274" cy="4366208"/>
          </a:xfrm>
          <a:prstGeom prst="rect">
            <a:avLst/>
          </a:prstGeom>
          <a:solidFill>
            <a:schemeClr val="bg1">
              <a:lumMod val="85000"/>
            </a:schemeClr>
          </a:solidFill>
          <a:ln w="19050">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pic>
        <p:nvPicPr>
          <p:cNvPr id="241" name="Picture 2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403562" y="5134045"/>
            <a:ext cx="3657600" cy="3657600"/>
          </a:xfrm>
          <a:prstGeom prst="rect">
            <a:avLst/>
          </a:prstGeom>
          <a:effectLst>
            <a:glow>
              <a:srgbClr val="FFFF00"/>
            </a:glow>
          </a:effectLst>
        </p:spPr>
      </p:pic>
      <p:pic>
        <p:nvPicPr>
          <p:cNvPr id="242" name="Picture 24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014184" y="5138351"/>
            <a:ext cx="3657600" cy="3657600"/>
          </a:xfrm>
          <a:prstGeom prst="rect">
            <a:avLst/>
          </a:prstGeom>
          <a:effectLst>
            <a:glow>
              <a:srgbClr val="FFFF00"/>
            </a:glow>
          </a:effectLst>
        </p:spPr>
      </p:pic>
      <p:cxnSp>
        <p:nvCxnSpPr>
          <p:cNvPr id="243" name="Straight Connector 242"/>
          <p:cNvCxnSpPr/>
          <p:nvPr/>
        </p:nvCxnSpPr>
        <p:spPr>
          <a:xfrm flipH="1" flipV="1">
            <a:off x="19061163" y="6962846"/>
            <a:ext cx="953022" cy="430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4" name="Rectangle 243"/>
          <p:cNvSpPr/>
          <p:nvPr/>
        </p:nvSpPr>
        <p:spPr>
          <a:xfrm>
            <a:off x="15846014" y="7918075"/>
            <a:ext cx="2772696" cy="483772"/>
          </a:xfrm>
          <a:prstGeom prst="rect">
            <a:avLst/>
          </a:prstGeom>
          <a:solidFill>
            <a:schemeClr val="bg1">
              <a:lumMod val="8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245" name="Rectangle 244"/>
          <p:cNvSpPr/>
          <p:nvPr/>
        </p:nvSpPr>
        <p:spPr>
          <a:xfrm>
            <a:off x="15846014" y="6606556"/>
            <a:ext cx="2772696" cy="1237886"/>
          </a:xfrm>
          <a:prstGeom prst="rect">
            <a:avLst/>
          </a:prstGeom>
          <a:solidFill>
            <a:schemeClr val="bg1">
              <a:lumMod val="9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dirty="0">
              <a:solidFill>
                <a:schemeClr val="tx1">
                  <a:lumMod val="75000"/>
                  <a:lumOff val="25000"/>
                </a:schemeClr>
              </a:solidFill>
            </a:endParaRPr>
          </a:p>
        </p:txBody>
      </p:sp>
      <p:sp>
        <p:nvSpPr>
          <p:cNvPr id="249" name="Rectangle 248"/>
          <p:cNvSpPr/>
          <p:nvPr/>
        </p:nvSpPr>
        <p:spPr>
          <a:xfrm>
            <a:off x="16557931" y="7881224"/>
            <a:ext cx="1462282" cy="461665"/>
          </a:xfrm>
          <a:prstGeom prst="rect">
            <a:avLst/>
          </a:prstGeom>
        </p:spPr>
        <p:txBody>
          <a:bodyPr wrap="square">
            <a:spAutoFit/>
          </a:bodyPr>
          <a:lstStyle/>
          <a:p>
            <a:pPr lvl="0">
              <a:defRPr/>
            </a:pPr>
            <a:r>
              <a:rPr lang="en-US" sz="2400" dirty="0">
                <a:solidFill>
                  <a:schemeClr val="tx1">
                    <a:lumMod val="65000"/>
                    <a:lumOff val="35000"/>
                  </a:schemeClr>
                </a:solidFill>
              </a:rPr>
              <a:t>Ubuntu</a:t>
            </a:r>
          </a:p>
        </p:txBody>
      </p:sp>
      <p:sp>
        <p:nvSpPr>
          <p:cNvPr id="250" name="Rectangle 249"/>
          <p:cNvSpPr/>
          <p:nvPr/>
        </p:nvSpPr>
        <p:spPr>
          <a:xfrm>
            <a:off x="16763466" y="6565136"/>
            <a:ext cx="1051208" cy="400110"/>
          </a:xfrm>
          <a:prstGeom prst="rect">
            <a:avLst/>
          </a:prstGeom>
        </p:spPr>
        <p:txBody>
          <a:bodyPr wrap="square">
            <a:spAutoFit/>
          </a:bodyPr>
          <a:lstStyle/>
          <a:p>
            <a:pPr lvl="0">
              <a:defRPr/>
            </a:pPr>
            <a:r>
              <a:rPr lang="en-US" sz="2000" dirty="0">
                <a:solidFill>
                  <a:schemeClr val="tx1">
                    <a:lumMod val="65000"/>
                    <a:lumOff val="35000"/>
                  </a:schemeClr>
                </a:solidFill>
              </a:rPr>
              <a:t>NOS</a:t>
            </a:r>
          </a:p>
        </p:txBody>
      </p:sp>
      <p:sp>
        <p:nvSpPr>
          <p:cNvPr id="251" name="Rectangle 250"/>
          <p:cNvSpPr/>
          <p:nvPr/>
        </p:nvSpPr>
        <p:spPr>
          <a:xfrm>
            <a:off x="20478722" y="7881791"/>
            <a:ext cx="2772696" cy="483772"/>
          </a:xfrm>
          <a:prstGeom prst="rect">
            <a:avLst/>
          </a:prstGeom>
          <a:solidFill>
            <a:schemeClr val="bg1">
              <a:lumMod val="8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252" name="Rectangle 251"/>
          <p:cNvSpPr/>
          <p:nvPr/>
        </p:nvSpPr>
        <p:spPr>
          <a:xfrm>
            <a:off x="20478722" y="6570272"/>
            <a:ext cx="2772696" cy="1237886"/>
          </a:xfrm>
          <a:prstGeom prst="rect">
            <a:avLst/>
          </a:prstGeom>
          <a:solidFill>
            <a:schemeClr val="bg1">
              <a:lumMod val="9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dirty="0">
              <a:solidFill>
                <a:schemeClr val="tx1">
                  <a:lumMod val="75000"/>
                  <a:lumOff val="25000"/>
                </a:schemeClr>
              </a:solidFill>
            </a:endParaRPr>
          </a:p>
        </p:txBody>
      </p:sp>
      <p:sp>
        <p:nvSpPr>
          <p:cNvPr id="265" name="Rectangle 264"/>
          <p:cNvSpPr/>
          <p:nvPr/>
        </p:nvSpPr>
        <p:spPr>
          <a:xfrm>
            <a:off x="21190639" y="7844940"/>
            <a:ext cx="1462282" cy="461665"/>
          </a:xfrm>
          <a:prstGeom prst="rect">
            <a:avLst/>
          </a:prstGeom>
        </p:spPr>
        <p:txBody>
          <a:bodyPr wrap="square">
            <a:spAutoFit/>
          </a:bodyPr>
          <a:lstStyle/>
          <a:p>
            <a:pPr lvl="0">
              <a:defRPr/>
            </a:pPr>
            <a:r>
              <a:rPr lang="en-US" sz="2400" dirty="0">
                <a:solidFill>
                  <a:schemeClr val="tx1">
                    <a:lumMod val="65000"/>
                    <a:lumOff val="35000"/>
                  </a:schemeClr>
                </a:solidFill>
              </a:rPr>
              <a:t>Ubuntu</a:t>
            </a:r>
          </a:p>
        </p:txBody>
      </p:sp>
      <p:sp>
        <p:nvSpPr>
          <p:cNvPr id="266" name="Rectangle 265"/>
          <p:cNvSpPr/>
          <p:nvPr/>
        </p:nvSpPr>
        <p:spPr>
          <a:xfrm>
            <a:off x="21339466" y="6574210"/>
            <a:ext cx="1051208" cy="400110"/>
          </a:xfrm>
          <a:prstGeom prst="rect">
            <a:avLst/>
          </a:prstGeom>
        </p:spPr>
        <p:txBody>
          <a:bodyPr wrap="square">
            <a:spAutoFit/>
          </a:bodyPr>
          <a:lstStyle/>
          <a:p>
            <a:pPr lvl="0">
              <a:defRPr/>
            </a:pPr>
            <a:r>
              <a:rPr lang="en-US" sz="2000" dirty="0">
                <a:solidFill>
                  <a:schemeClr val="tx1">
                    <a:lumMod val="65000"/>
                    <a:lumOff val="35000"/>
                  </a:schemeClr>
                </a:solidFill>
              </a:rPr>
              <a:t>NOS</a:t>
            </a:r>
          </a:p>
        </p:txBody>
      </p:sp>
      <p:cxnSp>
        <p:nvCxnSpPr>
          <p:cNvPr id="289" name="Straight Connector 288"/>
          <p:cNvCxnSpPr>
            <a:stCxn id="340" idx="0"/>
            <a:endCxn id="334" idx="2"/>
          </p:cNvCxnSpPr>
          <p:nvPr/>
        </p:nvCxnSpPr>
        <p:spPr>
          <a:xfrm flipV="1">
            <a:off x="16245364" y="3350337"/>
            <a:ext cx="551344" cy="2434152"/>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a:stCxn id="341" idx="0"/>
            <a:endCxn id="334" idx="2"/>
          </p:cNvCxnSpPr>
          <p:nvPr/>
        </p:nvCxnSpPr>
        <p:spPr>
          <a:xfrm flipH="1" flipV="1">
            <a:off x="16796709" y="3350338"/>
            <a:ext cx="4065366" cy="2437254"/>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94" name="Rectangle 293"/>
          <p:cNvSpPr/>
          <p:nvPr/>
        </p:nvSpPr>
        <p:spPr>
          <a:xfrm>
            <a:off x="16500942" y="4074814"/>
            <a:ext cx="1051208" cy="400110"/>
          </a:xfrm>
          <a:prstGeom prst="rect">
            <a:avLst/>
          </a:prstGeom>
        </p:spPr>
        <p:txBody>
          <a:bodyPr wrap="square">
            <a:spAutoFit/>
          </a:bodyPr>
          <a:lstStyle/>
          <a:p>
            <a:pPr lvl="0">
              <a:defRPr/>
            </a:pPr>
            <a:r>
              <a:rPr lang="en-US" sz="2000">
                <a:solidFill>
                  <a:schemeClr val="tx1">
                    <a:lumMod val="65000"/>
                    <a:lumOff val="35000"/>
                  </a:schemeClr>
                </a:solidFill>
              </a:rPr>
              <a:t>BGP</a:t>
            </a:r>
            <a:endParaRPr lang="en-US" sz="2000" dirty="0">
              <a:solidFill>
                <a:schemeClr val="tx1">
                  <a:lumMod val="65000"/>
                  <a:lumOff val="35000"/>
                </a:schemeClr>
              </a:solidFill>
            </a:endParaRPr>
          </a:p>
        </p:txBody>
      </p:sp>
      <p:sp>
        <p:nvSpPr>
          <p:cNvPr id="296" name="Rectangle 295"/>
          <p:cNvSpPr/>
          <p:nvPr/>
        </p:nvSpPr>
        <p:spPr>
          <a:xfrm>
            <a:off x="21589778" y="4044130"/>
            <a:ext cx="1051208" cy="400110"/>
          </a:xfrm>
          <a:prstGeom prst="rect">
            <a:avLst/>
          </a:prstGeom>
        </p:spPr>
        <p:txBody>
          <a:bodyPr wrap="square">
            <a:spAutoFit/>
          </a:bodyPr>
          <a:lstStyle/>
          <a:p>
            <a:pPr lvl="0">
              <a:defRPr/>
            </a:pPr>
            <a:r>
              <a:rPr lang="en-US" sz="2000">
                <a:solidFill>
                  <a:schemeClr val="tx1">
                    <a:lumMod val="65000"/>
                    <a:lumOff val="35000"/>
                  </a:schemeClr>
                </a:solidFill>
              </a:rPr>
              <a:t>BGP</a:t>
            </a:r>
            <a:endParaRPr lang="en-US" sz="2000" dirty="0">
              <a:solidFill>
                <a:schemeClr val="tx1">
                  <a:lumMod val="65000"/>
                  <a:lumOff val="35000"/>
                </a:schemeClr>
              </a:solidFill>
            </a:endParaRPr>
          </a:p>
        </p:txBody>
      </p:sp>
      <p:sp>
        <p:nvSpPr>
          <p:cNvPr id="297" name="Rectangle 296"/>
          <p:cNvSpPr/>
          <p:nvPr/>
        </p:nvSpPr>
        <p:spPr>
          <a:xfrm>
            <a:off x="15726762" y="2148490"/>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ISP_1 router</a:t>
            </a:r>
          </a:p>
        </p:txBody>
      </p:sp>
      <p:sp>
        <p:nvSpPr>
          <p:cNvPr id="298" name="Rectangle 297"/>
          <p:cNvSpPr/>
          <p:nvPr/>
        </p:nvSpPr>
        <p:spPr>
          <a:xfrm>
            <a:off x="18349718" y="2155202"/>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ISP_2 router</a:t>
            </a:r>
          </a:p>
        </p:txBody>
      </p:sp>
      <p:sp>
        <p:nvSpPr>
          <p:cNvPr id="299" name="Rectangle 298"/>
          <p:cNvSpPr/>
          <p:nvPr/>
        </p:nvSpPr>
        <p:spPr>
          <a:xfrm>
            <a:off x="20985764" y="2149570"/>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ISP_N router</a:t>
            </a:r>
          </a:p>
        </p:txBody>
      </p:sp>
      <p:sp>
        <p:nvSpPr>
          <p:cNvPr id="304" name="Rectangle 303"/>
          <p:cNvSpPr/>
          <p:nvPr/>
        </p:nvSpPr>
        <p:spPr>
          <a:xfrm>
            <a:off x="19096713" y="10451129"/>
            <a:ext cx="4945150" cy="830997"/>
          </a:xfrm>
          <a:prstGeom prst="rect">
            <a:avLst/>
          </a:prstGeom>
          <a:ln>
            <a:solidFill>
              <a:schemeClr val="tx1">
                <a:lumMod val="75000"/>
                <a:lumOff val="25000"/>
              </a:schemeClr>
            </a:solidFill>
          </a:ln>
          <a:effectLst>
            <a:glow rad="50800">
              <a:srgbClr val="FFFF00"/>
            </a:glow>
          </a:effectLst>
        </p:spPr>
        <p:txBody>
          <a:bodyPr wrap="square">
            <a:spAutoFit/>
          </a:bodyPr>
          <a:lstStyle/>
          <a:p>
            <a:pPr lvl="0">
              <a:defRPr/>
            </a:pPr>
            <a:r>
              <a:rPr lang="en-US" sz="2400" dirty="0">
                <a:solidFill>
                  <a:schemeClr val="tx1">
                    <a:lumMod val="65000"/>
                    <a:lumOff val="35000"/>
                  </a:schemeClr>
                </a:solidFill>
              </a:rPr>
              <a:t>Distinct containers running FRR stack with traditional VRFs inside  </a:t>
            </a:r>
          </a:p>
        </p:txBody>
      </p:sp>
      <p:pic>
        <p:nvPicPr>
          <p:cNvPr id="305" name="Picture 30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704130" y="5807751"/>
            <a:ext cx="731520" cy="731520"/>
          </a:xfrm>
          <a:prstGeom prst="rect">
            <a:avLst/>
          </a:prstGeom>
          <a:effectLst>
            <a:glow rad="63500">
              <a:srgbClr val="FFFF00"/>
            </a:glow>
          </a:effectLst>
        </p:spPr>
      </p:pic>
      <p:pic>
        <p:nvPicPr>
          <p:cNvPr id="307" name="Picture 30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869808" y="5799629"/>
            <a:ext cx="731520" cy="731520"/>
          </a:xfrm>
          <a:prstGeom prst="rect">
            <a:avLst/>
          </a:prstGeom>
          <a:effectLst>
            <a:glow rad="63500">
              <a:srgbClr val="FFFF00"/>
            </a:glow>
          </a:effectLst>
        </p:spPr>
      </p:pic>
      <p:pic>
        <p:nvPicPr>
          <p:cNvPr id="311" name="Picture 31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894416" y="5796835"/>
            <a:ext cx="731520" cy="731520"/>
          </a:xfrm>
          <a:prstGeom prst="rect">
            <a:avLst/>
          </a:prstGeom>
          <a:effectLst>
            <a:glow rad="63500">
              <a:srgbClr val="FFFF00"/>
            </a:glow>
          </a:effectLst>
        </p:spPr>
      </p:pic>
      <p:pic>
        <p:nvPicPr>
          <p:cNvPr id="313" name="Picture 31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320688" y="5808703"/>
            <a:ext cx="731520" cy="731520"/>
          </a:xfrm>
          <a:prstGeom prst="rect">
            <a:avLst/>
          </a:prstGeom>
          <a:effectLst>
            <a:glow rad="63500">
              <a:srgbClr val="FFFF00"/>
            </a:glow>
          </a:effectLst>
        </p:spPr>
      </p:pic>
      <p:pic>
        <p:nvPicPr>
          <p:cNvPr id="315" name="Picture 3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0486366" y="5800581"/>
            <a:ext cx="731520" cy="731520"/>
          </a:xfrm>
          <a:prstGeom prst="rect">
            <a:avLst/>
          </a:prstGeom>
          <a:effectLst>
            <a:glow rad="63500">
              <a:srgbClr val="FFFF00"/>
            </a:glow>
          </a:effectLst>
        </p:spPr>
      </p:pic>
      <p:pic>
        <p:nvPicPr>
          <p:cNvPr id="319" name="Picture 3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510974" y="5797787"/>
            <a:ext cx="731520" cy="731520"/>
          </a:xfrm>
          <a:prstGeom prst="rect">
            <a:avLst/>
          </a:prstGeom>
          <a:effectLst>
            <a:glow rad="63500">
              <a:srgbClr val="FFFF00"/>
            </a:glow>
          </a:effectLst>
        </p:spPr>
      </p:pic>
      <p:grpSp>
        <p:nvGrpSpPr>
          <p:cNvPr id="898" name="Group 897"/>
          <p:cNvGrpSpPr/>
          <p:nvPr/>
        </p:nvGrpSpPr>
        <p:grpSpPr>
          <a:xfrm>
            <a:off x="16305424" y="2717331"/>
            <a:ext cx="1060704" cy="1060704"/>
            <a:chOff x="8316861" y="1854852"/>
            <a:chExt cx="530352" cy="530352"/>
          </a:xfrm>
        </p:grpSpPr>
        <p:pic>
          <p:nvPicPr>
            <p:cNvPr id="328" name="Picture 327"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16861" y="1854852"/>
              <a:ext cx="530352" cy="530352"/>
            </a:xfrm>
            <a:prstGeom prst="rect">
              <a:avLst/>
            </a:prstGeom>
          </p:spPr>
        </p:pic>
        <p:pic>
          <p:nvPicPr>
            <p:cNvPr id="331" name="Picture 330"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320634" y="2102375"/>
              <a:ext cx="237977" cy="274320"/>
            </a:xfrm>
            <a:prstGeom prst="rect">
              <a:avLst/>
            </a:prstGeom>
          </p:spPr>
        </p:pic>
        <p:pic>
          <p:nvPicPr>
            <p:cNvPr id="334" name="Picture 333"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443514" y="1897035"/>
              <a:ext cx="237977" cy="274320"/>
            </a:xfrm>
            <a:prstGeom prst="rect">
              <a:avLst/>
            </a:prstGeom>
          </p:spPr>
        </p:pic>
      </p:grpSp>
      <p:pic>
        <p:nvPicPr>
          <p:cNvPr id="329" name="Picture 328"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994578" y="2723763"/>
            <a:ext cx="1060704" cy="1060704"/>
          </a:xfrm>
          <a:prstGeom prst="rect">
            <a:avLst/>
          </a:prstGeom>
        </p:spPr>
      </p:pic>
      <p:pic>
        <p:nvPicPr>
          <p:cNvPr id="332" name="Picture 331"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8994579" y="3211331"/>
            <a:ext cx="475954" cy="548640"/>
          </a:xfrm>
          <a:prstGeom prst="rect">
            <a:avLst/>
          </a:prstGeom>
        </p:spPr>
      </p:pic>
      <p:grpSp>
        <p:nvGrpSpPr>
          <p:cNvPr id="900" name="Group 899"/>
          <p:cNvGrpSpPr/>
          <p:nvPr/>
        </p:nvGrpSpPr>
        <p:grpSpPr>
          <a:xfrm>
            <a:off x="21582064" y="2690749"/>
            <a:ext cx="1060704" cy="1060704"/>
            <a:chOff x="10042317" y="1854852"/>
            <a:chExt cx="530352" cy="530352"/>
          </a:xfrm>
        </p:grpSpPr>
        <p:pic>
          <p:nvPicPr>
            <p:cNvPr id="330" name="Picture 329"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42317" y="1854852"/>
              <a:ext cx="530352" cy="530352"/>
            </a:xfrm>
            <a:prstGeom prst="rect">
              <a:avLst/>
            </a:prstGeom>
          </p:spPr>
        </p:pic>
        <p:pic>
          <p:nvPicPr>
            <p:cNvPr id="333" name="Picture 332"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042317" y="2103523"/>
              <a:ext cx="237977" cy="274320"/>
            </a:xfrm>
            <a:prstGeom prst="rect">
              <a:avLst/>
            </a:prstGeom>
          </p:spPr>
        </p:pic>
        <p:pic>
          <p:nvPicPr>
            <p:cNvPr id="336" name="Picture 335"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161305" y="1897707"/>
              <a:ext cx="237977" cy="274320"/>
            </a:xfrm>
            <a:prstGeom prst="rect">
              <a:avLst/>
            </a:prstGeom>
          </p:spPr>
        </p:pic>
      </p:grpSp>
      <p:pic>
        <p:nvPicPr>
          <p:cNvPr id="337" name="Picture 336"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5870839" y="6083219"/>
            <a:ext cx="364898" cy="420624"/>
          </a:xfrm>
          <a:prstGeom prst="rect">
            <a:avLst/>
          </a:prstGeom>
        </p:spPr>
      </p:pic>
      <p:pic>
        <p:nvPicPr>
          <p:cNvPr id="339" name="Picture 338"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0475597" y="6074901"/>
            <a:ext cx="364898" cy="420624"/>
          </a:xfrm>
          <a:prstGeom prst="rect">
            <a:avLst/>
          </a:prstGeom>
        </p:spPr>
      </p:pic>
      <p:pic>
        <p:nvPicPr>
          <p:cNvPr id="340" name="Picture 339"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6062915" y="5784489"/>
            <a:ext cx="364898" cy="420624"/>
          </a:xfrm>
          <a:prstGeom prst="rect">
            <a:avLst/>
          </a:prstGeom>
        </p:spPr>
      </p:pic>
      <p:pic>
        <p:nvPicPr>
          <p:cNvPr id="341" name="Picture 340"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0679625" y="5787591"/>
            <a:ext cx="364898" cy="420624"/>
          </a:xfrm>
          <a:prstGeom prst="rect">
            <a:avLst/>
          </a:prstGeom>
        </p:spPr>
      </p:pic>
      <p:pic>
        <p:nvPicPr>
          <p:cNvPr id="342" name="Picture 341"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8078377" y="5944297"/>
            <a:ext cx="364898" cy="420624"/>
          </a:xfrm>
          <a:prstGeom prst="rect">
            <a:avLst/>
          </a:prstGeom>
        </p:spPr>
      </p:pic>
      <p:pic>
        <p:nvPicPr>
          <p:cNvPr id="343" name="Picture 342"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2706205" y="5944297"/>
            <a:ext cx="364898" cy="420624"/>
          </a:xfrm>
          <a:prstGeom prst="rect">
            <a:avLst/>
          </a:prstGeom>
        </p:spPr>
      </p:pic>
      <p:pic>
        <p:nvPicPr>
          <p:cNvPr id="344" name="Picture 343"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9232555" y="2816391"/>
            <a:ext cx="475954" cy="548640"/>
          </a:xfrm>
          <a:prstGeom prst="rect">
            <a:avLst/>
          </a:prstGeom>
        </p:spPr>
      </p:pic>
      <p:pic>
        <p:nvPicPr>
          <p:cNvPr id="345" name="Picture 344"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2048759" y="3186971"/>
            <a:ext cx="475954" cy="548640"/>
          </a:xfrm>
          <a:prstGeom prst="rect">
            <a:avLst/>
          </a:prstGeom>
        </p:spPr>
      </p:pic>
      <p:cxnSp>
        <p:nvCxnSpPr>
          <p:cNvPr id="293" name="Straight Connector 292"/>
          <p:cNvCxnSpPr>
            <a:stCxn id="343" idx="0"/>
            <a:endCxn id="345" idx="2"/>
          </p:cNvCxnSpPr>
          <p:nvPr/>
        </p:nvCxnSpPr>
        <p:spPr>
          <a:xfrm flipH="1" flipV="1">
            <a:off x="22286737" y="3735612"/>
            <a:ext cx="601918" cy="220868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341" idx="0"/>
            <a:endCxn id="336" idx="2"/>
          </p:cNvCxnSpPr>
          <p:nvPr/>
        </p:nvCxnSpPr>
        <p:spPr>
          <a:xfrm flipV="1">
            <a:off x="20862074" y="3325099"/>
            <a:ext cx="1195944" cy="2462492"/>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a:stCxn id="342" idx="0"/>
            <a:endCxn id="344" idx="2"/>
          </p:cNvCxnSpPr>
          <p:nvPr/>
        </p:nvCxnSpPr>
        <p:spPr>
          <a:xfrm flipV="1">
            <a:off x="18260827" y="3365032"/>
            <a:ext cx="1209706" cy="257926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a:stCxn id="339" idx="0"/>
            <a:endCxn id="332" idx="2"/>
          </p:cNvCxnSpPr>
          <p:nvPr/>
        </p:nvCxnSpPr>
        <p:spPr>
          <a:xfrm flipH="1" flipV="1">
            <a:off x="19232557" y="3759972"/>
            <a:ext cx="1425490" cy="2314930"/>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a:stCxn id="331" idx="2"/>
            <a:endCxn id="339" idx="0"/>
          </p:cNvCxnSpPr>
          <p:nvPr/>
        </p:nvCxnSpPr>
        <p:spPr>
          <a:xfrm>
            <a:off x="16550949" y="3761017"/>
            <a:ext cx="4107098" cy="2313884"/>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a:stCxn id="333" idx="2"/>
          </p:cNvCxnSpPr>
          <p:nvPr/>
        </p:nvCxnSpPr>
        <p:spPr>
          <a:xfrm flipH="1">
            <a:off x="20679625" y="3736731"/>
            <a:ext cx="1140418" cy="2283940"/>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a:stCxn id="337" idx="0"/>
            <a:endCxn id="331" idx="2"/>
          </p:cNvCxnSpPr>
          <p:nvPr/>
        </p:nvCxnSpPr>
        <p:spPr>
          <a:xfrm flipV="1">
            <a:off x="16053288" y="3761018"/>
            <a:ext cx="497660" cy="2322202"/>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a:stCxn id="337" idx="0"/>
            <a:endCxn id="332" idx="2"/>
          </p:cNvCxnSpPr>
          <p:nvPr/>
        </p:nvCxnSpPr>
        <p:spPr>
          <a:xfrm flipV="1">
            <a:off x="16053288" y="3759971"/>
            <a:ext cx="3179268" cy="2323248"/>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a:stCxn id="337" idx="0"/>
            <a:endCxn id="333" idx="2"/>
          </p:cNvCxnSpPr>
          <p:nvPr/>
        </p:nvCxnSpPr>
        <p:spPr>
          <a:xfrm flipV="1">
            <a:off x="16053289" y="3736731"/>
            <a:ext cx="5766754" cy="2346488"/>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a:stCxn id="343" idx="0"/>
            <a:endCxn id="344" idx="2"/>
          </p:cNvCxnSpPr>
          <p:nvPr/>
        </p:nvCxnSpPr>
        <p:spPr>
          <a:xfrm flipH="1" flipV="1">
            <a:off x="19470533" y="3365032"/>
            <a:ext cx="3418122" cy="257926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stCxn id="342" idx="0"/>
            <a:endCxn id="345" idx="2"/>
          </p:cNvCxnSpPr>
          <p:nvPr/>
        </p:nvCxnSpPr>
        <p:spPr>
          <a:xfrm flipV="1">
            <a:off x="18260827" y="3735612"/>
            <a:ext cx="4025910" cy="220868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374" name="Rectangle 373"/>
          <p:cNvSpPr/>
          <p:nvPr/>
        </p:nvSpPr>
        <p:spPr>
          <a:xfrm>
            <a:off x="15990439" y="7024251"/>
            <a:ext cx="2747486" cy="707886"/>
          </a:xfrm>
          <a:prstGeom prst="rect">
            <a:avLst/>
          </a:prstGeom>
        </p:spPr>
        <p:txBody>
          <a:bodyPr wrap="square">
            <a:spAutoFit/>
          </a:bodyPr>
          <a:lstStyle/>
          <a:p>
            <a:pPr lvl="0">
              <a:defRPr/>
            </a:pPr>
            <a:r>
              <a:rPr lang="en-US" sz="2000" dirty="0">
                <a:solidFill>
                  <a:schemeClr val="tx1">
                    <a:lumMod val="65000"/>
                    <a:lumOff val="35000"/>
                  </a:schemeClr>
                </a:solidFill>
              </a:rPr>
              <a:t>VLAN, MLAG, LLDP, REST, ACLs, </a:t>
            </a:r>
            <a:r>
              <a:rPr lang="en-US" sz="2000" dirty="0" err="1">
                <a:solidFill>
                  <a:schemeClr val="tx1">
                    <a:lumMod val="65000"/>
                    <a:lumOff val="35000"/>
                  </a:schemeClr>
                </a:solidFill>
              </a:rPr>
              <a:t>etc</a:t>
            </a:r>
            <a:r>
              <a:rPr lang="en-US" sz="2000" dirty="0">
                <a:solidFill>
                  <a:schemeClr val="tx1">
                    <a:lumMod val="65000"/>
                    <a:lumOff val="35000"/>
                  </a:schemeClr>
                </a:solidFill>
              </a:rPr>
              <a:t> </a:t>
            </a:r>
          </a:p>
        </p:txBody>
      </p:sp>
      <p:sp>
        <p:nvSpPr>
          <p:cNvPr id="375" name="Rectangle 374"/>
          <p:cNvSpPr/>
          <p:nvPr/>
        </p:nvSpPr>
        <p:spPr>
          <a:xfrm>
            <a:off x="20623148" y="6974677"/>
            <a:ext cx="2896952" cy="707886"/>
          </a:xfrm>
          <a:prstGeom prst="rect">
            <a:avLst/>
          </a:prstGeom>
        </p:spPr>
        <p:txBody>
          <a:bodyPr wrap="square">
            <a:spAutoFit/>
          </a:bodyPr>
          <a:lstStyle/>
          <a:p>
            <a:pPr lvl="0">
              <a:defRPr/>
            </a:pPr>
            <a:r>
              <a:rPr lang="en-US" sz="2000" dirty="0">
                <a:solidFill>
                  <a:schemeClr val="tx1">
                    <a:lumMod val="65000"/>
                    <a:lumOff val="35000"/>
                  </a:schemeClr>
                </a:solidFill>
              </a:rPr>
              <a:t>VLAN, MLAG, LLDP, REST, ACLs, </a:t>
            </a:r>
            <a:r>
              <a:rPr lang="en-US" sz="2000" dirty="0" err="1">
                <a:solidFill>
                  <a:schemeClr val="tx1">
                    <a:lumMod val="65000"/>
                    <a:lumOff val="35000"/>
                  </a:schemeClr>
                </a:solidFill>
              </a:rPr>
              <a:t>etc</a:t>
            </a:r>
            <a:r>
              <a:rPr lang="en-US" sz="2000" dirty="0">
                <a:solidFill>
                  <a:schemeClr val="tx1">
                    <a:lumMod val="65000"/>
                    <a:lumOff val="35000"/>
                  </a:schemeClr>
                </a:solidFill>
              </a:rPr>
              <a:t> </a:t>
            </a:r>
          </a:p>
        </p:txBody>
      </p:sp>
      <p:grpSp>
        <p:nvGrpSpPr>
          <p:cNvPr id="945" name="Group 944"/>
          <p:cNvGrpSpPr/>
          <p:nvPr/>
        </p:nvGrpSpPr>
        <p:grpSpPr>
          <a:xfrm>
            <a:off x="17302166" y="10477109"/>
            <a:ext cx="731520" cy="746660"/>
            <a:chOff x="7884136" y="6107543"/>
            <a:chExt cx="365760" cy="373330"/>
          </a:xfrm>
        </p:grpSpPr>
        <p:pic>
          <p:nvPicPr>
            <p:cNvPr id="376" name="Picture 37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84136" y="6115113"/>
              <a:ext cx="365760" cy="365760"/>
            </a:xfrm>
            <a:prstGeom prst="rect">
              <a:avLst/>
            </a:prstGeom>
          </p:spPr>
        </p:pic>
        <p:pic>
          <p:nvPicPr>
            <p:cNvPr id="377" name="Picture 376"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884651" y="6256908"/>
              <a:ext cx="182449" cy="210312"/>
            </a:xfrm>
            <a:prstGeom prst="rect">
              <a:avLst/>
            </a:prstGeom>
          </p:spPr>
        </p:pic>
        <p:pic>
          <p:nvPicPr>
            <p:cNvPr id="378" name="Picture 377"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980689" y="6107543"/>
              <a:ext cx="182449" cy="210312"/>
            </a:xfrm>
            <a:prstGeom prst="rect">
              <a:avLst/>
            </a:prstGeom>
          </p:spPr>
        </p:pic>
      </p:grpSp>
      <p:grpSp>
        <p:nvGrpSpPr>
          <p:cNvPr id="946" name="Group 945"/>
          <p:cNvGrpSpPr/>
          <p:nvPr/>
        </p:nvGrpSpPr>
        <p:grpSpPr>
          <a:xfrm>
            <a:off x="18177798" y="10513497"/>
            <a:ext cx="731520" cy="731520"/>
            <a:chOff x="8814532" y="6197306"/>
            <a:chExt cx="365760" cy="365760"/>
          </a:xfrm>
        </p:grpSpPr>
        <p:pic>
          <p:nvPicPr>
            <p:cNvPr id="380" name="Picture 37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814532" y="6197306"/>
              <a:ext cx="365760" cy="365760"/>
            </a:xfrm>
            <a:prstGeom prst="rect">
              <a:avLst/>
            </a:prstGeom>
          </p:spPr>
        </p:pic>
        <p:pic>
          <p:nvPicPr>
            <p:cNvPr id="381" name="Picture 380"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912147" y="6270561"/>
              <a:ext cx="182449" cy="210312"/>
            </a:xfrm>
            <a:prstGeom prst="rect">
              <a:avLst/>
            </a:prstGeom>
          </p:spPr>
        </p:pic>
      </p:grpSp>
      <p:sp>
        <p:nvSpPr>
          <p:cNvPr id="383" name="Rectangle 382"/>
          <p:cNvSpPr/>
          <p:nvPr/>
        </p:nvSpPr>
        <p:spPr>
          <a:xfrm>
            <a:off x="8397298" y="5334079"/>
            <a:ext cx="3514092" cy="2142984"/>
          </a:xfrm>
          <a:prstGeom prst="rect">
            <a:avLst/>
          </a:prstGeom>
          <a:noFill/>
          <a:ln w="19050">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84" name="Straight Connector 383"/>
          <p:cNvCxnSpPr/>
          <p:nvPr/>
        </p:nvCxnSpPr>
        <p:spPr>
          <a:xfrm flipH="1" flipV="1">
            <a:off x="11919501" y="7462650"/>
            <a:ext cx="3246086" cy="1641502"/>
          </a:xfrm>
          <a:prstGeom prst="line">
            <a:avLst/>
          </a:prstGeom>
          <a:ln w="19050" cap="rnd">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H="1">
            <a:off x="11926856" y="4753315"/>
            <a:ext cx="3197440" cy="594052"/>
          </a:xfrm>
          <a:prstGeom prst="line">
            <a:avLst/>
          </a:prstGeom>
          <a:ln w="19050" cap="rnd">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1">
            <a:schemeClr val="accent1"/>
          </a:lnRef>
          <a:fillRef idx="0">
            <a:schemeClr val="accent1"/>
          </a:fillRef>
          <a:effectRef idx="0">
            <a:schemeClr val="accent1"/>
          </a:effectRef>
          <a:fontRef idx="minor">
            <a:schemeClr val="tx1"/>
          </a:fontRef>
        </p:style>
      </p:cxnSp>
      <p:pic>
        <p:nvPicPr>
          <p:cNvPr id="390" name="Picture 389"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595711" y="3875589"/>
            <a:ext cx="475954" cy="548640"/>
          </a:xfrm>
          <a:prstGeom prst="rect">
            <a:avLst/>
          </a:prstGeom>
        </p:spPr>
      </p:pic>
      <p:pic>
        <p:nvPicPr>
          <p:cNvPr id="391" name="Picture 390"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1852015" y="4297385"/>
            <a:ext cx="475954" cy="548640"/>
          </a:xfrm>
          <a:prstGeom prst="rect">
            <a:avLst/>
          </a:prstGeom>
        </p:spPr>
      </p:pic>
      <p:pic>
        <p:nvPicPr>
          <p:cNvPr id="308" name="Picture 307"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935491" y="5840077"/>
            <a:ext cx="475954" cy="548640"/>
          </a:xfrm>
          <a:prstGeom prst="rect">
            <a:avLst/>
          </a:prstGeom>
        </p:spPr>
      </p:pic>
      <p:pic>
        <p:nvPicPr>
          <p:cNvPr id="309" name="Picture 308"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844807" y="5849791"/>
            <a:ext cx="475954" cy="548640"/>
          </a:xfrm>
          <a:prstGeom prst="rect">
            <a:avLst/>
          </a:prstGeom>
        </p:spPr>
      </p:pic>
      <p:pic>
        <p:nvPicPr>
          <p:cNvPr id="310" name="Picture 30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89500" y="5776559"/>
            <a:ext cx="1060704" cy="1060704"/>
          </a:xfrm>
          <a:prstGeom prst="rect">
            <a:avLst/>
          </a:prstGeom>
        </p:spPr>
      </p:pic>
      <p:pic>
        <p:nvPicPr>
          <p:cNvPr id="312" name="Picture 31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343828" y="5790281"/>
            <a:ext cx="1060704" cy="1060704"/>
          </a:xfrm>
          <a:prstGeom prst="rect">
            <a:avLst/>
          </a:prstGeom>
        </p:spPr>
      </p:pic>
      <p:pic>
        <p:nvPicPr>
          <p:cNvPr id="314" name="Picture 31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980502" y="8385003"/>
            <a:ext cx="1060704" cy="1060704"/>
          </a:xfrm>
          <a:prstGeom prst="rect">
            <a:avLst/>
          </a:prstGeom>
        </p:spPr>
      </p:pic>
      <p:pic>
        <p:nvPicPr>
          <p:cNvPr id="316" name="Picture 31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214646" y="8413701"/>
            <a:ext cx="1060704" cy="1060704"/>
          </a:xfrm>
          <a:prstGeom prst="rect">
            <a:avLst/>
          </a:prstGeom>
        </p:spPr>
      </p:pic>
      <p:pic>
        <p:nvPicPr>
          <p:cNvPr id="317" name="Picture 31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344814" y="8397863"/>
            <a:ext cx="1060704" cy="1060704"/>
          </a:xfrm>
          <a:prstGeom prst="rect">
            <a:avLst/>
          </a:prstGeom>
        </p:spPr>
      </p:pic>
      <p:pic>
        <p:nvPicPr>
          <p:cNvPr id="318" name="Picture 3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57640" y="8413701"/>
            <a:ext cx="1060704" cy="1060704"/>
          </a:xfrm>
          <a:prstGeom prst="rect">
            <a:avLst/>
          </a:prstGeom>
        </p:spPr>
      </p:pic>
      <p:pic>
        <p:nvPicPr>
          <p:cNvPr id="320" name="Picture 3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89314" y="8414997"/>
            <a:ext cx="1060704" cy="1060704"/>
          </a:xfrm>
          <a:prstGeom prst="rect">
            <a:avLst/>
          </a:prstGeom>
        </p:spPr>
      </p:pic>
      <p:pic>
        <p:nvPicPr>
          <p:cNvPr id="321" name="Picture 32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8410857"/>
            <a:ext cx="1060704" cy="1060704"/>
          </a:xfrm>
          <a:prstGeom prst="rect">
            <a:avLst/>
          </a:prstGeom>
        </p:spPr>
      </p:pic>
      <p:sp>
        <p:nvSpPr>
          <p:cNvPr id="213" name="Rectangle 212">
            <a:extLst>
              <a:ext uri="{FF2B5EF4-FFF2-40B4-BE49-F238E27FC236}">
                <a16:creationId xmlns:a16="http://schemas.microsoft.com/office/drawing/2014/main" id="{3E87DACA-B05F-524E-9CD8-45945230E061}"/>
              </a:ext>
            </a:extLst>
          </p:cNvPr>
          <p:cNvSpPr/>
          <p:nvPr/>
        </p:nvSpPr>
        <p:spPr>
          <a:xfrm rot="10800000">
            <a:off x="32797" y="8456971"/>
            <a:ext cx="4988074" cy="459552"/>
          </a:xfrm>
          <a:prstGeom prst="rect">
            <a:avLst/>
          </a:prstGeom>
          <a:gradFill flip="none" rotWithShape="1">
            <a:gsLst>
              <a:gs pos="0">
                <a:schemeClr val="accent1">
                  <a:lumMod val="5000"/>
                  <a:lumOff val="95000"/>
                  <a:alpha val="70000"/>
                </a:schemeClr>
              </a:gs>
              <a:gs pos="84000">
                <a:srgbClr val="D76168">
                  <a:alpha val="7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9" name="Rectangle 218">
            <a:extLst>
              <a:ext uri="{FF2B5EF4-FFF2-40B4-BE49-F238E27FC236}">
                <a16:creationId xmlns:a16="http://schemas.microsoft.com/office/drawing/2014/main" id="{AD0A158F-FBE8-8C42-931F-262355C5F84E}"/>
              </a:ext>
            </a:extLst>
          </p:cNvPr>
          <p:cNvSpPr/>
          <p:nvPr/>
        </p:nvSpPr>
        <p:spPr>
          <a:xfrm>
            <a:off x="5033479" y="8444605"/>
            <a:ext cx="4992738" cy="474872"/>
          </a:xfrm>
          <a:prstGeom prst="rect">
            <a:avLst/>
          </a:prstGeom>
          <a:gradFill flip="none" rotWithShape="1">
            <a:gsLst>
              <a:gs pos="0">
                <a:schemeClr val="accent1">
                  <a:lumMod val="5000"/>
                  <a:lumOff val="95000"/>
                  <a:alpha val="70000"/>
                </a:schemeClr>
              </a:gs>
              <a:gs pos="84000">
                <a:srgbClr val="D76168">
                  <a:alpha val="7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214" name="Picture 213" descr="Pluribus_Asset Asset 75@400ppi.png">
            <a:extLst>
              <a:ext uri="{FF2B5EF4-FFF2-40B4-BE49-F238E27FC236}">
                <a16:creationId xmlns:a16="http://schemas.microsoft.com/office/drawing/2014/main" id="{701B58A8-8183-B243-BCF1-A19F0F66426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717932" y="8369047"/>
            <a:ext cx="632424" cy="548640"/>
          </a:xfrm>
          <a:prstGeom prst="rect">
            <a:avLst/>
          </a:prstGeom>
        </p:spPr>
      </p:pic>
      <p:sp>
        <p:nvSpPr>
          <p:cNvPr id="223" name="Rectangle 222">
            <a:extLst>
              <a:ext uri="{FF2B5EF4-FFF2-40B4-BE49-F238E27FC236}">
                <a16:creationId xmlns:a16="http://schemas.microsoft.com/office/drawing/2014/main" id="{3E87DACA-B05F-524E-9CD8-45945230E061}"/>
              </a:ext>
            </a:extLst>
          </p:cNvPr>
          <p:cNvSpPr/>
          <p:nvPr/>
        </p:nvSpPr>
        <p:spPr>
          <a:xfrm rot="10800000">
            <a:off x="20191" y="8979389"/>
            <a:ext cx="4988074" cy="459552"/>
          </a:xfrm>
          <a:prstGeom prst="rect">
            <a:avLst/>
          </a:prstGeom>
          <a:gradFill flip="none" rotWithShape="1">
            <a:gsLst>
              <a:gs pos="100000">
                <a:srgbClr val="0070C0"/>
              </a:gs>
              <a:gs pos="0">
                <a:schemeClr val="tx2">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24" name="Rectangle 223">
            <a:extLst>
              <a:ext uri="{FF2B5EF4-FFF2-40B4-BE49-F238E27FC236}">
                <a16:creationId xmlns:a16="http://schemas.microsoft.com/office/drawing/2014/main" id="{AD0A158F-FBE8-8C42-931F-262355C5F84E}"/>
              </a:ext>
            </a:extLst>
          </p:cNvPr>
          <p:cNvSpPr/>
          <p:nvPr/>
        </p:nvSpPr>
        <p:spPr>
          <a:xfrm>
            <a:off x="5020873" y="8979360"/>
            <a:ext cx="4992738" cy="459582"/>
          </a:xfrm>
          <a:prstGeom prst="rect">
            <a:avLst/>
          </a:prstGeom>
          <a:gradFill flip="none" rotWithShape="1">
            <a:gsLst>
              <a:gs pos="100000">
                <a:srgbClr val="0070C0"/>
              </a:gs>
              <a:gs pos="4000">
                <a:schemeClr val="tx2">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225" name="Picture 224" descr="Pluribus_Asset Asset 76@400ppi.png">
            <a:extLst>
              <a:ext uri="{FF2B5EF4-FFF2-40B4-BE49-F238E27FC236}">
                <a16:creationId xmlns:a16="http://schemas.microsoft.com/office/drawing/2014/main" id="{DC354201-848F-8540-97D0-C106F089CB3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727223" y="8968143"/>
            <a:ext cx="632426" cy="548640"/>
          </a:xfrm>
          <a:prstGeom prst="rect">
            <a:avLst/>
          </a:prstGeom>
        </p:spPr>
      </p:pic>
      <p:sp>
        <p:nvSpPr>
          <p:cNvPr id="3" name="Freeform 2"/>
          <p:cNvSpPr/>
          <p:nvPr/>
        </p:nvSpPr>
        <p:spPr>
          <a:xfrm>
            <a:off x="984056" y="2341195"/>
            <a:ext cx="9345168" cy="8193024"/>
          </a:xfrm>
          <a:custGeom>
            <a:avLst/>
            <a:gdLst>
              <a:gd name="connsiteX0" fmla="*/ 0 w 4672584"/>
              <a:gd name="connsiteY0" fmla="*/ 4096512 h 4096512"/>
              <a:gd name="connsiteX1" fmla="*/ 630936 w 4672584"/>
              <a:gd name="connsiteY1" fmla="*/ 3410712 h 4096512"/>
              <a:gd name="connsiteX2" fmla="*/ 2267712 w 4672584"/>
              <a:gd name="connsiteY2" fmla="*/ 2112264 h 4096512"/>
              <a:gd name="connsiteX3" fmla="*/ 3300984 w 4672584"/>
              <a:gd name="connsiteY3" fmla="*/ 3218688 h 4096512"/>
              <a:gd name="connsiteX4" fmla="*/ 3931920 w 4672584"/>
              <a:gd name="connsiteY4" fmla="*/ 2240280 h 4096512"/>
              <a:gd name="connsiteX5" fmla="*/ 3584448 w 4672584"/>
              <a:gd name="connsiteY5" fmla="*/ 1170432 h 4096512"/>
              <a:gd name="connsiteX6" fmla="*/ 4672584 w 4672584"/>
              <a:gd name="connsiteY6" fmla="*/ 0 h 409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2584" h="4096512">
                <a:moveTo>
                  <a:pt x="0" y="4096512"/>
                </a:moveTo>
                <a:cubicBezTo>
                  <a:pt x="126492" y="3918966"/>
                  <a:pt x="252984" y="3741420"/>
                  <a:pt x="630936" y="3410712"/>
                </a:cubicBezTo>
                <a:cubicBezTo>
                  <a:pt x="1008888" y="3080004"/>
                  <a:pt x="1822704" y="2144268"/>
                  <a:pt x="2267712" y="2112264"/>
                </a:cubicBezTo>
                <a:cubicBezTo>
                  <a:pt x="2712720" y="2080260"/>
                  <a:pt x="3023616" y="3197352"/>
                  <a:pt x="3300984" y="3218688"/>
                </a:cubicBezTo>
                <a:cubicBezTo>
                  <a:pt x="3578352" y="3240024"/>
                  <a:pt x="3884676" y="2581656"/>
                  <a:pt x="3931920" y="2240280"/>
                </a:cubicBezTo>
                <a:cubicBezTo>
                  <a:pt x="3979164" y="1898904"/>
                  <a:pt x="3461004" y="1543812"/>
                  <a:pt x="3584448" y="1170432"/>
                </a:cubicBezTo>
                <a:cubicBezTo>
                  <a:pt x="3707892" y="797052"/>
                  <a:pt x="4190238" y="398526"/>
                  <a:pt x="4672584" y="0"/>
                </a:cubicBezTo>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97" name="Freeform 896"/>
          <p:cNvSpPr/>
          <p:nvPr/>
        </p:nvSpPr>
        <p:spPr>
          <a:xfrm>
            <a:off x="4098619" y="2505787"/>
            <a:ext cx="8047790" cy="8321040"/>
          </a:xfrm>
          <a:custGeom>
            <a:avLst/>
            <a:gdLst>
              <a:gd name="connsiteX0" fmla="*/ 207511 w 4023895"/>
              <a:gd name="connsiteY0" fmla="*/ 4160520 h 4160520"/>
              <a:gd name="connsiteX1" fmla="*/ 42919 w 4023895"/>
              <a:gd name="connsiteY1" fmla="*/ 3502152 h 4160520"/>
              <a:gd name="connsiteX2" fmla="*/ 902455 w 4023895"/>
              <a:gd name="connsiteY2" fmla="*/ 2121408 h 4160520"/>
              <a:gd name="connsiteX3" fmla="*/ 2703823 w 4023895"/>
              <a:gd name="connsiteY3" fmla="*/ 3291840 h 4160520"/>
              <a:gd name="connsiteX4" fmla="*/ 3627367 w 4023895"/>
              <a:gd name="connsiteY4" fmla="*/ 2029968 h 4160520"/>
              <a:gd name="connsiteX5" fmla="*/ 3956551 w 4023895"/>
              <a:gd name="connsiteY5" fmla="*/ 868680 h 4160520"/>
              <a:gd name="connsiteX6" fmla="*/ 2365495 w 4023895"/>
              <a:gd name="connsiteY6" fmla="*/ 0 h 416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895" h="4160520">
                <a:moveTo>
                  <a:pt x="207511" y="4160520"/>
                </a:moveTo>
                <a:cubicBezTo>
                  <a:pt x="67303" y="4001262"/>
                  <a:pt x="-72905" y="3842004"/>
                  <a:pt x="42919" y="3502152"/>
                </a:cubicBezTo>
                <a:cubicBezTo>
                  <a:pt x="158743" y="3162300"/>
                  <a:pt x="458971" y="2156460"/>
                  <a:pt x="902455" y="2121408"/>
                </a:cubicBezTo>
                <a:cubicBezTo>
                  <a:pt x="1345939" y="2086356"/>
                  <a:pt x="2249671" y="3307080"/>
                  <a:pt x="2703823" y="3291840"/>
                </a:cubicBezTo>
                <a:cubicBezTo>
                  <a:pt x="3157975" y="3276600"/>
                  <a:pt x="3418579" y="2433828"/>
                  <a:pt x="3627367" y="2029968"/>
                </a:cubicBezTo>
                <a:cubicBezTo>
                  <a:pt x="3836155" y="1626108"/>
                  <a:pt x="4166863" y="1207008"/>
                  <a:pt x="3956551" y="868680"/>
                </a:cubicBezTo>
                <a:cubicBezTo>
                  <a:pt x="3746239" y="530352"/>
                  <a:pt x="2365495" y="0"/>
                  <a:pt x="2365495" y="0"/>
                </a:cubicBezTo>
              </a:path>
            </a:pathLst>
          </a:cu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Tree>
    <p:extLst>
      <p:ext uri="{BB962C8B-B14F-4D97-AF65-F5344CB8AC3E}">
        <p14:creationId xmlns:p14="http://schemas.microsoft.com/office/powerpoint/2010/main" val="2022169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4" name="Picture 9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86697" y="1192516"/>
            <a:ext cx="3376580" cy="1865702"/>
          </a:xfrm>
          <a:prstGeom prst="rect">
            <a:avLst/>
          </a:prstGeom>
        </p:spPr>
      </p:pic>
      <p:pic>
        <p:nvPicPr>
          <p:cNvPr id="973" name="Picture 97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7586" y="1391167"/>
            <a:ext cx="2329458" cy="1459552"/>
          </a:xfrm>
          <a:prstGeom prst="rect">
            <a:avLst/>
          </a:prstGeom>
        </p:spPr>
      </p:pic>
      <p:pic>
        <p:nvPicPr>
          <p:cNvPr id="972" name="Picture 97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4010" y="1486744"/>
            <a:ext cx="1856058" cy="1384906"/>
          </a:xfrm>
          <a:prstGeom prst="rect">
            <a:avLst/>
          </a:prstGeom>
        </p:spPr>
      </p:pic>
      <p:pic>
        <p:nvPicPr>
          <p:cNvPr id="948" name="Picture 947">
            <a:extLst>
              <a:ext uri="{FF2B5EF4-FFF2-40B4-BE49-F238E27FC236}">
                <a16:creationId xmlns:a16="http://schemas.microsoft.com/office/drawing/2014/main" id="{13982ACA-A9AA-434E-8B5D-E1A66DB3F7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21922" y="2619277"/>
            <a:ext cx="3556846" cy="2155132"/>
          </a:xfrm>
          <a:prstGeom prst="rect">
            <a:avLst/>
          </a:prstGeom>
        </p:spPr>
      </p:pic>
      <p:sp>
        <p:nvSpPr>
          <p:cNvPr id="2" name="Title 1"/>
          <p:cNvSpPr>
            <a:spLocks noGrp="1"/>
          </p:cNvSpPr>
          <p:nvPr>
            <p:ph type="title"/>
          </p:nvPr>
        </p:nvSpPr>
        <p:spPr>
          <a:xfrm>
            <a:off x="327139" y="975291"/>
            <a:ext cx="24022494" cy="1037926"/>
          </a:xfrm>
        </p:spPr>
        <p:txBody>
          <a:bodyPr/>
          <a:lstStyle/>
          <a:p>
            <a:r>
              <a:rPr lang="en-US" sz="6600" dirty="0"/>
              <a:t>Edge Computing Environments: Cost, Space, Power at a Premium </a:t>
            </a:r>
            <a:br>
              <a:rPr lang="en-US" dirty="0"/>
            </a:br>
            <a:r>
              <a:rPr lang="en-US" sz="4400" dirty="0"/>
              <a:t>Collapsing the DC Gateway in the Switching Fabric</a:t>
            </a:r>
            <a:br>
              <a:rPr lang="en-US" sz="4800" dirty="0"/>
            </a:br>
            <a:endParaRPr lang="en-US" dirty="0"/>
          </a:p>
        </p:txBody>
      </p:sp>
      <p:sp>
        <p:nvSpPr>
          <p:cNvPr id="4" name="Slide Number Placeholder 3"/>
          <p:cNvSpPr>
            <a:spLocks noGrp="1"/>
          </p:cNvSpPr>
          <p:nvPr>
            <p:ph type="sldNum" sz="quarter" idx="4"/>
          </p:nvPr>
        </p:nvSpPr>
        <p:spPr>
          <a:xfrm>
            <a:off x="688833" y="5840611"/>
            <a:ext cx="1422400" cy="365125"/>
          </a:xfrm>
          <a:prstGeom prst="rect">
            <a:avLst/>
          </a:prstGeom>
        </p:spPr>
        <p:txBody>
          <a:bodyPr/>
          <a:lstStyle>
            <a:defPPr>
              <a:defRPr lang="en-US"/>
            </a:defPPr>
            <a:lvl1pPr marL="0" algn="l" defTabSz="914400" rtl="0" eaLnBrk="1" latinLnBrk="0" hangingPunct="1">
              <a:defRPr sz="1333" b="0" kern="1200">
                <a:solidFill>
                  <a:schemeClr val="bg1"/>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pPr>
            <a:fld id="{75897B0D-BA2C-2244-86F3-025175B80EAC}" type="slidenum">
              <a:rPr lang="en-US" smtClean="0">
                <a:solidFill>
                  <a:prstClr val="white"/>
                </a:solidFill>
              </a:rPr>
              <a:pPr defTabSz="1219170" fontAlgn="base">
                <a:spcBef>
                  <a:spcPct val="0"/>
                </a:spcBef>
                <a:spcAft>
                  <a:spcPct val="0"/>
                </a:spcAft>
              </a:pPr>
              <a:t>18</a:t>
            </a:fld>
            <a:endParaRPr lang="en-US" dirty="0">
              <a:solidFill>
                <a:prstClr val="white"/>
              </a:solidFill>
            </a:endParaRP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8077" y="8663213"/>
            <a:ext cx="1066800" cy="106680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22407" y="8663213"/>
            <a:ext cx="1066800" cy="10668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5847" y="8663213"/>
            <a:ext cx="1066800" cy="1066800"/>
          </a:xfrm>
          <a:prstGeom prst="rect">
            <a:avLst/>
          </a:prstGeom>
        </p:spPr>
      </p:pic>
      <p:cxnSp>
        <p:nvCxnSpPr>
          <p:cNvPr id="8" name="Straight Connector 7"/>
          <p:cNvCxnSpPr>
            <a:endCxn id="32" idx="2"/>
          </p:cNvCxnSpPr>
          <p:nvPr/>
        </p:nvCxnSpPr>
        <p:spPr>
          <a:xfrm flipV="1">
            <a:off x="1001042" y="9730014"/>
            <a:ext cx="1767554"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32" idx="2"/>
          </p:cNvCxnSpPr>
          <p:nvPr/>
        </p:nvCxnSpPr>
        <p:spPr>
          <a:xfrm flipV="1">
            <a:off x="2768595" y="9730013"/>
            <a:ext cx="0"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5802877" y="10506814"/>
            <a:ext cx="1060128" cy="1405694"/>
            <a:chOff x="3115815" y="5330422"/>
            <a:chExt cx="530064" cy="702847"/>
          </a:xfrm>
        </p:grpSpPr>
        <p:sp>
          <p:nvSpPr>
            <p:cNvPr id="11" name="Rectangle 10"/>
            <p:cNvSpPr/>
            <p:nvPr/>
          </p:nvSpPr>
          <p:spPr>
            <a:xfrm>
              <a:off x="3115815"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 name="Oval 11"/>
            <p:cNvSpPr/>
            <p:nvPr/>
          </p:nvSpPr>
          <p:spPr>
            <a:xfrm>
              <a:off x="3526811"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 name="Straight Connector 12"/>
            <p:cNvCxnSpPr/>
            <p:nvPr/>
          </p:nvCxnSpPr>
          <p:spPr>
            <a:xfrm>
              <a:off x="318308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27267"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73551"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31983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368224"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1450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141515"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0" name="Rectangle 19"/>
            <p:cNvSpPr/>
            <p:nvPr/>
          </p:nvSpPr>
          <p:spPr>
            <a:xfrm>
              <a:off x="3115815"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 name="Oval 20"/>
            <p:cNvSpPr/>
            <p:nvPr/>
          </p:nvSpPr>
          <p:spPr>
            <a:xfrm>
              <a:off x="3526811"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22" name="Straight Connector 21"/>
            <p:cNvCxnSpPr/>
            <p:nvPr/>
          </p:nvCxnSpPr>
          <p:spPr>
            <a:xfrm>
              <a:off x="318308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27267"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273551"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31983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68224"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41450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141515"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9" name="Rectangle 28"/>
            <p:cNvSpPr/>
            <p:nvPr/>
          </p:nvSpPr>
          <p:spPr>
            <a:xfrm>
              <a:off x="3115815"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0" name="Oval 29"/>
            <p:cNvSpPr/>
            <p:nvPr/>
          </p:nvSpPr>
          <p:spPr>
            <a:xfrm>
              <a:off x="3526811"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1" name="Straight Connector 30"/>
            <p:cNvCxnSpPr/>
            <p:nvPr/>
          </p:nvCxnSpPr>
          <p:spPr>
            <a:xfrm>
              <a:off x="318308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227267"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273551"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31983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68224"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41450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141515"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8" name="Rectangle 37"/>
            <p:cNvSpPr/>
            <p:nvPr/>
          </p:nvSpPr>
          <p:spPr>
            <a:xfrm>
              <a:off x="3115815"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9" name="Oval 38"/>
            <p:cNvSpPr/>
            <p:nvPr/>
          </p:nvSpPr>
          <p:spPr>
            <a:xfrm>
              <a:off x="3526811"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40" name="Straight Connector 39"/>
            <p:cNvCxnSpPr/>
            <p:nvPr/>
          </p:nvCxnSpPr>
          <p:spPr>
            <a:xfrm>
              <a:off x="318308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227267"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3551"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31983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368224"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41450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141515"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47" name="Group 46"/>
          <p:cNvGrpSpPr/>
          <p:nvPr/>
        </p:nvGrpSpPr>
        <p:grpSpPr>
          <a:xfrm>
            <a:off x="4026541" y="10506814"/>
            <a:ext cx="1060128" cy="1405694"/>
            <a:chOff x="2227647" y="5330422"/>
            <a:chExt cx="530064" cy="702847"/>
          </a:xfrm>
        </p:grpSpPr>
        <p:sp>
          <p:nvSpPr>
            <p:cNvPr id="48" name="Rectangle 47"/>
            <p:cNvSpPr/>
            <p:nvPr/>
          </p:nvSpPr>
          <p:spPr>
            <a:xfrm>
              <a:off x="2227647" y="5330422"/>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9" name="Oval 48"/>
            <p:cNvSpPr/>
            <p:nvPr/>
          </p:nvSpPr>
          <p:spPr>
            <a:xfrm>
              <a:off x="2638643" y="5394042"/>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0" name="Straight Connector 49"/>
            <p:cNvCxnSpPr/>
            <p:nvPr/>
          </p:nvCxnSpPr>
          <p:spPr>
            <a:xfrm>
              <a:off x="229491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339099"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385383"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431668"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480056"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26340" y="5387983"/>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253347" y="5357688"/>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7" name="Rectangle 56"/>
            <p:cNvSpPr/>
            <p:nvPr/>
          </p:nvSpPr>
          <p:spPr>
            <a:xfrm>
              <a:off x="2227647" y="5506134"/>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58" name="Oval 57"/>
            <p:cNvSpPr/>
            <p:nvPr/>
          </p:nvSpPr>
          <p:spPr>
            <a:xfrm>
              <a:off x="2638643" y="5569754"/>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59" name="Straight Connector 58"/>
            <p:cNvCxnSpPr/>
            <p:nvPr/>
          </p:nvCxnSpPr>
          <p:spPr>
            <a:xfrm>
              <a:off x="229491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339099"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385383"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431668"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480056"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526340" y="5563695"/>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2253347" y="5533400"/>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6" name="Rectangle 65"/>
            <p:cNvSpPr/>
            <p:nvPr/>
          </p:nvSpPr>
          <p:spPr>
            <a:xfrm>
              <a:off x="2227647" y="56818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7" name="Oval 66"/>
            <p:cNvSpPr/>
            <p:nvPr/>
          </p:nvSpPr>
          <p:spPr>
            <a:xfrm>
              <a:off x="2638643" y="57454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68" name="Straight Connector 67"/>
            <p:cNvCxnSpPr/>
            <p:nvPr/>
          </p:nvCxnSpPr>
          <p:spPr>
            <a:xfrm>
              <a:off x="229491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339099"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385383"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431668"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480056"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526340" y="57394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2253347" y="57091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5" name="Rectangle 74"/>
            <p:cNvSpPr/>
            <p:nvPr/>
          </p:nvSpPr>
          <p:spPr>
            <a:xfrm>
              <a:off x="2227647" y="5857557"/>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6" name="Oval 75"/>
            <p:cNvSpPr/>
            <p:nvPr/>
          </p:nvSpPr>
          <p:spPr>
            <a:xfrm>
              <a:off x="2638643" y="5921177"/>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77" name="Straight Connector 76"/>
            <p:cNvCxnSpPr/>
            <p:nvPr/>
          </p:nvCxnSpPr>
          <p:spPr>
            <a:xfrm>
              <a:off x="229491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339099"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385383"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431668"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480056"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526340" y="5915118"/>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2253347" y="5884823"/>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4" name="Group 83"/>
          <p:cNvGrpSpPr/>
          <p:nvPr/>
        </p:nvGrpSpPr>
        <p:grpSpPr>
          <a:xfrm>
            <a:off x="2238531" y="10506062"/>
            <a:ext cx="1060128" cy="1405694"/>
            <a:chOff x="1333642" y="5330046"/>
            <a:chExt cx="530064" cy="702847"/>
          </a:xfrm>
        </p:grpSpPr>
        <p:sp>
          <p:nvSpPr>
            <p:cNvPr id="85" name="Rectangle 84"/>
            <p:cNvSpPr/>
            <p:nvPr/>
          </p:nvSpPr>
          <p:spPr>
            <a:xfrm>
              <a:off x="1333642" y="533004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6" name="Oval 85"/>
            <p:cNvSpPr/>
            <p:nvPr/>
          </p:nvSpPr>
          <p:spPr>
            <a:xfrm>
              <a:off x="1744638" y="539366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87" name="Straight Connector 86"/>
            <p:cNvCxnSpPr/>
            <p:nvPr/>
          </p:nvCxnSpPr>
          <p:spPr>
            <a:xfrm>
              <a:off x="140091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445094"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491378"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537663"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586051"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632335" y="538760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1359342" y="535731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4" name="Rectangle 93"/>
            <p:cNvSpPr/>
            <p:nvPr/>
          </p:nvSpPr>
          <p:spPr>
            <a:xfrm>
              <a:off x="1333642" y="5505758"/>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5" name="Oval 94"/>
            <p:cNvSpPr/>
            <p:nvPr/>
          </p:nvSpPr>
          <p:spPr>
            <a:xfrm>
              <a:off x="1744638" y="5569378"/>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96" name="Straight Connector 95"/>
            <p:cNvCxnSpPr/>
            <p:nvPr/>
          </p:nvCxnSpPr>
          <p:spPr>
            <a:xfrm>
              <a:off x="140091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445094"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491378"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537663"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586051"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632335" y="5563319"/>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1359342" y="5533024"/>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3" name="Rectangle 102"/>
            <p:cNvSpPr/>
            <p:nvPr/>
          </p:nvSpPr>
          <p:spPr>
            <a:xfrm>
              <a:off x="1333642" y="5681470"/>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4" name="Oval 103"/>
            <p:cNvSpPr/>
            <p:nvPr/>
          </p:nvSpPr>
          <p:spPr>
            <a:xfrm>
              <a:off x="1744638" y="5745090"/>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05" name="Straight Connector 104"/>
            <p:cNvCxnSpPr/>
            <p:nvPr/>
          </p:nvCxnSpPr>
          <p:spPr>
            <a:xfrm>
              <a:off x="140091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445094"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491378"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1537663"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1586051"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1632335" y="5739031"/>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1359342" y="5708736"/>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2" name="Rectangle 111"/>
            <p:cNvSpPr/>
            <p:nvPr/>
          </p:nvSpPr>
          <p:spPr>
            <a:xfrm>
              <a:off x="1333642" y="585718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3" name="Oval 112"/>
            <p:cNvSpPr/>
            <p:nvPr/>
          </p:nvSpPr>
          <p:spPr>
            <a:xfrm>
              <a:off x="1744638" y="592080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14" name="Straight Connector 113"/>
            <p:cNvCxnSpPr/>
            <p:nvPr/>
          </p:nvCxnSpPr>
          <p:spPr>
            <a:xfrm>
              <a:off x="140091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445094"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1491378"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1537663"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1586051"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632335" y="591474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20" name="Rectangle 119"/>
            <p:cNvSpPr/>
            <p:nvPr/>
          </p:nvSpPr>
          <p:spPr>
            <a:xfrm>
              <a:off x="1359342" y="588444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121" name="Group 120"/>
          <p:cNvGrpSpPr/>
          <p:nvPr/>
        </p:nvGrpSpPr>
        <p:grpSpPr>
          <a:xfrm>
            <a:off x="470977" y="10507852"/>
            <a:ext cx="1060128" cy="1405694"/>
            <a:chOff x="449865" y="5330941"/>
            <a:chExt cx="530064" cy="702847"/>
          </a:xfrm>
        </p:grpSpPr>
        <p:sp>
          <p:nvSpPr>
            <p:cNvPr id="122" name="Rectangle 121"/>
            <p:cNvSpPr/>
            <p:nvPr/>
          </p:nvSpPr>
          <p:spPr>
            <a:xfrm>
              <a:off x="449865" y="5330941"/>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3" name="Oval 122"/>
            <p:cNvSpPr/>
            <p:nvPr/>
          </p:nvSpPr>
          <p:spPr>
            <a:xfrm>
              <a:off x="860861" y="5394561"/>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24" name="Straight Connector 123"/>
            <p:cNvCxnSpPr/>
            <p:nvPr/>
          </p:nvCxnSpPr>
          <p:spPr>
            <a:xfrm>
              <a:off x="51713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61317"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7601"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653886"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02274"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48558" y="5388502"/>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0" name="Rectangle 129"/>
            <p:cNvSpPr/>
            <p:nvPr/>
          </p:nvSpPr>
          <p:spPr>
            <a:xfrm>
              <a:off x="475565" y="5358207"/>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1" name="Rectangle 130"/>
            <p:cNvSpPr/>
            <p:nvPr/>
          </p:nvSpPr>
          <p:spPr>
            <a:xfrm>
              <a:off x="449865" y="5506653"/>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32" name="Oval 131"/>
            <p:cNvSpPr/>
            <p:nvPr/>
          </p:nvSpPr>
          <p:spPr>
            <a:xfrm>
              <a:off x="860861" y="5570273"/>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33" name="Straight Connector 132"/>
            <p:cNvCxnSpPr/>
            <p:nvPr/>
          </p:nvCxnSpPr>
          <p:spPr>
            <a:xfrm>
              <a:off x="51713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561317"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607601"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653886"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702274"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748558" y="5564214"/>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39" name="Rectangle 138"/>
            <p:cNvSpPr/>
            <p:nvPr/>
          </p:nvSpPr>
          <p:spPr>
            <a:xfrm>
              <a:off x="475565" y="5533919"/>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0" name="Rectangle 139"/>
            <p:cNvSpPr/>
            <p:nvPr/>
          </p:nvSpPr>
          <p:spPr>
            <a:xfrm>
              <a:off x="449865" y="5682365"/>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1" name="Oval 140"/>
            <p:cNvSpPr/>
            <p:nvPr/>
          </p:nvSpPr>
          <p:spPr>
            <a:xfrm>
              <a:off x="860861" y="5745985"/>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42" name="Straight Connector 141"/>
            <p:cNvCxnSpPr/>
            <p:nvPr/>
          </p:nvCxnSpPr>
          <p:spPr>
            <a:xfrm>
              <a:off x="51713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561317"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607601"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653886"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02274"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748558" y="5739926"/>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a:xfrm>
              <a:off x="475565" y="5709631"/>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49" name="Rectangle 148"/>
            <p:cNvSpPr/>
            <p:nvPr/>
          </p:nvSpPr>
          <p:spPr>
            <a:xfrm>
              <a:off x="449865" y="5858076"/>
              <a:ext cx="530064" cy="175712"/>
            </a:xfrm>
            <a:prstGeom prst="rect">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50" name="Oval 149"/>
            <p:cNvSpPr/>
            <p:nvPr/>
          </p:nvSpPr>
          <p:spPr>
            <a:xfrm>
              <a:off x="860861" y="5921696"/>
              <a:ext cx="48472" cy="48472"/>
            </a:xfrm>
            <a:prstGeom prst="ellipse">
              <a:avLst/>
            </a:prstGeom>
            <a:solidFill>
              <a:schemeClr val="bg1"/>
            </a:solid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151" name="Straight Connector 150"/>
            <p:cNvCxnSpPr/>
            <p:nvPr/>
          </p:nvCxnSpPr>
          <p:spPr>
            <a:xfrm>
              <a:off x="51713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561317"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607601"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53886"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02274"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748558" y="5915637"/>
              <a:ext cx="0" cy="60590"/>
            </a:xfrm>
            <a:prstGeom prst="line">
              <a:avLst/>
            </a:prstGeom>
            <a:ln w="6350">
              <a:solidFill>
                <a:srgbClr val="666666"/>
              </a:solidFill>
            </a:ln>
          </p:spPr>
          <p:style>
            <a:lnRef idx="1">
              <a:schemeClr val="accent1"/>
            </a:lnRef>
            <a:fillRef idx="0">
              <a:schemeClr val="accent1"/>
            </a:fillRef>
            <a:effectRef idx="0">
              <a:schemeClr val="accent1"/>
            </a:effectRef>
            <a:fontRef idx="minor">
              <a:schemeClr val="tx1"/>
            </a:fontRef>
          </p:style>
        </p:cxnSp>
        <p:sp>
          <p:nvSpPr>
            <p:cNvPr id="157" name="Rectangle 156"/>
            <p:cNvSpPr/>
            <p:nvPr/>
          </p:nvSpPr>
          <p:spPr>
            <a:xfrm>
              <a:off x="475565" y="5885342"/>
              <a:ext cx="478664" cy="121181"/>
            </a:xfrm>
            <a:prstGeom prst="rect">
              <a:avLst/>
            </a:prstGeom>
            <a:noFill/>
            <a:ln w="63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pic>
        <p:nvPicPr>
          <p:cNvPr id="160" name="Picture 15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0965" y="8661423"/>
            <a:ext cx="1066800" cy="1066800"/>
          </a:xfrm>
          <a:prstGeom prst="rect">
            <a:avLst/>
          </a:prstGeom>
        </p:spPr>
      </p:pic>
      <p:cxnSp>
        <p:nvCxnSpPr>
          <p:cNvPr id="162" name="Straight Connector 161"/>
          <p:cNvCxnSpPr>
            <a:stCxn id="909" idx="2"/>
            <a:endCxn id="6" idx="0"/>
          </p:cNvCxnSpPr>
          <p:nvPr/>
        </p:nvCxnSpPr>
        <p:spPr>
          <a:xfrm flipH="1">
            <a:off x="4555808" y="7104484"/>
            <a:ext cx="413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a:stCxn id="910" idx="2"/>
            <a:endCxn id="7" idx="0"/>
          </p:cNvCxnSpPr>
          <p:nvPr/>
        </p:nvCxnSpPr>
        <p:spPr>
          <a:xfrm>
            <a:off x="6336787" y="7104484"/>
            <a:ext cx="246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stCxn id="16" idx="1"/>
            <a:endCxn id="15" idx="3"/>
          </p:cNvCxnSpPr>
          <p:nvPr/>
        </p:nvCxnSpPr>
        <p:spPr>
          <a:xfrm flipH="1">
            <a:off x="5089207" y="9196613"/>
            <a:ext cx="716640" cy="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stCxn id="909" idx="2"/>
            <a:endCxn id="160" idx="0"/>
          </p:cNvCxnSpPr>
          <p:nvPr/>
        </p:nvCxnSpPr>
        <p:spPr>
          <a:xfrm flipH="1">
            <a:off x="2774365" y="7104483"/>
            <a:ext cx="1785576"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a:stCxn id="7" idx="0"/>
            <a:endCxn id="909" idx="2"/>
          </p:cNvCxnSpPr>
          <p:nvPr/>
        </p:nvCxnSpPr>
        <p:spPr>
          <a:xfrm flipH="1" flipV="1">
            <a:off x="4559942" y="7104484"/>
            <a:ext cx="1779306"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stCxn id="909" idx="2"/>
            <a:endCxn id="5" idx="0"/>
          </p:cNvCxnSpPr>
          <p:nvPr/>
        </p:nvCxnSpPr>
        <p:spPr>
          <a:xfrm flipH="1">
            <a:off x="1001477" y="7104484"/>
            <a:ext cx="3558464"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stCxn id="12" idx="2"/>
            <a:endCxn id="131" idx="0"/>
          </p:cNvCxnSpPr>
          <p:nvPr/>
        </p:nvCxnSpPr>
        <p:spPr>
          <a:xfrm flipH="1">
            <a:off x="1001041" y="9730014"/>
            <a:ext cx="436" cy="77783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12" idx="2"/>
            <a:endCxn id="94" idx="0"/>
          </p:cNvCxnSpPr>
          <p:nvPr/>
        </p:nvCxnSpPr>
        <p:spPr>
          <a:xfrm>
            <a:off x="1001478" y="9730013"/>
            <a:ext cx="1767118" cy="7760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stCxn id="15" idx="2"/>
            <a:endCxn id="65" idx="0"/>
          </p:cNvCxnSpPr>
          <p:nvPr/>
        </p:nvCxnSpPr>
        <p:spPr>
          <a:xfrm>
            <a:off x="4555808" y="9730013"/>
            <a:ext cx="798"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a:stCxn id="16" idx="2"/>
            <a:endCxn id="57" idx="0"/>
          </p:cNvCxnSpPr>
          <p:nvPr/>
        </p:nvCxnSpPr>
        <p:spPr>
          <a:xfrm flipH="1">
            <a:off x="4556606" y="9730013"/>
            <a:ext cx="1782642"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stCxn id="16" idx="2"/>
            <a:endCxn id="28" idx="0"/>
          </p:cNvCxnSpPr>
          <p:nvPr/>
        </p:nvCxnSpPr>
        <p:spPr>
          <a:xfrm flipH="1">
            <a:off x="6332942" y="9730013"/>
            <a:ext cx="6306" cy="83133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a:stCxn id="15" idx="2"/>
            <a:endCxn id="20" idx="0"/>
          </p:cNvCxnSpPr>
          <p:nvPr/>
        </p:nvCxnSpPr>
        <p:spPr>
          <a:xfrm>
            <a:off x="4555808" y="9730013"/>
            <a:ext cx="1777134" cy="77680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55" name="Picture 25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8723" y="8657331"/>
            <a:ext cx="1066800" cy="1066800"/>
          </a:xfrm>
          <a:prstGeom prst="rect">
            <a:avLst/>
          </a:prstGeom>
        </p:spPr>
      </p:pic>
      <p:pic>
        <p:nvPicPr>
          <p:cNvPr id="256" name="Picture 25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30671" y="8650551"/>
            <a:ext cx="1066800" cy="1066800"/>
          </a:xfrm>
          <a:prstGeom prst="rect">
            <a:avLst/>
          </a:prstGeom>
        </p:spPr>
      </p:pic>
      <p:cxnSp>
        <p:nvCxnSpPr>
          <p:cNvPr id="257" name="Straight Connector 256"/>
          <p:cNvCxnSpPr/>
          <p:nvPr/>
        </p:nvCxnSpPr>
        <p:spPr>
          <a:xfrm flipH="1">
            <a:off x="8735523" y="9183951"/>
            <a:ext cx="695148" cy="678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a:off x="8189518" y="9724131"/>
            <a:ext cx="12606" cy="7635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a:stCxn id="256" idx="2"/>
            <a:endCxn id="926" idx="0"/>
          </p:cNvCxnSpPr>
          <p:nvPr/>
        </p:nvCxnSpPr>
        <p:spPr>
          <a:xfrm flipH="1">
            <a:off x="8199075" y="9717352"/>
            <a:ext cx="1764996" cy="78871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a:stCxn id="256" idx="2"/>
            <a:endCxn id="925" idx="0"/>
          </p:cNvCxnSpPr>
          <p:nvPr/>
        </p:nvCxnSpPr>
        <p:spPr>
          <a:xfrm flipH="1">
            <a:off x="9954514" y="9717351"/>
            <a:ext cx="9558" cy="77642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a:stCxn id="255" idx="2"/>
            <a:endCxn id="925" idx="0"/>
          </p:cNvCxnSpPr>
          <p:nvPr/>
        </p:nvCxnSpPr>
        <p:spPr>
          <a:xfrm>
            <a:off x="8202124" y="9724131"/>
            <a:ext cx="1752390" cy="769644"/>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a:stCxn id="256" idx="0"/>
            <a:endCxn id="910" idx="2"/>
          </p:cNvCxnSpPr>
          <p:nvPr/>
        </p:nvCxnSpPr>
        <p:spPr>
          <a:xfrm flipH="1" flipV="1">
            <a:off x="6336787" y="7104483"/>
            <a:ext cx="3627284"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stCxn id="255" idx="0"/>
            <a:endCxn id="909" idx="2"/>
          </p:cNvCxnSpPr>
          <p:nvPr/>
        </p:nvCxnSpPr>
        <p:spPr>
          <a:xfrm flipH="1" flipV="1">
            <a:off x="4559942" y="7104483"/>
            <a:ext cx="3642182"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3" name="Straight Connector 892"/>
          <p:cNvCxnSpPr>
            <a:stCxn id="255" idx="0"/>
            <a:endCxn id="910" idx="2"/>
          </p:cNvCxnSpPr>
          <p:nvPr/>
        </p:nvCxnSpPr>
        <p:spPr>
          <a:xfrm flipH="1" flipV="1">
            <a:off x="6336787" y="7104483"/>
            <a:ext cx="1865336" cy="155284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6" name="Straight Connector 895"/>
          <p:cNvCxnSpPr>
            <a:stCxn id="6" idx="0"/>
            <a:endCxn id="910" idx="2"/>
          </p:cNvCxnSpPr>
          <p:nvPr/>
        </p:nvCxnSpPr>
        <p:spPr>
          <a:xfrm flipV="1">
            <a:off x="4555807" y="7104484"/>
            <a:ext cx="178098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9" name="Straight Connector 898"/>
          <p:cNvCxnSpPr>
            <a:stCxn id="160" idx="0"/>
            <a:endCxn id="910" idx="2"/>
          </p:cNvCxnSpPr>
          <p:nvPr/>
        </p:nvCxnSpPr>
        <p:spPr>
          <a:xfrm flipV="1">
            <a:off x="2774366" y="7104483"/>
            <a:ext cx="3562422" cy="155694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p:cNvCxnSpPr>
            <a:stCxn id="5" idx="0"/>
            <a:endCxn id="910" idx="2"/>
          </p:cNvCxnSpPr>
          <p:nvPr/>
        </p:nvCxnSpPr>
        <p:spPr>
          <a:xfrm flipV="1">
            <a:off x="1001478" y="7104484"/>
            <a:ext cx="5335310" cy="1558730"/>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6" name="Straight Connector 905"/>
          <p:cNvCxnSpPr>
            <a:stCxn id="256" idx="0"/>
            <a:endCxn id="909" idx="2"/>
          </p:cNvCxnSpPr>
          <p:nvPr/>
        </p:nvCxnSpPr>
        <p:spPr>
          <a:xfrm flipH="1" flipV="1">
            <a:off x="4559942" y="7104483"/>
            <a:ext cx="5404130" cy="1546068"/>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09" name="Picture 90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26541" y="6037683"/>
            <a:ext cx="1066800" cy="1066800"/>
          </a:xfrm>
          <a:prstGeom prst="rect">
            <a:avLst/>
          </a:prstGeom>
        </p:spPr>
      </p:pic>
      <p:pic>
        <p:nvPicPr>
          <p:cNvPr id="910" name="Picture 90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3387" y="6037683"/>
            <a:ext cx="1066800" cy="1066800"/>
          </a:xfrm>
          <a:prstGeom prst="rect">
            <a:avLst/>
          </a:prstGeom>
        </p:spPr>
      </p:pic>
      <p:pic>
        <p:nvPicPr>
          <p:cNvPr id="923" name="Picture 922"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91569" y="4050205"/>
            <a:ext cx="1060704" cy="1060704"/>
          </a:xfrm>
          <a:prstGeom prst="rect">
            <a:avLst/>
          </a:prstGeom>
        </p:spPr>
      </p:pic>
      <p:pic>
        <p:nvPicPr>
          <p:cNvPr id="925" name="Picture 924" descr="Pluribus_Asset Asset 43@400ppi.png">
            <a:extLst>
              <a:ext uri="{FF2B5EF4-FFF2-40B4-BE49-F238E27FC236}">
                <a16:creationId xmlns:a16="http://schemas.microsoft.com/office/drawing/2014/main" id="{6F2A85D3-564D-794E-9FB3-5EA8D831895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24161" y="10493775"/>
            <a:ext cx="1060704" cy="1060704"/>
          </a:xfrm>
          <a:prstGeom prst="rect">
            <a:avLst/>
          </a:prstGeom>
        </p:spPr>
      </p:pic>
      <p:pic>
        <p:nvPicPr>
          <p:cNvPr id="926" name="Picture 925" descr="Pluribus_Asset Asset 253@400ppi.png">
            <a:extLst>
              <a:ext uri="{FF2B5EF4-FFF2-40B4-BE49-F238E27FC236}">
                <a16:creationId xmlns:a16="http://schemas.microsoft.com/office/drawing/2014/main" id="{D9D36E6D-F70D-254A-83B0-7E742D546DB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68723" y="10506061"/>
            <a:ext cx="1060704" cy="1060704"/>
          </a:xfrm>
          <a:prstGeom prst="rect">
            <a:avLst/>
          </a:prstGeom>
        </p:spPr>
      </p:pic>
      <p:pic>
        <p:nvPicPr>
          <p:cNvPr id="947" name="Picture 946"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2895" y="4050205"/>
            <a:ext cx="1060704" cy="1060704"/>
          </a:xfrm>
          <a:prstGeom prst="rect">
            <a:avLst/>
          </a:prstGeom>
        </p:spPr>
      </p:pic>
      <p:pic>
        <p:nvPicPr>
          <p:cNvPr id="949" name="Picture 948"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842481" y="4050205"/>
            <a:ext cx="1060704" cy="1060704"/>
          </a:xfrm>
          <a:prstGeom prst="rect">
            <a:avLst/>
          </a:prstGeom>
        </p:spPr>
      </p:pic>
      <p:sp>
        <p:nvSpPr>
          <p:cNvPr id="950" name="Rectangle 949"/>
          <p:cNvSpPr/>
          <p:nvPr/>
        </p:nvSpPr>
        <p:spPr>
          <a:xfrm>
            <a:off x="6416519" y="4274942"/>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ISP_1 router</a:t>
            </a:r>
          </a:p>
        </p:txBody>
      </p:sp>
      <p:sp>
        <p:nvSpPr>
          <p:cNvPr id="951" name="Rectangle 950"/>
          <p:cNvSpPr/>
          <p:nvPr/>
        </p:nvSpPr>
        <p:spPr>
          <a:xfrm>
            <a:off x="12855775" y="4279884"/>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ISP_N router</a:t>
            </a:r>
          </a:p>
        </p:txBody>
      </p:sp>
      <p:cxnSp>
        <p:nvCxnSpPr>
          <p:cNvPr id="952" name="Straight Connector 951"/>
          <p:cNvCxnSpPr>
            <a:stCxn id="255" idx="0"/>
            <a:endCxn id="923" idx="2"/>
          </p:cNvCxnSpPr>
          <p:nvPr/>
        </p:nvCxnSpPr>
        <p:spPr>
          <a:xfrm flipV="1">
            <a:off x="8202124" y="5110910"/>
            <a:ext cx="719798" cy="354642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4" name="Straight Connector 963"/>
          <p:cNvCxnSpPr>
            <a:stCxn id="255" idx="0"/>
            <a:endCxn id="947" idx="2"/>
          </p:cNvCxnSpPr>
          <p:nvPr/>
        </p:nvCxnSpPr>
        <p:spPr>
          <a:xfrm flipV="1">
            <a:off x="8202123" y="5110910"/>
            <a:ext cx="2131124" cy="354642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7" name="Straight Connector 966"/>
          <p:cNvCxnSpPr>
            <a:stCxn id="256" idx="0"/>
            <a:endCxn id="923" idx="2"/>
          </p:cNvCxnSpPr>
          <p:nvPr/>
        </p:nvCxnSpPr>
        <p:spPr>
          <a:xfrm flipH="1" flipV="1">
            <a:off x="8921922" y="5110910"/>
            <a:ext cx="1042150" cy="353964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75" name="Rectangle 974"/>
          <p:cNvSpPr/>
          <p:nvPr/>
        </p:nvSpPr>
        <p:spPr>
          <a:xfrm>
            <a:off x="62704" y="5355787"/>
            <a:ext cx="12493707" cy="6720520"/>
          </a:xfrm>
          <a:prstGeom prst="rect">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pic>
        <p:nvPicPr>
          <p:cNvPr id="217" name="Picture 216"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399116" y="4545251"/>
            <a:ext cx="475954" cy="548640"/>
          </a:xfrm>
          <a:prstGeom prst="rect">
            <a:avLst/>
          </a:prstGeom>
        </p:spPr>
      </p:pic>
      <p:pic>
        <p:nvPicPr>
          <p:cNvPr id="220" name="Picture 219"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802896" y="4537773"/>
            <a:ext cx="475954" cy="548640"/>
          </a:xfrm>
          <a:prstGeom prst="rect">
            <a:avLst/>
          </a:prstGeom>
        </p:spPr>
      </p:pic>
      <p:pic>
        <p:nvPicPr>
          <p:cNvPr id="221" name="Picture 220"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842482" y="4547547"/>
            <a:ext cx="475954" cy="548640"/>
          </a:xfrm>
          <a:prstGeom prst="rect">
            <a:avLst/>
          </a:prstGeom>
        </p:spPr>
      </p:pic>
      <p:pic>
        <p:nvPicPr>
          <p:cNvPr id="228" name="Picture 227"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644876" y="4134571"/>
            <a:ext cx="475954" cy="548640"/>
          </a:xfrm>
          <a:prstGeom prst="rect">
            <a:avLst/>
          </a:prstGeom>
        </p:spPr>
      </p:pic>
      <p:pic>
        <p:nvPicPr>
          <p:cNvPr id="230" name="Picture 229"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2080458" y="4135915"/>
            <a:ext cx="475954" cy="548640"/>
          </a:xfrm>
          <a:prstGeom prst="rect">
            <a:avLst/>
          </a:prstGeom>
        </p:spPr>
      </p:pic>
      <p:sp>
        <p:nvSpPr>
          <p:cNvPr id="231" name="Rectangle 230"/>
          <p:cNvSpPr/>
          <p:nvPr/>
        </p:nvSpPr>
        <p:spPr>
          <a:xfrm>
            <a:off x="10750527" y="8491689"/>
            <a:ext cx="2131056" cy="461665"/>
          </a:xfrm>
          <a:prstGeom prst="rect">
            <a:avLst/>
          </a:prstGeom>
        </p:spPr>
        <p:txBody>
          <a:bodyPr wrap="square">
            <a:spAutoFit/>
          </a:bodyPr>
          <a:lstStyle/>
          <a:p>
            <a:pPr lvl="0">
              <a:defRPr/>
            </a:pPr>
            <a:r>
              <a:rPr lang="en-US" sz="2400" dirty="0">
                <a:solidFill>
                  <a:schemeClr val="tx1">
                    <a:lumMod val="65000"/>
                    <a:lumOff val="35000"/>
                  </a:schemeClr>
                </a:solidFill>
              </a:rPr>
              <a:t>Tenant _1</a:t>
            </a:r>
          </a:p>
        </p:txBody>
      </p:sp>
      <p:sp>
        <p:nvSpPr>
          <p:cNvPr id="232" name="Rectangle 231"/>
          <p:cNvSpPr/>
          <p:nvPr/>
        </p:nvSpPr>
        <p:spPr>
          <a:xfrm>
            <a:off x="10810462" y="9159874"/>
            <a:ext cx="2131056" cy="461665"/>
          </a:xfrm>
          <a:prstGeom prst="rect">
            <a:avLst/>
          </a:prstGeom>
        </p:spPr>
        <p:txBody>
          <a:bodyPr wrap="square">
            <a:spAutoFit/>
          </a:bodyPr>
          <a:lstStyle/>
          <a:p>
            <a:pPr lvl="0">
              <a:defRPr/>
            </a:pPr>
            <a:r>
              <a:rPr lang="en-US" sz="2400" dirty="0">
                <a:solidFill>
                  <a:schemeClr val="tx1">
                    <a:lumMod val="65000"/>
                    <a:lumOff val="35000"/>
                  </a:schemeClr>
                </a:solidFill>
              </a:rPr>
              <a:t>Tenant _X</a:t>
            </a:r>
          </a:p>
        </p:txBody>
      </p:sp>
      <p:pic>
        <p:nvPicPr>
          <p:cNvPr id="233" name="Picture 23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82327" y="10746507"/>
            <a:ext cx="457200" cy="457200"/>
          </a:xfrm>
          <a:prstGeom prst="rect">
            <a:avLst/>
          </a:prstGeom>
        </p:spPr>
      </p:pic>
      <p:pic>
        <p:nvPicPr>
          <p:cNvPr id="234" name="Picture 23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7270" y="11115795"/>
            <a:ext cx="456074" cy="457200"/>
          </a:xfrm>
          <a:prstGeom prst="rect">
            <a:avLst/>
          </a:prstGeom>
        </p:spPr>
      </p:pic>
      <p:pic>
        <p:nvPicPr>
          <p:cNvPr id="235" name="Picture 23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69942" y="11459723"/>
            <a:ext cx="456074" cy="457200"/>
          </a:xfrm>
          <a:prstGeom prst="rect">
            <a:avLst/>
          </a:prstGeom>
        </p:spPr>
      </p:pic>
      <p:pic>
        <p:nvPicPr>
          <p:cNvPr id="236" name="Picture 23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96253" y="11400025"/>
            <a:ext cx="457200" cy="457200"/>
          </a:xfrm>
          <a:prstGeom prst="rect">
            <a:avLst/>
          </a:prstGeom>
        </p:spPr>
      </p:pic>
      <p:pic>
        <p:nvPicPr>
          <p:cNvPr id="237" name="Picture 23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26243" y="11066991"/>
            <a:ext cx="457200" cy="457200"/>
          </a:xfrm>
          <a:prstGeom prst="rect">
            <a:avLst/>
          </a:prstGeom>
        </p:spPr>
      </p:pic>
      <p:pic>
        <p:nvPicPr>
          <p:cNvPr id="238" name="Picture 23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02434" y="10778227"/>
            <a:ext cx="456074" cy="457200"/>
          </a:xfrm>
          <a:prstGeom prst="rect">
            <a:avLst/>
          </a:prstGeom>
        </p:spPr>
      </p:pic>
      <p:pic>
        <p:nvPicPr>
          <p:cNvPr id="239" name="Picture 2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907432" y="11416839"/>
            <a:ext cx="456074" cy="457200"/>
          </a:xfrm>
          <a:prstGeom prst="rect">
            <a:avLst/>
          </a:prstGeom>
        </p:spPr>
      </p:pic>
      <p:sp>
        <p:nvSpPr>
          <p:cNvPr id="240" name="Rectangle 239"/>
          <p:cNvSpPr/>
          <p:nvPr/>
        </p:nvSpPr>
        <p:spPr>
          <a:xfrm>
            <a:off x="15571444" y="5012297"/>
            <a:ext cx="8824274" cy="4366208"/>
          </a:xfrm>
          <a:prstGeom prst="rect">
            <a:avLst/>
          </a:prstGeom>
          <a:solidFill>
            <a:schemeClr val="bg1">
              <a:lumMod val="85000"/>
            </a:schemeClr>
          </a:solidFill>
          <a:ln w="19050">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pic>
        <p:nvPicPr>
          <p:cNvPr id="241" name="Picture 24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862211" y="5393027"/>
            <a:ext cx="3657600" cy="3657600"/>
          </a:xfrm>
          <a:prstGeom prst="rect">
            <a:avLst/>
          </a:prstGeom>
          <a:effectLst>
            <a:glow>
              <a:srgbClr val="FFFF00"/>
            </a:glow>
          </a:effectLst>
        </p:spPr>
      </p:pic>
      <p:pic>
        <p:nvPicPr>
          <p:cNvPr id="242" name="Picture 24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72833" y="5397333"/>
            <a:ext cx="3657600" cy="3657600"/>
          </a:xfrm>
          <a:prstGeom prst="rect">
            <a:avLst/>
          </a:prstGeom>
          <a:effectLst>
            <a:glow>
              <a:srgbClr val="FFFF00"/>
            </a:glow>
          </a:effectLst>
        </p:spPr>
      </p:pic>
      <p:cxnSp>
        <p:nvCxnSpPr>
          <p:cNvPr id="243" name="Straight Connector 242"/>
          <p:cNvCxnSpPr/>
          <p:nvPr/>
        </p:nvCxnSpPr>
        <p:spPr>
          <a:xfrm flipH="1" flipV="1">
            <a:off x="19519812" y="7221828"/>
            <a:ext cx="953022" cy="4306"/>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4" name="Rectangle 243"/>
          <p:cNvSpPr/>
          <p:nvPr/>
        </p:nvSpPr>
        <p:spPr>
          <a:xfrm>
            <a:off x="16304663" y="8177057"/>
            <a:ext cx="2772696" cy="483772"/>
          </a:xfrm>
          <a:prstGeom prst="rect">
            <a:avLst/>
          </a:prstGeom>
          <a:solidFill>
            <a:schemeClr val="bg1">
              <a:lumMod val="8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245" name="Rectangle 244"/>
          <p:cNvSpPr/>
          <p:nvPr/>
        </p:nvSpPr>
        <p:spPr>
          <a:xfrm>
            <a:off x="16304663" y="6865538"/>
            <a:ext cx="2772696" cy="1237886"/>
          </a:xfrm>
          <a:prstGeom prst="rect">
            <a:avLst/>
          </a:prstGeom>
          <a:solidFill>
            <a:schemeClr val="bg1">
              <a:lumMod val="9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dirty="0">
              <a:solidFill>
                <a:schemeClr val="tx1">
                  <a:lumMod val="75000"/>
                  <a:lumOff val="25000"/>
                </a:schemeClr>
              </a:solidFill>
            </a:endParaRPr>
          </a:p>
        </p:txBody>
      </p:sp>
      <p:sp>
        <p:nvSpPr>
          <p:cNvPr id="249" name="Rectangle 248"/>
          <p:cNvSpPr/>
          <p:nvPr/>
        </p:nvSpPr>
        <p:spPr>
          <a:xfrm>
            <a:off x="17016580" y="8140206"/>
            <a:ext cx="1462282" cy="461665"/>
          </a:xfrm>
          <a:prstGeom prst="rect">
            <a:avLst/>
          </a:prstGeom>
        </p:spPr>
        <p:txBody>
          <a:bodyPr wrap="square">
            <a:spAutoFit/>
          </a:bodyPr>
          <a:lstStyle/>
          <a:p>
            <a:pPr lvl="0">
              <a:defRPr/>
            </a:pPr>
            <a:r>
              <a:rPr lang="en-US" sz="2400" dirty="0">
                <a:solidFill>
                  <a:schemeClr val="tx1">
                    <a:lumMod val="65000"/>
                    <a:lumOff val="35000"/>
                  </a:schemeClr>
                </a:solidFill>
              </a:rPr>
              <a:t>Ubuntu</a:t>
            </a:r>
          </a:p>
        </p:txBody>
      </p:sp>
      <p:sp>
        <p:nvSpPr>
          <p:cNvPr id="250" name="Rectangle 249"/>
          <p:cNvSpPr/>
          <p:nvPr/>
        </p:nvSpPr>
        <p:spPr>
          <a:xfrm>
            <a:off x="17222115" y="6824118"/>
            <a:ext cx="1051208" cy="400110"/>
          </a:xfrm>
          <a:prstGeom prst="rect">
            <a:avLst/>
          </a:prstGeom>
        </p:spPr>
        <p:txBody>
          <a:bodyPr wrap="square">
            <a:spAutoFit/>
          </a:bodyPr>
          <a:lstStyle/>
          <a:p>
            <a:pPr lvl="0">
              <a:defRPr/>
            </a:pPr>
            <a:r>
              <a:rPr lang="en-US" sz="2000" dirty="0">
                <a:solidFill>
                  <a:schemeClr val="tx1">
                    <a:lumMod val="65000"/>
                    <a:lumOff val="35000"/>
                  </a:schemeClr>
                </a:solidFill>
              </a:rPr>
              <a:t>NOS</a:t>
            </a:r>
          </a:p>
        </p:txBody>
      </p:sp>
      <p:sp>
        <p:nvSpPr>
          <p:cNvPr id="251" name="Rectangle 250"/>
          <p:cNvSpPr/>
          <p:nvPr/>
        </p:nvSpPr>
        <p:spPr>
          <a:xfrm>
            <a:off x="20937371" y="8140773"/>
            <a:ext cx="2772696" cy="483772"/>
          </a:xfrm>
          <a:prstGeom prst="rect">
            <a:avLst/>
          </a:prstGeom>
          <a:solidFill>
            <a:schemeClr val="bg1">
              <a:lumMod val="8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endParaRPr>
          </a:p>
        </p:txBody>
      </p:sp>
      <p:sp>
        <p:nvSpPr>
          <p:cNvPr id="252" name="Rectangle 251"/>
          <p:cNvSpPr/>
          <p:nvPr/>
        </p:nvSpPr>
        <p:spPr>
          <a:xfrm>
            <a:off x="20937371" y="6829254"/>
            <a:ext cx="2772696" cy="1237886"/>
          </a:xfrm>
          <a:prstGeom prst="rect">
            <a:avLst/>
          </a:prstGeom>
          <a:solidFill>
            <a:schemeClr val="bg1">
              <a:lumMod val="95000"/>
            </a:schemeClr>
          </a:solid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2400" dirty="0">
              <a:solidFill>
                <a:schemeClr val="tx1">
                  <a:lumMod val="75000"/>
                  <a:lumOff val="25000"/>
                </a:schemeClr>
              </a:solidFill>
            </a:endParaRPr>
          </a:p>
        </p:txBody>
      </p:sp>
      <p:sp>
        <p:nvSpPr>
          <p:cNvPr id="265" name="Rectangle 264"/>
          <p:cNvSpPr/>
          <p:nvPr/>
        </p:nvSpPr>
        <p:spPr>
          <a:xfrm>
            <a:off x="21649288" y="8103922"/>
            <a:ext cx="1462282" cy="461665"/>
          </a:xfrm>
          <a:prstGeom prst="rect">
            <a:avLst/>
          </a:prstGeom>
        </p:spPr>
        <p:txBody>
          <a:bodyPr wrap="square">
            <a:spAutoFit/>
          </a:bodyPr>
          <a:lstStyle/>
          <a:p>
            <a:pPr lvl="0">
              <a:defRPr/>
            </a:pPr>
            <a:r>
              <a:rPr lang="en-US" sz="2400" dirty="0">
                <a:solidFill>
                  <a:schemeClr val="tx1">
                    <a:lumMod val="65000"/>
                    <a:lumOff val="35000"/>
                  </a:schemeClr>
                </a:solidFill>
              </a:rPr>
              <a:t>Ubuntu</a:t>
            </a:r>
          </a:p>
        </p:txBody>
      </p:sp>
      <p:sp>
        <p:nvSpPr>
          <p:cNvPr id="266" name="Rectangle 265"/>
          <p:cNvSpPr/>
          <p:nvPr/>
        </p:nvSpPr>
        <p:spPr>
          <a:xfrm>
            <a:off x="21798115" y="6833192"/>
            <a:ext cx="1051208" cy="400110"/>
          </a:xfrm>
          <a:prstGeom prst="rect">
            <a:avLst/>
          </a:prstGeom>
        </p:spPr>
        <p:txBody>
          <a:bodyPr wrap="square">
            <a:spAutoFit/>
          </a:bodyPr>
          <a:lstStyle/>
          <a:p>
            <a:pPr lvl="0">
              <a:defRPr/>
            </a:pPr>
            <a:r>
              <a:rPr lang="en-US" sz="2000" dirty="0">
                <a:solidFill>
                  <a:schemeClr val="tx1">
                    <a:lumMod val="65000"/>
                    <a:lumOff val="35000"/>
                  </a:schemeClr>
                </a:solidFill>
              </a:rPr>
              <a:t>NOS</a:t>
            </a:r>
          </a:p>
        </p:txBody>
      </p:sp>
      <p:cxnSp>
        <p:nvCxnSpPr>
          <p:cNvPr id="289" name="Straight Connector 288"/>
          <p:cNvCxnSpPr>
            <a:stCxn id="340" idx="0"/>
            <a:endCxn id="334" idx="2"/>
          </p:cNvCxnSpPr>
          <p:nvPr/>
        </p:nvCxnSpPr>
        <p:spPr>
          <a:xfrm flipV="1">
            <a:off x="16704013" y="3609319"/>
            <a:ext cx="551344" cy="2434152"/>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a:stCxn id="341" idx="0"/>
            <a:endCxn id="334" idx="2"/>
          </p:cNvCxnSpPr>
          <p:nvPr/>
        </p:nvCxnSpPr>
        <p:spPr>
          <a:xfrm flipH="1" flipV="1">
            <a:off x="17255358" y="3609320"/>
            <a:ext cx="4065366" cy="2437254"/>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94" name="Rectangle 293"/>
          <p:cNvSpPr/>
          <p:nvPr/>
        </p:nvSpPr>
        <p:spPr>
          <a:xfrm>
            <a:off x="16959591" y="4333796"/>
            <a:ext cx="1051208" cy="400110"/>
          </a:xfrm>
          <a:prstGeom prst="rect">
            <a:avLst/>
          </a:prstGeom>
        </p:spPr>
        <p:txBody>
          <a:bodyPr wrap="square">
            <a:spAutoFit/>
          </a:bodyPr>
          <a:lstStyle/>
          <a:p>
            <a:pPr lvl="0">
              <a:defRPr/>
            </a:pPr>
            <a:r>
              <a:rPr lang="en-US" sz="2000">
                <a:solidFill>
                  <a:schemeClr val="tx1">
                    <a:lumMod val="65000"/>
                    <a:lumOff val="35000"/>
                  </a:schemeClr>
                </a:solidFill>
              </a:rPr>
              <a:t>BGP</a:t>
            </a:r>
            <a:endParaRPr lang="en-US" sz="2000" dirty="0">
              <a:solidFill>
                <a:schemeClr val="tx1">
                  <a:lumMod val="65000"/>
                  <a:lumOff val="35000"/>
                </a:schemeClr>
              </a:solidFill>
            </a:endParaRPr>
          </a:p>
        </p:txBody>
      </p:sp>
      <p:sp>
        <p:nvSpPr>
          <p:cNvPr id="296" name="Rectangle 295"/>
          <p:cNvSpPr/>
          <p:nvPr/>
        </p:nvSpPr>
        <p:spPr>
          <a:xfrm>
            <a:off x="22048427" y="4303112"/>
            <a:ext cx="1051208" cy="400110"/>
          </a:xfrm>
          <a:prstGeom prst="rect">
            <a:avLst/>
          </a:prstGeom>
        </p:spPr>
        <p:txBody>
          <a:bodyPr wrap="square">
            <a:spAutoFit/>
          </a:bodyPr>
          <a:lstStyle/>
          <a:p>
            <a:pPr lvl="0">
              <a:defRPr/>
            </a:pPr>
            <a:r>
              <a:rPr lang="en-US" sz="2000">
                <a:solidFill>
                  <a:schemeClr val="tx1">
                    <a:lumMod val="65000"/>
                    <a:lumOff val="35000"/>
                  </a:schemeClr>
                </a:solidFill>
              </a:rPr>
              <a:t>BGP</a:t>
            </a:r>
            <a:endParaRPr lang="en-US" sz="2000" dirty="0">
              <a:solidFill>
                <a:schemeClr val="tx1">
                  <a:lumMod val="65000"/>
                  <a:lumOff val="35000"/>
                </a:schemeClr>
              </a:solidFill>
            </a:endParaRPr>
          </a:p>
        </p:txBody>
      </p:sp>
      <p:sp>
        <p:nvSpPr>
          <p:cNvPr id="297" name="Rectangle 296"/>
          <p:cNvSpPr/>
          <p:nvPr/>
        </p:nvSpPr>
        <p:spPr>
          <a:xfrm>
            <a:off x="16185411" y="2407472"/>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ISP_1 router</a:t>
            </a:r>
          </a:p>
        </p:txBody>
      </p:sp>
      <p:sp>
        <p:nvSpPr>
          <p:cNvPr id="298" name="Rectangle 297"/>
          <p:cNvSpPr/>
          <p:nvPr/>
        </p:nvSpPr>
        <p:spPr>
          <a:xfrm>
            <a:off x="18808367" y="2414184"/>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ISP_2 router</a:t>
            </a:r>
          </a:p>
        </p:txBody>
      </p:sp>
      <p:sp>
        <p:nvSpPr>
          <p:cNvPr id="299" name="Rectangle 298"/>
          <p:cNvSpPr/>
          <p:nvPr/>
        </p:nvSpPr>
        <p:spPr>
          <a:xfrm>
            <a:off x="21444413" y="2408552"/>
            <a:ext cx="2630840" cy="461665"/>
          </a:xfrm>
          <a:prstGeom prst="rect">
            <a:avLst/>
          </a:prstGeom>
        </p:spPr>
        <p:txBody>
          <a:bodyPr wrap="square">
            <a:spAutoFit/>
          </a:bodyPr>
          <a:lstStyle/>
          <a:p>
            <a:pPr lvl="0">
              <a:defRPr/>
            </a:pPr>
            <a:r>
              <a:rPr lang="en-US" sz="2400" dirty="0">
                <a:solidFill>
                  <a:schemeClr val="tx1">
                    <a:lumMod val="65000"/>
                    <a:lumOff val="35000"/>
                  </a:schemeClr>
                </a:solidFill>
              </a:rPr>
              <a:t>ISP_N router</a:t>
            </a:r>
          </a:p>
        </p:txBody>
      </p:sp>
      <p:sp>
        <p:nvSpPr>
          <p:cNvPr id="304" name="Rectangle 303"/>
          <p:cNvSpPr/>
          <p:nvPr/>
        </p:nvSpPr>
        <p:spPr>
          <a:xfrm>
            <a:off x="19589262" y="9988687"/>
            <a:ext cx="4945150" cy="830997"/>
          </a:xfrm>
          <a:prstGeom prst="rect">
            <a:avLst/>
          </a:prstGeom>
          <a:ln>
            <a:solidFill>
              <a:schemeClr val="tx1">
                <a:lumMod val="75000"/>
                <a:lumOff val="25000"/>
              </a:schemeClr>
            </a:solidFill>
          </a:ln>
          <a:effectLst>
            <a:glow>
              <a:srgbClr val="FFFF00"/>
            </a:glow>
          </a:effectLst>
        </p:spPr>
        <p:txBody>
          <a:bodyPr wrap="square">
            <a:spAutoFit/>
          </a:bodyPr>
          <a:lstStyle/>
          <a:p>
            <a:pPr lvl="0">
              <a:defRPr/>
            </a:pPr>
            <a:r>
              <a:rPr lang="en-US" sz="2400" dirty="0">
                <a:solidFill>
                  <a:schemeClr val="tx1">
                    <a:lumMod val="65000"/>
                    <a:lumOff val="35000"/>
                  </a:schemeClr>
                </a:solidFill>
              </a:rPr>
              <a:t>Distinct containers running FRR stack with traditional VRFs inside  </a:t>
            </a:r>
          </a:p>
        </p:txBody>
      </p:sp>
      <p:pic>
        <p:nvPicPr>
          <p:cNvPr id="305" name="Picture 30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162779" y="6066733"/>
            <a:ext cx="731520" cy="731520"/>
          </a:xfrm>
          <a:prstGeom prst="rect">
            <a:avLst/>
          </a:prstGeom>
          <a:effectLst>
            <a:glow>
              <a:srgbClr val="FFFF00"/>
            </a:glow>
          </a:effectLst>
        </p:spPr>
      </p:pic>
      <p:pic>
        <p:nvPicPr>
          <p:cNvPr id="307" name="Picture 30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328457" y="6058611"/>
            <a:ext cx="731520" cy="731520"/>
          </a:xfrm>
          <a:prstGeom prst="rect">
            <a:avLst/>
          </a:prstGeom>
          <a:effectLst>
            <a:glow>
              <a:srgbClr val="FFFF00"/>
            </a:glow>
          </a:effectLst>
        </p:spPr>
      </p:pic>
      <p:pic>
        <p:nvPicPr>
          <p:cNvPr id="311" name="Picture 31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353065" y="6055817"/>
            <a:ext cx="731520" cy="731520"/>
          </a:xfrm>
          <a:prstGeom prst="rect">
            <a:avLst/>
          </a:prstGeom>
          <a:effectLst>
            <a:glow>
              <a:srgbClr val="FFFF00"/>
            </a:glow>
          </a:effectLst>
        </p:spPr>
      </p:pic>
      <p:pic>
        <p:nvPicPr>
          <p:cNvPr id="313" name="Picture 31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779337" y="6067685"/>
            <a:ext cx="731520" cy="731520"/>
          </a:xfrm>
          <a:prstGeom prst="rect">
            <a:avLst/>
          </a:prstGeom>
          <a:effectLst>
            <a:glow>
              <a:srgbClr val="FFFF00"/>
            </a:glow>
          </a:effectLst>
        </p:spPr>
      </p:pic>
      <p:pic>
        <p:nvPicPr>
          <p:cNvPr id="315" name="Picture 3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0945015" y="6059563"/>
            <a:ext cx="731520" cy="731520"/>
          </a:xfrm>
          <a:prstGeom prst="rect">
            <a:avLst/>
          </a:prstGeom>
          <a:effectLst>
            <a:glow>
              <a:srgbClr val="FFFF00"/>
            </a:glow>
          </a:effectLst>
        </p:spPr>
      </p:pic>
      <p:pic>
        <p:nvPicPr>
          <p:cNvPr id="319" name="Picture 3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969623" y="6056769"/>
            <a:ext cx="731520" cy="731520"/>
          </a:xfrm>
          <a:prstGeom prst="rect">
            <a:avLst/>
          </a:prstGeom>
          <a:effectLst>
            <a:glow>
              <a:srgbClr val="FFFF00"/>
            </a:glow>
          </a:effectLst>
        </p:spPr>
      </p:pic>
      <p:grpSp>
        <p:nvGrpSpPr>
          <p:cNvPr id="898" name="Group 897"/>
          <p:cNvGrpSpPr/>
          <p:nvPr/>
        </p:nvGrpSpPr>
        <p:grpSpPr>
          <a:xfrm>
            <a:off x="16764073" y="2976313"/>
            <a:ext cx="1060704" cy="1060704"/>
            <a:chOff x="8316861" y="1854852"/>
            <a:chExt cx="530352" cy="530352"/>
          </a:xfrm>
        </p:grpSpPr>
        <p:pic>
          <p:nvPicPr>
            <p:cNvPr id="328" name="Picture 327"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16861" y="1854852"/>
              <a:ext cx="530352" cy="530352"/>
            </a:xfrm>
            <a:prstGeom prst="rect">
              <a:avLst/>
            </a:prstGeom>
          </p:spPr>
        </p:pic>
        <p:pic>
          <p:nvPicPr>
            <p:cNvPr id="331" name="Picture 330"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320634" y="2102375"/>
              <a:ext cx="237977" cy="274320"/>
            </a:xfrm>
            <a:prstGeom prst="rect">
              <a:avLst/>
            </a:prstGeom>
          </p:spPr>
        </p:pic>
        <p:pic>
          <p:nvPicPr>
            <p:cNvPr id="334" name="Picture 333"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443514" y="1897035"/>
              <a:ext cx="237977" cy="274320"/>
            </a:xfrm>
            <a:prstGeom prst="rect">
              <a:avLst/>
            </a:prstGeom>
          </p:spPr>
        </p:pic>
      </p:grpSp>
      <p:pic>
        <p:nvPicPr>
          <p:cNvPr id="329" name="Picture 328"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453227" y="2982745"/>
            <a:ext cx="1060704" cy="1060704"/>
          </a:xfrm>
          <a:prstGeom prst="rect">
            <a:avLst/>
          </a:prstGeom>
        </p:spPr>
      </p:pic>
      <p:pic>
        <p:nvPicPr>
          <p:cNvPr id="332" name="Picture 331"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9453228" y="3470313"/>
            <a:ext cx="475954" cy="548640"/>
          </a:xfrm>
          <a:prstGeom prst="rect">
            <a:avLst/>
          </a:prstGeom>
        </p:spPr>
      </p:pic>
      <p:grpSp>
        <p:nvGrpSpPr>
          <p:cNvPr id="900" name="Group 899"/>
          <p:cNvGrpSpPr/>
          <p:nvPr/>
        </p:nvGrpSpPr>
        <p:grpSpPr>
          <a:xfrm>
            <a:off x="22040713" y="2949731"/>
            <a:ext cx="1060704" cy="1060704"/>
            <a:chOff x="10042317" y="1854852"/>
            <a:chExt cx="530352" cy="530352"/>
          </a:xfrm>
        </p:grpSpPr>
        <p:pic>
          <p:nvPicPr>
            <p:cNvPr id="330" name="Picture 329" descr="Pluribus_Asset Asset 267@400ppi.png">
              <a:extLst>
                <a:ext uri="{FF2B5EF4-FFF2-40B4-BE49-F238E27FC236}">
                  <a16:creationId xmlns:a16="http://schemas.microsoft.com/office/drawing/2014/main" id="{130C84C9-CD7E-504A-B08B-40AADBEC76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42317" y="1854852"/>
              <a:ext cx="530352" cy="530352"/>
            </a:xfrm>
            <a:prstGeom prst="rect">
              <a:avLst/>
            </a:prstGeom>
          </p:spPr>
        </p:pic>
        <p:pic>
          <p:nvPicPr>
            <p:cNvPr id="333" name="Picture 332"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042317" y="2103523"/>
              <a:ext cx="237977" cy="274320"/>
            </a:xfrm>
            <a:prstGeom prst="rect">
              <a:avLst/>
            </a:prstGeom>
          </p:spPr>
        </p:pic>
        <p:pic>
          <p:nvPicPr>
            <p:cNvPr id="336" name="Picture 335"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161305" y="1897707"/>
              <a:ext cx="237977" cy="274320"/>
            </a:xfrm>
            <a:prstGeom prst="rect">
              <a:avLst/>
            </a:prstGeom>
          </p:spPr>
        </p:pic>
      </p:grpSp>
      <p:pic>
        <p:nvPicPr>
          <p:cNvPr id="337" name="Picture 336"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6329488" y="6342201"/>
            <a:ext cx="364898" cy="420624"/>
          </a:xfrm>
          <a:prstGeom prst="rect">
            <a:avLst/>
          </a:prstGeom>
        </p:spPr>
      </p:pic>
      <p:pic>
        <p:nvPicPr>
          <p:cNvPr id="339" name="Picture 338"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0934246" y="6333883"/>
            <a:ext cx="364898" cy="420624"/>
          </a:xfrm>
          <a:prstGeom prst="rect">
            <a:avLst/>
          </a:prstGeom>
        </p:spPr>
      </p:pic>
      <p:pic>
        <p:nvPicPr>
          <p:cNvPr id="340" name="Picture 339"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6521564" y="6043471"/>
            <a:ext cx="364898" cy="420624"/>
          </a:xfrm>
          <a:prstGeom prst="rect">
            <a:avLst/>
          </a:prstGeom>
        </p:spPr>
      </p:pic>
      <p:pic>
        <p:nvPicPr>
          <p:cNvPr id="341" name="Picture 340"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1138274" y="6046573"/>
            <a:ext cx="364898" cy="420624"/>
          </a:xfrm>
          <a:prstGeom prst="rect">
            <a:avLst/>
          </a:prstGeom>
        </p:spPr>
      </p:pic>
      <p:pic>
        <p:nvPicPr>
          <p:cNvPr id="342" name="Picture 341"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8537026" y="6203279"/>
            <a:ext cx="364898" cy="420624"/>
          </a:xfrm>
          <a:prstGeom prst="rect">
            <a:avLst/>
          </a:prstGeom>
        </p:spPr>
      </p:pic>
      <p:pic>
        <p:nvPicPr>
          <p:cNvPr id="343" name="Picture 342"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3164854" y="6203279"/>
            <a:ext cx="364898" cy="420624"/>
          </a:xfrm>
          <a:prstGeom prst="rect">
            <a:avLst/>
          </a:prstGeom>
        </p:spPr>
      </p:pic>
      <p:pic>
        <p:nvPicPr>
          <p:cNvPr id="344" name="Picture 343"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9691204" y="3075373"/>
            <a:ext cx="475954" cy="548640"/>
          </a:xfrm>
          <a:prstGeom prst="rect">
            <a:avLst/>
          </a:prstGeom>
        </p:spPr>
      </p:pic>
      <p:pic>
        <p:nvPicPr>
          <p:cNvPr id="345" name="Picture 344"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2507408" y="3445953"/>
            <a:ext cx="475954" cy="548640"/>
          </a:xfrm>
          <a:prstGeom prst="rect">
            <a:avLst/>
          </a:prstGeom>
        </p:spPr>
      </p:pic>
      <p:cxnSp>
        <p:nvCxnSpPr>
          <p:cNvPr id="293" name="Straight Connector 292"/>
          <p:cNvCxnSpPr>
            <a:stCxn id="343" idx="0"/>
            <a:endCxn id="345" idx="2"/>
          </p:cNvCxnSpPr>
          <p:nvPr/>
        </p:nvCxnSpPr>
        <p:spPr>
          <a:xfrm flipH="1" flipV="1">
            <a:off x="22745386" y="3994594"/>
            <a:ext cx="601918" cy="220868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341" idx="0"/>
            <a:endCxn id="336" idx="2"/>
          </p:cNvCxnSpPr>
          <p:nvPr/>
        </p:nvCxnSpPr>
        <p:spPr>
          <a:xfrm flipV="1">
            <a:off x="21320723" y="3584081"/>
            <a:ext cx="1195944" cy="2462492"/>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a:stCxn id="342" idx="0"/>
            <a:endCxn id="344" idx="2"/>
          </p:cNvCxnSpPr>
          <p:nvPr/>
        </p:nvCxnSpPr>
        <p:spPr>
          <a:xfrm flipV="1">
            <a:off x="18719476" y="3624014"/>
            <a:ext cx="1209706" cy="257926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a:stCxn id="339" idx="0"/>
            <a:endCxn id="332" idx="2"/>
          </p:cNvCxnSpPr>
          <p:nvPr/>
        </p:nvCxnSpPr>
        <p:spPr>
          <a:xfrm flipH="1" flipV="1">
            <a:off x="19691206" y="4018954"/>
            <a:ext cx="1425490" cy="2314930"/>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a:stCxn id="331" idx="2"/>
            <a:endCxn id="339" idx="0"/>
          </p:cNvCxnSpPr>
          <p:nvPr/>
        </p:nvCxnSpPr>
        <p:spPr>
          <a:xfrm>
            <a:off x="17009598" y="4019999"/>
            <a:ext cx="4107098" cy="2313884"/>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a:stCxn id="333" idx="2"/>
          </p:cNvCxnSpPr>
          <p:nvPr/>
        </p:nvCxnSpPr>
        <p:spPr>
          <a:xfrm flipH="1">
            <a:off x="21138274" y="3995713"/>
            <a:ext cx="1140418" cy="2283940"/>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a:stCxn id="337" idx="0"/>
            <a:endCxn id="331" idx="2"/>
          </p:cNvCxnSpPr>
          <p:nvPr/>
        </p:nvCxnSpPr>
        <p:spPr>
          <a:xfrm flipV="1">
            <a:off x="16511937" y="4020000"/>
            <a:ext cx="497660" cy="2322202"/>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58" name="Straight Connector 357"/>
          <p:cNvCxnSpPr>
            <a:stCxn id="337" idx="0"/>
            <a:endCxn id="332" idx="2"/>
          </p:cNvCxnSpPr>
          <p:nvPr/>
        </p:nvCxnSpPr>
        <p:spPr>
          <a:xfrm flipV="1">
            <a:off x="16511937" y="4018953"/>
            <a:ext cx="3179268" cy="2323248"/>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a:stCxn id="337" idx="0"/>
            <a:endCxn id="333" idx="2"/>
          </p:cNvCxnSpPr>
          <p:nvPr/>
        </p:nvCxnSpPr>
        <p:spPr>
          <a:xfrm flipV="1">
            <a:off x="16511938" y="3995713"/>
            <a:ext cx="5766754" cy="2346488"/>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a:stCxn id="343" idx="0"/>
            <a:endCxn id="344" idx="2"/>
          </p:cNvCxnSpPr>
          <p:nvPr/>
        </p:nvCxnSpPr>
        <p:spPr>
          <a:xfrm flipH="1" flipV="1">
            <a:off x="19929182" y="3624014"/>
            <a:ext cx="3418122" cy="257926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stCxn id="342" idx="0"/>
            <a:endCxn id="345" idx="2"/>
          </p:cNvCxnSpPr>
          <p:nvPr/>
        </p:nvCxnSpPr>
        <p:spPr>
          <a:xfrm flipV="1">
            <a:off x="18719476" y="3994594"/>
            <a:ext cx="4025910" cy="2208686"/>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grpSp>
        <p:nvGrpSpPr>
          <p:cNvPr id="945" name="Group 944"/>
          <p:cNvGrpSpPr/>
          <p:nvPr/>
        </p:nvGrpSpPr>
        <p:grpSpPr>
          <a:xfrm>
            <a:off x="17725265" y="10014667"/>
            <a:ext cx="731520" cy="746660"/>
            <a:chOff x="7884136" y="6107543"/>
            <a:chExt cx="365760" cy="373330"/>
          </a:xfrm>
        </p:grpSpPr>
        <p:pic>
          <p:nvPicPr>
            <p:cNvPr id="376" name="Picture 37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84136" y="6115113"/>
              <a:ext cx="365760" cy="365760"/>
            </a:xfrm>
            <a:prstGeom prst="rect">
              <a:avLst/>
            </a:prstGeom>
          </p:spPr>
        </p:pic>
        <p:pic>
          <p:nvPicPr>
            <p:cNvPr id="377" name="Picture 376"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884651" y="6256908"/>
              <a:ext cx="182449" cy="210312"/>
            </a:xfrm>
            <a:prstGeom prst="rect">
              <a:avLst/>
            </a:prstGeom>
          </p:spPr>
        </p:pic>
        <p:pic>
          <p:nvPicPr>
            <p:cNvPr id="378" name="Picture 377"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980689" y="6107543"/>
              <a:ext cx="182449" cy="210312"/>
            </a:xfrm>
            <a:prstGeom prst="rect">
              <a:avLst/>
            </a:prstGeom>
          </p:spPr>
        </p:pic>
      </p:grpSp>
      <p:grpSp>
        <p:nvGrpSpPr>
          <p:cNvPr id="946" name="Group 945"/>
          <p:cNvGrpSpPr/>
          <p:nvPr/>
        </p:nvGrpSpPr>
        <p:grpSpPr>
          <a:xfrm>
            <a:off x="18600897" y="10051055"/>
            <a:ext cx="731520" cy="731520"/>
            <a:chOff x="8814532" y="6197306"/>
            <a:chExt cx="365760" cy="365760"/>
          </a:xfrm>
        </p:grpSpPr>
        <p:pic>
          <p:nvPicPr>
            <p:cNvPr id="380" name="Picture 37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814532" y="6197306"/>
              <a:ext cx="365760" cy="365760"/>
            </a:xfrm>
            <a:prstGeom prst="rect">
              <a:avLst/>
            </a:prstGeom>
          </p:spPr>
        </p:pic>
        <p:pic>
          <p:nvPicPr>
            <p:cNvPr id="381" name="Picture 380"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912147" y="6270561"/>
              <a:ext cx="182449" cy="210312"/>
            </a:xfrm>
            <a:prstGeom prst="rect">
              <a:avLst/>
            </a:prstGeom>
          </p:spPr>
        </p:pic>
      </p:grpSp>
      <p:sp>
        <p:nvSpPr>
          <p:cNvPr id="383" name="Rectangle 382"/>
          <p:cNvSpPr/>
          <p:nvPr/>
        </p:nvSpPr>
        <p:spPr>
          <a:xfrm>
            <a:off x="7464999" y="8287743"/>
            <a:ext cx="3245236" cy="1919028"/>
          </a:xfrm>
          <a:prstGeom prst="rect">
            <a:avLst/>
          </a:prstGeom>
          <a:noFill/>
          <a:ln w="19050">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384" name="Straight Connector 383"/>
          <p:cNvCxnSpPr/>
          <p:nvPr/>
        </p:nvCxnSpPr>
        <p:spPr>
          <a:xfrm flipH="1">
            <a:off x="10640824" y="9363135"/>
            <a:ext cx="4983414" cy="843636"/>
          </a:xfrm>
          <a:prstGeom prst="line">
            <a:avLst/>
          </a:prstGeom>
          <a:ln w="19050" cap="rnd">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H="1">
            <a:off x="10624016" y="5012298"/>
            <a:ext cx="4958930" cy="3291762"/>
          </a:xfrm>
          <a:prstGeom prst="line">
            <a:avLst/>
          </a:prstGeom>
          <a:ln w="19050" cap="rnd">
            <a:solidFill>
              <a:schemeClr val="tx1">
                <a:lumMod val="75000"/>
                <a:lumOff val="25000"/>
              </a:schemeClr>
            </a:solidFill>
            <a:prstDash val="sysDash"/>
          </a:ln>
          <a:effectLst>
            <a:outerShdw blurRad="50800" dist="50800" dir="5400000" algn="ctr" rotWithShape="0">
              <a:schemeClr val="tx1">
                <a:lumMod val="65000"/>
                <a:lumOff val="35000"/>
              </a:schemeClr>
            </a:outerShdw>
          </a:effectLst>
        </p:spPr>
        <p:style>
          <a:lnRef idx="1">
            <a:schemeClr val="accent1"/>
          </a:lnRef>
          <a:fillRef idx="0">
            <a:schemeClr val="accent1"/>
          </a:fillRef>
          <a:effectRef idx="0">
            <a:schemeClr val="accent1"/>
          </a:effectRef>
          <a:fontRef idx="minor">
            <a:schemeClr val="tx1"/>
          </a:fontRef>
        </p:style>
      </p:cxnSp>
      <p:pic>
        <p:nvPicPr>
          <p:cNvPr id="215" name="Picture 214"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966292" y="8632263"/>
            <a:ext cx="475954" cy="548640"/>
          </a:xfrm>
          <a:prstGeom prst="rect">
            <a:avLst/>
          </a:prstGeom>
        </p:spPr>
      </p:pic>
      <p:pic>
        <p:nvPicPr>
          <p:cNvPr id="222" name="Picture 221"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722418" y="8616295"/>
            <a:ext cx="475954" cy="548640"/>
          </a:xfrm>
          <a:prstGeom prst="rect">
            <a:avLst/>
          </a:prstGeom>
        </p:spPr>
      </p:pic>
      <p:pic>
        <p:nvPicPr>
          <p:cNvPr id="306" name="Picture 305"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958120" y="9199825"/>
            <a:ext cx="475954" cy="548640"/>
          </a:xfrm>
          <a:prstGeom prst="rect">
            <a:avLst/>
          </a:prstGeom>
        </p:spPr>
      </p:pic>
      <p:pic>
        <p:nvPicPr>
          <p:cNvPr id="308" name="Picture 307" descr="Pluribus_Asset Asset 280@400ppi.png">
            <a:extLst>
              <a:ext uri="{FF2B5EF4-FFF2-40B4-BE49-F238E27FC236}">
                <a16:creationId xmlns:a16="http://schemas.microsoft.com/office/drawing/2014/main" id="{4F69AD83-334B-8342-B540-3561A9FF5278}"/>
              </a:ext>
            </a:extLst>
          </p:cNvPr>
          <p:cNvPicPr>
            <a:picLocks noChangeAspect="1"/>
          </p:cNvPicPr>
          <p:nvPr/>
        </p:nvPicPr>
        <p:blipFill>
          <a:blip r:embed="rId11"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9743116" y="9191143"/>
            <a:ext cx="475954" cy="548640"/>
          </a:xfrm>
          <a:prstGeom prst="rect">
            <a:avLst/>
          </a:prstGeom>
        </p:spPr>
      </p:pic>
      <p:cxnSp>
        <p:nvCxnSpPr>
          <p:cNvPr id="312" name="Straight Connector 311"/>
          <p:cNvCxnSpPr>
            <a:stCxn id="255" idx="0"/>
            <a:endCxn id="949" idx="2"/>
          </p:cNvCxnSpPr>
          <p:nvPr/>
        </p:nvCxnSpPr>
        <p:spPr>
          <a:xfrm flipV="1">
            <a:off x="8202124" y="5110910"/>
            <a:ext cx="4170710" cy="354642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a:stCxn id="256" idx="0"/>
            <a:endCxn id="947" idx="2"/>
          </p:cNvCxnSpPr>
          <p:nvPr/>
        </p:nvCxnSpPr>
        <p:spPr>
          <a:xfrm flipV="1">
            <a:off x="9964071" y="5110910"/>
            <a:ext cx="369176" cy="353964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p:cNvCxnSpPr>
            <a:stCxn id="256" idx="0"/>
            <a:endCxn id="949" idx="2"/>
          </p:cNvCxnSpPr>
          <p:nvPr/>
        </p:nvCxnSpPr>
        <p:spPr>
          <a:xfrm flipV="1">
            <a:off x="9964072" y="5110910"/>
            <a:ext cx="2408762" cy="3539642"/>
          </a:xfrm>
          <a:prstGeom prst="line">
            <a:avLst/>
          </a:prstGeom>
          <a:ln w="63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5" name="Picture 334"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054360" y="4134571"/>
            <a:ext cx="475954" cy="548640"/>
          </a:xfrm>
          <a:prstGeom prst="rect">
            <a:avLst/>
          </a:prstGeom>
        </p:spPr>
      </p:pic>
      <p:pic>
        <p:nvPicPr>
          <p:cNvPr id="338" name="Picture 337" descr="Pluribus_Asset Asset 280@400ppi.png">
            <a:extLst>
              <a:ext uri="{FF2B5EF4-FFF2-40B4-BE49-F238E27FC236}">
                <a16:creationId xmlns:a16="http://schemas.microsoft.com/office/drawing/2014/main" id="{2928AB6C-8943-BE4B-AD66-6922B0F287C0}"/>
              </a:ext>
            </a:extLst>
          </p:cNvPr>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2310664" y="4556367"/>
            <a:ext cx="475954" cy="548640"/>
          </a:xfrm>
          <a:prstGeom prst="rect">
            <a:avLst/>
          </a:prstGeom>
        </p:spPr>
      </p:pic>
      <p:pic>
        <p:nvPicPr>
          <p:cNvPr id="346" name="Picture 345" descr="Pluribus_Asset Asset 75@400ppi.png">
            <a:extLst>
              <a:ext uri="{FF2B5EF4-FFF2-40B4-BE49-F238E27FC236}">
                <a16:creationId xmlns:a16="http://schemas.microsoft.com/office/drawing/2014/main" id="{189DA015-F3A2-9C4D-8300-5FC944541A8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7323825" y="7393543"/>
            <a:ext cx="824948" cy="715656"/>
          </a:xfrm>
          <a:prstGeom prst="rect">
            <a:avLst/>
          </a:prstGeom>
          <a:effectLst>
            <a:glow rad="63500">
              <a:srgbClr val="FFFF00"/>
            </a:glow>
          </a:effectLst>
        </p:spPr>
      </p:pic>
      <p:pic>
        <p:nvPicPr>
          <p:cNvPr id="347" name="Picture 346" descr="Pluribus_Asset Asset 76@400ppi.png">
            <a:extLst>
              <a:ext uri="{FF2B5EF4-FFF2-40B4-BE49-F238E27FC236}">
                <a16:creationId xmlns:a16="http://schemas.microsoft.com/office/drawing/2014/main" id="{DC354201-848F-8540-97D0-C106F089CB3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6337959" y="7369169"/>
            <a:ext cx="824948" cy="715656"/>
          </a:xfrm>
          <a:prstGeom prst="rect">
            <a:avLst/>
          </a:prstGeom>
          <a:effectLst>
            <a:glow rad="63500">
              <a:srgbClr val="FFFF00"/>
            </a:glow>
          </a:effectLst>
        </p:spPr>
      </p:pic>
      <p:pic>
        <p:nvPicPr>
          <p:cNvPr id="348" name="Picture 347"/>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8273324" y="7383089"/>
            <a:ext cx="822150" cy="713232"/>
          </a:xfrm>
          <a:prstGeom prst="rect">
            <a:avLst/>
          </a:prstGeom>
          <a:effectLst>
            <a:glow rad="63500">
              <a:srgbClr val="FFFF00"/>
            </a:glow>
          </a:effectLst>
        </p:spPr>
      </p:pic>
      <p:pic>
        <p:nvPicPr>
          <p:cNvPr id="349" name="Picture 348" descr="Pluribus_Asset Asset 75@400ppi.png">
            <a:extLst>
              <a:ext uri="{FF2B5EF4-FFF2-40B4-BE49-F238E27FC236}">
                <a16:creationId xmlns:a16="http://schemas.microsoft.com/office/drawing/2014/main" id="{189DA015-F3A2-9C4D-8300-5FC944541A8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1956533" y="7357259"/>
            <a:ext cx="824948" cy="715656"/>
          </a:xfrm>
          <a:prstGeom prst="rect">
            <a:avLst/>
          </a:prstGeom>
          <a:effectLst>
            <a:glow rad="63500">
              <a:srgbClr val="FFFF00"/>
            </a:glow>
          </a:effectLst>
        </p:spPr>
      </p:pic>
      <p:pic>
        <p:nvPicPr>
          <p:cNvPr id="350" name="Picture 349" descr="Pluribus_Asset Asset 76@400ppi.png">
            <a:extLst>
              <a:ext uri="{FF2B5EF4-FFF2-40B4-BE49-F238E27FC236}">
                <a16:creationId xmlns:a16="http://schemas.microsoft.com/office/drawing/2014/main" id="{DC354201-848F-8540-97D0-C106F089CB3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0970667" y="7332885"/>
            <a:ext cx="824948" cy="715656"/>
          </a:xfrm>
          <a:prstGeom prst="rect">
            <a:avLst/>
          </a:prstGeom>
          <a:effectLst>
            <a:glow rad="63500">
              <a:srgbClr val="FFFF00"/>
            </a:glow>
          </a:effectLst>
        </p:spPr>
      </p:pic>
      <p:pic>
        <p:nvPicPr>
          <p:cNvPr id="351" name="Picture 35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2906032" y="7346805"/>
            <a:ext cx="822150" cy="713232"/>
          </a:xfrm>
          <a:prstGeom prst="rect">
            <a:avLst/>
          </a:prstGeom>
          <a:effectLst>
            <a:glow rad="63500">
              <a:srgbClr val="FFFF00"/>
            </a:glow>
          </a:effectLst>
        </p:spPr>
      </p:pic>
      <p:cxnSp>
        <p:nvCxnSpPr>
          <p:cNvPr id="352" name="Straight Connector 351"/>
          <p:cNvCxnSpPr>
            <a:stCxn id="337" idx="2"/>
            <a:endCxn id="346" idx="0"/>
          </p:cNvCxnSpPr>
          <p:nvPr/>
        </p:nvCxnSpPr>
        <p:spPr>
          <a:xfrm>
            <a:off x="16511938" y="6762826"/>
            <a:ext cx="1224362" cy="630718"/>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a:stCxn id="339" idx="2"/>
            <a:endCxn id="349" idx="0"/>
          </p:cNvCxnSpPr>
          <p:nvPr/>
        </p:nvCxnSpPr>
        <p:spPr>
          <a:xfrm>
            <a:off x="21116695" y="6754507"/>
            <a:ext cx="1252312" cy="602752"/>
          </a:xfrm>
          <a:prstGeom prst="line">
            <a:avLst/>
          </a:prstGeom>
          <a:ln w="12700" cap="rnd">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a:stCxn id="340" idx="2"/>
            <a:endCxn id="347" idx="0"/>
          </p:cNvCxnSpPr>
          <p:nvPr/>
        </p:nvCxnSpPr>
        <p:spPr>
          <a:xfrm>
            <a:off x="16704013" y="6464096"/>
            <a:ext cx="46420" cy="905074"/>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356" name="Straight Connector 355"/>
          <p:cNvCxnSpPr>
            <a:stCxn id="348" idx="0"/>
            <a:endCxn id="311" idx="2"/>
          </p:cNvCxnSpPr>
          <p:nvPr/>
        </p:nvCxnSpPr>
        <p:spPr>
          <a:xfrm flipV="1">
            <a:off x="18684400" y="6787337"/>
            <a:ext cx="34426" cy="595752"/>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a:stCxn id="351" idx="0"/>
            <a:endCxn id="343" idx="2"/>
          </p:cNvCxnSpPr>
          <p:nvPr/>
        </p:nvCxnSpPr>
        <p:spPr>
          <a:xfrm flipV="1">
            <a:off x="23317107" y="6623904"/>
            <a:ext cx="30196" cy="722902"/>
          </a:xfrm>
          <a:prstGeom prst="line">
            <a:avLst/>
          </a:prstGeom>
          <a:ln w="12700" cap="rnd">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362" name="Straight Connector 361"/>
          <p:cNvCxnSpPr>
            <a:stCxn id="341" idx="2"/>
            <a:endCxn id="350" idx="0"/>
          </p:cNvCxnSpPr>
          <p:nvPr/>
        </p:nvCxnSpPr>
        <p:spPr>
          <a:xfrm>
            <a:off x="21320724" y="6467197"/>
            <a:ext cx="62418" cy="865688"/>
          </a:xfrm>
          <a:prstGeom prst="line">
            <a:avLst/>
          </a:prstGeom>
          <a:ln w="12700" cap="rnd">
            <a:solidFill>
              <a:srgbClr val="0070C0"/>
            </a:solidFill>
            <a:prstDash val="sysDash"/>
          </a:ln>
        </p:spPr>
        <p:style>
          <a:lnRef idx="1">
            <a:schemeClr val="accent1"/>
          </a:lnRef>
          <a:fillRef idx="0">
            <a:schemeClr val="accent1"/>
          </a:fillRef>
          <a:effectRef idx="0">
            <a:schemeClr val="accent1"/>
          </a:effectRef>
          <a:fontRef idx="minor">
            <a:schemeClr val="tx1"/>
          </a:fontRef>
        </p:style>
      </p:cxnSp>
      <p:pic>
        <p:nvPicPr>
          <p:cNvPr id="968" name="Picture 96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140675" y="10568473"/>
            <a:ext cx="457200" cy="457200"/>
          </a:xfrm>
          <a:prstGeom prst="rect">
            <a:avLst/>
          </a:prstGeom>
        </p:spPr>
      </p:pic>
      <p:pic>
        <p:nvPicPr>
          <p:cNvPr id="367" name="Picture 36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88527" y="11430401"/>
            <a:ext cx="457200" cy="457200"/>
          </a:xfrm>
          <a:prstGeom prst="rect">
            <a:avLst/>
          </a:prstGeom>
        </p:spPr>
      </p:pic>
      <p:pic>
        <p:nvPicPr>
          <p:cNvPr id="369" name="Picture 36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456711" y="11458475"/>
            <a:ext cx="457200" cy="457200"/>
          </a:xfrm>
          <a:prstGeom prst="rect">
            <a:avLst/>
          </a:prstGeom>
        </p:spPr>
      </p:pic>
      <p:cxnSp>
        <p:nvCxnSpPr>
          <p:cNvPr id="370" name="Curved Connector 369"/>
          <p:cNvCxnSpPr>
            <a:stCxn id="238" idx="0"/>
            <a:endCxn id="234" idx="0"/>
          </p:cNvCxnSpPr>
          <p:nvPr/>
        </p:nvCxnSpPr>
        <p:spPr>
          <a:xfrm rot="16200000" flipH="1">
            <a:off x="2164105" y="10044593"/>
            <a:ext cx="337568" cy="1804836"/>
          </a:xfrm>
          <a:prstGeom prst="curvedConnector3">
            <a:avLst>
              <a:gd name="adj1" fmla="val -538607"/>
            </a:avLst>
          </a:prstGeom>
          <a:ln w="19050">
            <a:solidFill>
              <a:srgbClr val="C0000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79" name="Picture 378" descr="Pluribus_Asset Asset 75@400ppi.png">
            <a:extLst>
              <a:ext uri="{FF2B5EF4-FFF2-40B4-BE49-F238E27FC236}">
                <a16:creationId xmlns:a16="http://schemas.microsoft.com/office/drawing/2014/main" id="{189DA015-F3A2-9C4D-8300-5FC944541A8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7712613" y="11055371"/>
            <a:ext cx="824948" cy="715656"/>
          </a:xfrm>
          <a:prstGeom prst="rect">
            <a:avLst/>
          </a:prstGeom>
          <a:effectLst>
            <a:glow rad="63500">
              <a:srgbClr val="FFFF00"/>
            </a:glow>
          </a:effectLst>
        </p:spPr>
      </p:pic>
      <p:pic>
        <p:nvPicPr>
          <p:cNvPr id="382" name="Picture 381" descr="Pluribus_Asset Asset 76@400ppi.png">
            <a:extLst>
              <a:ext uri="{FF2B5EF4-FFF2-40B4-BE49-F238E27FC236}">
                <a16:creationId xmlns:a16="http://schemas.microsoft.com/office/drawing/2014/main" id="{DC354201-848F-8540-97D0-C106F089CB3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6726747" y="11030997"/>
            <a:ext cx="824948" cy="715656"/>
          </a:xfrm>
          <a:prstGeom prst="rect">
            <a:avLst/>
          </a:prstGeom>
          <a:effectLst>
            <a:glow rad="63500">
              <a:srgbClr val="FFFF00"/>
            </a:glow>
          </a:effectLst>
        </p:spPr>
      </p:pic>
      <p:pic>
        <p:nvPicPr>
          <p:cNvPr id="386" name="Picture 38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8662112" y="11044917"/>
            <a:ext cx="822150" cy="713232"/>
          </a:xfrm>
          <a:prstGeom prst="rect">
            <a:avLst/>
          </a:prstGeom>
          <a:effectLst>
            <a:glow rad="63500">
              <a:srgbClr val="FFFF00"/>
            </a:glow>
          </a:effectLst>
        </p:spPr>
      </p:pic>
      <p:sp>
        <p:nvSpPr>
          <p:cNvPr id="387" name="Rectangle 386"/>
          <p:cNvSpPr/>
          <p:nvPr/>
        </p:nvSpPr>
        <p:spPr>
          <a:xfrm>
            <a:off x="19589260" y="11123873"/>
            <a:ext cx="4945150" cy="830997"/>
          </a:xfrm>
          <a:prstGeom prst="rect">
            <a:avLst/>
          </a:prstGeom>
          <a:ln>
            <a:solidFill>
              <a:schemeClr val="tx1">
                <a:lumMod val="65000"/>
                <a:lumOff val="35000"/>
              </a:schemeClr>
            </a:solidFill>
          </a:ln>
          <a:effectLst>
            <a:glow rad="50800">
              <a:srgbClr val="FFFF00"/>
            </a:glow>
          </a:effectLst>
        </p:spPr>
        <p:txBody>
          <a:bodyPr wrap="square">
            <a:spAutoFit/>
          </a:bodyPr>
          <a:lstStyle/>
          <a:p>
            <a:pPr lvl="0">
              <a:defRPr/>
            </a:pPr>
            <a:r>
              <a:rPr lang="en-US" sz="2400" dirty="0">
                <a:solidFill>
                  <a:schemeClr val="tx1">
                    <a:lumMod val="65000"/>
                    <a:lumOff val="35000"/>
                  </a:schemeClr>
                </a:solidFill>
              </a:rPr>
              <a:t>Distributed VRFs for E/W </a:t>
            </a:r>
            <a:r>
              <a:rPr lang="en-US" sz="2400">
                <a:solidFill>
                  <a:schemeClr val="tx1">
                    <a:lumMod val="65000"/>
                    <a:lumOff val="35000"/>
                  </a:schemeClr>
                </a:solidFill>
              </a:rPr>
              <a:t>traffic inside the DC</a:t>
            </a:r>
            <a:endParaRPr lang="en-US" sz="2400" dirty="0">
              <a:solidFill>
                <a:schemeClr val="tx1">
                  <a:lumMod val="65000"/>
                  <a:lumOff val="35000"/>
                </a:schemeClr>
              </a:solidFill>
            </a:endParaRPr>
          </a:p>
        </p:txBody>
      </p:sp>
      <p:pic>
        <p:nvPicPr>
          <p:cNvPr id="316" name="Picture 31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048149" y="6035541"/>
            <a:ext cx="1060704" cy="1060704"/>
          </a:xfrm>
          <a:prstGeom prst="rect">
            <a:avLst/>
          </a:prstGeom>
        </p:spPr>
      </p:pic>
      <p:pic>
        <p:nvPicPr>
          <p:cNvPr id="317" name="Picture 31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802477" y="6049263"/>
            <a:ext cx="1060704" cy="1060704"/>
          </a:xfrm>
          <a:prstGeom prst="rect">
            <a:avLst/>
          </a:prstGeom>
        </p:spPr>
      </p:pic>
      <p:pic>
        <p:nvPicPr>
          <p:cNvPr id="318" name="Picture 31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439151" y="8643985"/>
            <a:ext cx="1060704" cy="1060704"/>
          </a:xfrm>
          <a:prstGeom prst="rect">
            <a:avLst/>
          </a:prstGeom>
        </p:spPr>
      </p:pic>
      <p:pic>
        <p:nvPicPr>
          <p:cNvPr id="320" name="Picture 31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673295" y="8672683"/>
            <a:ext cx="1060704" cy="1060704"/>
          </a:xfrm>
          <a:prstGeom prst="rect">
            <a:avLst/>
          </a:prstGeom>
        </p:spPr>
      </p:pic>
      <p:pic>
        <p:nvPicPr>
          <p:cNvPr id="321" name="Picture 32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803463" y="8656845"/>
            <a:ext cx="1060704" cy="1060704"/>
          </a:xfrm>
          <a:prstGeom prst="rect">
            <a:avLst/>
          </a:prstGeom>
        </p:spPr>
      </p:pic>
      <p:pic>
        <p:nvPicPr>
          <p:cNvPr id="322" name="Picture 3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016289" y="8672683"/>
            <a:ext cx="1060704" cy="1060704"/>
          </a:xfrm>
          <a:prstGeom prst="rect">
            <a:avLst/>
          </a:prstGeom>
        </p:spPr>
      </p:pic>
      <p:pic>
        <p:nvPicPr>
          <p:cNvPr id="324" name="Picture 32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247963" y="8673979"/>
            <a:ext cx="1060704" cy="1060704"/>
          </a:xfrm>
          <a:prstGeom prst="rect">
            <a:avLst/>
          </a:prstGeom>
        </p:spPr>
      </p:pic>
      <p:pic>
        <p:nvPicPr>
          <p:cNvPr id="325" name="Picture 32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58649" y="8669839"/>
            <a:ext cx="1060704" cy="1060704"/>
          </a:xfrm>
          <a:prstGeom prst="rect">
            <a:avLst/>
          </a:prstGeom>
        </p:spPr>
      </p:pic>
      <p:sp>
        <p:nvSpPr>
          <p:cNvPr id="213" name="Rectangle 212">
            <a:extLst>
              <a:ext uri="{FF2B5EF4-FFF2-40B4-BE49-F238E27FC236}">
                <a16:creationId xmlns:a16="http://schemas.microsoft.com/office/drawing/2014/main" id="{3E87DACA-B05F-524E-9CD8-45945230E061}"/>
              </a:ext>
            </a:extLst>
          </p:cNvPr>
          <p:cNvSpPr/>
          <p:nvPr/>
        </p:nvSpPr>
        <p:spPr>
          <a:xfrm rot="10800000">
            <a:off x="491446" y="8715953"/>
            <a:ext cx="4988074" cy="459552"/>
          </a:xfrm>
          <a:prstGeom prst="rect">
            <a:avLst/>
          </a:prstGeom>
          <a:gradFill flip="none" rotWithShape="1">
            <a:gsLst>
              <a:gs pos="0">
                <a:schemeClr val="accent1">
                  <a:lumMod val="5000"/>
                  <a:lumOff val="95000"/>
                  <a:alpha val="70000"/>
                </a:schemeClr>
              </a:gs>
              <a:gs pos="84000">
                <a:srgbClr val="D76168">
                  <a:alpha val="7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19" name="Rectangle 218">
            <a:extLst>
              <a:ext uri="{FF2B5EF4-FFF2-40B4-BE49-F238E27FC236}">
                <a16:creationId xmlns:a16="http://schemas.microsoft.com/office/drawing/2014/main" id="{AD0A158F-FBE8-8C42-931F-262355C5F84E}"/>
              </a:ext>
            </a:extLst>
          </p:cNvPr>
          <p:cNvSpPr/>
          <p:nvPr/>
        </p:nvSpPr>
        <p:spPr>
          <a:xfrm>
            <a:off x="5492128" y="8703587"/>
            <a:ext cx="4992738" cy="474872"/>
          </a:xfrm>
          <a:prstGeom prst="rect">
            <a:avLst/>
          </a:prstGeom>
          <a:gradFill flip="none" rotWithShape="1">
            <a:gsLst>
              <a:gs pos="0">
                <a:schemeClr val="accent1">
                  <a:lumMod val="5000"/>
                  <a:lumOff val="95000"/>
                  <a:alpha val="70000"/>
                </a:schemeClr>
              </a:gs>
              <a:gs pos="84000">
                <a:srgbClr val="D76168">
                  <a:alpha val="7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214" name="Picture 213" descr="Pluribus_Asset Asset 75@400ppi.png">
            <a:extLst>
              <a:ext uri="{FF2B5EF4-FFF2-40B4-BE49-F238E27FC236}">
                <a16:creationId xmlns:a16="http://schemas.microsoft.com/office/drawing/2014/main" id="{701B58A8-8183-B243-BCF1-A19F0F66426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176581" y="8628029"/>
            <a:ext cx="632424" cy="548640"/>
          </a:xfrm>
          <a:prstGeom prst="rect">
            <a:avLst/>
          </a:prstGeom>
          <a:effectLst>
            <a:glow rad="63500">
              <a:srgbClr val="FFFF00"/>
            </a:glow>
          </a:effectLst>
        </p:spPr>
      </p:pic>
      <p:sp>
        <p:nvSpPr>
          <p:cNvPr id="223" name="Rectangle 222">
            <a:extLst>
              <a:ext uri="{FF2B5EF4-FFF2-40B4-BE49-F238E27FC236}">
                <a16:creationId xmlns:a16="http://schemas.microsoft.com/office/drawing/2014/main" id="{3E87DACA-B05F-524E-9CD8-45945230E061}"/>
              </a:ext>
            </a:extLst>
          </p:cNvPr>
          <p:cNvSpPr/>
          <p:nvPr/>
        </p:nvSpPr>
        <p:spPr>
          <a:xfrm rot="10800000">
            <a:off x="478840" y="9238371"/>
            <a:ext cx="4988074" cy="459552"/>
          </a:xfrm>
          <a:prstGeom prst="rect">
            <a:avLst/>
          </a:prstGeom>
          <a:gradFill flip="none" rotWithShape="1">
            <a:gsLst>
              <a:gs pos="96000">
                <a:srgbClr val="0070C0"/>
              </a:gs>
              <a:gs pos="0">
                <a:schemeClr val="tx2">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24" name="Rectangle 223">
            <a:extLst>
              <a:ext uri="{FF2B5EF4-FFF2-40B4-BE49-F238E27FC236}">
                <a16:creationId xmlns:a16="http://schemas.microsoft.com/office/drawing/2014/main" id="{AD0A158F-FBE8-8C42-931F-262355C5F84E}"/>
              </a:ext>
            </a:extLst>
          </p:cNvPr>
          <p:cNvSpPr/>
          <p:nvPr/>
        </p:nvSpPr>
        <p:spPr>
          <a:xfrm>
            <a:off x="5479522" y="9238342"/>
            <a:ext cx="4992738" cy="459582"/>
          </a:xfrm>
          <a:prstGeom prst="rect">
            <a:avLst/>
          </a:prstGeom>
          <a:gradFill flip="none" rotWithShape="1">
            <a:gsLst>
              <a:gs pos="36000">
                <a:srgbClr val="5A9CD4"/>
              </a:gs>
              <a:gs pos="0">
                <a:srgbClr val="0070C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225" name="Picture 224" descr="Pluribus_Asset Asset 76@400ppi.png">
            <a:extLst>
              <a:ext uri="{FF2B5EF4-FFF2-40B4-BE49-F238E27FC236}">
                <a16:creationId xmlns:a16="http://schemas.microsoft.com/office/drawing/2014/main" id="{DC354201-848F-8540-97D0-C106F089CB3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185872" y="9227125"/>
            <a:ext cx="632426" cy="548640"/>
          </a:xfrm>
          <a:prstGeom prst="rect">
            <a:avLst/>
          </a:prstGeom>
          <a:effectLst>
            <a:glow rad="63500">
              <a:srgbClr val="FFFF00"/>
            </a:glow>
          </a:effectLst>
        </p:spPr>
      </p:pic>
      <p:sp>
        <p:nvSpPr>
          <p:cNvPr id="979" name="Freeform 978"/>
          <p:cNvSpPr/>
          <p:nvPr/>
        </p:nvSpPr>
        <p:spPr>
          <a:xfrm>
            <a:off x="4157410" y="2695872"/>
            <a:ext cx="5902586" cy="8739962"/>
          </a:xfrm>
          <a:custGeom>
            <a:avLst/>
            <a:gdLst>
              <a:gd name="connsiteX0" fmla="*/ 0 w 2951293"/>
              <a:gd name="connsiteY0" fmla="*/ 4369981 h 4369981"/>
              <a:gd name="connsiteX1" fmla="*/ 202019 w 2951293"/>
              <a:gd name="connsiteY1" fmla="*/ 3274827 h 4369981"/>
              <a:gd name="connsiteX2" fmla="*/ 1031359 w 2951293"/>
              <a:gd name="connsiteY2" fmla="*/ 2137144 h 4369981"/>
              <a:gd name="connsiteX3" fmla="*/ 1967024 w 2951293"/>
              <a:gd name="connsiteY3" fmla="*/ 3115339 h 4369981"/>
              <a:gd name="connsiteX4" fmla="*/ 2934586 w 2951293"/>
              <a:gd name="connsiteY4" fmla="*/ 1095153 h 4369981"/>
              <a:gd name="connsiteX5" fmla="*/ 2604977 w 2951293"/>
              <a:gd name="connsiteY5" fmla="*/ 0 h 4369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1293" h="4369981">
                <a:moveTo>
                  <a:pt x="0" y="4369981"/>
                </a:moveTo>
                <a:cubicBezTo>
                  <a:pt x="15063" y="4008473"/>
                  <a:pt x="30126" y="3646966"/>
                  <a:pt x="202019" y="3274827"/>
                </a:cubicBezTo>
                <a:cubicBezTo>
                  <a:pt x="373912" y="2902688"/>
                  <a:pt x="737192" y="2163725"/>
                  <a:pt x="1031359" y="2137144"/>
                </a:cubicBezTo>
                <a:cubicBezTo>
                  <a:pt x="1325526" y="2110563"/>
                  <a:pt x="1649820" y="3289004"/>
                  <a:pt x="1967024" y="3115339"/>
                </a:cubicBezTo>
                <a:cubicBezTo>
                  <a:pt x="2284228" y="2941674"/>
                  <a:pt x="2828261" y="1614376"/>
                  <a:pt x="2934586" y="1095153"/>
                </a:cubicBezTo>
                <a:cubicBezTo>
                  <a:pt x="3040911" y="575930"/>
                  <a:pt x="2604977" y="0"/>
                  <a:pt x="2604977" y="0"/>
                </a:cubicBezTo>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Tree>
    <p:extLst>
      <p:ext uri="{BB962C8B-B14F-4D97-AF65-F5344CB8AC3E}">
        <p14:creationId xmlns:p14="http://schemas.microsoft.com/office/powerpoint/2010/main" val="105550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34DF26A-40EC-6F45-B4E6-BD207A204A34}"/>
              </a:ext>
            </a:extLst>
          </p:cNvPr>
          <p:cNvSpPr>
            <a:spLocks noGrp="1"/>
          </p:cNvSpPr>
          <p:nvPr>
            <p:ph type="title"/>
          </p:nvPr>
        </p:nvSpPr>
        <p:spPr>
          <a:xfrm>
            <a:off x="890956" y="705818"/>
            <a:ext cx="23797844" cy="1876396"/>
          </a:xfrm>
        </p:spPr>
        <p:txBody>
          <a:bodyPr/>
          <a:lstStyle/>
          <a:p>
            <a:r>
              <a:rPr lang="en-US" dirty="0"/>
              <a:t>CSP/MSP: Italy</a:t>
            </a:r>
          </a:p>
        </p:txBody>
      </p:sp>
      <p:sp>
        <p:nvSpPr>
          <p:cNvPr id="8" name="Slide Number Placeholder 7">
            <a:extLst>
              <a:ext uri="{FF2B5EF4-FFF2-40B4-BE49-F238E27FC236}">
                <a16:creationId xmlns:a16="http://schemas.microsoft.com/office/drawing/2014/main" id="{D7D5F495-294A-6F4E-AA59-E7E1112D274D}"/>
              </a:ext>
            </a:extLst>
          </p:cNvPr>
          <p:cNvSpPr>
            <a:spLocks noGrp="1"/>
          </p:cNvSpPr>
          <p:nvPr>
            <p:ph type="sldNum" sz="quarter" idx="10"/>
          </p:nvPr>
        </p:nvSpPr>
        <p:spPr>
          <a:xfrm>
            <a:off x="24297655" y="11838058"/>
            <a:ext cx="609600" cy="431800"/>
          </a:xfrm>
          <a:prstGeom prst="rect">
            <a:avLst/>
          </a:prstGeom>
        </p:spPr>
        <p:txBody>
          <a:bodyPr vert="horz" wrap="none" lIns="0" tIns="0" rIns="0" bIns="0" rtlCol="0" anchor="ctr">
            <a:noAutofit/>
          </a:bodyPr>
          <a:lstStyle>
            <a:defPPr>
              <a:defRPr lang="en-US"/>
            </a:defPPr>
            <a:lvl1pPr marL="0" algn="r" defTabSz="1828800" rtl="0" eaLnBrk="1" latinLnBrk="0" hangingPunct="1">
              <a:defRPr sz="2100" kern="1200">
                <a:solidFill>
                  <a:schemeClr val="tx1">
                    <a:tint val="75000"/>
                  </a:schemeClr>
                </a:solidFill>
                <a:latin typeface="+mn-lt"/>
                <a:ea typeface="+mn-ea"/>
                <a:cs typeface="Arial" panose="020B0604020202020204" pitchFamily="34" charset="0"/>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buClrTx/>
              <a:defRPr/>
            </a:pPr>
            <a:fld id="{846A81A3-8E44-4156-A5DF-D64E93CCEF23}" type="slidenum">
              <a:rPr lang="en-US">
                <a:solidFill>
                  <a:prstClr val="black">
                    <a:tint val="75000"/>
                  </a:prstClr>
                </a:solidFill>
                <a:latin typeface="Calibri" panose="020F0502020204030204"/>
              </a:rPr>
              <a:pPr>
                <a:buClrTx/>
                <a:defRPr/>
              </a:pPr>
              <a:t>19</a:t>
            </a:fld>
            <a:endParaRPr lang="en-US" dirty="0">
              <a:solidFill>
                <a:prstClr val="black">
                  <a:tint val="75000"/>
                </a:prstClr>
              </a:solidFill>
              <a:latin typeface="Calibri" panose="020F0502020204030204"/>
            </a:endParaRPr>
          </a:p>
        </p:txBody>
      </p:sp>
      <p:grpSp>
        <p:nvGrpSpPr>
          <p:cNvPr id="5" name="Group 4">
            <a:extLst>
              <a:ext uri="{FF2B5EF4-FFF2-40B4-BE49-F238E27FC236}">
                <a16:creationId xmlns:a16="http://schemas.microsoft.com/office/drawing/2014/main" id="{3847ECC6-A79B-A745-9654-6E09E1FF1F1A}"/>
              </a:ext>
            </a:extLst>
          </p:cNvPr>
          <p:cNvGrpSpPr/>
          <p:nvPr/>
        </p:nvGrpSpPr>
        <p:grpSpPr>
          <a:xfrm>
            <a:off x="12850245" y="3205421"/>
            <a:ext cx="3296188" cy="3867086"/>
            <a:chOff x="7205776" y="4408893"/>
            <a:chExt cx="1724377" cy="2023038"/>
          </a:xfrm>
        </p:grpSpPr>
        <p:pic>
          <p:nvPicPr>
            <p:cNvPr id="6" name="Picture 4" descr="Related image">
              <a:extLst>
                <a:ext uri="{FF2B5EF4-FFF2-40B4-BE49-F238E27FC236}">
                  <a16:creationId xmlns:a16="http://schemas.microsoft.com/office/drawing/2014/main" id="{DD343D26-E87F-D141-83EF-D41E5BB60EE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205776" y="4408893"/>
              <a:ext cx="1724377" cy="2023038"/>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7" name="Freeform 6">
              <a:extLst>
                <a:ext uri="{FF2B5EF4-FFF2-40B4-BE49-F238E27FC236}">
                  <a16:creationId xmlns:a16="http://schemas.microsoft.com/office/drawing/2014/main" id="{7B5727D6-8703-504E-9415-70DC4C46C242}"/>
                </a:ext>
              </a:extLst>
            </p:cNvPr>
            <p:cNvSpPr/>
            <p:nvPr/>
          </p:nvSpPr>
          <p:spPr>
            <a:xfrm>
              <a:off x="7885650" y="4820769"/>
              <a:ext cx="674377" cy="573353"/>
            </a:xfrm>
            <a:custGeom>
              <a:avLst/>
              <a:gdLst>
                <a:gd name="connsiteX0" fmla="*/ 0 w 674377"/>
                <a:gd name="connsiteY0" fmla="*/ 28069 h 573353"/>
                <a:gd name="connsiteX1" fmla="*/ 662730 w 674377"/>
                <a:gd name="connsiteY1" fmla="*/ 61625 h 573353"/>
                <a:gd name="connsiteX2" fmla="*/ 419450 w 674377"/>
                <a:gd name="connsiteY2" fmla="*/ 573353 h 573353"/>
              </a:gdLst>
              <a:ahLst/>
              <a:cxnLst>
                <a:cxn ang="0">
                  <a:pos x="connsiteX0" y="connsiteY0"/>
                </a:cxn>
                <a:cxn ang="0">
                  <a:pos x="connsiteX1" y="connsiteY1"/>
                </a:cxn>
                <a:cxn ang="0">
                  <a:pos x="connsiteX2" y="connsiteY2"/>
                </a:cxn>
              </a:cxnLst>
              <a:rect l="l" t="t" r="r" b="b"/>
              <a:pathLst>
                <a:path w="674377" h="573353">
                  <a:moveTo>
                    <a:pt x="0" y="28069"/>
                  </a:moveTo>
                  <a:cubicBezTo>
                    <a:pt x="296411" y="-594"/>
                    <a:pt x="592822" y="-29256"/>
                    <a:pt x="662730" y="61625"/>
                  </a:cubicBezTo>
                  <a:cubicBezTo>
                    <a:pt x="732638" y="152506"/>
                    <a:pt x="466987" y="481074"/>
                    <a:pt x="419450" y="573353"/>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buClrTx/>
                <a:defRPr/>
              </a:pPr>
              <a:endParaRPr lang="en-US" sz="3598" kern="1200" dirty="0">
                <a:solidFill>
                  <a:prstClr val="white"/>
                </a:solidFill>
                <a:latin typeface="Helvetica"/>
              </a:endParaRPr>
            </a:p>
          </p:txBody>
        </p:sp>
        <p:sp>
          <p:nvSpPr>
            <p:cNvPr id="9" name="Freeform 8">
              <a:extLst>
                <a:ext uri="{FF2B5EF4-FFF2-40B4-BE49-F238E27FC236}">
                  <a16:creationId xmlns:a16="http://schemas.microsoft.com/office/drawing/2014/main" id="{032EF3AB-A871-9145-AF31-EC37D0339337}"/>
                </a:ext>
              </a:extLst>
            </p:cNvPr>
            <p:cNvSpPr/>
            <p:nvPr/>
          </p:nvSpPr>
          <p:spPr>
            <a:xfrm>
              <a:off x="7902428" y="4660148"/>
              <a:ext cx="779287" cy="1002422"/>
            </a:xfrm>
            <a:custGeom>
              <a:avLst/>
              <a:gdLst>
                <a:gd name="connsiteX0" fmla="*/ 0 w 779287"/>
                <a:gd name="connsiteY0" fmla="*/ 163523 h 1002422"/>
                <a:gd name="connsiteX1" fmla="*/ 729842 w 779287"/>
                <a:gd name="connsiteY1" fmla="*/ 62855 h 1002422"/>
                <a:gd name="connsiteX2" fmla="*/ 654341 w 779287"/>
                <a:gd name="connsiteY2" fmla="*/ 1002422 h 1002422"/>
              </a:gdLst>
              <a:ahLst/>
              <a:cxnLst>
                <a:cxn ang="0">
                  <a:pos x="connsiteX0" y="connsiteY0"/>
                </a:cxn>
                <a:cxn ang="0">
                  <a:pos x="connsiteX1" y="connsiteY1"/>
                </a:cxn>
                <a:cxn ang="0">
                  <a:pos x="connsiteX2" y="connsiteY2"/>
                </a:cxn>
              </a:cxnLst>
              <a:rect l="l" t="t" r="r" b="b"/>
              <a:pathLst>
                <a:path w="779287" h="1002422">
                  <a:moveTo>
                    <a:pt x="0" y="163523"/>
                  </a:moveTo>
                  <a:cubicBezTo>
                    <a:pt x="310392" y="43281"/>
                    <a:pt x="620785" y="-76961"/>
                    <a:pt x="729842" y="62855"/>
                  </a:cubicBezTo>
                  <a:cubicBezTo>
                    <a:pt x="838899" y="202671"/>
                    <a:pt x="746620" y="602546"/>
                    <a:pt x="654341" y="1002422"/>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buClrTx/>
                <a:defRPr/>
              </a:pPr>
              <a:endParaRPr lang="en-US" sz="3598" kern="1200" dirty="0">
                <a:solidFill>
                  <a:prstClr val="white"/>
                </a:solidFill>
                <a:latin typeface="Helvetica"/>
              </a:endParaRPr>
            </a:p>
          </p:txBody>
        </p:sp>
        <p:pic>
          <p:nvPicPr>
            <p:cNvPr id="10" name="Picture 9">
              <a:extLst>
                <a:ext uri="{FF2B5EF4-FFF2-40B4-BE49-F238E27FC236}">
                  <a16:creationId xmlns:a16="http://schemas.microsoft.com/office/drawing/2014/main" id="{0C5DCFE8-94BC-C44E-AEEA-B2A213BAEC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69063" y="4608459"/>
              <a:ext cx="374941" cy="403783"/>
            </a:xfrm>
            <a:prstGeom prst="rect">
              <a:avLst/>
            </a:prstGeom>
          </p:spPr>
        </p:pic>
      </p:grpSp>
      <p:sp>
        <p:nvSpPr>
          <p:cNvPr id="13" name="TextBox 12">
            <a:extLst>
              <a:ext uri="{FF2B5EF4-FFF2-40B4-BE49-F238E27FC236}">
                <a16:creationId xmlns:a16="http://schemas.microsoft.com/office/drawing/2014/main" id="{330801F9-F856-1641-9AC2-C80519941706}"/>
              </a:ext>
            </a:extLst>
          </p:cNvPr>
          <p:cNvSpPr txBox="1"/>
          <p:nvPr/>
        </p:nvSpPr>
        <p:spPr>
          <a:xfrm>
            <a:off x="12232348" y="7059743"/>
            <a:ext cx="4579150" cy="646011"/>
          </a:xfrm>
          <a:prstGeom prst="rect">
            <a:avLst/>
          </a:prstGeom>
          <a:noFill/>
        </p:spPr>
        <p:txBody>
          <a:bodyPr wrap="square" rtlCol="0">
            <a:spAutoFit/>
          </a:bodyPr>
          <a:lstStyle/>
          <a:p>
            <a:pPr algn="ctr" defTabSz="1828800">
              <a:buClrTx/>
              <a:defRPr/>
            </a:pPr>
            <a:r>
              <a:rPr lang="en-US" sz="3598" kern="1200" dirty="0">
                <a:solidFill>
                  <a:prstClr val="black"/>
                </a:solidFill>
                <a:latin typeface="Calibri" panose="020F0502020204030204"/>
                <a:ea typeface="+mn-ea"/>
                <a:cs typeface="+mn-cs"/>
              </a:rPr>
              <a:t>4 DCs expanding to 6</a:t>
            </a:r>
          </a:p>
        </p:txBody>
      </p:sp>
      <p:sp>
        <p:nvSpPr>
          <p:cNvPr id="14" name="Rectangle 13">
            <a:extLst>
              <a:ext uri="{FF2B5EF4-FFF2-40B4-BE49-F238E27FC236}">
                <a16:creationId xmlns:a16="http://schemas.microsoft.com/office/drawing/2014/main" id="{5DE3583D-D0ED-E648-83C9-D19EECE2FC16}"/>
              </a:ext>
            </a:extLst>
          </p:cNvPr>
          <p:cNvSpPr/>
          <p:nvPr/>
        </p:nvSpPr>
        <p:spPr>
          <a:xfrm>
            <a:off x="17152229" y="3180147"/>
            <a:ext cx="6892284" cy="1938031"/>
          </a:xfrm>
          <a:prstGeom prst="rect">
            <a:avLst/>
          </a:prstGeom>
          <a:solidFill>
            <a:schemeClr val="bg1"/>
          </a:solidFill>
          <a:ln>
            <a:solidFill>
              <a:schemeClr val="bg2"/>
            </a:solidFill>
          </a:ln>
          <a:effectLst>
            <a:outerShdw blurRad="50800" dist="38100" dir="2700000" algn="tl" rotWithShape="0">
              <a:prstClr val="black">
                <a:alpha val="40000"/>
              </a:prstClr>
            </a:outerShdw>
          </a:effectLst>
        </p:spPr>
        <p:txBody>
          <a:bodyPr wrap="square">
            <a:spAutoFit/>
          </a:bodyPr>
          <a:lstStyle/>
          <a:p>
            <a:pPr algn="ctr" defTabSz="1828800">
              <a:buClrTx/>
              <a:defRPr/>
            </a:pPr>
            <a:r>
              <a:rPr lang="en-US" sz="4798" kern="1200" dirty="0">
                <a:solidFill>
                  <a:srgbClr val="8EC341"/>
                </a:solidFill>
                <a:latin typeface="Calibri" panose="020F0502020204030204"/>
                <a:ea typeface="+mn-ea"/>
                <a:cs typeface="+mn-cs"/>
              </a:rPr>
              <a:t>Any Cloud, Any Service</a:t>
            </a:r>
          </a:p>
          <a:p>
            <a:pPr algn="ctr" defTabSz="1828800">
              <a:buClrTx/>
              <a:defRPr/>
            </a:pPr>
            <a:r>
              <a:rPr lang="en-US" sz="3598" kern="1200" dirty="0" err="1">
                <a:solidFill>
                  <a:prstClr val="black"/>
                </a:solidFill>
                <a:latin typeface="Calibri" panose="020F0502020204030204"/>
                <a:ea typeface="+mn-ea"/>
                <a:cs typeface="+mn-cs"/>
              </a:rPr>
              <a:t>Pricate</a:t>
            </a:r>
            <a:r>
              <a:rPr lang="en-US" sz="3598" kern="1200" dirty="0">
                <a:solidFill>
                  <a:prstClr val="black"/>
                </a:solidFill>
                <a:latin typeface="Calibri" panose="020F0502020204030204"/>
                <a:ea typeface="+mn-ea"/>
                <a:cs typeface="+mn-cs"/>
              </a:rPr>
              <a:t> Cloud </a:t>
            </a:r>
            <a:br>
              <a:rPr lang="en-US" sz="3598" kern="1200" dirty="0">
                <a:solidFill>
                  <a:prstClr val="black"/>
                </a:solidFill>
                <a:latin typeface="Calibri" panose="020F0502020204030204"/>
                <a:ea typeface="+mn-ea"/>
                <a:cs typeface="+mn-cs"/>
              </a:rPr>
            </a:br>
            <a:r>
              <a:rPr lang="en-US" sz="3598" kern="1200" dirty="0">
                <a:solidFill>
                  <a:prstClr val="black"/>
                </a:solidFill>
                <a:latin typeface="Calibri" panose="020F0502020204030204"/>
                <a:ea typeface="+mn-ea"/>
                <a:cs typeface="+mn-cs"/>
              </a:rPr>
              <a:t>+ public clouds</a:t>
            </a:r>
          </a:p>
        </p:txBody>
      </p:sp>
      <p:sp>
        <p:nvSpPr>
          <p:cNvPr id="15" name="Rectangle 14">
            <a:extLst>
              <a:ext uri="{FF2B5EF4-FFF2-40B4-BE49-F238E27FC236}">
                <a16:creationId xmlns:a16="http://schemas.microsoft.com/office/drawing/2014/main" id="{778B25DF-04E5-5A49-8F94-E0FF850A0BB4}"/>
              </a:ext>
            </a:extLst>
          </p:cNvPr>
          <p:cNvSpPr/>
          <p:nvPr/>
        </p:nvSpPr>
        <p:spPr>
          <a:xfrm>
            <a:off x="17152228" y="5386508"/>
            <a:ext cx="6892282" cy="2122697"/>
          </a:xfrm>
          <a:prstGeom prst="rect">
            <a:avLst/>
          </a:prstGeom>
          <a:solidFill>
            <a:schemeClr val="bg1"/>
          </a:solidFill>
          <a:ln>
            <a:solidFill>
              <a:schemeClr val="bg2"/>
            </a:solidFill>
          </a:ln>
          <a:effectLst>
            <a:outerShdw blurRad="50800" dist="38100" dir="2700000" algn="tl" rotWithShape="0">
              <a:prstClr val="black">
                <a:alpha val="40000"/>
              </a:prstClr>
            </a:outerShdw>
          </a:effectLst>
        </p:spPr>
        <p:txBody>
          <a:bodyPr wrap="square">
            <a:spAutoFit/>
          </a:bodyPr>
          <a:lstStyle/>
          <a:p>
            <a:pPr algn="ctr" defTabSz="1828800">
              <a:buClrTx/>
              <a:defRPr/>
            </a:pPr>
            <a:r>
              <a:rPr lang="en-US" sz="4798" kern="1200" dirty="0">
                <a:solidFill>
                  <a:srgbClr val="8EC341"/>
                </a:solidFill>
                <a:latin typeface="Calibri" panose="020F0502020204030204"/>
                <a:ea typeface="+mn-ea"/>
                <a:cs typeface="+mn-cs"/>
              </a:rPr>
              <a:t>Comprehensive </a:t>
            </a:r>
            <a:br>
              <a:rPr lang="en-US" sz="4798" kern="1200" dirty="0">
                <a:solidFill>
                  <a:srgbClr val="8EC341"/>
                </a:solidFill>
                <a:latin typeface="Calibri" panose="020F0502020204030204"/>
                <a:ea typeface="+mn-ea"/>
                <a:cs typeface="+mn-cs"/>
              </a:rPr>
            </a:br>
            <a:r>
              <a:rPr lang="en-US" sz="4798" kern="1200" dirty="0">
                <a:solidFill>
                  <a:srgbClr val="8EC341"/>
                </a:solidFill>
                <a:latin typeface="Calibri" panose="020F0502020204030204"/>
                <a:ea typeface="+mn-ea"/>
                <a:cs typeface="+mn-cs"/>
              </a:rPr>
              <a:t>Multi-tenant Slicing</a:t>
            </a:r>
            <a:endParaRPr lang="en-US" sz="3598" kern="1200" dirty="0">
              <a:solidFill>
                <a:srgbClr val="8EC341"/>
              </a:solidFill>
              <a:latin typeface="Calibri" panose="020F0502020204030204"/>
              <a:ea typeface="+mn-ea"/>
              <a:cs typeface="+mn-cs"/>
            </a:endParaRPr>
          </a:p>
          <a:p>
            <a:pPr algn="ctr" defTabSz="1828800">
              <a:buClrTx/>
              <a:defRPr/>
            </a:pPr>
            <a:r>
              <a:rPr lang="en-US" sz="3598" kern="1200" dirty="0">
                <a:solidFill>
                  <a:prstClr val="black"/>
                </a:solidFill>
                <a:latin typeface="Calibri" panose="020F0502020204030204"/>
                <a:ea typeface="+mn-ea"/>
                <a:cs typeface="+mn-cs"/>
              </a:rPr>
              <a:t>Data – Control – Management </a:t>
            </a:r>
          </a:p>
        </p:txBody>
      </p:sp>
      <p:sp>
        <p:nvSpPr>
          <p:cNvPr id="18" name="Rectangle 17">
            <a:extLst>
              <a:ext uri="{FF2B5EF4-FFF2-40B4-BE49-F238E27FC236}">
                <a16:creationId xmlns:a16="http://schemas.microsoft.com/office/drawing/2014/main" id="{F71F6581-6635-ED42-A9CD-F944351D0B1C}"/>
              </a:ext>
            </a:extLst>
          </p:cNvPr>
          <p:cNvSpPr/>
          <p:nvPr/>
        </p:nvSpPr>
        <p:spPr>
          <a:xfrm>
            <a:off x="14261386" y="1306518"/>
            <a:ext cx="8433783" cy="1077218"/>
          </a:xfrm>
          <a:prstGeom prst="rect">
            <a:avLst/>
          </a:prstGeom>
        </p:spPr>
        <p:txBody>
          <a:bodyPr wrap="none">
            <a:spAutoFit/>
          </a:bodyPr>
          <a:lstStyle/>
          <a:p>
            <a:pPr algn="ctr" defTabSz="1828800">
              <a:buClrTx/>
              <a:defRPr/>
            </a:pPr>
            <a:r>
              <a:rPr lang="en-US" sz="3200" kern="1200" dirty="0">
                <a:solidFill>
                  <a:prstClr val="black"/>
                </a:solidFill>
                <a:latin typeface="Calibri" panose="020F0502020204030204"/>
                <a:ea typeface="+mn-ea"/>
                <a:cs typeface="+mn-cs"/>
              </a:rPr>
              <a:t>“360-degree digital transformation” services</a:t>
            </a:r>
          </a:p>
          <a:p>
            <a:pPr algn="ctr" defTabSz="1828800">
              <a:buClrTx/>
              <a:defRPr/>
            </a:pPr>
            <a:r>
              <a:rPr lang="en-US" sz="3200" kern="1200" dirty="0">
                <a:solidFill>
                  <a:prstClr val="black"/>
                </a:solidFill>
                <a:latin typeface="Calibri" panose="020F0502020204030204"/>
                <a:ea typeface="+mn-ea"/>
                <a:cs typeface="+mn-cs"/>
              </a:rPr>
              <a:t>€3B revenue – 18 countries – 40 years experience</a:t>
            </a:r>
          </a:p>
        </p:txBody>
      </p:sp>
      <p:pic>
        <p:nvPicPr>
          <p:cNvPr id="19" name="Picture 18">
            <a:extLst>
              <a:ext uri="{FF2B5EF4-FFF2-40B4-BE49-F238E27FC236}">
                <a16:creationId xmlns:a16="http://schemas.microsoft.com/office/drawing/2014/main" id="{4428747C-E977-6742-AD09-BC14668BECB9}"/>
              </a:ext>
            </a:extLst>
          </p:cNvPr>
          <p:cNvPicPr>
            <a:picLocks noChangeAspect="1"/>
          </p:cNvPicPr>
          <p:nvPr/>
        </p:nvPicPr>
        <p:blipFill>
          <a:blip r:embed="rId5"/>
          <a:stretch>
            <a:fillRect/>
          </a:stretch>
        </p:blipFill>
        <p:spPr>
          <a:xfrm>
            <a:off x="760176" y="1899310"/>
            <a:ext cx="11189778" cy="9938748"/>
          </a:xfrm>
          <a:prstGeom prst="rect">
            <a:avLst/>
          </a:prstGeom>
        </p:spPr>
      </p:pic>
      <p:sp>
        <p:nvSpPr>
          <p:cNvPr id="2" name="Rectangle 1">
            <a:extLst>
              <a:ext uri="{FF2B5EF4-FFF2-40B4-BE49-F238E27FC236}">
                <a16:creationId xmlns:a16="http://schemas.microsoft.com/office/drawing/2014/main" id="{0F806D5C-212D-6C4C-96EC-54600C4D2CBB}"/>
              </a:ext>
            </a:extLst>
          </p:cNvPr>
          <p:cNvSpPr/>
          <p:nvPr/>
        </p:nvSpPr>
        <p:spPr>
          <a:xfrm>
            <a:off x="12316671" y="7830233"/>
            <a:ext cx="11769968" cy="3868614"/>
          </a:xfrm>
          <a:prstGeom prst="rect">
            <a:avLst/>
          </a:prstGeom>
          <a:solidFill>
            <a:schemeClr val="tx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a:buClrTx/>
              <a:defRPr/>
            </a:pPr>
            <a:r>
              <a:rPr lang="en-US" sz="4000" i="1" kern="1200" dirty="0">
                <a:solidFill>
                  <a:prstClr val="black"/>
                </a:solidFill>
                <a:latin typeface="Calibri" panose="020F0502020204030204"/>
              </a:rPr>
              <a:t>“The programmability, performance and economics of our software-defined infrastructure is critical to our success and the foundation of our customer experience.”</a:t>
            </a:r>
          </a:p>
          <a:p>
            <a:pPr defTabSz="1828800">
              <a:buClrTx/>
              <a:defRPr/>
            </a:pPr>
            <a:endParaRPr lang="en-US" sz="3600" kern="1200" dirty="0">
              <a:solidFill>
                <a:prstClr val="black"/>
              </a:solidFill>
              <a:latin typeface="Calibri" panose="020F0502020204030204"/>
            </a:endParaRPr>
          </a:p>
        </p:txBody>
      </p:sp>
      <p:sp>
        <p:nvSpPr>
          <p:cNvPr id="21" name="TextBox 20">
            <a:extLst>
              <a:ext uri="{FF2B5EF4-FFF2-40B4-BE49-F238E27FC236}">
                <a16:creationId xmlns:a16="http://schemas.microsoft.com/office/drawing/2014/main" id="{DF860BD9-023C-2F4D-9408-8B2E21EA865E}"/>
              </a:ext>
            </a:extLst>
          </p:cNvPr>
          <p:cNvSpPr txBox="1"/>
          <p:nvPr/>
        </p:nvSpPr>
        <p:spPr>
          <a:xfrm>
            <a:off x="1159922" y="11170679"/>
            <a:ext cx="4579150" cy="646011"/>
          </a:xfrm>
          <a:prstGeom prst="rect">
            <a:avLst/>
          </a:prstGeom>
          <a:noFill/>
        </p:spPr>
        <p:txBody>
          <a:bodyPr wrap="square" rtlCol="0">
            <a:spAutoFit/>
          </a:bodyPr>
          <a:lstStyle/>
          <a:p>
            <a:pPr algn="ctr" defTabSz="1828800">
              <a:buClrTx/>
              <a:defRPr/>
            </a:pPr>
            <a:r>
              <a:rPr lang="en-US" sz="3598" kern="1200" dirty="0">
                <a:solidFill>
                  <a:prstClr val="black"/>
                </a:solidFill>
                <a:latin typeface="Calibri" panose="020F0502020204030204"/>
                <a:ea typeface="+mn-ea"/>
                <a:cs typeface="+mn-cs"/>
              </a:rPr>
              <a:t>VMware, OpenStack</a:t>
            </a:r>
          </a:p>
        </p:txBody>
      </p:sp>
      <p:sp>
        <p:nvSpPr>
          <p:cNvPr id="22" name="Rectangle 21">
            <a:extLst>
              <a:ext uri="{FF2B5EF4-FFF2-40B4-BE49-F238E27FC236}">
                <a16:creationId xmlns:a16="http://schemas.microsoft.com/office/drawing/2014/main" id="{24C7A4E0-27A9-E445-A506-00E4F2206A2E}"/>
              </a:ext>
            </a:extLst>
          </p:cNvPr>
          <p:cNvSpPr/>
          <p:nvPr/>
        </p:nvSpPr>
        <p:spPr>
          <a:xfrm>
            <a:off x="8703182" y="4823800"/>
            <a:ext cx="3141784" cy="1125416"/>
          </a:xfrm>
          <a:prstGeom prst="rect">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Tree>
    <p:extLst>
      <p:ext uri="{BB962C8B-B14F-4D97-AF65-F5344CB8AC3E}">
        <p14:creationId xmlns:p14="http://schemas.microsoft.com/office/powerpoint/2010/main" val="1490715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itle 1"/>
          <p:cNvSpPr txBox="1">
            <a:spLocks/>
          </p:cNvSpPr>
          <p:nvPr/>
        </p:nvSpPr>
        <p:spPr>
          <a:xfrm>
            <a:off x="1219200" y="407980"/>
            <a:ext cx="21945600" cy="1981200"/>
          </a:xfrm>
          <a:prstGeom prst="rect">
            <a:avLst/>
          </a:prstGeom>
        </p:spPr>
        <p:txBody>
          <a:bodyPr/>
          <a:lstStyle>
            <a:lvl1pPr algn="l" rtl="0" eaLnBrk="0" fontAlgn="base" hangingPunct="0">
              <a:lnSpc>
                <a:spcPct val="95000"/>
              </a:lnSpc>
              <a:spcBef>
                <a:spcPct val="0"/>
              </a:spcBef>
              <a:spcAft>
                <a:spcPct val="0"/>
              </a:spcAft>
              <a:defRPr kumimoji="0" lang="en-US" sz="3200" b="0" i="0" u="none" strike="noStrike" kern="0" cap="none" spc="0" normalizeH="0" baseline="0" noProof="0" dirty="0">
                <a:ln>
                  <a:noFill/>
                </a:ln>
                <a:solidFill>
                  <a:srgbClr val="007DB8"/>
                </a:solidFill>
                <a:effectLst/>
                <a:uLnTx/>
                <a:uFillTx/>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000" b="1">
                <a:solidFill>
                  <a:srgbClr val="7F7F7F"/>
                </a:solidFill>
                <a:latin typeface="Arial" charset="0"/>
                <a:cs typeface="Arial" charset="0"/>
              </a:defRPr>
            </a:lvl2pPr>
            <a:lvl3pPr algn="l" rtl="0" eaLnBrk="0" fontAlgn="base" hangingPunct="0">
              <a:spcBef>
                <a:spcPct val="0"/>
              </a:spcBef>
              <a:spcAft>
                <a:spcPct val="0"/>
              </a:spcAft>
              <a:defRPr sz="4000" b="1">
                <a:solidFill>
                  <a:srgbClr val="7F7F7F"/>
                </a:solidFill>
                <a:latin typeface="Arial" charset="0"/>
                <a:cs typeface="Arial" charset="0"/>
              </a:defRPr>
            </a:lvl3pPr>
            <a:lvl4pPr algn="l" rtl="0" eaLnBrk="0" fontAlgn="base" hangingPunct="0">
              <a:spcBef>
                <a:spcPct val="0"/>
              </a:spcBef>
              <a:spcAft>
                <a:spcPct val="0"/>
              </a:spcAft>
              <a:defRPr sz="4000" b="1">
                <a:solidFill>
                  <a:srgbClr val="7F7F7F"/>
                </a:solidFill>
                <a:latin typeface="Arial" charset="0"/>
                <a:cs typeface="Arial" charset="0"/>
              </a:defRPr>
            </a:lvl4pPr>
            <a:lvl5pPr algn="l" rtl="0" eaLnBrk="0" fontAlgn="base" hangingPunct="0">
              <a:spcBef>
                <a:spcPct val="0"/>
              </a:spcBef>
              <a:spcAft>
                <a:spcPct val="0"/>
              </a:spcAft>
              <a:defRPr sz="4000" b="1">
                <a:solidFill>
                  <a:srgbClr val="7F7F7F"/>
                </a:solidFill>
                <a:latin typeface="Arial" charset="0"/>
                <a:cs typeface="Arial" charset="0"/>
              </a:defRPr>
            </a:lvl5pPr>
            <a:lvl6pPr marL="609585" algn="l" rtl="0" fontAlgn="base">
              <a:spcBef>
                <a:spcPct val="0"/>
              </a:spcBef>
              <a:spcAft>
                <a:spcPct val="0"/>
              </a:spcAft>
              <a:defRPr sz="4000" b="1">
                <a:solidFill>
                  <a:srgbClr val="7F7F7F"/>
                </a:solidFill>
                <a:latin typeface="Arial" charset="0"/>
                <a:cs typeface="Arial" charset="0"/>
              </a:defRPr>
            </a:lvl6pPr>
            <a:lvl7pPr marL="1219170" algn="l" rtl="0" fontAlgn="base">
              <a:spcBef>
                <a:spcPct val="0"/>
              </a:spcBef>
              <a:spcAft>
                <a:spcPct val="0"/>
              </a:spcAft>
              <a:defRPr sz="4000" b="1">
                <a:solidFill>
                  <a:srgbClr val="7F7F7F"/>
                </a:solidFill>
                <a:latin typeface="Arial" charset="0"/>
                <a:cs typeface="Arial" charset="0"/>
              </a:defRPr>
            </a:lvl7pPr>
            <a:lvl8pPr marL="1828754" algn="l" rtl="0" fontAlgn="base">
              <a:spcBef>
                <a:spcPct val="0"/>
              </a:spcBef>
              <a:spcAft>
                <a:spcPct val="0"/>
              </a:spcAft>
              <a:defRPr sz="4000" b="1">
                <a:solidFill>
                  <a:srgbClr val="7F7F7F"/>
                </a:solidFill>
                <a:latin typeface="Arial" charset="0"/>
                <a:cs typeface="Arial" charset="0"/>
              </a:defRPr>
            </a:lvl8pPr>
            <a:lvl9pPr marL="2438339" algn="l" rtl="0" fontAlgn="base">
              <a:spcBef>
                <a:spcPct val="0"/>
              </a:spcBef>
              <a:spcAft>
                <a:spcPct val="0"/>
              </a:spcAft>
              <a:defRPr sz="4000" b="1">
                <a:solidFill>
                  <a:srgbClr val="7F7F7F"/>
                </a:solidFill>
                <a:latin typeface="Arial" charset="0"/>
                <a:cs typeface="Arial" charset="0"/>
              </a:defRPr>
            </a:lvl9pPr>
          </a:lstStyle>
          <a:p>
            <a:r>
              <a:rPr lang="en-US" sz="6400" dirty="0"/>
              <a:t>Conclusions</a:t>
            </a:r>
          </a:p>
        </p:txBody>
      </p:sp>
      <p:sp>
        <p:nvSpPr>
          <p:cNvPr id="71" name="Content Placeholder 5">
            <a:extLst>
              <a:ext uri="{FF2B5EF4-FFF2-40B4-BE49-F238E27FC236}">
                <a16:creationId xmlns:a16="http://schemas.microsoft.com/office/drawing/2014/main" id="{33BF7C0F-CF63-1442-B2FE-AE1E25AE9B30}"/>
              </a:ext>
            </a:extLst>
          </p:cNvPr>
          <p:cNvSpPr>
            <a:spLocks noGrp="1"/>
          </p:cNvSpPr>
          <p:nvPr>
            <p:ph idx="1"/>
          </p:nvPr>
        </p:nvSpPr>
        <p:spPr>
          <a:xfrm>
            <a:off x="851186" y="1398580"/>
            <a:ext cx="22084500" cy="10469362"/>
          </a:xfrm>
        </p:spPr>
        <p:txBody>
          <a:bodyPr/>
          <a:lstStyle/>
          <a:p>
            <a:pPr marL="0" indent="0">
              <a:buNone/>
            </a:pPr>
            <a:r>
              <a:rPr lang="en-US" sz="3600" b="1" dirty="0">
                <a:solidFill>
                  <a:srgbClr val="00B050"/>
                </a:solidFill>
              </a:rPr>
              <a:t>Radical Economics $/Gbps </a:t>
            </a:r>
          </a:p>
          <a:p>
            <a:pPr marL="0" indent="0">
              <a:buNone/>
            </a:pPr>
            <a:r>
              <a:rPr lang="en-US" sz="3600" b="1" dirty="0">
                <a:solidFill>
                  <a:srgbClr val="00B050"/>
                </a:solidFill>
              </a:rPr>
              <a:t>	</a:t>
            </a:r>
            <a:r>
              <a:rPr lang="en-US" sz="3600" dirty="0"/>
              <a:t> By leveraging </a:t>
            </a:r>
            <a:r>
              <a:rPr lang="en-US" sz="3600" dirty="0" err="1"/>
              <a:t>whitebox</a:t>
            </a:r>
            <a:r>
              <a:rPr lang="en-US" sz="3600" dirty="0"/>
              <a:t> switching based on merchant silicon and open networking software, it is possible to 	build </a:t>
            </a:r>
            <a:r>
              <a:rPr lang="en-US" sz="3600" dirty="0" err="1"/>
              <a:t>wirespeed</a:t>
            </a:r>
            <a:r>
              <a:rPr lang="en-US" sz="3600" dirty="0"/>
              <a:t> hardware </a:t>
            </a:r>
            <a:r>
              <a:rPr lang="en-US" sz="3600" dirty="0" err="1"/>
              <a:t>vRouters</a:t>
            </a:r>
            <a:r>
              <a:rPr lang="en-US" sz="3600" dirty="0"/>
              <a:t> for a fraction of the cost of conventional hardware.</a:t>
            </a:r>
            <a:endParaRPr lang="en-US" sz="3600" b="1" dirty="0">
              <a:solidFill>
                <a:srgbClr val="00B050"/>
              </a:solidFill>
            </a:endParaRPr>
          </a:p>
          <a:p>
            <a:pPr marL="0" indent="0">
              <a:buNone/>
            </a:pPr>
            <a:r>
              <a:rPr lang="en-US" sz="3600" b="1" dirty="0">
                <a:solidFill>
                  <a:srgbClr val="00B050"/>
                </a:solidFill>
              </a:rPr>
              <a:t>Tenant Routing Improved Isolation and Security </a:t>
            </a:r>
          </a:p>
          <a:p>
            <a:pPr marL="0" indent="0">
              <a:buNone/>
            </a:pPr>
            <a:r>
              <a:rPr lang="en-US" sz="3600" b="1" dirty="0">
                <a:solidFill>
                  <a:srgbClr val="00B050"/>
                </a:solidFill>
              </a:rPr>
              <a:t>	</a:t>
            </a:r>
            <a:r>
              <a:rPr lang="en-US" sz="3600" dirty="0"/>
              <a:t> Dedicating independent tenant containers for the routing function on the data center gateways, with strict 	control of allocated resources, provides a new level of security and isolation among tenants sharing the same 	infrastructure.</a:t>
            </a:r>
            <a:endParaRPr lang="en-US" sz="3600" b="1" dirty="0">
              <a:solidFill>
                <a:srgbClr val="00B050"/>
              </a:solidFill>
            </a:endParaRPr>
          </a:p>
          <a:p>
            <a:pPr marL="0" indent="0">
              <a:buNone/>
            </a:pPr>
            <a:r>
              <a:rPr lang="en-US" sz="3600" b="1" dirty="0">
                <a:solidFill>
                  <a:srgbClr val="00B050"/>
                </a:solidFill>
              </a:rPr>
              <a:t>Tenant Routing Improved Flexibility </a:t>
            </a:r>
          </a:p>
          <a:p>
            <a:pPr marL="0" indent="0">
              <a:buNone/>
            </a:pPr>
            <a:r>
              <a:rPr lang="en-US" sz="3600" b="1" dirty="0">
                <a:solidFill>
                  <a:srgbClr val="00B050"/>
                </a:solidFill>
              </a:rPr>
              <a:t>	</a:t>
            </a:r>
            <a:r>
              <a:rPr lang="en-US" sz="3600" dirty="0"/>
              <a:t> By having completely isolated routing instances, each tenant has full freedom in 	provisioning/updating/terminating its own connectivity method to the desired providers with no constraints 	(overlapping IP space, BGP AS numbers, etc.).</a:t>
            </a:r>
            <a:endParaRPr lang="en-US" sz="3600" b="1" dirty="0">
              <a:solidFill>
                <a:srgbClr val="00B050"/>
              </a:solidFill>
            </a:endParaRPr>
          </a:p>
          <a:p>
            <a:pPr marL="0" indent="0">
              <a:buNone/>
            </a:pPr>
            <a:r>
              <a:rPr lang="en-US" sz="3600" b="1" dirty="0">
                <a:solidFill>
                  <a:srgbClr val="00B050"/>
                </a:solidFill>
              </a:rPr>
              <a:t>Ideal for Edge Computing Environments </a:t>
            </a:r>
          </a:p>
          <a:p>
            <a:pPr marL="0" indent="0">
              <a:buNone/>
            </a:pPr>
            <a:r>
              <a:rPr lang="en-US" sz="3600" b="1" dirty="0">
                <a:solidFill>
                  <a:srgbClr val="00B050"/>
                </a:solidFill>
              </a:rPr>
              <a:t>	</a:t>
            </a:r>
            <a:r>
              <a:rPr lang="en-US" sz="3600" dirty="0"/>
              <a:t> When cost, power and space are at a premium, collapsing the DC gateway in the switching fabric is now an 	option with </a:t>
            </a:r>
            <a:r>
              <a:rPr lang="en-US" sz="3600" dirty="0" err="1"/>
              <a:t>whitebox</a:t>
            </a:r>
            <a:r>
              <a:rPr lang="en-US" sz="3600" dirty="0"/>
              <a:t> switches.</a:t>
            </a:r>
            <a:br>
              <a:rPr lang="en-US" sz="3600" dirty="0"/>
            </a:br>
            <a:r>
              <a:rPr lang="en-US" sz="3600" b="1" dirty="0">
                <a:solidFill>
                  <a:srgbClr val="00B050"/>
                </a:solidFill>
              </a:rPr>
              <a:t>Improved Mobility </a:t>
            </a:r>
            <a:endParaRPr lang="de-DE" sz="3600" b="1" dirty="0">
              <a:solidFill>
                <a:srgbClr val="00B050"/>
              </a:solidFill>
            </a:endParaRPr>
          </a:p>
          <a:p>
            <a:pPr marL="0" indent="0">
              <a:buNone/>
            </a:pPr>
            <a:r>
              <a:rPr lang="de-DE" sz="3600" b="1" dirty="0">
                <a:solidFill>
                  <a:srgbClr val="00B050"/>
                </a:solidFill>
              </a:rPr>
              <a:t>	</a:t>
            </a:r>
            <a:r>
              <a:rPr lang="en-US" sz="3600" dirty="0"/>
              <a:t>The containerized routing instances could be also migrated from one physical box to another, opening the 	way for more efficient methods of replacing/upgrading the hardware or even the whole topology.</a:t>
            </a:r>
          </a:p>
          <a:p>
            <a:pPr marL="0" indent="0">
              <a:buNone/>
            </a:pPr>
            <a:endParaRPr lang="en-US" sz="3600" dirty="0"/>
          </a:p>
          <a:p>
            <a:endParaRPr lang="en-US" sz="3600" dirty="0"/>
          </a:p>
          <a:p>
            <a:endParaRPr lang="en-US" sz="5400" dirty="0"/>
          </a:p>
        </p:txBody>
      </p:sp>
    </p:spTree>
    <p:extLst>
      <p:ext uri="{BB962C8B-B14F-4D97-AF65-F5344CB8AC3E}">
        <p14:creationId xmlns:p14="http://schemas.microsoft.com/office/powerpoint/2010/main" val="757636185"/>
      </p:ext>
    </p:extLst>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5;p15">
            <a:extLst>
              <a:ext uri="{FF2B5EF4-FFF2-40B4-BE49-F238E27FC236}">
                <a16:creationId xmlns:a16="http://schemas.microsoft.com/office/drawing/2014/main" id="{ECA195CC-7776-429E-A8ED-879CD8AD5C16}"/>
              </a:ext>
            </a:extLst>
          </p:cNvPr>
          <p:cNvSpPr txBox="1">
            <a:spLocks noGrp="1"/>
          </p:cNvSpPr>
          <p:nvPr>
            <p:ph type="title"/>
          </p:nvPr>
        </p:nvSpPr>
        <p:spPr>
          <a:xfrm>
            <a:off x="12519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sz="10000" b="0" i="0" u="none" strike="noStrike" cap="none" dirty="0">
                <a:solidFill>
                  <a:srgbClr val="535353"/>
                </a:solidFill>
                <a:latin typeface="Source Sans Pro"/>
                <a:ea typeface="Source Sans Pro"/>
                <a:cs typeface="Source Sans Pro"/>
                <a:sym typeface="Source Sans Pro"/>
              </a:rPr>
              <a:t>Call to Action</a:t>
            </a:r>
            <a:endParaRPr sz="10000" b="0" i="0" u="none" strike="noStrike" cap="none" dirty="0">
              <a:solidFill>
                <a:srgbClr val="535353"/>
              </a:solidFill>
              <a:latin typeface="Source Sans Pro"/>
              <a:ea typeface="Source Sans Pro"/>
              <a:cs typeface="Source Sans Pro"/>
              <a:sym typeface="Source Sans Pro"/>
            </a:endParaRPr>
          </a:p>
        </p:txBody>
      </p:sp>
      <p:sp>
        <p:nvSpPr>
          <p:cNvPr id="3" name="Google Shape;76;p15">
            <a:extLst>
              <a:ext uri="{FF2B5EF4-FFF2-40B4-BE49-F238E27FC236}">
                <a16:creationId xmlns:a16="http://schemas.microsoft.com/office/drawing/2014/main" id="{F339C3DD-033F-4D9C-B662-50C89803E047}"/>
              </a:ext>
            </a:extLst>
          </p:cNvPr>
          <p:cNvSpPr txBox="1">
            <a:spLocks/>
          </p:cNvSpPr>
          <p:nvPr/>
        </p:nvSpPr>
        <p:spPr>
          <a:xfrm>
            <a:off x="1251975" y="2331725"/>
            <a:ext cx="20139000" cy="8957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857250" indent="-857250">
              <a:lnSpc>
                <a:spcPct val="70000"/>
              </a:lnSpc>
              <a:buFont typeface="Arial" panose="020B0604020202020204" pitchFamily="34" charset="0"/>
              <a:buChar char="•"/>
            </a:pPr>
            <a:r>
              <a:rPr lang="en-US" sz="5400" dirty="0"/>
              <a:t>Product specifications</a:t>
            </a:r>
          </a:p>
          <a:p>
            <a:pPr marL="0" indent="0">
              <a:lnSpc>
                <a:spcPct val="70000"/>
              </a:lnSpc>
            </a:pPr>
            <a:r>
              <a:rPr lang="en-US" sz="4800" u="sng" dirty="0">
                <a:solidFill>
                  <a:schemeClr val="hlink"/>
                </a:solidFill>
                <a:hlinkClick r:id="rId2"/>
              </a:rPr>
              <a:t>https://www.pluribusnetworks.com/products/white-box-multi-tenant-data-center-gateway-router</a:t>
            </a:r>
            <a:endParaRPr lang="en-US" sz="5400" dirty="0"/>
          </a:p>
          <a:p>
            <a:pPr marL="857250" indent="-857250">
              <a:lnSpc>
                <a:spcPct val="70000"/>
              </a:lnSpc>
              <a:buFont typeface="Arial" panose="020B0604020202020204" pitchFamily="34" charset="0"/>
              <a:buChar char="•"/>
            </a:pPr>
            <a:r>
              <a:rPr lang="en-US" sz="5400" dirty="0"/>
              <a:t>Blog</a:t>
            </a:r>
          </a:p>
          <a:p>
            <a:pPr marL="0" indent="0">
              <a:lnSpc>
                <a:spcPct val="70000"/>
              </a:lnSpc>
            </a:pPr>
            <a:r>
              <a:rPr lang="en-US" sz="4800" u="sng" dirty="0">
                <a:solidFill>
                  <a:schemeClr val="hlink"/>
                </a:solidFill>
                <a:hlinkClick r:id="rId3">
                  <a:extLst>
                    <a:ext uri="{A12FA001-AC4F-418D-AE19-62706E023703}">
                      <ahyp:hlinkClr xmlns:ahyp="http://schemas.microsoft.com/office/drawing/2018/hyperlinkcolor" val="tx"/>
                    </a:ext>
                  </a:extLst>
                </a:hlinkClick>
              </a:rPr>
              <a:t>https://www.pluribusnetworks.com/blog/</a:t>
            </a:r>
            <a:endParaRPr lang="en-US" sz="5400" dirty="0"/>
          </a:p>
          <a:p>
            <a:pPr marL="857250" indent="-857250">
              <a:lnSpc>
                <a:spcPct val="70000"/>
              </a:lnSpc>
              <a:buFont typeface="Arial" panose="020B0604020202020204" pitchFamily="34" charset="0"/>
              <a:buChar char="•"/>
            </a:pPr>
            <a:r>
              <a:rPr lang="en-US" sz="5400" dirty="0"/>
              <a:t>Where to find additional information </a:t>
            </a:r>
          </a:p>
          <a:p>
            <a:pPr marL="0" indent="0">
              <a:lnSpc>
                <a:spcPct val="70000"/>
              </a:lnSpc>
            </a:pPr>
            <a:r>
              <a:rPr lang="en-US" sz="4800" u="sng" dirty="0">
                <a:solidFill>
                  <a:schemeClr val="hlink"/>
                </a:solidFill>
                <a:hlinkClick r:id="rId4">
                  <a:extLst>
                    <a:ext uri="{A12FA001-AC4F-418D-AE19-62706E023703}">
                      <ahyp:hlinkClr xmlns:ahyp="http://schemas.microsoft.com/office/drawing/2018/hyperlinkcolor" val="tx"/>
                    </a:ext>
                  </a:extLst>
                </a:hlinkClick>
              </a:rPr>
              <a:t>https://www.pluribusnetworks.com/blog/improving-network-performance-and-lowering-costs-for-managed-service-providers-and-cloud-service-providers/</a:t>
            </a:r>
            <a:r>
              <a:rPr lang="en-US" sz="4800" u="sng" dirty="0">
                <a:solidFill>
                  <a:schemeClr val="hlink"/>
                </a:solidFill>
              </a:rPr>
              <a:t> </a:t>
            </a:r>
          </a:p>
          <a:p>
            <a:pPr marL="857250" indent="-857250">
              <a:lnSpc>
                <a:spcPct val="70000"/>
              </a:lnSpc>
              <a:buFont typeface="Arial" panose="020B0604020202020204" pitchFamily="34" charset="0"/>
              <a:buChar char="•"/>
            </a:pPr>
            <a:r>
              <a:rPr lang="en-US" sz="5400" dirty="0"/>
              <a:t>My contact details</a:t>
            </a:r>
          </a:p>
          <a:p>
            <a:pPr marL="0" indent="0">
              <a:lnSpc>
                <a:spcPct val="70000"/>
              </a:lnSpc>
            </a:pPr>
            <a:r>
              <a:rPr lang="en-US" sz="4800" u="sng" dirty="0">
                <a:solidFill>
                  <a:schemeClr val="hlink"/>
                </a:solidFill>
                <a:hlinkClick r:id="rId5">
                  <a:extLst>
                    <a:ext uri="{A12FA001-AC4F-418D-AE19-62706E023703}">
                      <ahyp:hlinkClr xmlns:ahyp="http://schemas.microsoft.com/office/drawing/2018/hyperlinkcolor" val="tx"/>
                    </a:ext>
                  </a:extLst>
                </a:hlinkClick>
              </a:rPr>
              <a:t>Andi.Falkner@pluribusnetworks.com</a:t>
            </a:r>
            <a:r>
              <a:rPr lang="en-US" sz="4800" u="sng" dirty="0">
                <a:solidFill>
                  <a:schemeClr val="hlink"/>
                </a:solidFill>
              </a:rPr>
              <a:t> </a:t>
            </a:r>
          </a:p>
          <a:p>
            <a:pPr marL="0" indent="0">
              <a:lnSpc>
                <a:spcPct val="70000"/>
              </a:lnSpc>
              <a:buClr>
                <a:srgbClr val="FF0000"/>
              </a:buClr>
              <a:buSzPts val="3600"/>
            </a:pPr>
            <a:br>
              <a:rPr lang="en-US" dirty="0"/>
            </a:br>
            <a:endParaRPr lang="en-US" dirty="0"/>
          </a:p>
          <a:p>
            <a:pPr marL="0" indent="0">
              <a:lnSpc>
                <a:spcPct val="70000"/>
              </a:lnSpc>
            </a:pPr>
            <a:endParaRPr lang="en-US" dirty="0"/>
          </a:p>
          <a:p>
            <a:pPr marL="0" indent="0">
              <a:lnSpc>
                <a:spcPct val="70000"/>
              </a:lnSpc>
              <a:buSzPts val="1600"/>
            </a:pPr>
            <a:endParaRPr lang="en-US" sz="1600" dirty="0"/>
          </a:p>
        </p:txBody>
      </p:sp>
    </p:spTree>
    <p:extLst>
      <p:ext uri="{BB962C8B-B14F-4D97-AF65-F5344CB8AC3E}">
        <p14:creationId xmlns:p14="http://schemas.microsoft.com/office/powerpoint/2010/main" val="900922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134741"/>
      </p:ext>
    </p:extLst>
  </p:cSld>
  <p:clrMapOvr>
    <a:masterClrMapping/>
  </p:clrMapOvr>
</p:sld>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2079</Words>
  <Application>Microsoft Office PowerPoint</Application>
  <PresentationFormat>Custom</PresentationFormat>
  <Paragraphs>309</Paragraphs>
  <Slides>22</Slides>
  <Notes>16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Calibri</vt:lpstr>
      <vt:lpstr>Museo Sans For Dell</vt:lpstr>
      <vt:lpstr>Source Sans Pro</vt:lpstr>
      <vt:lpstr>Avenir Book</vt:lpstr>
      <vt:lpstr>Helvetica</vt:lpstr>
      <vt:lpstr>Wingdings</vt:lpstr>
      <vt:lpstr>Arial</vt:lpstr>
      <vt:lpstr>OCP Template</vt:lpstr>
      <vt:lpstr>Custom Design</vt:lpstr>
      <vt:lpstr>PowerPoint Presentation</vt:lpstr>
      <vt:lpstr>Re-imagining the Multi-tenant DC Gateway Router using Open Whitebox Switches   Andreas Falkner, Sales Engineering Director EMEA, Pluribus Networks</vt:lpstr>
      <vt:lpstr>PowerPoint Presentation</vt:lpstr>
      <vt:lpstr>New Bandwith Requirements ahead</vt:lpstr>
      <vt:lpstr>PowerPoint Presentation</vt:lpstr>
      <vt:lpstr>Typical DC architecture</vt:lpstr>
      <vt:lpstr>Internet Routing table approaching 1Mio entries</vt:lpstr>
      <vt:lpstr>PowerPoint Presentation</vt:lpstr>
      <vt:lpstr>A white box with additional memory could hold enough routes to serve in this role</vt:lpstr>
      <vt:lpstr>Next-Gen Whitebox Switch Architecture Leveraging Server Design Elements</vt:lpstr>
      <vt:lpstr>PowerPoint Presentation</vt:lpstr>
      <vt:lpstr>Multi-tenancy with VRFs</vt:lpstr>
      <vt:lpstr>PowerPoint Presentation</vt:lpstr>
      <vt:lpstr>Routing Multi-Tenancy by running independent FRR stacks in dedicated Containers (vRouters)</vt:lpstr>
      <vt:lpstr>Multi-tenancy via vRouter</vt:lpstr>
      <vt:lpstr>PowerPoint Presentation</vt:lpstr>
      <vt:lpstr>“Hardware vRouter” Based Multi-tenancy for DC Gateway Service</vt:lpstr>
      <vt:lpstr>Edge Computing Environments: Cost, Space, Power at a Premium  Collapsing the DC Gateway in the Switching Fabric </vt:lpstr>
      <vt:lpstr>CSP/MSP: Italy</vt:lpstr>
      <vt:lpstr>PowerPoint Presentation</vt:lpstr>
      <vt:lpstr>Call to Action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Kali Burdette</dc:creator>
  <cp:lastModifiedBy>themainevent@bell.net</cp:lastModifiedBy>
  <cp:revision>41</cp:revision>
  <dcterms:modified xsi:type="dcterms:W3CDTF">2020-01-27T16:05:28Z</dcterms:modified>
</cp:coreProperties>
</file>