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 ran Jan 12 – Feb 10, 2026: 19 responses from 15 organizations (Denvr Dataworks sent 3, Crusoe and Hitachi Energy 2 each). 14 respondents are headquartered in North America, 2 in EMEA, 2 in APAC, 1 other. All 19 agreed to be contacted for follow-ups. 12 of 19 said they will lead/co-lead a subgroup (5) or actively contribute reviews and writing (7).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Operators are the largest group (9 responses from 6 companies), and 8 of them are in scaling mode — multi-site or rapid expansion. OCP adoption: 7 use OCP hardware or designs today, 5 use some, 6 do not (1 blank). Data sharing: 7 will share (4 anonymized metrics, 3 with attribution), 10 say maybe depending on topic/NDA, 2 will review/advise only. Most-offered shares: network topology and tuning lessons (9), then firmware/BMC issues, efficiency metrics, TCO ranges, benchmark results and rack power/cooling envelopes (5 each).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Ranked by importance. Every area averages above 3.4, so this is about relative priority. Power sourcing and distribution is the clearest unmet need: highest importance, and respondents see less room for OCP to help — a cue to coordinate with the OCP DC power work rather than duplicate it. Networking and interoperability are the sweet spot: high importance, high leverage, and the two most-cited challenges (networking architecture 9; management/automation and interop/lock-in 8 each; power availability 7; high-power rack and pod patterns 6). Open rack/pod is the one area where perceived OCP leverage exceeds importance — existing OCP rack work is an asset to point neoclouds at. Storage ranks last on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design patterns and a vendor-neutral best-practices whitepaper lead, with the interop checklist close behind — consistent with networking/interop being the sweet spot on the previous slide. For the first 60–90 days respondents want low-lift, high-reach items: a glossary and Neocloud 101 pack for non-neocloud members, an interop pain-point roundup, and an AI-ready colo checklist. Out of scope per respondents: very large (10K-GPU) training designs already covered by NVIDIA reference architectures, picking a single "best" cooling approach (DLC vs. immersion vs. air), and boiling-the-ocean projects. Coordinate with OCP Hardware Management / OpenBMC, liquid cooling, DC power and embodied-carbon workstreams. Other subgroup interest: cooling (7), management/Day-2 ops (7), sustainability, marketplace/trust signals and benchmarking (6 each), storage (3).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5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335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40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4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52860"/>
            <a:ext cx="10566400" cy="4592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335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40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4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52860"/>
            <a:ext cx="10566400" cy="4592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8DC63F"/>
          </a:solidFill>
          <a:ln/>
        </p:spPr>
      </p:sp>
      <p:pic>
        <p:nvPicPr>
          <p:cNvPr id="3" name="Image 0" descr="Open Compute Project logo">    </p:cNvPr>
          <p:cNvPicPr>
            <a:picLocks noChangeAspect="1"/>
          </p:cNvPicPr>
          <p:nvPr/>
        </p:nvPicPr>
        <p:blipFill>
          <a:blip r:embed="rId1"/>
          <a:srcRect l="0" r="0" t="-97" b="-97"/>
          <a:stretch/>
        </p:blipFill>
        <p:spPr>
          <a:xfrm>
            <a:off x="812800" y="812800"/>
            <a:ext cx="1498600" cy="60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2177901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2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OCP FTI · NEOCLOUD WORKSTREAM · 2026 FOCUS SURVEY</a:t>
            </a:r>
            <a:endParaRPr lang="en-US" sz="1200" dirty="0"/>
          </a:p>
        </p:txBody>
      </p:sp>
      <p:sp>
        <p:nvSpPr>
          <p:cNvPr id="5" name="Text 2"/>
          <p:cNvSpPr/>
          <p:nvPr>
            <p:ph type="title"/>
          </p:nvPr>
        </p:nvSpPr>
        <p:spPr>
          <a:xfrm>
            <a:off x="812800" y="2543621"/>
            <a:ext cx="10883392" cy="1232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752"/>
              </a:lnSpc>
              <a:buNone/>
            </a:pPr>
            <a:r>
              <a:rPr lang="en-US" sz="4400" b="1" i="0" spc="30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SCALING AI CLUSTERS</a:t>
            </a:r>
            <a:endParaRPr lang="en-US" sz="4400" dirty="0"/>
          </a:p>
          <a:p>
            <a:pPr algn="l" indent="0" marL="0">
              <a:lnSpc>
                <a:spcPts val="4752"/>
              </a:lnSpc>
              <a:buNone/>
            </a:pPr>
            <a:r>
              <a:rPr lang="en-US" sz="4400" b="1" i="0" spc="30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AT NEOCLOUDS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812800" y="3903018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19 operators, vendors and data center builders want this workstream to deliver in 2026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12800" y="4968329"/>
            <a:ext cx="2527300" cy="0"/>
          </a:xfrm>
          <a:prstGeom prst="line">
            <a:avLst/>
          </a:prstGeom>
          <a:noFill/>
          <a:ln w="50800">
            <a:solidFill>
              <a:srgbClr val="8DC63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2800" y="5120729"/>
            <a:ext cx="2603119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19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812800" y="5618559"/>
            <a:ext cx="26031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responses, Jan 12 – Feb 10, 2026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492500" y="4968329"/>
            <a:ext cx="2527300" cy="0"/>
          </a:xfrm>
          <a:prstGeom prst="line">
            <a:avLst/>
          </a:prstGeom>
          <a:noFill/>
          <a:ln w="50800">
            <a:solidFill>
              <a:srgbClr val="8DC63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492500" y="5120729"/>
            <a:ext cx="2603119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15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3492500" y="5618559"/>
            <a:ext cx="260311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organizations across NA, EMEA and APAC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172200" y="4968329"/>
            <a:ext cx="2527300" cy="0"/>
          </a:xfrm>
          <a:prstGeom prst="line">
            <a:avLst/>
          </a:prstGeom>
          <a:noFill/>
          <a:ln w="50800">
            <a:solidFill>
              <a:srgbClr val="8DC63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72200" y="5120729"/>
            <a:ext cx="2603119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9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6172200" y="5618559"/>
            <a:ext cx="260311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responses from neocloud operators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851900" y="4968329"/>
            <a:ext cx="2527300" cy="0"/>
          </a:xfrm>
          <a:prstGeom prst="line">
            <a:avLst/>
          </a:prstGeom>
          <a:noFill/>
          <a:ln w="50800">
            <a:solidFill>
              <a:srgbClr val="8DC63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51900" y="5120729"/>
            <a:ext cx="2603119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12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8851900" y="5618559"/>
            <a:ext cx="26031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ready to lead a subgroup or write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09600"/>
            <a:ext cx="609600" cy="508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8128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400" b="1" i="0" spc="2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WHO RESPONDED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5975" y="1405235"/>
            <a:ext cx="3414167" cy="1601341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6350">
            <a:solidFill>
              <a:srgbClr val="C9CC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611610"/>
            <a:ext cx="3091459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9</a:t>
            </a:r>
            <a:r>
              <a:rPr lang="en-US" sz="3200" b="1" dirty="0">
                <a:solidFill>
                  <a:srgbClr val="5F6062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 of 19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022350" y="2109440"/>
            <a:ext cx="30914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NEOCLOUD OPERATORS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22350" y="2373561"/>
            <a:ext cx="309145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Crusoe, Denvr Dataworks, FarmGPU, Lambda, Lightning AI, Scaleway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88892" y="1405235"/>
            <a:ext cx="3414216" cy="1601341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6350">
            <a:solidFill>
              <a:srgbClr val="C9CCC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95267" y="1611610"/>
            <a:ext cx="309151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8</a:t>
            </a:r>
            <a:r>
              <a:rPr lang="en-US" sz="3200" b="1" dirty="0">
                <a:solidFill>
                  <a:srgbClr val="5F6062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 of 19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595267" y="2109440"/>
            <a:ext cx="309151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VENDORS + INTEGRATORS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95267" y="2373561"/>
            <a:ext cx="309151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Fujitsu, Hitachi Energy, Meinberg, Netpreme, Opengear, Optimetrix, Vertiv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61858" y="1405235"/>
            <a:ext cx="3414167" cy="1601341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6350">
            <a:solidFill>
              <a:srgbClr val="C9CC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233" y="1611610"/>
            <a:ext cx="3091459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2</a:t>
            </a:r>
            <a:r>
              <a:rPr lang="en-US" sz="3200" b="1" dirty="0">
                <a:solidFill>
                  <a:srgbClr val="5F6062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 of 19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8168233" y="2109440"/>
            <a:ext cx="30914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DATA CENTER + RESEARCH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68233" y="2373561"/>
            <a:ext cx="309145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AirTrunk, Edinburgh International Data Facility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5975" y="3266926"/>
            <a:ext cx="5200650" cy="2124472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6350">
            <a:solidFill>
              <a:srgbClr val="C9CCC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2350" y="3473301"/>
            <a:ext cx="49315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DEPLOYMENT STAGE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22350" y="3813621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Scaling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647950" y="3844082"/>
            <a:ext cx="2540000" cy="152400"/>
          </a:xfrm>
          <a:prstGeom prst="roundRect">
            <a:avLst>
              <a:gd name="adj" fmla="val 8333"/>
            </a:avLst>
          </a:prstGeom>
          <a:solidFill>
            <a:srgbClr val="8DC63F"/>
          </a:solidFill>
          <a:ln/>
        </p:spPr>
      </p:sp>
      <p:sp>
        <p:nvSpPr>
          <p:cNvPr id="20" name="Text 18"/>
          <p:cNvSpPr/>
          <p:nvPr/>
        </p:nvSpPr>
        <p:spPr>
          <a:xfrm>
            <a:off x="5289550" y="3813621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22350" y="4103142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Operating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647950" y="4133602"/>
            <a:ext cx="1270000" cy="152400"/>
          </a:xfrm>
          <a:prstGeom prst="roundRect">
            <a:avLst>
              <a:gd name="adj" fmla="val 8333"/>
            </a:avLst>
          </a:prstGeom>
          <a:solidFill>
            <a:srgbClr val="8DC63F"/>
          </a:solidFill>
          <a:ln/>
        </p:spPr>
      </p:sp>
      <p:sp>
        <p:nvSpPr>
          <p:cNvPr id="23" name="Text 21"/>
          <p:cNvSpPr/>
          <p:nvPr/>
        </p:nvSpPr>
        <p:spPr>
          <a:xfrm>
            <a:off x="4019550" y="4103142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22350" y="4392662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Studying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647950" y="4423122"/>
            <a:ext cx="952500" cy="152400"/>
          </a:xfrm>
          <a:prstGeom prst="roundRect">
            <a:avLst>
              <a:gd name="adj" fmla="val 8333"/>
            </a:avLst>
          </a:prstGeom>
          <a:solidFill>
            <a:srgbClr val="8DC63F"/>
          </a:solidFill>
          <a:ln/>
        </p:spPr>
      </p:sp>
      <p:sp>
        <p:nvSpPr>
          <p:cNvPr id="26" name="Text 24"/>
          <p:cNvSpPr/>
          <p:nvPr/>
        </p:nvSpPr>
        <p:spPr>
          <a:xfrm>
            <a:off x="3702050" y="4392662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22350" y="4682182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Piloting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647950" y="4712643"/>
            <a:ext cx="635000" cy="152400"/>
          </a:xfrm>
          <a:prstGeom prst="roundRect">
            <a:avLst>
              <a:gd name="adj" fmla="val 8333"/>
            </a:avLst>
          </a:prstGeom>
          <a:solidFill>
            <a:srgbClr val="8DC63F"/>
          </a:solidFill>
          <a:ln/>
        </p:spPr>
      </p:sp>
      <p:sp>
        <p:nvSpPr>
          <p:cNvPr id="29" name="Text 27"/>
          <p:cNvSpPr/>
          <p:nvPr/>
        </p:nvSpPr>
        <p:spPr>
          <a:xfrm>
            <a:off x="3384550" y="4682182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22350" y="4971703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Exploring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647950" y="5002163"/>
            <a:ext cx="635000" cy="152400"/>
          </a:xfrm>
          <a:prstGeom prst="roundRect">
            <a:avLst>
              <a:gd name="adj" fmla="val 8333"/>
            </a:avLst>
          </a:prstGeom>
          <a:solidFill>
            <a:srgbClr val="8DC63F"/>
          </a:solidFill>
          <a:ln/>
        </p:spPr>
      </p:sp>
      <p:sp>
        <p:nvSpPr>
          <p:cNvPr id="32" name="Text 30"/>
          <p:cNvSpPr/>
          <p:nvPr/>
        </p:nvSpPr>
        <p:spPr>
          <a:xfrm>
            <a:off x="3384550" y="4971703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175375" y="3266926"/>
            <a:ext cx="5200650" cy="2124472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6350">
            <a:solidFill>
              <a:srgbClr val="C9CCC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381750" y="3473301"/>
            <a:ext cx="493153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HOW THEY'LL TAKE PART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381750" y="3813621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Active contributor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007350" y="3844082"/>
            <a:ext cx="2222500" cy="152400"/>
          </a:xfrm>
          <a:prstGeom prst="roundRect">
            <a:avLst>
              <a:gd name="adj" fmla="val 8333"/>
            </a:avLst>
          </a:prstGeom>
          <a:solidFill>
            <a:srgbClr val="343895"/>
          </a:solidFill>
          <a:ln/>
        </p:spPr>
      </p:sp>
      <p:sp>
        <p:nvSpPr>
          <p:cNvPr id="37" name="Text 35"/>
          <p:cNvSpPr/>
          <p:nvPr/>
        </p:nvSpPr>
        <p:spPr>
          <a:xfrm>
            <a:off x="10331450" y="3813621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381750" y="4103142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Lead a subgroup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007350" y="4133602"/>
            <a:ext cx="1587500" cy="152400"/>
          </a:xfrm>
          <a:prstGeom prst="roundRect">
            <a:avLst>
              <a:gd name="adj" fmla="val 8333"/>
            </a:avLst>
          </a:prstGeom>
          <a:solidFill>
            <a:srgbClr val="343895"/>
          </a:solidFill>
          <a:ln/>
        </p:spPr>
      </p:sp>
      <p:sp>
        <p:nvSpPr>
          <p:cNvPr id="40" name="Text 38"/>
          <p:cNvSpPr/>
          <p:nvPr/>
        </p:nvSpPr>
        <p:spPr>
          <a:xfrm>
            <a:off x="9696450" y="4103142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381750" y="4392662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Occasional feedback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8007350" y="4423122"/>
            <a:ext cx="1270000" cy="152400"/>
          </a:xfrm>
          <a:prstGeom prst="roundRect">
            <a:avLst>
              <a:gd name="adj" fmla="val 8333"/>
            </a:avLst>
          </a:prstGeom>
          <a:solidFill>
            <a:srgbClr val="343895"/>
          </a:solidFill>
          <a:ln/>
        </p:spPr>
      </p:sp>
      <p:sp>
        <p:nvSpPr>
          <p:cNvPr id="43" name="Text 41"/>
          <p:cNvSpPr/>
          <p:nvPr/>
        </p:nvSpPr>
        <p:spPr>
          <a:xfrm>
            <a:off x="9378950" y="4392662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6381750" y="4682182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Listen / learn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8007350" y="4712643"/>
            <a:ext cx="952500" cy="152400"/>
          </a:xfrm>
          <a:prstGeom prst="roundRect">
            <a:avLst>
              <a:gd name="adj" fmla="val 8333"/>
            </a:avLst>
          </a:prstGeom>
          <a:solidFill>
            <a:srgbClr val="343895"/>
          </a:solidFill>
          <a:ln/>
        </p:spPr>
      </p:sp>
      <p:sp>
        <p:nvSpPr>
          <p:cNvPr id="46" name="Text 44"/>
          <p:cNvSpPr/>
          <p:nvPr/>
        </p:nvSpPr>
        <p:spPr>
          <a:xfrm>
            <a:off x="9061450" y="4682182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812800" y="6238280"/>
            <a:ext cx="59226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OCP FTI neocloud survey · n=19 · responses, not unique organizations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11241236" y="6238280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09600"/>
            <a:ext cx="609600" cy="508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8128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400" b="1" i="0" spc="2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2026 PRIORITIES: IMPORTANCE VS. OCP LEVERAGE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2800" y="1432520"/>
            <a:ext cx="152400" cy="152400"/>
          </a:xfrm>
          <a:prstGeom prst="roundRect">
            <a:avLst>
              <a:gd name="adj" fmla="val 8333"/>
            </a:avLst>
          </a:prstGeom>
          <a:solidFill>
            <a:srgbClr val="8DC63F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402060"/>
            <a:ext cx="986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Importance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066528" y="1432520"/>
            <a:ext cx="152400" cy="152400"/>
          </a:xfrm>
          <a:prstGeom prst="roundRect">
            <a:avLst>
              <a:gd name="adj" fmla="val 8333"/>
            </a:avLst>
          </a:prstGeom>
          <a:solidFill>
            <a:srgbClr val="5F6062"/>
          </a:solidFill>
          <a:ln/>
        </p:spPr>
      </p:sp>
      <p:sp>
        <p:nvSpPr>
          <p:cNvPr id="7" name="Text 5"/>
          <p:cNvSpPr/>
          <p:nvPr/>
        </p:nvSpPr>
        <p:spPr>
          <a:xfrm>
            <a:off x="2295128" y="1402060"/>
            <a:ext cx="1136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OCP leverage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1823641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Power sourcing + distribution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27400" y="1766491"/>
            <a:ext cx="234315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10" name="Text 8"/>
          <p:cNvSpPr/>
          <p:nvPr/>
        </p:nvSpPr>
        <p:spPr>
          <a:xfrm>
            <a:off x="5746750" y="1742380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4.21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327400" y="1967111"/>
            <a:ext cx="195580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12" name="Text 10"/>
          <p:cNvSpPr/>
          <p:nvPr/>
        </p:nvSpPr>
        <p:spPr>
          <a:xfrm>
            <a:off x="5359400" y="1943001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3.68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2800" y="2288381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Benchmarking + assurance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327400" y="2231231"/>
            <a:ext cx="222885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15" name="Text 13"/>
          <p:cNvSpPr/>
          <p:nvPr/>
        </p:nvSpPr>
        <p:spPr>
          <a:xfrm>
            <a:off x="5632450" y="2207121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4.05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327400" y="2431852"/>
            <a:ext cx="203835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17" name="Text 15"/>
          <p:cNvSpPr/>
          <p:nvPr/>
        </p:nvSpPr>
        <p:spPr>
          <a:xfrm>
            <a:off x="5441950" y="2407741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3.79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12800" y="2753122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Interop (BMC/BIOS/firmware)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327400" y="2695972"/>
            <a:ext cx="215265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20" name="Text 18"/>
          <p:cNvSpPr/>
          <p:nvPr/>
        </p:nvSpPr>
        <p:spPr>
          <a:xfrm>
            <a:off x="5556250" y="2671862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3.95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27400" y="2896592"/>
            <a:ext cx="207645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22" name="Text 20"/>
          <p:cNvSpPr/>
          <p:nvPr/>
        </p:nvSpPr>
        <p:spPr>
          <a:xfrm>
            <a:off x="5480050" y="2872482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3.84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12800" y="3217863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Sustainability + efficiency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327400" y="3160713"/>
            <a:ext cx="215265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25" name="Text 23"/>
          <p:cNvSpPr/>
          <p:nvPr/>
        </p:nvSpPr>
        <p:spPr>
          <a:xfrm>
            <a:off x="5556250" y="3136602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3.95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327400" y="3361333"/>
            <a:ext cx="203835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27" name="Text 25"/>
          <p:cNvSpPr/>
          <p:nvPr/>
        </p:nvSpPr>
        <p:spPr>
          <a:xfrm>
            <a:off x="5441950" y="3337223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3.79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12800" y="3682603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Networking patterns + tuning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327400" y="3625453"/>
            <a:ext cx="210820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30" name="Text 28"/>
          <p:cNvSpPr/>
          <p:nvPr/>
        </p:nvSpPr>
        <p:spPr>
          <a:xfrm>
            <a:off x="5511800" y="3601343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3.89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327400" y="3826073"/>
            <a:ext cx="210820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32" name="Text 30"/>
          <p:cNvSpPr/>
          <p:nvPr/>
        </p:nvSpPr>
        <p:spPr>
          <a:xfrm>
            <a:off x="5511800" y="3801963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3.89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12800" y="4147344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Facilities + cooling readiness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327400" y="4090194"/>
            <a:ext cx="191770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35" name="Text 33"/>
          <p:cNvSpPr/>
          <p:nvPr/>
        </p:nvSpPr>
        <p:spPr>
          <a:xfrm>
            <a:off x="5321300" y="4066084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3.63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327400" y="4290814"/>
            <a:ext cx="180340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37" name="Text 35"/>
          <p:cNvSpPr/>
          <p:nvPr/>
        </p:nvSpPr>
        <p:spPr>
          <a:xfrm>
            <a:off x="5207000" y="4266704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3.47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12800" y="4612084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 rack/pod (30–100 kW)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3327400" y="4554934"/>
            <a:ext cx="188595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40" name="Text 38"/>
          <p:cNvSpPr/>
          <p:nvPr/>
        </p:nvSpPr>
        <p:spPr>
          <a:xfrm>
            <a:off x="5289550" y="4530824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3.58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3327400" y="4755555"/>
            <a:ext cx="227330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42" name="Text 40"/>
          <p:cNvSpPr/>
          <p:nvPr/>
        </p:nvSpPr>
        <p:spPr>
          <a:xfrm>
            <a:off x="5676900" y="4731445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4.11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812800" y="5076825"/>
            <a:ext cx="24853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919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Storage for AI workloads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3327400" y="5019675"/>
            <a:ext cx="1803400" cy="1270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45" name="Text 43"/>
          <p:cNvSpPr/>
          <p:nvPr/>
        </p:nvSpPr>
        <p:spPr>
          <a:xfrm>
            <a:off x="5207000" y="4995565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3.47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327400" y="5220295"/>
            <a:ext cx="1765300" cy="127000"/>
          </a:xfrm>
          <a:prstGeom prst="rect">
            <a:avLst/>
          </a:prstGeom>
          <a:solidFill>
            <a:srgbClr val="5F6062"/>
          </a:solidFill>
          <a:ln/>
        </p:spPr>
      </p:sp>
      <p:sp>
        <p:nvSpPr>
          <p:cNvPr id="47" name="Text 45"/>
          <p:cNvSpPr/>
          <p:nvPr/>
        </p:nvSpPr>
        <p:spPr>
          <a:xfrm>
            <a:off x="5168900" y="5196185"/>
            <a:ext cx="361771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3.42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7315200" y="1402060"/>
            <a:ext cx="4064000" cy="1325761"/>
          </a:xfrm>
          <a:prstGeom prst="roundRect">
            <a:avLst>
              <a:gd name="adj" fmla="val 2874"/>
            </a:avLst>
          </a:prstGeom>
          <a:solidFill>
            <a:srgbClr val="EEF1EA"/>
          </a:solidFill>
          <a:ln/>
        </p:spPr>
      </p:sp>
      <p:sp>
        <p:nvSpPr>
          <p:cNvPr id="49" name="Shape 47"/>
          <p:cNvSpPr/>
          <p:nvPr/>
        </p:nvSpPr>
        <p:spPr>
          <a:xfrm>
            <a:off x="7315200" y="1402060"/>
            <a:ext cx="4064000" cy="1325761"/>
          </a:xfrm>
          <a:custGeom>
            <a:avLst/>
            <a:gdLst/>
            <a:ahLst/>
            <a:cxnLst/>
            <a:rect l="l" t="t" r="r" b="b"/>
            <a:pathLst>
              <a:path w="4064000" h="1325761">
                <a:moveTo>
                  <a:pt x="50800" y="1325761"/>
                </a:moveTo>
                <a:lnTo>
                  <a:pt x="38100" y="1325761"/>
                </a:lnTo>
                <a:arcTo hR="38100" wR="38100" stAng="5400000" swAng="5400000"/>
                <a:lnTo>
                  <a:pt x="0" y="38100"/>
                </a:lnTo>
                <a:arcTo hR="38100" wR="38100" stAng="10800000" swAng="5400000"/>
                <a:lnTo>
                  <a:pt x="50800" y="0"/>
                </a:lnTo>
                <a:lnTo>
                  <a:pt x="50800" y="1325761"/>
                </a:lnTo>
                <a:close/>
              </a:path>
            </a:pathLst>
          </a:custGeom>
          <a:solidFill>
            <a:srgbClr val="8DC63F"/>
          </a:solidFill>
          <a:ln/>
        </p:spPr>
      </p:sp>
      <p:pic>
        <p:nvPicPr>
          <p:cNvPr id="50" name="Image 0" descr="Lightni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543800" y="1579860"/>
            <a:ext cx="254000" cy="254000"/>
          </a:xfrm>
          <a:prstGeom prst="rect">
            <a:avLst/>
          </a:prstGeom>
        </p:spPr>
      </p:pic>
      <p:sp>
        <p:nvSpPr>
          <p:cNvPr id="51" name="Text 48"/>
          <p:cNvSpPr/>
          <p:nvPr/>
        </p:nvSpPr>
        <p:spPr>
          <a:xfrm>
            <a:off x="7899400" y="1600200"/>
            <a:ext cx="231880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POWER IS THE GAP</a:t>
            </a:r>
            <a:endParaRPr lang="en-US" sz="1400" dirty="0"/>
          </a:p>
        </p:txBody>
      </p:sp>
      <p:sp>
        <p:nvSpPr>
          <p:cNvPr id="52" name="Text 49"/>
          <p:cNvSpPr/>
          <p:nvPr/>
        </p:nvSpPr>
        <p:spPr>
          <a:xfrm>
            <a:off x="7543800" y="1910060"/>
            <a:ext cx="3767328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Top importance (4.21), but OCP leverage trails (3.68). 7 name grid and energy sourcing a top challenge.</a:t>
            </a:r>
            <a:endParaRPr lang="en-US" sz="1200" dirty="0"/>
          </a:p>
        </p:txBody>
      </p:sp>
      <p:sp>
        <p:nvSpPr>
          <p:cNvPr id="53" name="Shape 50"/>
          <p:cNvSpPr/>
          <p:nvPr/>
        </p:nvSpPr>
        <p:spPr>
          <a:xfrm>
            <a:off x="7315200" y="2854821"/>
            <a:ext cx="4064000" cy="1112441"/>
          </a:xfrm>
          <a:prstGeom prst="roundRect">
            <a:avLst>
              <a:gd name="adj" fmla="val 3425"/>
            </a:avLst>
          </a:prstGeom>
          <a:solidFill>
            <a:srgbClr val="EEF1EA"/>
          </a:solidFill>
          <a:ln/>
        </p:spPr>
      </p:sp>
      <p:sp>
        <p:nvSpPr>
          <p:cNvPr id="54" name="Shape 51"/>
          <p:cNvSpPr/>
          <p:nvPr/>
        </p:nvSpPr>
        <p:spPr>
          <a:xfrm>
            <a:off x="7315200" y="2854821"/>
            <a:ext cx="4064000" cy="1112441"/>
          </a:xfrm>
          <a:custGeom>
            <a:avLst/>
            <a:gdLst/>
            <a:ahLst/>
            <a:cxnLst/>
            <a:rect l="l" t="t" r="r" b="b"/>
            <a:pathLst>
              <a:path w="4064000" h="1112441">
                <a:moveTo>
                  <a:pt x="50800" y="1112441"/>
                </a:moveTo>
                <a:lnTo>
                  <a:pt x="38100" y="1112441"/>
                </a:lnTo>
                <a:arcTo hR="38100" wR="38100" stAng="5400000" swAng="5400000"/>
                <a:lnTo>
                  <a:pt x="0" y="38100"/>
                </a:lnTo>
                <a:arcTo hR="38100" wR="38100" stAng="10800000" swAng="5400000"/>
                <a:lnTo>
                  <a:pt x="50800" y="0"/>
                </a:lnTo>
                <a:lnTo>
                  <a:pt x="50800" y="1112441"/>
                </a:lnTo>
                <a:close/>
              </a:path>
            </a:pathLst>
          </a:custGeom>
          <a:solidFill>
            <a:srgbClr val="8DC63F"/>
          </a:solidFill>
          <a:ln/>
        </p:spPr>
      </p:sp>
      <p:pic>
        <p:nvPicPr>
          <p:cNvPr id="55" name="Image 1" descr="Link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543800" y="3032621"/>
            <a:ext cx="254000" cy="254000"/>
          </a:xfrm>
          <a:prstGeom prst="rect">
            <a:avLst/>
          </a:prstGeom>
        </p:spPr>
      </p:pic>
      <p:sp>
        <p:nvSpPr>
          <p:cNvPr id="56" name="Text 52"/>
          <p:cNvSpPr/>
          <p:nvPr/>
        </p:nvSpPr>
        <p:spPr>
          <a:xfrm>
            <a:off x="7899400" y="3052961"/>
            <a:ext cx="211365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SWEET SPOT</a:t>
            </a:r>
            <a:endParaRPr lang="en-US" sz="1400" dirty="0"/>
          </a:p>
        </p:txBody>
      </p:sp>
      <p:sp>
        <p:nvSpPr>
          <p:cNvPr id="57" name="Text 53"/>
          <p:cNvSpPr/>
          <p:nvPr/>
        </p:nvSpPr>
        <p:spPr>
          <a:xfrm>
            <a:off x="7543800" y="3362821"/>
            <a:ext cx="3767328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Networking and interop score high on both — and top the challenge list (9 and 8 mentions).</a:t>
            </a:r>
            <a:endParaRPr lang="en-US" sz="1200" dirty="0"/>
          </a:p>
        </p:txBody>
      </p:sp>
      <p:sp>
        <p:nvSpPr>
          <p:cNvPr id="58" name="Shape 54"/>
          <p:cNvSpPr/>
          <p:nvPr/>
        </p:nvSpPr>
        <p:spPr>
          <a:xfrm>
            <a:off x="7315200" y="4094262"/>
            <a:ext cx="4064000" cy="1112441"/>
          </a:xfrm>
          <a:prstGeom prst="roundRect">
            <a:avLst>
              <a:gd name="adj" fmla="val 3425"/>
            </a:avLst>
          </a:prstGeom>
          <a:solidFill>
            <a:srgbClr val="EEF1EA"/>
          </a:solidFill>
          <a:ln/>
        </p:spPr>
      </p:sp>
      <p:sp>
        <p:nvSpPr>
          <p:cNvPr id="59" name="Shape 55"/>
          <p:cNvSpPr/>
          <p:nvPr/>
        </p:nvSpPr>
        <p:spPr>
          <a:xfrm>
            <a:off x="7315200" y="4094262"/>
            <a:ext cx="4064000" cy="1112441"/>
          </a:xfrm>
          <a:custGeom>
            <a:avLst/>
            <a:gdLst/>
            <a:ahLst/>
            <a:cxnLst/>
            <a:rect l="l" t="t" r="r" b="b"/>
            <a:pathLst>
              <a:path w="4064000" h="1112441">
                <a:moveTo>
                  <a:pt x="50800" y="1112441"/>
                </a:moveTo>
                <a:lnTo>
                  <a:pt x="38100" y="1112441"/>
                </a:lnTo>
                <a:arcTo hR="38100" wR="38100" stAng="5400000" swAng="5400000"/>
                <a:lnTo>
                  <a:pt x="0" y="38100"/>
                </a:lnTo>
                <a:arcTo hR="38100" wR="38100" stAng="10800000" swAng="5400000"/>
                <a:lnTo>
                  <a:pt x="50800" y="0"/>
                </a:lnTo>
                <a:lnTo>
                  <a:pt x="50800" y="1112441"/>
                </a:lnTo>
                <a:close/>
              </a:path>
            </a:pathLst>
          </a:custGeom>
          <a:solidFill>
            <a:srgbClr val="8DC63F"/>
          </a:solidFill>
          <a:ln/>
        </p:spPr>
      </p:sp>
      <p:pic>
        <p:nvPicPr>
          <p:cNvPr id="60" name="Image 2" descr="Wrench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543800" y="4272062"/>
            <a:ext cx="254000" cy="254000"/>
          </a:xfrm>
          <a:prstGeom prst="rect">
            <a:avLst/>
          </a:prstGeom>
        </p:spPr>
      </p:pic>
      <p:sp>
        <p:nvSpPr>
          <p:cNvPr id="61" name="Text 56"/>
          <p:cNvSpPr/>
          <p:nvPr/>
        </p:nvSpPr>
        <p:spPr>
          <a:xfrm>
            <a:off x="7899400" y="4292402"/>
            <a:ext cx="3118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OCP'S STRONGEST LEVER</a:t>
            </a:r>
            <a:endParaRPr lang="en-US" sz="1400" dirty="0"/>
          </a:p>
        </p:txBody>
      </p:sp>
      <p:sp>
        <p:nvSpPr>
          <p:cNvPr id="62" name="Text 57"/>
          <p:cNvSpPr/>
          <p:nvPr/>
        </p:nvSpPr>
        <p:spPr>
          <a:xfrm>
            <a:off x="7543800" y="4602262"/>
            <a:ext cx="3767328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 rack/pod patterns rate highest for OCP leverage (4.11), above their importance (3.58).</a:t>
            </a:r>
            <a:endParaRPr lang="en-US" sz="1200" dirty="0"/>
          </a:p>
        </p:txBody>
      </p:sp>
      <p:sp>
        <p:nvSpPr>
          <p:cNvPr id="63" name="Text 58"/>
          <p:cNvSpPr/>
          <p:nvPr/>
        </p:nvSpPr>
        <p:spPr>
          <a:xfrm>
            <a:off x="812800" y="6238280"/>
            <a:ext cx="4343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4767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Mean rating, 1 (low) – 5 (high), n=19 · bars start at 1</a:t>
            </a:r>
            <a:endParaRPr lang="en-US" sz="1200" dirty="0"/>
          </a:p>
        </p:txBody>
      </p:sp>
      <p:sp>
        <p:nvSpPr>
          <p:cNvPr id="64" name="Text 59"/>
          <p:cNvSpPr/>
          <p:nvPr/>
        </p:nvSpPr>
        <p:spPr>
          <a:xfrm>
            <a:off x="11241236" y="6238280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4767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09600"/>
            <a:ext cx="609600" cy="50800"/>
          </a:xfrm>
          <a:prstGeom prst="rect">
            <a:avLst/>
          </a:prstGeom>
          <a:solidFill>
            <a:srgbClr val="8DC63F"/>
          </a:soli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8128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400" b="1" i="0" spc="2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WHAT TO BUILD FIRST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5975" y="1405235"/>
            <a:ext cx="5962650" cy="3132733"/>
          </a:xfrm>
          <a:prstGeom prst="roundRect">
            <a:avLst>
              <a:gd name="adj" fmla="val 1115"/>
            </a:avLst>
          </a:prstGeom>
          <a:solidFill>
            <a:srgbClr val="FFFFFF"/>
          </a:solidFill>
          <a:ln w="6350">
            <a:solidFill>
              <a:srgbClr val="C9CC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9150" y="1408410"/>
            <a:ext cx="5956300" cy="365720"/>
          </a:xfrm>
          <a:custGeom>
            <a:avLst/>
            <a:gdLst/>
            <a:ahLst/>
            <a:cxnLst/>
            <a:rect l="l" t="t" r="r" b="b"/>
            <a:pathLst>
              <a:path w="5956300" h="365720">
                <a:moveTo>
                  <a:pt x="0" y="31750"/>
                </a:moveTo>
                <a:arcTo hR="31750" wR="31750" stAng="10800000" swAng="5400000"/>
                <a:lnTo>
                  <a:pt x="5924550" y="0"/>
                </a:lnTo>
                <a:arcTo hR="31750" wR="31750" stAng="16200000" swAng="5400000"/>
                <a:lnTo>
                  <a:pt x="5956300" y="365720"/>
                </a:lnTo>
                <a:lnTo>
                  <a:pt x="0" y="365720"/>
                </a:lnTo>
                <a:close/>
              </a:path>
            </a:pathLst>
          </a:custGeom>
          <a:solidFill>
            <a:srgbClr val="E2E6DD"/>
          </a:solidFill>
          <a:ln/>
        </p:spPr>
      </p:sp>
      <p:sp>
        <p:nvSpPr>
          <p:cNvPr id="6" name="Text 4"/>
          <p:cNvSpPr/>
          <p:nvPr/>
        </p:nvSpPr>
        <p:spPr>
          <a:xfrm>
            <a:off x="971550" y="148461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#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77950" y="1484610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DELIVERABLE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65650" y="1484610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b="1" spc="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AVG RANK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619750" y="1484610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b="1" spc="50" kern="0" dirty="0">
                <a:solidFill>
                  <a:srgbClr val="19194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#1 VOTES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9150" y="1774130"/>
            <a:ext cx="5956300" cy="340320"/>
          </a:xfrm>
          <a:prstGeom prst="rect">
            <a:avLst/>
          </a:prstGeom>
          <a:solidFill>
            <a:srgbClr val="E8F5D9"/>
          </a:solidFill>
          <a:ln/>
        </p:spPr>
      </p:sp>
      <p:sp>
        <p:nvSpPr>
          <p:cNvPr id="11" name="Text 9"/>
          <p:cNvSpPr/>
          <p:nvPr/>
        </p:nvSpPr>
        <p:spPr>
          <a:xfrm>
            <a:off x="971550" y="183763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7950" y="1837630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Neocloud reference design patterns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65650" y="1837630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3.84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619750" y="1837630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9150" y="2114451"/>
            <a:ext cx="5956300" cy="346670"/>
          </a:xfrm>
          <a:prstGeom prst="rect">
            <a:avLst/>
          </a:prstGeom>
          <a:solidFill>
            <a:srgbClr val="E8F5D9"/>
          </a:solidFill>
          <a:ln/>
        </p:spPr>
      </p:sp>
      <p:sp>
        <p:nvSpPr>
          <p:cNvPr id="16" name="Shape 14"/>
          <p:cNvSpPr/>
          <p:nvPr/>
        </p:nvSpPr>
        <p:spPr>
          <a:xfrm>
            <a:off x="819150" y="2117626"/>
            <a:ext cx="5956300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71550" y="2184301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377950" y="2184301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Best-practices whitepaper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65650" y="2184301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3.95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619750" y="2184301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19150" y="2461121"/>
            <a:ext cx="5956300" cy="346670"/>
          </a:xfrm>
          <a:prstGeom prst="rect">
            <a:avLst/>
          </a:prstGeom>
          <a:solidFill>
            <a:srgbClr val="E8F5D9"/>
          </a:solidFill>
          <a:ln/>
        </p:spPr>
      </p:sp>
      <p:sp>
        <p:nvSpPr>
          <p:cNvPr id="22" name="Shape 20"/>
          <p:cNvSpPr/>
          <p:nvPr/>
        </p:nvSpPr>
        <p:spPr>
          <a:xfrm>
            <a:off x="819150" y="2464296"/>
            <a:ext cx="5956300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1550" y="2530971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377950" y="2530971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Interoperability checklist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65650" y="2530971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4.16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619750" y="2530971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D431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71550" y="2871291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377950" y="2871291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Facilities + power readiness guide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565650" y="2871291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4.47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619750" y="2871291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19150" y="3151287"/>
            <a:ext cx="5956300" cy="0"/>
          </a:xfrm>
          <a:prstGeom prst="line">
            <a:avLst/>
          </a:prstGeom>
          <a:noFill/>
          <a:ln w="6350">
            <a:solidFill>
              <a:srgbClr val="E2E6D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71550" y="3217962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377950" y="3217962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Benchmarking playbook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565650" y="3217962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4.68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619750" y="3217962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819150" y="3497957"/>
            <a:ext cx="5956300" cy="0"/>
          </a:xfrm>
          <a:prstGeom prst="line">
            <a:avLst/>
          </a:prstGeom>
          <a:noFill/>
          <a:ln w="6350">
            <a:solidFill>
              <a:srgbClr val="E2E6D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71550" y="3564632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377950" y="3564632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Gap map: neocloud needs → OCP projects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565650" y="3564632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4.84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619750" y="3564632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819150" y="3844627"/>
            <a:ext cx="5956300" cy="0"/>
          </a:xfrm>
          <a:prstGeom prst="line">
            <a:avLst/>
          </a:prstGeom>
          <a:noFill/>
          <a:ln w="6350">
            <a:solidFill>
              <a:srgbClr val="E2E6DD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71550" y="3911302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1377950" y="3911302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Case studies + TCO metrics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565650" y="3911302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4.95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5619750" y="3911302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819150" y="4188123"/>
            <a:ext cx="5956300" cy="346670"/>
          </a:xfrm>
          <a:custGeom>
            <a:avLst/>
            <a:gdLst/>
            <a:ahLst/>
            <a:cxnLst/>
            <a:rect l="l" t="t" r="r" b="b"/>
            <a:pathLst>
              <a:path w="5956300" h="346670">
                <a:moveTo>
                  <a:pt x="0" y="0"/>
                </a:moveTo>
                <a:lnTo>
                  <a:pt x="5956300" y="0"/>
                </a:lnTo>
                <a:lnTo>
                  <a:pt x="5956300" y="6350"/>
                </a:lnTo>
                <a:lnTo>
                  <a:pt x="0" y="6350"/>
                </a:lnTo>
                <a:lnTo>
                  <a:pt x="0" y="0"/>
                </a:lnTo>
                <a:close/>
              </a:path>
            </a:pathLst>
          </a:custGeom>
          <a:solidFill>
            <a:srgbClr val="E2E6DD"/>
          </a:solidFill>
          <a:ln/>
        </p:spPr>
      </p:sp>
      <p:sp>
        <p:nvSpPr>
          <p:cNvPr id="47" name="Text 45"/>
          <p:cNvSpPr/>
          <p:nvPr/>
        </p:nvSpPr>
        <p:spPr>
          <a:xfrm>
            <a:off x="971550" y="4257973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1377950" y="4257973"/>
            <a:ext cx="323100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Procurement / supply-chain playbook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4565650" y="4257973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5.11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5619750" y="4257973"/>
            <a:ext cx="1003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7035800" y="1402060"/>
            <a:ext cx="4343400" cy="3139083"/>
          </a:xfrm>
          <a:prstGeom prst="roundRect">
            <a:avLst>
              <a:gd name="adj" fmla="val 1214"/>
            </a:avLst>
          </a:prstGeom>
          <a:solidFill>
            <a:srgbClr val="19194D"/>
          </a:solidFill>
          <a:ln/>
        </p:spPr>
      </p:sp>
      <p:sp>
        <p:nvSpPr>
          <p:cNvPr id="52" name="Text 50"/>
          <p:cNvSpPr/>
          <p:nvPr/>
        </p:nvSpPr>
        <p:spPr>
          <a:xfrm>
            <a:off x="7264400" y="1630660"/>
            <a:ext cx="40027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spc="100" kern="0" dirty="0">
                <a:solidFill>
                  <a:srgbClr val="FFFFF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QUICK WINS · NEXT 60–90 DAYS</a:t>
            </a:r>
            <a:endParaRPr lang="en-US" sz="1400" dirty="0"/>
          </a:p>
        </p:txBody>
      </p:sp>
      <p:sp>
        <p:nvSpPr>
          <p:cNvPr id="53" name="Shape 51"/>
          <p:cNvSpPr/>
          <p:nvPr/>
        </p:nvSpPr>
        <p:spPr>
          <a:xfrm>
            <a:off x="7283450" y="2255391"/>
            <a:ext cx="0" cy="411460"/>
          </a:xfrm>
          <a:prstGeom prst="line">
            <a:avLst/>
          </a:prstGeom>
          <a:noFill/>
          <a:ln w="38100">
            <a:solidFill>
              <a:srgbClr val="8DC63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7429500" y="2283321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11</a:t>
            </a:r>
            <a:endParaRPr lang="en-US" sz="2800" dirty="0"/>
          </a:p>
        </p:txBody>
      </p:sp>
      <p:sp>
        <p:nvSpPr>
          <p:cNvPr id="55" name="Text 53"/>
          <p:cNvSpPr/>
          <p:nvPr/>
        </p:nvSpPr>
        <p:spPr>
          <a:xfrm>
            <a:off x="8013700" y="2255391"/>
            <a:ext cx="3231007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Shared glossary + “Neocloud 101” onboarding pack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7283450" y="3078212"/>
            <a:ext cx="0" cy="411460"/>
          </a:xfrm>
          <a:prstGeom prst="line">
            <a:avLst/>
          </a:prstGeom>
          <a:noFill/>
          <a:ln w="38100">
            <a:solidFill>
              <a:srgbClr val="8DC63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429500" y="3106142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9</a:t>
            </a:r>
            <a:endParaRPr lang="en-US" sz="2800" dirty="0"/>
          </a:p>
        </p:txBody>
      </p:sp>
      <p:sp>
        <p:nvSpPr>
          <p:cNvPr id="58" name="Text 56"/>
          <p:cNvSpPr/>
          <p:nvPr/>
        </p:nvSpPr>
        <p:spPr>
          <a:xfrm>
            <a:off x="8013700" y="3078212"/>
            <a:ext cx="3231007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Interop pain-point roundup: firmware, BMC, telemetry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7283450" y="3901083"/>
            <a:ext cx="0" cy="411460"/>
          </a:xfrm>
          <a:prstGeom prst="line">
            <a:avLst/>
          </a:prstGeom>
          <a:noFill/>
          <a:ln w="38100">
            <a:solidFill>
              <a:srgbClr val="8DC63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7429500" y="3929013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8</a:t>
            </a:r>
            <a:endParaRPr lang="en-US" sz="2800" dirty="0"/>
          </a:p>
        </p:txBody>
      </p:sp>
      <p:sp>
        <p:nvSpPr>
          <p:cNvPr id="61" name="Text 59"/>
          <p:cNvSpPr/>
          <p:nvPr/>
        </p:nvSpPr>
        <p:spPr>
          <a:xfrm>
            <a:off x="8013700" y="3901083"/>
            <a:ext cx="3231007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AI-ready colo checklist: power, cooling, distribution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812800" y="4807843"/>
            <a:ext cx="3352800" cy="0"/>
          </a:xfrm>
          <a:prstGeom prst="line">
            <a:avLst/>
          </a:prstGeom>
          <a:noFill/>
          <a:ln w="25400">
            <a:solidFill>
              <a:srgbClr val="8DC63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12800" y="4922143"/>
            <a:ext cx="34533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CADENCE</a:t>
            </a:r>
            <a:endParaRPr lang="en-US" sz="1200" dirty="0"/>
          </a:p>
        </p:txBody>
      </p:sp>
      <p:sp>
        <p:nvSpPr>
          <p:cNvPr id="64" name="Text 62"/>
          <p:cNvSpPr/>
          <p:nvPr/>
        </p:nvSpPr>
        <p:spPr>
          <a:xfrm>
            <a:off x="812800" y="5160863"/>
            <a:ext cx="34533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Monthly (11) over every 2 weeks (8)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4419600" y="4807843"/>
            <a:ext cx="3352800" cy="0"/>
          </a:xfrm>
          <a:prstGeom prst="line">
            <a:avLst/>
          </a:prstGeom>
          <a:noFill/>
          <a:ln w="25400">
            <a:solidFill>
              <a:srgbClr val="8DC63F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419600" y="4922143"/>
            <a:ext cx="34533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FORMATS</a:t>
            </a:r>
            <a:endParaRPr lang="en-US" sz="1200" dirty="0"/>
          </a:p>
        </p:txBody>
      </p:sp>
      <p:sp>
        <p:nvSpPr>
          <p:cNvPr id="67" name="Text 65"/>
          <p:cNvSpPr/>
          <p:nvPr/>
        </p:nvSpPr>
        <p:spPr>
          <a:xfrm>
            <a:off x="4419600" y="5160863"/>
            <a:ext cx="345338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Whitepapers (13), checklists (10), diagrams + BoM (9)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8026400" y="4807843"/>
            <a:ext cx="3352800" cy="0"/>
          </a:xfrm>
          <a:prstGeom prst="line">
            <a:avLst/>
          </a:prstGeom>
          <a:noFill/>
          <a:ln w="25400">
            <a:solidFill>
              <a:srgbClr val="8DC63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8026400" y="4922143"/>
            <a:ext cx="34533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34389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SUBGROUPS</a:t>
            </a:r>
            <a:endParaRPr lang="en-US" sz="1200" dirty="0"/>
          </a:p>
        </p:txBody>
      </p:sp>
      <p:sp>
        <p:nvSpPr>
          <p:cNvPr id="70" name="Text 68"/>
          <p:cNvSpPr/>
          <p:nvPr/>
        </p:nvSpPr>
        <p:spPr>
          <a:xfrm>
            <a:off x="8026400" y="5160863"/>
            <a:ext cx="34533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Power (10), facilities (9), networking (9)</a:t>
            </a:r>
            <a:endParaRPr lang="en-US" sz="1200" dirty="0"/>
          </a:p>
        </p:txBody>
      </p:sp>
      <p:sp>
        <p:nvSpPr>
          <p:cNvPr id="71" name="Text 69"/>
          <p:cNvSpPr/>
          <p:nvPr/>
        </p:nvSpPr>
        <p:spPr>
          <a:xfrm>
            <a:off x="812800" y="6238280"/>
            <a:ext cx="865108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Deliverables ranked 1–8 per respondent, lower = higher priority · quick wins: up to 3 votes each · n=19</a:t>
            </a:r>
            <a:endParaRPr lang="en-US" sz="1200" dirty="0"/>
          </a:p>
        </p:txBody>
      </p:sp>
      <p:sp>
        <p:nvSpPr>
          <p:cNvPr id="72" name="Text 70"/>
          <p:cNvSpPr/>
          <p:nvPr/>
        </p:nvSpPr>
        <p:spPr>
          <a:xfrm>
            <a:off x="11241236" y="6238280"/>
            <a:ext cx="1379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06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aling AI Clusters at Neoclouds — 2026 Survey Results">
  <a:themeElements>
    <a:clrScheme name="Scaling AI Clusters at Neoclouds — 2026 Survey Results">
      <a:dk1>
        <a:srgbClr val="19194D"/>
      </a:dk1>
      <a:lt1>
        <a:srgbClr val="F5F7F2"/>
      </a:lt1>
      <a:dk2>
        <a:srgbClr val="505176"/>
      </a:dk2>
      <a:lt2>
        <a:srgbClr val="DFE1E2"/>
      </a:lt2>
      <a:accent1>
        <a:srgbClr val="8DC63F"/>
      </a:accent1>
      <a:accent2>
        <a:srgbClr val="343895"/>
      </a:accent2>
      <a:accent3>
        <a:srgbClr val="2D4310"/>
      </a:accent3>
      <a:accent4>
        <a:srgbClr val="5F6062"/>
      </a:accent4>
      <a:accent5>
        <a:srgbClr val="E8F5D9"/>
      </a:accent5>
      <a:accent6>
        <a:srgbClr val="747678"/>
      </a:accent6>
      <a:hlink>
        <a:srgbClr val="0563C1"/>
      </a:hlink>
      <a:folHlink>
        <a:srgbClr val="954F72"/>
      </a:folHlink>
    </a:clrScheme>
    <a:fontScheme name="Scaling AI Clusters at Neoclouds — 2026 Survey Results">
      <a:majorFont>
        <a:latin typeface="Libre Frankli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pe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Scaling AI Clusters at Neoclouds — 2026 Survey Results</dc:title>
  <dc:subject/>
  <dc:creator/>
  <cp:lastModifiedBy/>
  <cp:revision>1</cp:revision>
  <dcterms:created xsi:type="dcterms:W3CDTF">2026-10-13T16:08:37Z</dcterms:created>
  <dcterms:modified xsi:type="dcterms:W3CDTF">2026-10-13T16:08:37Z</dcterms:modified>
</cp:coreProperties>
</file>