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OCP Open Cluster Designs Aligned AI Training Fabric Reference Architecture, version 1.2 from April 2026, authored by Art Fewell of Hedgehog and Arun Solleti of Celestica, with steering committee feedback incorporated. It is the network-centric complement to the OPG-M and XOC-N system architecture papers from January 2026. The short version: an open SONiC fabric, managed by Hedgehog as a Kubernetes-native control plane, on OCP-compliant 51.2T switches like the Celestica DS5000. It scales from 64 to over 1,024 xPUs, ships 20 composition variants in a companion repo, and FarmGPU runs an XOC-512 B200 cluster on this exact Hedgehog/Celestica topology.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picture of the whole RA. Operators declare intent as Kubernetes custom resources: the Wiring API for physical topology (Switch, Server, Connection) and the VPC API for tenants, subnets and peering, kept in git and applied with kubectl or hhfctl. The Hedgehog Fabric Controller, running in Kubernetes, watches those resources, computes desired state and continuously reconciles it, correcting drift. It talks gNMI to a Fabric Agent on every switch, which writes the SONiC Config DB, and the Tomahawk 5 ASIC in the Celestica DS5000 forwards. The fabric itself is a non-blocking leaf-spine with EVPN and VXLAN; on TH5, Broadcom Enterprise SONiC has no L2VNI, so overlays are all L3VNI. RoCE is one toggle: lossless class, PFC, ECN thresholds, DSCP class selection and queue-pair-aware ECMP hashing. On the right, observability: Alloy on each switch, the Fabric Proxy pod, into an LGTM stack. And the resilience property worth stating: control and data planes are separate, so if the controller is down, the only thing you lose is the ability to change config. This is why OCP needed this paper: OPG-M and XOC-N defined the building blocks but left switch management, tenancy, QoS and lifecycle to every implementer.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the OPG and XOC vocabulary means on the floor. An OPG-M, Open Pod Group for M xPUs, is the building block: xPU-node servers plus their network, storage and management. OPG-128 is 16 eight-xPU servers on two leaves at single-plane 1x400G. An XOC-N, xPU Open Cluster for N xPUs, composes pods under a shared spine layer and adds north-south connectivity. Here, XOC-512: four OPG-128 pods, eight DS5000 leaves, four spines, every leaf connected to every spine, 64 nodes and 512 xPUs. Half of each leaf's ports go up, so the fabric is non-blocking. Each node connects to both of its pod's leaves, split by rail in the rail-optimized variant. An OPG is not a standalone deployment; it needs the XOC spine and external connectivity. XOC-512 is exactly the tier FarmGPU operates with NVIDIA B200s on this Hedgehog and Celestica design.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tier table as a chart. At single-plane 1x400G, one DS5000 leaf has 64 downlinks, so leaves are one per 64 xPUs, and spines are one per two leaves for a minimum non-blocking Clos. XOC-64 is one leaf, XOC-128 two, and both can either use two spines or have Hedgehog mesh the leaves directly with no spine switches; that is the dashed segment. XOC-256 is four leaves and two spines, XOC-512 eight and four, XOC-1024 sixteen and eight: 24 switches for 1,024 xPUs. Switch count grows linearly because half of every leaf's ports are reserved as uplinks, which gives full bisection bandwidth in the scale-out plane. Dual-plane and other NIC speeds change the breakouts and counts; the companion repo has exact topology for every variant.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xPU-node attaches to the fabric the same way. Eight xPUs, each with a GPU-affinitized scale-out NIC, which is where rails come from: xPU n has its shortest PCIe path to NIC n. Those eight 400G NICs go to the scale-out back-end, lossless RoCE. A BlueField-3 at 2x200G goes to the front-end and storage network, multi-homed with Hedgehog HostBGP: a host FRR container peers over unnumbered eBGP with two leaves and advertises its VIPs as /32s, so ECMP handles failover with no L2 protocols. In-band management is Hedgehog-managed, DS2000 in the examples. The BMC goes to out-of-band management on DS1000 switches, and that network is deliberately outside Hedgehog, because the tool managing the network must not depend on the network it manages. The minimal profile converges front-end and storage into four networks; the full profile separates them into five. NVLink and NVSwitch scale-up stay inside the chassis and are out of scope.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rail is GPU-to-NIC affinity: NIC 1 on every node is rail 1, and so on through rail 8. Both of these are Clos fabrics with exactly the same switches; only the server-to-leaf cabling differs. On the left, single-homed: every NIC of a node lands on the same leaf, so a leaf holds eight nodes, a first-hop domain, and all traffic among them, intra-rail and cross-rail, stays on that leaf. On the right, rail-optimized: rails are split across leaves, here rails 1 to 4 on leaf 1 and 5 to 8 on leaf 2, so intra-rail traffic stays local across many more nodes, but cross-rail traffic can cross the spine. With the DS5000 at 1x400G, the mapping is rails per leaf equals 64 divided by the server count: at 64 servers each rail gets its own leaf, the sweet spot, and a first-hop rail domain of 64 nodes. Single-homed wins when cross-rail traffic dominates and gives simpler, top-of-rack cabling; in a liquid-cooled rack, 8 nodes times 8 NICs is exactly the 64 ports of one leaf, all DAC or AEC. Rail-optimized needs end-of-row fiber and disciplined rail labeling.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paper calls this possibly dual-plane's most operationally impactful benefit. Single-plane at 1x400G: a DS5000 leaf has 64 downlinks at 400G, so at most 64 rail-n NICs share a leaf, and the first-hop rail domain caps at 64 nodes, 512 xPUs. Dual-plane at 2x200G: each NIC sends one 200G port to plane A and one to plane B, and the same leaf breaks out to 128 ports at 200G, so the domain doubles to 128 nodes, 1,024 xPUs, with no additional switches and the same 400G per NIC. The 2x400G ConnectX-8 variant keeps 64 nodes per plane but doubles bandwidth. You also get plane isolation and staged rollouts. But plane maintenance is not transparent: losing a plane halves bandwidth, so tenants need notice, and single-plane with Hedgehog is already resilient through ECMP, multi-homing, rolling upgrades and controller and data-plane separation.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Congested uplinks and spines are behind most of the well-known AI networking problems: tail latency, incast, retransmissions. The cheapest fix is placement. Tenant A is eight nodes inside one single-homed first-hop domain, so all of its traffic, intra-rail and cross-rail, turns around at leaf 1 and adds zero spine traffic, whatever its communication pattern. Tenant B is the same eight nodes scattered across three leaves, so every exchange between them rides the spine. For a GPU-as-a-service provider where many leases are eight nodes or fewer, keeping them inside domains frees spine capacity for the jobs that genuinely span domains. In rail-optimized fabrics the unit is the first-hop rail domain, up to 64 nodes at single-plane, and larger domains bin-pack a mix of 2, 4, 8 and 16-node leases more easily. The deciding factor between the two wirings is the ratio of intra-rail to cross-rail traffic, not job size. Make the scheduler domain-aware with Kubernetes node labels or SLURM partitions, then measure spine utilization and p95 and p99 latency before and after.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lifecycle end to end. Day 0: switches ship with ONIE. On power-up, DHCP options point them at the Hedgehog controller; the switch installs the agent and the right SONiC image, registers, and gets its identity, ASN, management parameters and a switch profile describing ports, breakout, FEC and RoCE capabilities. No CLI, no hand-placed keys. Day 1: intent is Wiring and VPC CRDs versioned in git. Admission webhooks catch structural errors, and the connectivity-map generator checks port and NIC mapping before anything is cabled. Roll out canary first; rollback is reverting the commit. Day 2: Alloy streams telemetry into LGTM, the controller detects drift or faults and reconciles only the minimal delta. Upgrade one OPG at a time, or plane by plane in dual-plane, treating OPG boundaries as leaf-layer failure domains. And because intent is authoritative, replacing a switch is a physical swap plus re-associating its identity.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 is grounded in production. FarmGPU, a neocloud that co-leads the OCP Scaling AI Clusters at Neoclouds workstream, deployed and operates an XOC-512 cluster of NVIDIA B200 nodes on exactly this Hedgehog and Celestica topology, and the paper names it the featured partner and public reference. SemiAnalysis independently found the fabric outperformed several other network solutions, and FarmGPU's bring-up is documented in its blog series; its host and NIC tuning is contributed to the companion repo. Other operators run compositions at other tiers. The paper is candid that it has not validated XOC-1k in house; large tiers are extrapolated from lab emulation, VLAB and field deployments. To adopt it: pick one of the 20 variants by your intra- versus cross-rail traffic mix, rehearse the whole lifecycle in Hedgehog VLAB with the XOC-Virtual composition, which runs the same controller and SONiC, cable to connectivity-map.csv after checking optics against real runs, and feed the wiring YAML to hhfab; the controller builds the fabric with zero touch. Thank you;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baseline assumptions that drive every number in the paper. The Celestica DS5000 represents the OCP-compliant 51.2 terabit switch from the OPG-M spec: 64 ports at 800G, which break out to 128 at 400G or 256 at 200G. Half the ports go up to spines, half down to servers. Each xPU-node is an eight-xPU server whose scale-up domain, NVLink or NVSwitch, is entirely inside the chassis, with eight GPU-affinitized scale-out NICs. So at 1x400G per NIC, one leaf has 64 downlinks at 400G and serves 64 xPUs, which is eight servers. At 200G per port, that's 128 downlinks per leaf. The repo provides assets for ConnectX-7 at 1x400G or 2x200G and ConnectX-8 at 2x400G, with BlueField-3 at 2x200G for the converged front-end and storage network. Cooling doesn't change any of this: the fabric is identical for air-cooled racks at about two nodes per rack and liquid-cooled at about eight.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wiring choice shows up physically. Single-homed Clos in a liquid-cooled rack is an exact fit: eight xPU-nodes per rack times eight NICs is 64 ports, precisely the downlink capacity of one DS5000 leaf. So you get true top-of-rack, every server-to-leaf link short enough for DACs or AECs, and a single-rack building block of 64 xPUs and one leaf where all traffic in the rack stays leaf-local. Rail-optimized, say an OPG-512 with an 8-leaf rail domain, has every node fanning out to eight different leaves, which means end-of-row and fiber for most server-to-leaf links. Air-cooled racks at about two nodes each would need optics anyway. The trick there is placing the leaves near the spines so leaf-to-spine can use copper; with a 50/50 uplink/downlink split, the paper says the cabling tradeoff ends up roughly equivalent. And the reason to care about copper isn't just acquisition cost: no optic to fail, much less power and heat across thousands of links, and fewer spares, firmware versions and failure modes to manage.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patterns are Clos; the only difference is server-to-leaf cabling. The OPG-M spec calls the first one "Clos topology", and the RA uses "single-homed Clos" because several cabling patterns are valid Clos. Switch counts, port budgets and oversubscription are identical: leaves equal nodes divided by eight, spines equal leaves divided by two for minimum non-blocking. In single-homed, all eight NICs from a node go to one leaf, so a leaf holds eight nodes, 64 xPUs, and every byte between those nodes, intra-rail and cross-rail, stays in the leaf. In rail-optimized, NICs are spread by rail, so the first-hop rail domain can be as large as 64 nodes, but only intra-rail traffic stays leaf-local; cross-rail traffic may cross the spine. So single-homed suits workloads with heavy cross-rail traffic and lower cabling complexity; rail-optimized suits predominantly intra-rail traffic and needs disciplined rail-to-leaf tracking.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things the RA gives an operator. First, an open fabric: SONiC as the NOS on OCP-compliant 51.2 terabit switches, with the Celestica DS5000 as the reference platform, but portable to other switches through switch profiles. Second, a Kubernetes-native control plane, Hedgehog, Apache 2.0: physical topology and logical overlays are Kubernetes custom resources, continuously reconciled, so it fits GitOps. Third, RoCE-oriented QoS where a single toggle configures the lossless class, PFC, ECN and RDMA-friendly ECMP hashing. Fourth, a full lifecycle: ONIE-based zero-touch provisioning on Day 0, connectivity-maps-as-code validation on Day 1, and continuous observability on Day 2. Fifth, ready-to-deploy assets for every composition variant. And sixth, an XOC-Virtual composition so you can run the whole lifecycle in Hedgehog's virtual lab before buying anything.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this paper exists. The OCP Open Cluster Designs system architecture papers, OPG-M and XOC-N, published in January 2026, define how to compose AI clusters out of modular pods. But they leave the network fabric to implementers: switch management, multi-tenancy, overlay policy, QoS and lifecycle automation. In practice that means every operator stitches together guidance from multiple vendors, picks tooling ad hoc, and ends up with operational practices that differ site to site. That slows deployment and increases risk. This RA fills that gap with a prescriptive, network-centric reference.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Overlays use Hedgehog's VPC abstraction. A VPC is a VRF, each subnet is a VNI, with symmetric IRB; route distinguishers and targets are allocated deterministically. EVPN Type-2 routes carry MAC/IP reachability and Type-5 carries prefixes, distributed by BGP, with VXLAN in the data plane. Isolation is the default; VPCPeering and external peering open scoped connectivity under explicit policy. One platform caveat: on Tomahawk 5 leaves like the DS5000, Broadcom Enterprise SONiC doesn't support L2VNI, so all overlay traffic is Layer 3. For RoCE, a single toggle enables the lossless queue for the RDMA class, PFC thresholds, ECN marking thresholds, and appropriate ECMP hashing including queue-pair-number-aware hashing; hosts select the class with DSCP. Fabric QoS is only half the story though. Host and NIC settings, NIC firmware, interrupt affinity, memory registration, kernel parameters, materially affect collective throughput and tail latency. FarmGPU contributed its production host and NIC tuning from the XOC-512 B200 deployment to the companion repo as a starting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 is grounded in production. FarmGPU deployed and operates an XOC-512 cluster of NVIDIA B200 nodes using exactly this Hedgehog/Celestica topology, and the paper names FarmGPU as the featured partner and public reference. SemiAnalysis analyzed FarmGPU's infrastructure independently and reported that the network fabric outperformed several other network solutions they tested; the RA cites the Hedgehog performance blog and FarmGPU's B200 cluster post for that. The bring-up speed is documented in FarmGPU's blog post on the 17-day crash course in open networking, which is the paper's evidence for the operational efficiency of the declarative, ZTP-driven model. FarmGPU also contributed its host and NIC tuning to the companion repo. And it's not a single-operator design: the paper notes additional operators deploying compositions at various size tiers.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companion repo is where the RA becomes deployable. Twenty variants: ten OPG building blocks from OPG-64 to OPG-512 and ten XOC cluster compositions from XOC-64 to XOC-1024, across rail-optimized and single-homed Clos, dual-plane, mesh-converged for one to three leaves, and collapsed-converged, the simplest single leaf pair. Variant names are tokenized so they're greppable: topology, scale-out NIC, front-end NIC, optional planes, storage. The example is XOC-512 as four OPG-128 pods, rail-optimized Clos, ConnectX-7 at 1x400G, BlueField-3 2x200G front-end, converged storage. Every variant folder is self-contained: connectivity-map.csv as the single source of truth for cabling, labeling and validation; topology-map.yaml as the authoring plan; a wiring directory of Hedgehog CRDs that is the complete initial fabric config; NetBox-importable inventory; and draw.io diagrams. Defaults across variants: BlueField-3 2x200G front-end with HostBGP across two leaves, converged SO-C and storage, Celestica DS5000.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validation plan is network-centric and candid about scope. Logical validation: schema and admission checks on the CRDs, connectivity-maps-as-code to enforce port and NIC mapping, link roles and network separation, and policy checks for VRF isolation, import/export targets and external redistribution. Lab-scale emulation of OPG-64 and OPG-128 building blocks with SONiC devices and representative hosts, synthetic and NCCL/RCCL-like traffic, and failure drills: link and node failures, agent and controller restarts, maintenance events. And Hedgehog's VLAB, which runs the same controller and Broadcom Enterprise SONiC on virtual switches with about 95% command coverage; breakout isn't emulated and performance is constrained, so it's for configuration correctness, lifecycle practice, failure drills and training, not benchmarking. Success criteria: no connectivity-map violations, expected EVPN Type-2 and Type-5 routes with policy boundaries enforced, switches enrolling and applying intent with no manual CLI, explainable performance at lab scale, and deterministic recovery. The paper explicitly does not claim in-house XOC-1k validation; it extrapolates from lab scale and field references, including FarmGPU's XOC-512. Placement audits, spine utilization and p95/p99 latency tracking round it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FFFFF"/>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02320"/>
            <a:ext cx="10566400" cy="408930"/>
          </a:xfrm>
          <a:prstGeom prst="rect">
            <a:avLst/>
          </a:prstGeom>
          <a:noFill/>
          <a:ln/>
        </p:spPr>
        <p:txBody>
          <a:bodyPr wrap="square" lIns="0" tIns="0" rIns="0" bIns="0" rtlCol="0" anchor="t"/>
          <a:lstStyle>
            <a:lvl1pPr algn="l" indent="0" marL="0">
              <a:lnSpc>
                <a:spcPct val="115000"/>
              </a:lnSpc>
              <a:buNone/>
              <a:defRPr lang="en-US" sz="2800" dirty="0">
                <a:solidFill>
                  <a:srgbClr val="19194D"/>
                </a:solidFill>
                <a:latin typeface="Open Sans" pitchFamily="34" charset="0"/>
                <a:ea typeface="Open Sans" pitchFamily="34" charset="-122"/>
                <a:cs typeface="Open Sans" pitchFamily="34" charset="-120"/>
              </a:defRPr>
            </a:lvl1pPr>
          </a:lstStyle>
          <a:p>
            <a:pPr algn="l" indent="0" marL="0">
              <a:lnSpc>
                <a:spcPct val="115000"/>
              </a:lnSpc>
              <a:buNone/>
            </a:pPr>
            <a:endParaRPr lang="en-US" sz="2800" dirty="0"/>
          </a:p>
        </p:txBody>
      </p:sp>
      <p:sp>
        <p:nvSpPr>
          <p:cNvPr id="3" name="Text Placeholder 2"/>
          <p:cNvSpPr/>
          <p:nvPr>
            <p:ph idx="101" type="body"/>
          </p:nvPr>
        </p:nvSpPr>
        <p:spPr>
          <a:xfrm>
            <a:off x="812800" y="1816050"/>
            <a:ext cx="10566400" cy="4229150"/>
          </a:xfrm>
          <a:prstGeom prst="rect">
            <a:avLst/>
          </a:prstGeom>
          <a:noFill/>
          <a:ln/>
        </p:spPr>
        <p:txBody>
          <a:bodyPr wrap="square" lIns="0" tIns="0" rIns="0" bIns="0" rtlCol="0" anchor="t"/>
          <a:lstStyle>
            <a:lvl1pPr algn="l" indent="0" marL="0">
              <a:lnSpc>
                <a:spcPct val="140000"/>
              </a:lnSpc>
              <a:buNone/>
              <a:defRPr lang="en-US" sz="1600" dirty="0">
                <a:solidFill>
                  <a:srgbClr val="19194D"/>
                </a:solidFill>
                <a:latin typeface="Open Sans" pitchFamily="34" charset="0"/>
                <a:ea typeface="Open Sans" pitchFamily="34" charset="-122"/>
                <a:cs typeface="Open Sans"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02320"/>
            <a:ext cx="10566400" cy="408930"/>
          </a:xfrm>
          <a:prstGeom prst="rect">
            <a:avLst/>
          </a:prstGeom>
          <a:noFill/>
          <a:ln/>
        </p:spPr>
        <p:txBody>
          <a:bodyPr wrap="square" lIns="0" tIns="0" rIns="0" bIns="0" rtlCol="0" anchor="t"/>
          <a:lstStyle>
            <a:lvl1pPr algn="l" indent="0" marL="0">
              <a:lnSpc>
                <a:spcPct val="115000"/>
              </a:lnSpc>
              <a:buNone/>
              <a:defRPr lang="en-US" sz="2800" dirty="0">
                <a:solidFill>
                  <a:srgbClr val="19194D"/>
                </a:solidFill>
                <a:latin typeface="Open Sans" pitchFamily="34" charset="0"/>
                <a:ea typeface="Open Sans" pitchFamily="34" charset="-122"/>
                <a:cs typeface="Open Sans" pitchFamily="34" charset="-120"/>
              </a:defRPr>
            </a:lvl1pPr>
          </a:lstStyle>
          <a:p>
            <a:pPr algn="l" indent="0" marL="0">
              <a:lnSpc>
                <a:spcPct val="115000"/>
              </a:lnSpc>
              <a:buNone/>
            </a:pPr>
            <a:endParaRPr lang="en-US" sz="2800" dirty="0"/>
          </a:p>
        </p:txBody>
      </p:sp>
      <p:sp>
        <p:nvSpPr>
          <p:cNvPr id="3" name="Text Placeholder 2"/>
          <p:cNvSpPr/>
          <p:nvPr>
            <p:ph idx="101" type="body"/>
          </p:nvPr>
        </p:nvSpPr>
        <p:spPr>
          <a:xfrm>
            <a:off x="812800" y="1816050"/>
            <a:ext cx="10566400" cy="4229150"/>
          </a:xfrm>
          <a:prstGeom prst="rect">
            <a:avLst/>
          </a:prstGeom>
          <a:noFill/>
          <a:ln/>
        </p:spPr>
        <p:txBody>
          <a:bodyPr wrap="square" lIns="0" tIns="0" rIns="0" bIns="0" rtlCol="0" anchor="t"/>
          <a:lstStyle>
            <a:lvl1pPr algn="l" indent="0" marL="0">
              <a:lnSpc>
                <a:spcPct val="140000"/>
              </a:lnSpc>
              <a:buNone/>
              <a:defRPr lang="en-US" sz="1600" dirty="0">
                <a:solidFill>
                  <a:srgbClr val="19194D"/>
                </a:solidFill>
                <a:latin typeface="Open Sans" pitchFamily="34" charset="0"/>
                <a:ea typeface="Open Sans" pitchFamily="34" charset="-122"/>
                <a:cs typeface="Open Sans"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slideLayout" Target="../slideLayouts/slideLayout2.xml"/><Relationship Id="rId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2.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slideLayout" Target="../slideLayouts/slideLayout2.xml"/><Relationship Id="rId11"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2.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890000" y="0"/>
            <a:ext cx="3302000" cy="6858000"/>
          </a:xfrm>
          <a:prstGeom prst="rect">
            <a:avLst/>
          </a:prstGeom>
          <a:solidFill>
            <a:srgbClr val="19194D"/>
          </a:solidFill>
          <a:ln/>
        </p:spPr>
      </p:sp>
      <p:sp>
        <p:nvSpPr>
          <p:cNvPr id="3" name="Shape 1"/>
          <p:cNvSpPr/>
          <p:nvPr/>
        </p:nvSpPr>
        <p:spPr>
          <a:xfrm>
            <a:off x="8890000" y="0"/>
            <a:ext cx="101600" cy="6858000"/>
          </a:xfrm>
          <a:prstGeom prst="rect">
            <a:avLst/>
          </a:prstGeom>
          <a:solidFill>
            <a:srgbClr val="8DC63F"/>
          </a:solidFill>
          <a:ln/>
        </p:spPr>
      </p:sp>
      <p:pic>
        <p:nvPicPr>
          <p:cNvPr id="4" name="Image 0" descr="Open Compute Project logo">    </p:cNvPr>
          <p:cNvPicPr>
            <a:picLocks noChangeAspect="1"/>
          </p:cNvPicPr>
          <p:nvPr/>
        </p:nvPicPr>
        <p:blipFill>
          <a:blip r:embed="rId1"/>
          <a:srcRect l="0" r="0" t="-83" b="-83"/>
          <a:stretch/>
        </p:blipFill>
        <p:spPr>
          <a:xfrm>
            <a:off x="812800" y="812800"/>
            <a:ext cx="1905000" cy="774700"/>
          </a:xfrm>
          <a:prstGeom prst="rect">
            <a:avLst/>
          </a:prstGeom>
        </p:spPr>
      </p:pic>
      <p:sp>
        <p:nvSpPr>
          <p:cNvPr id="5" name="Text 2"/>
          <p:cNvSpPr/>
          <p:nvPr/>
        </p:nvSpPr>
        <p:spPr>
          <a:xfrm>
            <a:off x="812800" y="2235349"/>
            <a:ext cx="6660713"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OCP OPEN CLUSTER DESIGNS · REFERENCE ARCHITECTURE</a:t>
            </a:r>
            <a:endParaRPr lang="en-US" sz="1200" dirty="0"/>
          </a:p>
        </p:txBody>
      </p:sp>
      <p:sp>
        <p:nvSpPr>
          <p:cNvPr id="6" name="Text 3"/>
          <p:cNvSpPr/>
          <p:nvPr>
            <p:ph type="title"/>
          </p:nvPr>
        </p:nvSpPr>
        <p:spPr>
          <a:xfrm>
            <a:off x="812800" y="2601069"/>
            <a:ext cx="5315229" cy="1625600"/>
          </a:xfrm>
          <a:prstGeom prst="rect">
            <a:avLst/>
          </a:prstGeom>
          <a:noFill/>
          <a:ln/>
        </p:spPr>
        <p:txBody>
          <a:bodyPr wrap="square" lIns="0" tIns="0" rIns="0" bIns="0" rtlCol="0" anchor="t">
            <a:normAutofit/>
          </a:bodyPr>
          <a:lstStyle/>
          <a:p>
            <a:pPr algn="l" indent="0" marL="0">
              <a:lnSpc>
                <a:spcPts val="6300"/>
              </a:lnSpc>
              <a:buNone/>
            </a:pPr>
            <a:r>
              <a:rPr lang="en-US" sz="6000" b="1" i="0" spc="300" kern="0" dirty="0">
                <a:solidFill>
                  <a:srgbClr val="19194D"/>
                </a:solidFill>
                <a:latin typeface="Open Sans" pitchFamily="34" charset="0"/>
                <a:ea typeface="Open Sans" pitchFamily="34" charset="-122"/>
                <a:cs typeface="Open Sans" pitchFamily="34" charset="-120"/>
              </a:rPr>
              <a:t>AI TRAINING</a:t>
            </a:r>
            <a:endParaRPr lang="en-US" sz="6000" dirty="0"/>
          </a:p>
          <a:p>
            <a:pPr algn="l" indent="0" marL="0">
              <a:lnSpc>
                <a:spcPts val="6300"/>
              </a:lnSpc>
              <a:buNone/>
            </a:pPr>
            <a:r>
              <a:rPr lang="en-US" sz="6000" b="1" i="0" spc="300" kern="0" dirty="0">
                <a:solidFill>
                  <a:srgbClr val="19194D"/>
                </a:solidFill>
                <a:latin typeface="Open Sans" pitchFamily="34" charset="0"/>
                <a:ea typeface="Open Sans" pitchFamily="34" charset="-122"/>
                <a:cs typeface="Open Sans" pitchFamily="34" charset="-120"/>
              </a:rPr>
              <a:t>FABRIC RA</a:t>
            </a:r>
            <a:endParaRPr lang="en-US" sz="6000" dirty="0"/>
          </a:p>
        </p:txBody>
      </p:sp>
      <p:sp>
        <p:nvSpPr>
          <p:cNvPr id="7" name="Text 4"/>
          <p:cNvSpPr/>
          <p:nvPr/>
        </p:nvSpPr>
        <p:spPr>
          <a:xfrm>
            <a:off x="812800" y="4353669"/>
            <a:ext cx="7717790" cy="619720"/>
          </a:xfrm>
          <a:prstGeom prst="rect">
            <a:avLst/>
          </a:prstGeom>
          <a:noFill/>
          <a:ln/>
        </p:spPr>
        <p:txBody>
          <a:bodyPr wrap="square" lIns="0" tIns="0" rIns="0" bIns="0" rtlCol="0" anchor="t">
            <a:normAutofit/>
          </a:bodyPr>
          <a:lstStyle/>
          <a:p>
            <a:pPr algn="l" indent="0" marL="0">
              <a:lnSpc>
                <a:spcPts val="2340"/>
              </a:lnSpc>
              <a:buNone/>
            </a:pPr>
            <a:r>
              <a:rPr lang="en-US" sz="1800" dirty="0">
                <a:solidFill>
                  <a:srgbClr val="5F6062"/>
                </a:solidFill>
                <a:latin typeface="Open Sans" pitchFamily="34" charset="0"/>
                <a:ea typeface="Open Sans" pitchFamily="34" charset="-122"/>
                <a:cs typeface="Open Sans" pitchFamily="34" charset="-120"/>
              </a:rPr>
              <a:t>An open, SONiC-based scale-out Ethernet fabric with a Kubernetes-native control plane</a:t>
            </a:r>
            <a:endParaRPr lang="en-US" sz="1800" dirty="0"/>
          </a:p>
        </p:txBody>
      </p:sp>
      <p:sp>
        <p:nvSpPr>
          <p:cNvPr id="8" name="Shape 5"/>
          <p:cNvSpPr/>
          <p:nvPr/>
        </p:nvSpPr>
        <p:spPr>
          <a:xfrm>
            <a:off x="812800" y="5100389"/>
            <a:ext cx="1016000" cy="76200"/>
          </a:xfrm>
          <a:prstGeom prst="rect">
            <a:avLst/>
          </a:prstGeom>
          <a:solidFill>
            <a:srgbClr val="8DC63F"/>
          </a:solidFill>
          <a:ln/>
        </p:spPr>
      </p:sp>
      <p:sp>
        <p:nvSpPr>
          <p:cNvPr id="9" name="Text 6"/>
          <p:cNvSpPr/>
          <p:nvPr/>
        </p:nvSpPr>
        <p:spPr>
          <a:xfrm>
            <a:off x="812800" y="5328989"/>
            <a:ext cx="7948077"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9194D"/>
                </a:solidFill>
                <a:latin typeface="Open Sans" pitchFamily="34" charset="0"/>
                <a:ea typeface="Open Sans" pitchFamily="34" charset="-122"/>
                <a:cs typeface="Open Sans" pitchFamily="34" charset="-120"/>
              </a:rPr>
              <a:t>Art Fewell</a:t>
            </a:r>
            <a:r>
              <a:rPr lang="en-US" sz="1400" dirty="0">
                <a:solidFill>
                  <a:srgbClr val="19194D"/>
                </a:solidFill>
                <a:latin typeface="Open Sans" pitchFamily="34" charset="0"/>
                <a:ea typeface="Open Sans" pitchFamily="34" charset="-122"/>
                <a:cs typeface="Open Sans" pitchFamily="34" charset="-120"/>
              </a:rPr>
              <a:t>, Hedgehog · </a:t>
            </a:r>
            <a:r>
              <a:rPr lang="en-US" sz="1400" b="1" dirty="0">
                <a:solidFill>
                  <a:srgbClr val="19194D"/>
                </a:solidFill>
                <a:latin typeface="Open Sans" pitchFamily="34" charset="0"/>
                <a:ea typeface="Open Sans" pitchFamily="34" charset="-122"/>
                <a:cs typeface="Open Sans" pitchFamily="34" charset="-120"/>
              </a:rPr>
              <a:t>Arun Solleti</a:t>
            </a:r>
            <a:r>
              <a:rPr lang="en-US" sz="1400" dirty="0">
                <a:solidFill>
                  <a:srgbClr val="19194D"/>
                </a:solidFill>
                <a:latin typeface="Open Sans" pitchFamily="34" charset="0"/>
                <a:ea typeface="Open Sans" pitchFamily="34" charset="-122"/>
                <a:cs typeface="Open Sans" pitchFamily="34" charset="-120"/>
              </a:rPr>
              <a:t>, Celestica · production reference: FarmGPU</a:t>
            </a:r>
            <a:endParaRPr lang="en-US" sz="1400" dirty="0"/>
          </a:p>
        </p:txBody>
      </p:sp>
      <p:sp>
        <p:nvSpPr>
          <p:cNvPr id="10" name="Text 7"/>
          <p:cNvSpPr/>
          <p:nvPr/>
        </p:nvSpPr>
        <p:spPr>
          <a:xfrm>
            <a:off x="812800" y="5730280"/>
            <a:ext cx="2397968" cy="314920"/>
          </a:xfrm>
          <a:prstGeom prst="roundRect">
            <a:avLst>
              <a:gd name="adj" fmla="val 50000"/>
            </a:avLst>
          </a:prstGeom>
          <a:solidFill>
            <a:srgbClr val="EEF1EA"/>
          </a:solidFill>
          <a:ln/>
        </p:spPr>
        <p:txBody>
          <a:bodyPr wrap="none" lIns="0" tIns="0" rIns="0" bIns="0" rtlCol="0" anchor="ctr">
            <a:normAutofit/>
          </a:bodyPr>
          <a:lstStyle/>
          <a:p>
            <a:pPr algn="ct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v1.2 · April 2026 · CC BY-SA 4.0</a:t>
            </a:r>
            <a:endParaRPr lang="en-US" sz="1200" dirty="0"/>
          </a:p>
        </p:txBody>
      </p:sp>
      <p:sp>
        <p:nvSpPr>
          <p:cNvPr id="11" name="Text 8"/>
          <p:cNvSpPr/>
          <p:nvPr/>
        </p:nvSpPr>
        <p:spPr>
          <a:xfrm>
            <a:off x="9398000" y="1219200"/>
            <a:ext cx="2485390"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8DC63F"/>
                </a:solidFill>
                <a:latin typeface="Open Sans" pitchFamily="34" charset="0"/>
                <a:ea typeface="Open Sans" pitchFamily="34" charset="-122"/>
                <a:cs typeface="Open Sans" pitchFamily="34" charset="-120"/>
              </a:rPr>
              <a:t>AT A GLANCE</a:t>
            </a:r>
            <a:endParaRPr lang="en-US" sz="1200" dirty="0"/>
          </a:p>
        </p:txBody>
      </p:sp>
      <p:sp>
        <p:nvSpPr>
          <p:cNvPr id="12" name="Text 9"/>
          <p:cNvSpPr/>
          <p:nvPr/>
        </p:nvSpPr>
        <p:spPr>
          <a:xfrm>
            <a:off x="9398000" y="1587500"/>
            <a:ext cx="2485390" cy="86360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FFFFFF"/>
                </a:solidFill>
                <a:latin typeface="Open Sans" pitchFamily="34" charset="0"/>
                <a:ea typeface="Open Sans" pitchFamily="34" charset="-122"/>
                <a:cs typeface="Open Sans" pitchFamily="34" charset="-120"/>
              </a:rPr>
              <a:t>1,024</a:t>
            </a:r>
            <a:endParaRPr lang="en-US" sz="6000" dirty="0"/>
          </a:p>
        </p:txBody>
      </p:sp>
      <p:sp>
        <p:nvSpPr>
          <p:cNvPr id="13" name="Text 10"/>
          <p:cNvSpPr/>
          <p:nvPr/>
        </p:nvSpPr>
        <p:spPr>
          <a:xfrm>
            <a:off x="9398000" y="2476500"/>
            <a:ext cx="2794000"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E1E2F4"/>
                </a:solidFill>
                <a:latin typeface="Open Sans" pitchFamily="34" charset="0"/>
                <a:ea typeface="Open Sans" pitchFamily="34" charset="-122"/>
                <a:cs typeface="Open Sans" pitchFamily="34" charset="-120"/>
              </a:rPr>
              <a:t>xPUs at the top tier, from 64</a:t>
            </a:r>
            <a:endParaRPr lang="en-US" sz="1400" dirty="0"/>
          </a:p>
        </p:txBody>
      </p:sp>
      <p:sp>
        <p:nvSpPr>
          <p:cNvPr id="14" name="Text 11"/>
          <p:cNvSpPr/>
          <p:nvPr/>
        </p:nvSpPr>
        <p:spPr>
          <a:xfrm>
            <a:off x="9398000" y="2984500"/>
            <a:ext cx="2485390" cy="86360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FFFFFF"/>
                </a:solidFill>
                <a:latin typeface="Open Sans" pitchFamily="34" charset="0"/>
                <a:ea typeface="Open Sans" pitchFamily="34" charset="-122"/>
                <a:cs typeface="Open Sans" pitchFamily="34" charset="-120"/>
              </a:rPr>
              <a:t>20</a:t>
            </a:r>
            <a:endParaRPr lang="en-US" sz="6000" dirty="0"/>
          </a:p>
        </p:txBody>
      </p:sp>
      <p:sp>
        <p:nvSpPr>
          <p:cNvPr id="15" name="Text 12"/>
          <p:cNvSpPr/>
          <p:nvPr/>
        </p:nvSpPr>
        <p:spPr>
          <a:xfrm>
            <a:off x="9398000" y="3873500"/>
            <a:ext cx="2485390"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E1E2F4"/>
                </a:solidFill>
                <a:latin typeface="Open Sans" pitchFamily="34" charset="0"/>
                <a:ea typeface="Open Sans" pitchFamily="34" charset="-122"/>
                <a:cs typeface="Open Sans" pitchFamily="34" charset="-120"/>
              </a:rPr>
              <a:t>composition variants, ready to deploy</a:t>
            </a:r>
            <a:endParaRPr lang="en-US" sz="1400" dirty="0"/>
          </a:p>
        </p:txBody>
      </p:sp>
      <p:sp>
        <p:nvSpPr>
          <p:cNvPr id="16" name="Text 13"/>
          <p:cNvSpPr/>
          <p:nvPr/>
        </p:nvSpPr>
        <p:spPr>
          <a:xfrm>
            <a:off x="9398000" y="4381500"/>
            <a:ext cx="2485390" cy="86360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FFFFFF"/>
                </a:solidFill>
                <a:latin typeface="Open Sans" pitchFamily="34" charset="0"/>
                <a:ea typeface="Open Sans" pitchFamily="34" charset="-122"/>
                <a:cs typeface="Open Sans" pitchFamily="34" charset="-120"/>
              </a:rPr>
              <a:t>512</a:t>
            </a:r>
            <a:endParaRPr lang="en-US" sz="6000" dirty="0"/>
          </a:p>
        </p:txBody>
      </p:sp>
      <p:sp>
        <p:nvSpPr>
          <p:cNvPr id="17" name="Text 14"/>
          <p:cNvSpPr/>
          <p:nvPr/>
        </p:nvSpPr>
        <p:spPr>
          <a:xfrm>
            <a:off x="9398000" y="5270500"/>
            <a:ext cx="2485390"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E1E2F4"/>
                </a:solidFill>
                <a:latin typeface="Open Sans" pitchFamily="34" charset="0"/>
                <a:ea typeface="Open Sans" pitchFamily="34" charset="-122"/>
                <a:cs typeface="Open Sans" pitchFamily="34" charset="-120"/>
              </a:rPr>
              <a:t>B200 xPUs in production at FarmGPU</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ARCHITECTURE</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19194D"/>
                </a:solidFill>
                <a:latin typeface="Open Sans" pitchFamily="34" charset="0"/>
                <a:ea typeface="Open Sans" pitchFamily="34" charset="-122"/>
                <a:cs typeface="Open Sans" pitchFamily="34" charset="-120"/>
              </a:rPr>
              <a:t>HOW THE FABRIC IS BUILT</a:t>
            </a:r>
            <a:endParaRPr lang="en-US" sz="2800" dirty="0"/>
          </a:p>
        </p:txBody>
      </p:sp>
      <p:sp>
        <p:nvSpPr>
          <p:cNvPr id="5" name="Text 3"/>
          <p:cNvSpPr/>
          <p:nvPr/>
        </p:nvSpPr>
        <p:spPr>
          <a:xfrm>
            <a:off x="812800" y="1896269"/>
            <a:ext cx="1143000" cy="391120"/>
          </a:xfrm>
          <a:custGeom>
            <a:avLst/>
            <a:gdLst/>
            <a:ahLst/>
            <a:cxnLst/>
            <a:rect l="l" t="t" r="r" b="b"/>
            <a:pathLst>
              <a:path w="1143000" h="391120">
                <a:moveTo>
                  <a:pt x="25400" y="0"/>
                </a:moveTo>
                <a:lnTo>
                  <a:pt x="1117600" y="0"/>
                </a:lnTo>
                <a:arcTo hR="25400" wR="25400" stAng="16200000" swAng="5400000"/>
                <a:lnTo>
                  <a:pt x="1143000" y="365720"/>
                </a:lnTo>
                <a:arcTo hR="25400" wR="25400" stAng="0" swAng="5400000"/>
                <a:lnTo>
                  <a:pt x="25400" y="391120"/>
                </a:lnTo>
                <a:arcTo hR="25400" wR="25400" stAng="5400000" swAng="5400000"/>
                <a:lnTo>
                  <a:pt x="0" y="25400"/>
                </a:lnTo>
                <a:arcTo hR="25400" wR="25400" stAng="10800000" swAng="5400000"/>
                <a:close/>
              </a:path>
            </a:pathLst>
          </a:custGeom>
          <a:solidFill>
            <a:srgbClr val="343895"/>
          </a:solidFill>
          <a:ln/>
        </p:spPr>
        <p:txBody>
          <a:bodyPr wrap="square" lIns="0" tIns="88900" rIns="0" bIns="63500" rtlCol="0" anchor="t">
            <a:normAutofit/>
          </a:bodyPr>
          <a:lstStyle/>
          <a:p>
            <a:pPr algn="ctr" indent="0" marL="0">
              <a:lnSpc>
                <a:spcPts val="1680"/>
              </a:lnSpc>
              <a:buNone/>
            </a:pPr>
            <a:r>
              <a:rPr lang="en-US" sz="1200" b="1" spc="100" kern="0" dirty="0">
                <a:solidFill>
                  <a:srgbClr val="FFFFFF"/>
                </a:solidFill>
                <a:latin typeface="Open Sans" pitchFamily="34" charset="0"/>
                <a:ea typeface="Open Sans" pitchFamily="34" charset="-122"/>
                <a:cs typeface="Open Sans" pitchFamily="34" charset="-120"/>
              </a:rPr>
              <a:t>INTENT</a:t>
            </a:r>
            <a:endParaRPr lang="en-US" sz="1200" dirty="0"/>
          </a:p>
        </p:txBody>
      </p:sp>
      <p:sp>
        <p:nvSpPr>
          <p:cNvPr id="6" name="Text 4"/>
          <p:cNvSpPr/>
          <p:nvPr/>
        </p:nvSpPr>
        <p:spPr>
          <a:xfrm>
            <a:off x="2089150" y="1783259"/>
            <a:ext cx="1968500" cy="617141"/>
          </a:xfrm>
          <a:prstGeom prst="roundRect">
            <a:avLst>
              <a:gd name="adj" fmla="val 3087"/>
            </a:avLst>
          </a:prstGeom>
          <a:solidFill>
            <a:srgbClr val="FFFFFF"/>
          </a:solidFill>
          <a:ln w="12700">
            <a:solidFill>
              <a:srgbClr val="C9CCC4"/>
            </a:solidFill>
            <a:prstDash val="solid"/>
          </a:ln>
        </p:spPr>
        <p:txBody>
          <a:bodyPr wrap="square" lIns="127770" tIns="89670" rIns="76716" bIns="64270" rtlCol="0" anchor="t">
            <a:normAutofit/>
          </a:bodyPr>
          <a:lstStyle/>
          <a:p>
            <a:pPr algn="l" indent="0" marL="0">
              <a:lnSpc>
                <a:spcPts val="1680"/>
              </a:lnSpc>
              <a:buNone/>
            </a:pPr>
            <a:r>
              <a:rPr lang="en-US" sz="1200" dirty="0">
                <a:solidFill>
                  <a:srgbClr val="19194D"/>
                </a:solidFill>
                <a:latin typeface="Open Sans" pitchFamily="34" charset="0"/>
                <a:ea typeface="Open Sans" pitchFamily="34" charset="-122"/>
                <a:cs typeface="Open Sans" pitchFamily="34" charset="-120"/>
              </a:rPr>
              <a:t>Wiring CRDs: switches, servers, links</a:t>
            </a:r>
            <a:endParaRPr lang="en-US" sz="1200" dirty="0"/>
          </a:p>
        </p:txBody>
      </p:sp>
      <p:sp>
        <p:nvSpPr>
          <p:cNvPr id="7" name="Text 5"/>
          <p:cNvSpPr/>
          <p:nvPr/>
        </p:nvSpPr>
        <p:spPr>
          <a:xfrm>
            <a:off x="4197350" y="1783259"/>
            <a:ext cx="1968500" cy="617141"/>
          </a:xfrm>
          <a:prstGeom prst="roundRect">
            <a:avLst>
              <a:gd name="adj" fmla="val 3087"/>
            </a:avLst>
          </a:prstGeom>
          <a:solidFill>
            <a:srgbClr val="FFFFFF"/>
          </a:solidFill>
          <a:ln w="12700">
            <a:solidFill>
              <a:srgbClr val="C9CCC4"/>
            </a:solidFill>
            <a:prstDash val="solid"/>
          </a:ln>
        </p:spPr>
        <p:txBody>
          <a:bodyPr wrap="square" lIns="127770" tIns="89670" rIns="76716" bIns="64270" rtlCol="0" anchor="t">
            <a:normAutofit/>
          </a:bodyPr>
          <a:lstStyle/>
          <a:p>
            <a:pPr algn="l" indent="0" marL="0">
              <a:lnSpc>
                <a:spcPts val="1680"/>
              </a:lnSpc>
              <a:buNone/>
            </a:pPr>
            <a:r>
              <a:rPr lang="en-US" sz="1200" dirty="0">
                <a:solidFill>
                  <a:srgbClr val="19194D"/>
                </a:solidFill>
                <a:latin typeface="Open Sans" pitchFamily="34" charset="0"/>
                <a:ea typeface="Open Sans" pitchFamily="34" charset="-122"/>
                <a:cs typeface="Open Sans" pitchFamily="34" charset="-120"/>
              </a:rPr>
              <a:t>VPC CRDs: tenants, subnets, peering</a:t>
            </a:r>
            <a:endParaRPr lang="en-US" sz="1200" dirty="0"/>
          </a:p>
        </p:txBody>
      </p:sp>
      <p:sp>
        <p:nvSpPr>
          <p:cNvPr id="8" name="Text 6"/>
          <p:cNvSpPr/>
          <p:nvPr/>
        </p:nvSpPr>
        <p:spPr>
          <a:xfrm>
            <a:off x="6305550" y="1889919"/>
            <a:ext cx="1968500" cy="403820"/>
          </a:xfrm>
          <a:prstGeom prst="roundRect">
            <a:avLst>
              <a:gd name="adj" fmla="val 4717"/>
            </a:avLst>
          </a:prstGeom>
          <a:solidFill>
            <a:srgbClr val="FFFFFF"/>
          </a:solidFill>
          <a:ln w="12700">
            <a:solidFill>
              <a:srgbClr val="C9CCC4"/>
            </a:solidFill>
            <a:prstDash val="solid"/>
          </a:ln>
        </p:spPr>
        <p:txBody>
          <a:bodyPr wrap="square" lIns="127770" tIns="89670" rIns="76716" bIns="64270" rtlCol="0" anchor="t">
            <a:normAutofit/>
          </a:bodyPr>
          <a:lstStyle/>
          <a:p>
            <a:pPr algn="l" indent="0" marL="0">
              <a:lnSpc>
                <a:spcPts val="1680"/>
              </a:lnSpc>
              <a:buNone/>
            </a:pPr>
            <a:r>
              <a:rPr lang="en-US" sz="1200" dirty="0">
                <a:solidFill>
                  <a:srgbClr val="19194D"/>
                </a:solidFill>
                <a:latin typeface="Open Sans" pitchFamily="34" charset="0"/>
                <a:ea typeface="Open Sans" pitchFamily="34" charset="-122"/>
                <a:cs typeface="Open Sans" pitchFamily="34" charset="-120"/>
              </a:rPr>
              <a:t>Git · kubectl · hhfctl</a:t>
            </a:r>
            <a:endParaRPr lang="en-US" sz="1200" dirty="0"/>
          </a:p>
        </p:txBody>
      </p:sp>
      <p:pic>
        <p:nvPicPr>
          <p:cNvPr id="9" name="Image 0" descr="arrow-down">    </p:cNvPr>
          <p:cNvPicPr>
            <a:picLocks noChangeAspect="1"/>
          </p:cNvPicPr>
          <p:nvPr/>
        </p:nvPicPr>
        <p:blipFill>
          <a:blip r:embed="rId1"/>
          <a:srcRect l="0" r="0" t="0" b="0"/>
          <a:stretch/>
        </p:blipFill>
        <p:spPr>
          <a:xfrm>
            <a:off x="812800" y="2508349"/>
            <a:ext cx="152400" cy="254000"/>
          </a:xfrm>
          <a:prstGeom prst="rect">
            <a:avLst/>
          </a:prstGeom>
        </p:spPr>
      </p:pic>
      <p:sp>
        <p:nvSpPr>
          <p:cNvPr id="10" name="Text 7"/>
          <p:cNvSpPr/>
          <p:nvPr/>
        </p:nvSpPr>
        <p:spPr>
          <a:xfrm>
            <a:off x="1092200" y="2528689"/>
            <a:ext cx="97387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47678"/>
                </a:solidFill>
                <a:latin typeface="Open Sans" pitchFamily="34" charset="0"/>
                <a:ea typeface="Open Sans" pitchFamily="34" charset="-122"/>
                <a:cs typeface="Open Sans" pitchFamily="34" charset="-120"/>
              </a:rPr>
              <a:t>watched by</a:t>
            </a:r>
            <a:endParaRPr lang="en-US" sz="1200" dirty="0"/>
          </a:p>
        </p:txBody>
      </p:sp>
      <p:sp>
        <p:nvSpPr>
          <p:cNvPr id="11" name="Text 8"/>
          <p:cNvSpPr/>
          <p:nvPr/>
        </p:nvSpPr>
        <p:spPr>
          <a:xfrm>
            <a:off x="812800" y="2983309"/>
            <a:ext cx="1143000" cy="391120"/>
          </a:xfrm>
          <a:custGeom>
            <a:avLst/>
            <a:gdLst/>
            <a:ahLst/>
            <a:cxnLst/>
            <a:rect l="l" t="t" r="r" b="b"/>
            <a:pathLst>
              <a:path w="1143000" h="391120">
                <a:moveTo>
                  <a:pt x="25400" y="0"/>
                </a:moveTo>
                <a:lnTo>
                  <a:pt x="1117600" y="0"/>
                </a:lnTo>
                <a:arcTo hR="25400" wR="25400" stAng="16200000" swAng="5400000"/>
                <a:lnTo>
                  <a:pt x="1143000" y="365720"/>
                </a:lnTo>
                <a:arcTo hR="25400" wR="25400" stAng="0" swAng="5400000"/>
                <a:lnTo>
                  <a:pt x="25400" y="391120"/>
                </a:lnTo>
                <a:arcTo hR="25400" wR="25400" stAng="5400000" swAng="5400000"/>
                <a:lnTo>
                  <a:pt x="0" y="25400"/>
                </a:lnTo>
                <a:arcTo hR="25400" wR="25400" stAng="10800000" swAng="5400000"/>
                <a:close/>
              </a:path>
            </a:pathLst>
          </a:custGeom>
          <a:solidFill>
            <a:srgbClr val="343895"/>
          </a:solidFill>
          <a:ln/>
        </p:spPr>
        <p:txBody>
          <a:bodyPr wrap="square" lIns="0" tIns="88900" rIns="0" bIns="63500" rtlCol="0" anchor="t">
            <a:normAutofit/>
          </a:bodyPr>
          <a:lstStyle/>
          <a:p>
            <a:pPr algn="ctr" indent="0" marL="0">
              <a:lnSpc>
                <a:spcPts val="1680"/>
              </a:lnSpc>
              <a:buNone/>
            </a:pPr>
            <a:r>
              <a:rPr lang="en-US" sz="1200" b="1" spc="100" kern="0" dirty="0">
                <a:solidFill>
                  <a:srgbClr val="FFFFFF"/>
                </a:solidFill>
                <a:latin typeface="Open Sans" pitchFamily="34" charset="0"/>
                <a:ea typeface="Open Sans" pitchFamily="34" charset="-122"/>
                <a:cs typeface="Open Sans" pitchFamily="34" charset="-120"/>
              </a:rPr>
              <a:t>CONTROL</a:t>
            </a:r>
            <a:endParaRPr lang="en-US" sz="1200" dirty="0"/>
          </a:p>
        </p:txBody>
      </p:sp>
      <p:sp>
        <p:nvSpPr>
          <p:cNvPr id="12" name="Text 9"/>
          <p:cNvSpPr/>
          <p:nvPr/>
        </p:nvSpPr>
        <p:spPr>
          <a:xfrm>
            <a:off x="2089150" y="2870299"/>
            <a:ext cx="6184900" cy="617141"/>
          </a:xfrm>
          <a:prstGeom prst="roundRect">
            <a:avLst>
              <a:gd name="adj" fmla="val 3087"/>
            </a:avLst>
          </a:prstGeom>
          <a:solidFill>
            <a:srgbClr val="19194D"/>
          </a:solidFill>
          <a:ln w="12700">
            <a:solidFill>
              <a:srgbClr val="19194D"/>
            </a:solidFill>
            <a:prstDash val="solid"/>
          </a:ln>
        </p:spPr>
        <p:txBody>
          <a:bodyPr wrap="square" lIns="127770" tIns="89670" rIns="0" bIns="64270" rtlCol="0" anchor="t">
            <a:normAutofit/>
          </a:bodyPr>
          <a:lstStyle/>
          <a:p>
            <a:pPr algn="l" indent="0" marL="0">
              <a:lnSpc>
                <a:spcPts val="1680"/>
              </a:lnSpc>
              <a:buNone/>
            </a:pPr>
            <a:r>
              <a:rPr lang="en-US" sz="1200" b="1" dirty="0">
                <a:solidFill>
                  <a:srgbClr val="FFFFFF"/>
                </a:solidFill>
                <a:latin typeface="Open Sans" pitchFamily="34" charset="0"/>
                <a:ea typeface="Open Sans" pitchFamily="34" charset="-122"/>
                <a:cs typeface="Open Sans" pitchFamily="34" charset="-120"/>
              </a:rPr>
              <a:t>Hedgehog Fabric Controller</a:t>
            </a:r>
            <a:r>
              <a:rPr lang="en-US" sz="1200" dirty="0">
                <a:solidFill>
                  <a:srgbClr val="FFFFFF"/>
                </a:solidFill>
                <a:latin typeface="Open Sans" pitchFamily="34" charset="0"/>
                <a:ea typeface="Open Sans" pitchFamily="34" charset="-122"/>
                <a:cs typeface="Open Sans" pitchFamily="34" charset="-120"/>
              </a:rPr>
              <a:t> · Kubernetes-native, reconciling desired state continuously</a:t>
            </a:r>
            <a:endParaRPr lang="en-US" sz="1200" dirty="0"/>
          </a:p>
        </p:txBody>
      </p:sp>
      <p:pic>
        <p:nvPicPr>
          <p:cNvPr id="13" name="Image 1" descr="arrow-down">    </p:cNvPr>
          <p:cNvPicPr>
            <a:picLocks noChangeAspect="1"/>
          </p:cNvPicPr>
          <p:nvPr/>
        </p:nvPicPr>
        <p:blipFill>
          <a:blip r:embed="rId2"/>
          <a:srcRect l="0" r="0" t="0" b="0"/>
          <a:stretch/>
        </p:blipFill>
        <p:spPr>
          <a:xfrm>
            <a:off x="812800" y="3595390"/>
            <a:ext cx="152400" cy="254000"/>
          </a:xfrm>
          <a:prstGeom prst="rect">
            <a:avLst/>
          </a:prstGeom>
        </p:spPr>
      </p:pic>
      <p:sp>
        <p:nvSpPr>
          <p:cNvPr id="14" name="Text 10"/>
          <p:cNvSpPr/>
          <p:nvPr/>
        </p:nvSpPr>
        <p:spPr>
          <a:xfrm>
            <a:off x="1092200" y="3615730"/>
            <a:ext cx="45255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47678"/>
                </a:solidFill>
                <a:latin typeface="Open Sans" pitchFamily="34" charset="0"/>
                <a:ea typeface="Open Sans" pitchFamily="34" charset="-122"/>
                <a:cs typeface="Open Sans" pitchFamily="34" charset="-120"/>
              </a:rPr>
              <a:t>gNMI</a:t>
            </a:r>
            <a:endParaRPr lang="en-US" sz="1200" dirty="0"/>
          </a:p>
        </p:txBody>
      </p:sp>
      <p:sp>
        <p:nvSpPr>
          <p:cNvPr id="15" name="Text 11"/>
          <p:cNvSpPr/>
          <p:nvPr/>
        </p:nvSpPr>
        <p:spPr>
          <a:xfrm>
            <a:off x="812800" y="4070350"/>
            <a:ext cx="1143000" cy="391120"/>
          </a:xfrm>
          <a:custGeom>
            <a:avLst/>
            <a:gdLst/>
            <a:ahLst/>
            <a:cxnLst/>
            <a:rect l="l" t="t" r="r" b="b"/>
            <a:pathLst>
              <a:path w="1143000" h="391120">
                <a:moveTo>
                  <a:pt x="25400" y="0"/>
                </a:moveTo>
                <a:lnTo>
                  <a:pt x="1117600" y="0"/>
                </a:lnTo>
                <a:arcTo hR="25400" wR="25400" stAng="16200000" swAng="5400000"/>
                <a:lnTo>
                  <a:pt x="1143000" y="365720"/>
                </a:lnTo>
                <a:arcTo hR="25400" wR="25400" stAng="0" swAng="5400000"/>
                <a:lnTo>
                  <a:pt x="25400" y="391120"/>
                </a:lnTo>
                <a:arcTo hR="25400" wR="25400" stAng="5400000" swAng="5400000"/>
                <a:lnTo>
                  <a:pt x="0" y="25400"/>
                </a:lnTo>
                <a:arcTo hR="25400" wR="25400" stAng="10800000" swAng="5400000"/>
                <a:close/>
              </a:path>
            </a:pathLst>
          </a:custGeom>
          <a:solidFill>
            <a:srgbClr val="343895"/>
          </a:solidFill>
          <a:ln/>
        </p:spPr>
        <p:txBody>
          <a:bodyPr wrap="square" lIns="0" tIns="88900" rIns="0" bIns="63500" rtlCol="0" anchor="t">
            <a:normAutofit/>
          </a:bodyPr>
          <a:lstStyle/>
          <a:p>
            <a:pPr algn="ctr" indent="0" marL="0">
              <a:lnSpc>
                <a:spcPts val="1680"/>
              </a:lnSpc>
              <a:buNone/>
            </a:pPr>
            <a:r>
              <a:rPr lang="en-US" sz="1200" b="1" spc="100" kern="0" dirty="0">
                <a:solidFill>
                  <a:srgbClr val="FFFFFF"/>
                </a:solidFill>
                <a:latin typeface="Open Sans" pitchFamily="34" charset="0"/>
                <a:ea typeface="Open Sans" pitchFamily="34" charset="-122"/>
                <a:cs typeface="Open Sans" pitchFamily="34" charset="-120"/>
              </a:rPr>
              <a:t>SWITCH</a:t>
            </a:r>
            <a:endParaRPr lang="en-US" sz="1200" dirty="0"/>
          </a:p>
        </p:txBody>
      </p:sp>
      <p:sp>
        <p:nvSpPr>
          <p:cNvPr id="16" name="Text 12"/>
          <p:cNvSpPr/>
          <p:nvPr/>
        </p:nvSpPr>
        <p:spPr>
          <a:xfrm>
            <a:off x="2089150" y="3957340"/>
            <a:ext cx="1731417" cy="617141"/>
          </a:xfrm>
          <a:prstGeom prst="roundRect">
            <a:avLst>
              <a:gd name="adj" fmla="val 3087"/>
            </a:avLst>
          </a:prstGeom>
          <a:solidFill>
            <a:srgbClr val="FFFFFF"/>
          </a:solidFill>
          <a:ln w="12700">
            <a:solidFill>
              <a:srgbClr val="C9CCC4"/>
            </a:solidFill>
            <a:prstDash val="solid"/>
          </a:ln>
        </p:spPr>
        <p:txBody>
          <a:bodyPr wrap="square" lIns="127770" tIns="89670" rIns="76970" bIns="64270" rtlCol="0" anchor="t">
            <a:normAutofit/>
          </a:bodyPr>
          <a:lstStyle/>
          <a:p>
            <a:pPr algn="l" indent="0" marL="0">
              <a:lnSpc>
                <a:spcPts val="1680"/>
              </a:lnSpc>
              <a:buNone/>
            </a:pPr>
            <a:r>
              <a:rPr lang="en-US" sz="1200" dirty="0">
                <a:solidFill>
                  <a:srgbClr val="19194D"/>
                </a:solidFill>
                <a:latin typeface="Open Sans" pitchFamily="34" charset="0"/>
                <a:ea typeface="Open Sans" pitchFamily="34" charset="-122"/>
                <a:cs typeface="Open Sans" pitchFamily="34" charset="-120"/>
              </a:rPr>
              <a:t>Fabric Agent on every switch</a:t>
            </a:r>
            <a:endParaRPr lang="en-US" sz="1200" dirty="0"/>
          </a:p>
        </p:txBody>
      </p:sp>
      <p:pic>
        <p:nvPicPr>
          <p:cNvPr id="17" name="Image 2" descr="arrow-right">    </p:cNvPr>
          <p:cNvPicPr>
            <a:picLocks noChangeAspect="1"/>
          </p:cNvPicPr>
          <p:nvPr/>
        </p:nvPicPr>
        <p:blipFill>
          <a:blip r:embed="rId3"/>
          <a:srcRect l="0" r="0" t="0" b="0"/>
          <a:stretch/>
        </p:blipFill>
        <p:spPr>
          <a:xfrm>
            <a:off x="3953917" y="4208760"/>
            <a:ext cx="228600" cy="114300"/>
          </a:xfrm>
          <a:prstGeom prst="rect">
            <a:avLst/>
          </a:prstGeom>
        </p:spPr>
      </p:pic>
      <p:sp>
        <p:nvSpPr>
          <p:cNvPr id="18" name="Text 13"/>
          <p:cNvSpPr/>
          <p:nvPr/>
        </p:nvSpPr>
        <p:spPr>
          <a:xfrm>
            <a:off x="4315867" y="4064000"/>
            <a:ext cx="1731466" cy="403820"/>
          </a:xfrm>
          <a:prstGeom prst="roundRect">
            <a:avLst>
              <a:gd name="adj" fmla="val 4717"/>
            </a:avLst>
          </a:prstGeom>
          <a:solidFill>
            <a:srgbClr val="FFFFFF"/>
          </a:solidFill>
          <a:ln w="12700">
            <a:solidFill>
              <a:srgbClr val="C9CCC4"/>
            </a:solidFill>
            <a:prstDash val="solid"/>
          </a:ln>
        </p:spPr>
        <p:txBody>
          <a:bodyPr wrap="square" lIns="127770" tIns="89670" rIns="76970" bIns="64270" rtlCol="0" anchor="t">
            <a:normAutofit/>
          </a:bodyPr>
          <a:lstStyle/>
          <a:p>
            <a:pPr algn="l" indent="0" marL="0">
              <a:lnSpc>
                <a:spcPts val="1680"/>
              </a:lnSpc>
              <a:buNone/>
            </a:pPr>
            <a:r>
              <a:rPr lang="en-US" sz="1200" dirty="0">
                <a:solidFill>
                  <a:srgbClr val="19194D"/>
                </a:solidFill>
                <a:latin typeface="Open Sans" pitchFamily="34" charset="0"/>
                <a:ea typeface="Open Sans" pitchFamily="34" charset="-122"/>
                <a:cs typeface="Open Sans" pitchFamily="34" charset="-120"/>
              </a:rPr>
              <a:t>SONiC Config DB</a:t>
            </a:r>
            <a:endParaRPr lang="en-US" sz="1200" dirty="0"/>
          </a:p>
        </p:txBody>
      </p:sp>
      <p:pic>
        <p:nvPicPr>
          <p:cNvPr id="19" name="Image 3" descr="arrow-right">    </p:cNvPr>
          <p:cNvPicPr>
            <a:picLocks noChangeAspect="1"/>
          </p:cNvPicPr>
          <p:nvPr/>
        </p:nvPicPr>
        <p:blipFill>
          <a:blip r:embed="rId4"/>
          <a:srcRect l="0" r="0" t="0" b="0"/>
          <a:stretch/>
        </p:blipFill>
        <p:spPr>
          <a:xfrm>
            <a:off x="6180683" y="4208760"/>
            <a:ext cx="228600" cy="114300"/>
          </a:xfrm>
          <a:prstGeom prst="rect">
            <a:avLst/>
          </a:prstGeom>
        </p:spPr>
      </p:pic>
      <p:sp>
        <p:nvSpPr>
          <p:cNvPr id="20" name="Text 14"/>
          <p:cNvSpPr/>
          <p:nvPr/>
        </p:nvSpPr>
        <p:spPr>
          <a:xfrm>
            <a:off x="6542633" y="3957340"/>
            <a:ext cx="1731417" cy="617141"/>
          </a:xfrm>
          <a:prstGeom prst="roundRect">
            <a:avLst>
              <a:gd name="adj" fmla="val 3087"/>
            </a:avLst>
          </a:prstGeom>
          <a:solidFill>
            <a:srgbClr val="FFFFFF"/>
          </a:solidFill>
          <a:ln w="12700">
            <a:solidFill>
              <a:srgbClr val="C9CCC4"/>
            </a:solidFill>
            <a:prstDash val="solid"/>
          </a:ln>
        </p:spPr>
        <p:txBody>
          <a:bodyPr wrap="square" lIns="127770" tIns="89670" rIns="76970" bIns="64270" rtlCol="0" anchor="t">
            <a:normAutofit/>
          </a:bodyPr>
          <a:lstStyle/>
          <a:p>
            <a:pPr algn="l" indent="0" marL="0">
              <a:lnSpc>
                <a:spcPts val="1680"/>
              </a:lnSpc>
              <a:buNone/>
            </a:pPr>
            <a:r>
              <a:rPr lang="en-US" sz="1200" dirty="0">
                <a:solidFill>
                  <a:srgbClr val="19194D"/>
                </a:solidFill>
                <a:latin typeface="Open Sans" pitchFamily="34" charset="0"/>
                <a:ea typeface="Open Sans" pitchFamily="34" charset="-122"/>
                <a:cs typeface="Open Sans" pitchFamily="34" charset="-120"/>
              </a:rPr>
              <a:t>TH5 ASIC · DS5000 51.2T</a:t>
            </a:r>
            <a:endParaRPr lang="en-US" sz="1200" dirty="0"/>
          </a:p>
        </p:txBody>
      </p:sp>
      <p:pic>
        <p:nvPicPr>
          <p:cNvPr id="21" name="Image 4" descr="arrow-down">    </p:cNvPr>
          <p:cNvPicPr>
            <a:picLocks noChangeAspect="1"/>
          </p:cNvPicPr>
          <p:nvPr/>
        </p:nvPicPr>
        <p:blipFill>
          <a:blip r:embed="rId5"/>
          <a:srcRect l="0" r="0" t="0" b="0"/>
          <a:stretch/>
        </p:blipFill>
        <p:spPr>
          <a:xfrm>
            <a:off x="812800" y="4682430"/>
            <a:ext cx="152400" cy="254000"/>
          </a:xfrm>
          <a:prstGeom prst="rect">
            <a:avLst/>
          </a:prstGeom>
        </p:spPr>
      </p:pic>
      <p:sp>
        <p:nvSpPr>
          <p:cNvPr id="22" name="Text 15"/>
          <p:cNvSpPr/>
          <p:nvPr/>
        </p:nvSpPr>
        <p:spPr>
          <a:xfrm>
            <a:off x="812800" y="5264051"/>
            <a:ext cx="1143000" cy="391120"/>
          </a:xfrm>
          <a:custGeom>
            <a:avLst/>
            <a:gdLst/>
            <a:ahLst/>
            <a:cxnLst/>
            <a:rect l="l" t="t" r="r" b="b"/>
            <a:pathLst>
              <a:path w="1143000" h="391120">
                <a:moveTo>
                  <a:pt x="25400" y="0"/>
                </a:moveTo>
                <a:lnTo>
                  <a:pt x="1117600" y="0"/>
                </a:lnTo>
                <a:arcTo hR="25400" wR="25400" stAng="16200000" swAng="5400000"/>
                <a:lnTo>
                  <a:pt x="1143000" y="365720"/>
                </a:lnTo>
                <a:arcTo hR="25400" wR="25400" stAng="0" swAng="5400000"/>
                <a:lnTo>
                  <a:pt x="25400" y="391120"/>
                </a:lnTo>
                <a:arcTo hR="25400" wR="25400" stAng="5400000" swAng="5400000"/>
                <a:lnTo>
                  <a:pt x="0" y="25400"/>
                </a:lnTo>
                <a:arcTo hR="25400" wR="25400" stAng="10800000" swAng="5400000"/>
                <a:close/>
              </a:path>
            </a:pathLst>
          </a:custGeom>
          <a:solidFill>
            <a:srgbClr val="343895"/>
          </a:solidFill>
          <a:ln/>
        </p:spPr>
        <p:txBody>
          <a:bodyPr wrap="square" lIns="0" tIns="88900" rIns="0" bIns="63500" rtlCol="0" anchor="t">
            <a:normAutofit/>
          </a:bodyPr>
          <a:lstStyle/>
          <a:p>
            <a:pPr algn="ctr" indent="0" marL="0">
              <a:lnSpc>
                <a:spcPts val="1680"/>
              </a:lnSpc>
              <a:buNone/>
            </a:pPr>
            <a:r>
              <a:rPr lang="en-US" sz="1200" b="1" spc="100" kern="0" dirty="0">
                <a:solidFill>
                  <a:srgbClr val="FFFFFF"/>
                </a:solidFill>
                <a:latin typeface="Open Sans" pitchFamily="34" charset="0"/>
                <a:ea typeface="Open Sans" pitchFamily="34" charset="-122"/>
                <a:cs typeface="Open Sans" pitchFamily="34" charset="-120"/>
              </a:rPr>
              <a:t>FABRIC</a:t>
            </a:r>
            <a:endParaRPr lang="en-US" sz="1200" dirty="0"/>
          </a:p>
        </p:txBody>
      </p:sp>
      <p:sp>
        <p:nvSpPr>
          <p:cNvPr id="23" name="Text 16"/>
          <p:cNvSpPr/>
          <p:nvPr/>
        </p:nvSpPr>
        <p:spPr>
          <a:xfrm>
            <a:off x="2089150" y="5151041"/>
            <a:ext cx="1968500" cy="617141"/>
          </a:xfrm>
          <a:prstGeom prst="roundRect">
            <a:avLst>
              <a:gd name="adj" fmla="val 3087"/>
            </a:avLst>
          </a:prstGeom>
          <a:solidFill>
            <a:srgbClr val="E8F5D9"/>
          </a:solidFill>
          <a:ln w="12700">
            <a:solidFill>
              <a:srgbClr val="8DC63F"/>
            </a:solidFill>
            <a:prstDash val="solid"/>
          </a:ln>
        </p:spPr>
        <p:txBody>
          <a:bodyPr wrap="square" lIns="127770" tIns="89670" rIns="76716" bIns="64270" rtlCol="0" anchor="t">
            <a:normAutofit/>
          </a:bodyPr>
          <a:lstStyle/>
          <a:p>
            <a:pPr algn="l" indent="0" marL="0">
              <a:lnSpc>
                <a:spcPts val="1680"/>
              </a:lnSpc>
              <a:buNone/>
            </a:pPr>
            <a:r>
              <a:rPr lang="en-US" sz="1200" dirty="0">
                <a:solidFill>
                  <a:srgbClr val="2D4310"/>
                </a:solidFill>
                <a:latin typeface="Open Sans" pitchFamily="34" charset="0"/>
                <a:ea typeface="Open Sans" pitchFamily="34" charset="-122"/>
                <a:cs typeface="Open Sans" pitchFamily="34" charset="-120"/>
              </a:rPr>
              <a:t>EVPN + VXLAN, L3VNI on TH5</a:t>
            </a:r>
            <a:endParaRPr lang="en-US" sz="1200" dirty="0"/>
          </a:p>
        </p:txBody>
      </p:sp>
      <p:sp>
        <p:nvSpPr>
          <p:cNvPr id="24" name="Text 17"/>
          <p:cNvSpPr/>
          <p:nvPr/>
        </p:nvSpPr>
        <p:spPr>
          <a:xfrm>
            <a:off x="4197350" y="5044380"/>
            <a:ext cx="1968500" cy="830461"/>
          </a:xfrm>
          <a:prstGeom prst="roundRect">
            <a:avLst>
              <a:gd name="adj" fmla="val 2294"/>
            </a:avLst>
          </a:prstGeom>
          <a:solidFill>
            <a:srgbClr val="E8F5D9"/>
          </a:solidFill>
          <a:ln w="12700">
            <a:solidFill>
              <a:srgbClr val="8DC63F"/>
            </a:solidFill>
            <a:prstDash val="solid"/>
          </a:ln>
        </p:spPr>
        <p:txBody>
          <a:bodyPr wrap="square" lIns="127770" tIns="89670" rIns="76716" bIns="64270" rtlCol="0" anchor="t">
            <a:normAutofit/>
          </a:bodyPr>
          <a:lstStyle/>
          <a:p>
            <a:pPr algn="l" indent="0" marL="0">
              <a:lnSpc>
                <a:spcPts val="1680"/>
              </a:lnSpc>
              <a:buNone/>
            </a:pPr>
            <a:r>
              <a:rPr lang="en-US" sz="1200" dirty="0">
                <a:solidFill>
                  <a:srgbClr val="2D4310"/>
                </a:solidFill>
                <a:latin typeface="Open Sans" pitchFamily="34" charset="0"/>
                <a:ea typeface="Open Sans" pitchFamily="34" charset="-122"/>
                <a:cs typeface="Open Sans" pitchFamily="34" charset="-120"/>
              </a:rPr>
              <a:t>RoCE in one toggle: PFC, ECN, DSCP, QPN hash</a:t>
            </a:r>
            <a:endParaRPr lang="en-US" sz="1200" dirty="0"/>
          </a:p>
        </p:txBody>
      </p:sp>
      <p:sp>
        <p:nvSpPr>
          <p:cNvPr id="25" name="Text 18"/>
          <p:cNvSpPr/>
          <p:nvPr/>
        </p:nvSpPr>
        <p:spPr>
          <a:xfrm>
            <a:off x="6305550" y="5257701"/>
            <a:ext cx="1968500" cy="403820"/>
          </a:xfrm>
          <a:prstGeom prst="roundRect">
            <a:avLst>
              <a:gd name="adj" fmla="val 4717"/>
            </a:avLst>
          </a:prstGeom>
          <a:solidFill>
            <a:srgbClr val="E8F5D9"/>
          </a:solidFill>
          <a:ln w="12700">
            <a:solidFill>
              <a:srgbClr val="8DC63F"/>
            </a:solidFill>
            <a:prstDash val="solid"/>
          </a:ln>
        </p:spPr>
        <p:txBody>
          <a:bodyPr wrap="square" lIns="127770" tIns="89670" rIns="76716" bIns="64270" rtlCol="0" anchor="t">
            <a:normAutofit/>
          </a:bodyPr>
          <a:lstStyle/>
          <a:p>
            <a:pPr algn="l" indent="0" marL="0">
              <a:lnSpc>
                <a:spcPts val="1680"/>
              </a:lnSpc>
              <a:buNone/>
            </a:pPr>
            <a:r>
              <a:rPr lang="en-US" sz="1200" dirty="0">
                <a:solidFill>
                  <a:srgbClr val="2D4310"/>
                </a:solidFill>
                <a:latin typeface="Open Sans" pitchFamily="34" charset="0"/>
                <a:ea typeface="Open Sans" pitchFamily="34" charset="-122"/>
                <a:cs typeface="Open Sans" pitchFamily="34" charset="-120"/>
              </a:rPr>
              <a:t>Non-blocking leaf-spine</a:t>
            </a:r>
            <a:endParaRPr lang="en-US" sz="1200" dirty="0"/>
          </a:p>
        </p:txBody>
      </p:sp>
      <p:sp>
        <p:nvSpPr>
          <p:cNvPr id="26" name="Shape 19"/>
          <p:cNvSpPr/>
          <p:nvPr/>
        </p:nvSpPr>
        <p:spPr>
          <a:xfrm>
            <a:off x="8585200" y="1905099"/>
            <a:ext cx="2794000" cy="2618581"/>
          </a:xfrm>
          <a:prstGeom prst="roundRect">
            <a:avLst>
              <a:gd name="adj" fmla="val 1455"/>
            </a:avLst>
          </a:prstGeom>
          <a:solidFill>
            <a:srgbClr val="19194D"/>
          </a:solidFill>
          <a:ln/>
        </p:spPr>
      </p:sp>
      <p:sp>
        <p:nvSpPr>
          <p:cNvPr id="27" name="Shape 20"/>
          <p:cNvSpPr/>
          <p:nvPr/>
        </p:nvSpPr>
        <p:spPr>
          <a:xfrm>
            <a:off x="8585200" y="1905099"/>
            <a:ext cx="2794000" cy="2618581"/>
          </a:xfrm>
          <a:custGeom>
            <a:avLst/>
            <a:gdLst/>
            <a:ahLst/>
            <a:cxnLst/>
            <a:rect l="l" t="t" r="r" b="b"/>
            <a:pathLst>
              <a:path w="2794000" h="2618581">
                <a:moveTo>
                  <a:pt x="0" y="38100"/>
                </a:moveTo>
                <a:lnTo>
                  <a:pt x="0" y="38100"/>
                </a:lnTo>
                <a:arcTo hR="38100" wR="38100" stAng="10800000" swAng="5400000"/>
                <a:lnTo>
                  <a:pt x="2755900" y="0"/>
                </a:lnTo>
                <a:arcTo hR="38100" wR="38100" stAng="16200000" swAng="5400000"/>
                <a:lnTo>
                  <a:pt x="2794000" y="38100"/>
                </a:lnTo>
                <a:lnTo>
                  <a:pt x="0" y="38100"/>
                </a:lnTo>
                <a:close/>
              </a:path>
            </a:pathLst>
          </a:custGeom>
          <a:solidFill>
            <a:srgbClr val="8DC63F"/>
          </a:solidFill>
          <a:ln/>
        </p:spPr>
      </p:sp>
      <p:sp>
        <p:nvSpPr>
          <p:cNvPr id="28" name="Text 21"/>
          <p:cNvSpPr/>
          <p:nvPr/>
        </p:nvSpPr>
        <p:spPr>
          <a:xfrm>
            <a:off x="8788400" y="2146399"/>
            <a:ext cx="2459228"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8DC63F"/>
                </a:solidFill>
                <a:latin typeface="Open Sans" pitchFamily="34" charset="0"/>
                <a:ea typeface="Open Sans" pitchFamily="34" charset="-122"/>
                <a:cs typeface="Open Sans" pitchFamily="34" charset="-120"/>
              </a:rPr>
              <a:t>OBSERVE</a:t>
            </a:r>
            <a:endParaRPr lang="en-US" sz="1200" dirty="0"/>
          </a:p>
        </p:txBody>
      </p:sp>
      <p:sp>
        <p:nvSpPr>
          <p:cNvPr id="29" name="Text 22"/>
          <p:cNvSpPr/>
          <p:nvPr/>
        </p:nvSpPr>
        <p:spPr>
          <a:xfrm>
            <a:off x="8788400" y="2461320"/>
            <a:ext cx="2459228"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FFFFF"/>
                </a:solidFill>
                <a:latin typeface="Open Sans" pitchFamily="34" charset="0"/>
                <a:ea typeface="Open Sans" pitchFamily="34" charset="-122"/>
                <a:cs typeface="Open Sans" pitchFamily="34" charset="-120"/>
              </a:rPr>
              <a:t>Alloy on every switch</a:t>
            </a:r>
            <a:endParaRPr lang="en-US" sz="1400" dirty="0"/>
          </a:p>
        </p:txBody>
      </p:sp>
      <p:pic>
        <p:nvPicPr>
          <p:cNvPr id="30" name="Image 5" descr="arrow-down">    </p:cNvPr>
          <p:cNvPicPr>
            <a:picLocks noChangeAspect="1"/>
          </p:cNvPicPr>
          <p:nvPr/>
        </p:nvPicPr>
        <p:blipFill>
          <a:blip r:embed="rId6"/>
          <a:srcRect l="0" r="0" t="0" b="0"/>
          <a:stretch/>
        </p:blipFill>
        <p:spPr>
          <a:xfrm>
            <a:off x="8788400" y="2811810"/>
            <a:ext cx="152400" cy="228600"/>
          </a:xfrm>
          <a:prstGeom prst="rect">
            <a:avLst/>
          </a:prstGeom>
        </p:spPr>
      </p:pic>
      <p:sp>
        <p:nvSpPr>
          <p:cNvPr id="31" name="Text 23"/>
          <p:cNvSpPr/>
          <p:nvPr/>
        </p:nvSpPr>
        <p:spPr>
          <a:xfrm>
            <a:off x="8788400" y="3142010"/>
            <a:ext cx="2459228"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FFFFF"/>
                </a:solidFill>
                <a:latin typeface="Open Sans" pitchFamily="34" charset="0"/>
                <a:ea typeface="Open Sans" pitchFamily="34" charset="-122"/>
                <a:cs typeface="Open Sans" pitchFamily="34" charset="-120"/>
              </a:rPr>
              <a:t>Fabric Proxy pod</a:t>
            </a:r>
            <a:endParaRPr lang="en-US" sz="1400" dirty="0"/>
          </a:p>
        </p:txBody>
      </p:sp>
      <p:pic>
        <p:nvPicPr>
          <p:cNvPr id="32" name="Image 6" descr="arrow-down">    </p:cNvPr>
          <p:cNvPicPr>
            <a:picLocks noChangeAspect="1"/>
          </p:cNvPicPr>
          <p:nvPr/>
        </p:nvPicPr>
        <p:blipFill>
          <a:blip r:embed="rId7"/>
          <a:srcRect l="0" r="0" t="0" b="0"/>
          <a:stretch/>
        </p:blipFill>
        <p:spPr>
          <a:xfrm>
            <a:off x="8788400" y="3492500"/>
            <a:ext cx="152400" cy="228600"/>
          </a:xfrm>
          <a:prstGeom prst="rect">
            <a:avLst/>
          </a:prstGeom>
        </p:spPr>
      </p:pic>
      <p:sp>
        <p:nvSpPr>
          <p:cNvPr id="33" name="Text 24"/>
          <p:cNvSpPr/>
          <p:nvPr/>
        </p:nvSpPr>
        <p:spPr>
          <a:xfrm>
            <a:off x="8788400" y="3822700"/>
            <a:ext cx="2459228"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FFFFF"/>
                </a:solidFill>
                <a:latin typeface="Open Sans" pitchFamily="34" charset="0"/>
                <a:ea typeface="Open Sans" pitchFamily="34" charset="-122"/>
                <a:cs typeface="Open Sans" pitchFamily="34" charset="-120"/>
              </a:rPr>
              <a:t>Loki · Grafana · Tempo · Mimir</a:t>
            </a:r>
            <a:endParaRPr lang="en-US" sz="1400" dirty="0"/>
          </a:p>
        </p:txBody>
      </p:sp>
      <p:sp>
        <p:nvSpPr>
          <p:cNvPr id="34" name="Text 25"/>
          <p:cNvSpPr/>
          <p:nvPr/>
        </p:nvSpPr>
        <p:spPr>
          <a:xfrm>
            <a:off x="8591550" y="4682430"/>
            <a:ext cx="2781300" cy="1064171"/>
          </a:xfrm>
          <a:prstGeom prst="roundRect">
            <a:avLst>
              <a:gd name="adj" fmla="val 2984"/>
            </a:avLst>
          </a:prstGeom>
          <a:solidFill>
            <a:srgbClr val="FFFFFF"/>
          </a:solidFill>
          <a:ln w="12700">
            <a:solidFill>
              <a:srgbClr val="8DC63F"/>
            </a:solidFill>
            <a:prstDash val="solid"/>
          </a:ln>
        </p:spPr>
        <p:txBody>
          <a:bodyPr wrap="square" lIns="200251" tIns="149451" rIns="129385" bIns="124051" rtlCol="0" anchor="t">
            <a:normAutofit/>
          </a:bodyPr>
          <a:lstStyle/>
          <a:p>
            <a:pPr algn="l" indent="0" marL="0">
              <a:lnSpc>
                <a:spcPts val="1960"/>
              </a:lnSpc>
              <a:buNone/>
            </a:pPr>
            <a:r>
              <a:rPr lang="en-US" sz="1400" b="1" dirty="0">
                <a:solidFill>
                  <a:srgbClr val="5F6062"/>
                </a:solidFill>
                <a:latin typeface="Open Sans" pitchFamily="34" charset="0"/>
                <a:ea typeface="Open Sans" pitchFamily="34" charset="-122"/>
                <a:cs typeface="Open Sans" pitchFamily="34" charset="-120"/>
              </a:rPr>
              <a:t>Controller offline?</a:t>
            </a:r>
            <a:r>
              <a:rPr lang="en-US" sz="1400" dirty="0">
                <a:solidFill>
                  <a:srgbClr val="5F6062"/>
                </a:solidFill>
                <a:latin typeface="Open Sans" pitchFamily="34" charset="0"/>
                <a:ea typeface="Open Sans" pitchFamily="34" charset="-122"/>
                <a:cs typeface="Open Sans" pitchFamily="34" charset="-120"/>
              </a:rPr>
              <a:t> Switches keep forwarding on their last config.</a:t>
            </a:r>
            <a:endParaRPr lang="en-US" sz="1400" dirty="0"/>
          </a:p>
        </p:txBody>
      </p:sp>
      <p:sp>
        <p:nvSpPr>
          <p:cNvPr id="35" name="Text 26"/>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47678"/>
                </a:solidFill>
                <a:latin typeface="Open Sans" pitchFamily="34" charset="0"/>
                <a:ea typeface="Open Sans" pitchFamily="34" charset="-122"/>
                <a:cs typeface="Open Sans" pitchFamily="34" charset="-120"/>
              </a:rPr>
              <a:t>SONiC on OCP 51.2T switches · Hedgehog AI Network, Apache 2.0 · OoB network stays outside the control plane</a:t>
            </a:r>
            <a:endParaRPr lang="en-US" sz="1200" dirty="0"/>
          </a:p>
        </p:txBody>
      </p:sp>
      <p:sp>
        <p:nvSpPr>
          <p:cNvPr id="36" name="Text 2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47678"/>
                </a:solidFill>
                <a:latin typeface="Open Sans" pitchFamily="34" charset="0"/>
                <a:ea typeface="Open Sans" pitchFamily="34" charset="-122"/>
                <a:cs typeface="Open Sans" pitchFamily="34" charset="-120"/>
              </a:rPr>
              <a:t>02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ARCHITECTURE</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19194D"/>
                </a:solidFill>
                <a:latin typeface="Open Sans" pitchFamily="34" charset="0"/>
                <a:ea typeface="Open Sans" pitchFamily="34" charset="-122"/>
                <a:cs typeface="Open Sans" pitchFamily="34" charset="-120"/>
              </a:rPr>
              <a:t>XOC-512: FOUR PODS, ONE SPINE LAYER</a:t>
            </a:r>
            <a:endParaRPr lang="en-US" sz="2800" dirty="0"/>
          </a:p>
        </p:txBody>
      </p:sp>
      <p:pic>
        <p:nvPicPr>
          <p:cNvPr id="5" name="Image 0" descr="XOC-512 network: four spines fully meshed to eight leaves, two leaves per OPG-128 pod, each pod of 16 eight-xPU nodes">    </p:cNvPr>
          <p:cNvPicPr>
            <a:picLocks noChangeAspect="1"/>
          </p:cNvPicPr>
          <p:nvPr/>
        </p:nvPicPr>
        <p:blipFill>
          <a:blip r:embed="rId1"/>
          <a:srcRect l="0" r="0" t="-11" b="-11"/>
          <a:stretch/>
        </p:blipFill>
        <p:spPr>
          <a:xfrm>
            <a:off x="812800" y="1955750"/>
            <a:ext cx="10566400" cy="3746500"/>
          </a:xfrm>
          <a:prstGeom prst="rect">
            <a:avLst/>
          </a:prstGeom>
        </p:spPr>
      </p:pic>
      <p:sp>
        <p:nvSpPr>
          <p:cNvPr id="6" name="Text 3"/>
          <p:cNvSpPr/>
          <p:nvPr/>
        </p:nvSpPr>
        <p:spPr>
          <a:xfrm>
            <a:off x="2203450" y="2152600"/>
            <a:ext cx="14478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FFFFFF"/>
                </a:solidFill>
                <a:latin typeface="Open Sans" pitchFamily="34" charset="0"/>
                <a:ea typeface="Open Sans" pitchFamily="34" charset="-122"/>
                <a:cs typeface="Open Sans" pitchFamily="34" charset="-120"/>
              </a:rPr>
              <a:t>Spine 1</a:t>
            </a:r>
            <a:endParaRPr lang="en-US" sz="1200" dirty="0"/>
          </a:p>
        </p:txBody>
      </p:sp>
      <p:sp>
        <p:nvSpPr>
          <p:cNvPr id="7" name="Text 4"/>
          <p:cNvSpPr/>
          <p:nvPr/>
        </p:nvSpPr>
        <p:spPr>
          <a:xfrm>
            <a:off x="4318000" y="2152600"/>
            <a:ext cx="14478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FFFFFF"/>
                </a:solidFill>
                <a:latin typeface="Open Sans" pitchFamily="34" charset="0"/>
                <a:ea typeface="Open Sans" pitchFamily="34" charset="-122"/>
                <a:cs typeface="Open Sans" pitchFamily="34" charset="-120"/>
              </a:rPr>
              <a:t>Spine 2</a:t>
            </a:r>
            <a:endParaRPr lang="en-US" sz="1200" dirty="0"/>
          </a:p>
        </p:txBody>
      </p:sp>
      <p:sp>
        <p:nvSpPr>
          <p:cNvPr id="8" name="Text 5"/>
          <p:cNvSpPr/>
          <p:nvPr/>
        </p:nvSpPr>
        <p:spPr>
          <a:xfrm>
            <a:off x="6426200" y="2152600"/>
            <a:ext cx="14478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FFFFFF"/>
                </a:solidFill>
                <a:latin typeface="Open Sans" pitchFamily="34" charset="0"/>
                <a:ea typeface="Open Sans" pitchFamily="34" charset="-122"/>
                <a:cs typeface="Open Sans" pitchFamily="34" charset="-120"/>
              </a:rPr>
              <a:t>Spine 3</a:t>
            </a:r>
            <a:endParaRPr lang="en-US" sz="1200" dirty="0"/>
          </a:p>
        </p:txBody>
      </p:sp>
      <p:sp>
        <p:nvSpPr>
          <p:cNvPr id="9" name="Text 6"/>
          <p:cNvSpPr/>
          <p:nvPr/>
        </p:nvSpPr>
        <p:spPr>
          <a:xfrm>
            <a:off x="8540750" y="2152600"/>
            <a:ext cx="14478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FFFFFF"/>
                </a:solidFill>
                <a:latin typeface="Open Sans" pitchFamily="34" charset="0"/>
                <a:ea typeface="Open Sans" pitchFamily="34" charset="-122"/>
                <a:cs typeface="Open Sans" pitchFamily="34" charset="-120"/>
              </a:rPr>
              <a:t>Spine 4</a:t>
            </a:r>
            <a:endParaRPr lang="en-US" sz="1200" dirty="0"/>
          </a:p>
        </p:txBody>
      </p:sp>
      <p:sp>
        <p:nvSpPr>
          <p:cNvPr id="10" name="Text 7"/>
          <p:cNvSpPr/>
          <p:nvPr/>
        </p:nvSpPr>
        <p:spPr>
          <a:xfrm>
            <a:off x="914400" y="3638500"/>
            <a:ext cx="10668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Leaf 1</a:t>
            </a:r>
            <a:endParaRPr lang="en-US" sz="1200" dirty="0"/>
          </a:p>
        </p:txBody>
      </p:sp>
      <p:sp>
        <p:nvSpPr>
          <p:cNvPr id="11" name="Text 8"/>
          <p:cNvSpPr/>
          <p:nvPr/>
        </p:nvSpPr>
        <p:spPr>
          <a:xfrm>
            <a:off x="2057400" y="3638500"/>
            <a:ext cx="10668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Leaf 2</a:t>
            </a:r>
            <a:endParaRPr lang="en-US" sz="1200" dirty="0"/>
          </a:p>
        </p:txBody>
      </p:sp>
      <p:sp>
        <p:nvSpPr>
          <p:cNvPr id="12" name="Text 9"/>
          <p:cNvSpPr/>
          <p:nvPr/>
        </p:nvSpPr>
        <p:spPr>
          <a:xfrm>
            <a:off x="3632200" y="3638500"/>
            <a:ext cx="10668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Leaf 3</a:t>
            </a:r>
            <a:endParaRPr lang="en-US" sz="1200" dirty="0"/>
          </a:p>
        </p:txBody>
      </p:sp>
      <p:sp>
        <p:nvSpPr>
          <p:cNvPr id="13" name="Text 10"/>
          <p:cNvSpPr/>
          <p:nvPr/>
        </p:nvSpPr>
        <p:spPr>
          <a:xfrm>
            <a:off x="4775200" y="3638500"/>
            <a:ext cx="10668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Leaf 4</a:t>
            </a:r>
            <a:endParaRPr lang="en-US" sz="1200" dirty="0"/>
          </a:p>
        </p:txBody>
      </p:sp>
      <p:sp>
        <p:nvSpPr>
          <p:cNvPr id="14" name="Text 11"/>
          <p:cNvSpPr/>
          <p:nvPr/>
        </p:nvSpPr>
        <p:spPr>
          <a:xfrm>
            <a:off x="6350000" y="3638500"/>
            <a:ext cx="10668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Leaf 5</a:t>
            </a:r>
            <a:endParaRPr lang="en-US" sz="1200" dirty="0"/>
          </a:p>
        </p:txBody>
      </p:sp>
      <p:sp>
        <p:nvSpPr>
          <p:cNvPr id="15" name="Text 12"/>
          <p:cNvSpPr/>
          <p:nvPr/>
        </p:nvSpPr>
        <p:spPr>
          <a:xfrm>
            <a:off x="7493000" y="3638500"/>
            <a:ext cx="10668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Leaf 6</a:t>
            </a:r>
            <a:endParaRPr lang="en-US" sz="1200" dirty="0"/>
          </a:p>
        </p:txBody>
      </p:sp>
      <p:sp>
        <p:nvSpPr>
          <p:cNvPr id="16" name="Text 13"/>
          <p:cNvSpPr/>
          <p:nvPr/>
        </p:nvSpPr>
        <p:spPr>
          <a:xfrm>
            <a:off x="9067800" y="3638500"/>
            <a:ext cx="10668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Leaf 7</a:t>
            </a:r>
            <a:endParaRPr lang="en-US" sz="1200" dirty="0"/>
          </a:p>
        </p:txBody>
      </p:sp>
      <p:sp>
        <p:nvSpPr>
          <p:cNvPr id="17" name="Text 14"/>
          <p:cNvSpPr/>
          <p:nvPr/>
        </p:nvSpPr>
        <p:spPr>
          <a:xfrm>
            <a:off x="10210800" y="3638500"/>
            <a:ext cx="10668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Leaf 8</a:t>
            </a:r>
            <a:endParaRPr lang="en-US" sz="1200" dirty="0"/>
          </a:p>
        </p:txBody>
      </p:sp>
      <p:sp>
        <p:nvSpPr>
          <p:cNvPr id="18" name="Text 15"/>
          <p:cNvSpPr/>
          <p:nvPr/>
        </p:nvSpPr>
        <p:spPr>
          <a:xfrm>
            <a:off x="939800" y="5092650"/>
            <a:ext cx="2223770" cy="452041"/>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2D4310"/>
                </a:solidFill>
                <a:latin typeface="Open Sans" pitchFamily="34" charset="0"/>
                <a:ea typeface="Open Sans" pitchFamily="34" charset="-122"/>
                <a:cs typeface="Open Sans" pitchFamily="34" charset="-120"/>
              </a:rPr>
              <a:t>OPG-128 · pod 1</a:t>
            </a:r>
            <a:endParaRPr lang="en-US" sz="1200" dirty="0"/>
          </a:p>
          <a:p>
            <a:pPr algn="l" indent="0" marL="0">
              <a:lnSpc>
                <a:spcPts val="1680"/>
              </a:lnSpc>
              <a:buNone/>
            </a:pPr>
            <a:r>
              <a:rPr lang="en-US" sz="1200" dirty="0">
                <a:solidFill>
                  <a:srgbClr val="2D4310"/>
                </a:solidFill>
                <a:latin typeface="Open Sans" pitchFamily="34" charset="0"/>
                <a:ea typeface="Open Sans" pitchFamily="34" charset="-122"/>
                <a:cs typeface="Open Sans" pitchFamily="34" charset="-120"/>
              </a:rPr>
              <a:t>16 nodes · 128 xPUs</a:t>
            </a:r>
            <a:endParaRPr lang="en-US" sz="1200" dirty="0"/>
          </a:p>
        </p:txBody>
      </p:sp>
      <p:sp>
        <p:nvSpPr>
          <p:cNvPr id="19" name="Text 16"/>
          <p:cNvSpPr/>
          <p:nvPr/>
        </p:nvSpPr>
        <p:spPr>
          <a:xfrm>
            <a:off x="3657600" y="5092650"/>
            <a:ext cx="2223770" cy="452041"/>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2D4310"/>
                </a:solidFill>
                <a:latin typeface="Open Sans" pitchFamily="34" charset="0"/>
                <a:ea typeface="Open Sans" pitchFamily="34" charset="-122"/>
                <a:cs typeface="Open Sans" pitchFamily="34" charset="-120"/>
              </a:rPr>
              <a:t>OPG-128 · pod 2</a:t>
            </a:r>
            <a:endParaRPr lang="en-US" sz="1200" dirty="0"/>
          </a:p>
          <a:p>
            <a:pPr algn="l" indent="0" marL="0">
              <a:lnSpc>
                <a:spcPts val="1680"/>
              </a:lnSpc>
              <a:buNone/>
            </a:pPr>
            <a:r>
              <a:rPr lang="en-US" sz="1200" dirty="0">
                <a:solidFill>
                  <a:srgbClr val="2D4310"/>
                </a:solidFill>
                <a:latin typeface="Open Sans" pitchFamily="34" charset="0"/>
                <a:ea typeface="Open Sans" pitchFamily="34" charset="-122"/>
                <a:cs typeface="Open Sans" pitchFamily="34" charset="-120"/>
              </a:rPr>
              <a:t>16 nodes · 128 xPUs</a:t>
            </a:r>
            <a:endParaRPr lang="en-US" sz="1200" dirty="0"/>
          </a:p>
        </p:txBody>
      </p:sp>
      <p:sp>
        <p:nvSpPr>
          <p:cNvPr id="20" name="Text 17"/>
          <p:cNvSpPr/>
          <p:nvPr/>
        </p:nvSpPr>
        <p:spPr>
          <a:xfrm>
            <a:off x="6375400" y="5092650"/>
            <a:ext cx="2223770" cy="452041"/>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2D4310"/>
                </a:solidFill>
                <a:latin typeface="Open Sans" pitchFamily="34" charset="0"/>
                <a:ea typeface="Open Sans" pitchFamily="34" charset="-122"/>
                <a:cs typeface="Open Sans" pitchFamily="34" charset="-120"/>
              </a:rPr>
              <a:t>OPG-128 · pod 3</a:t>
            </a:r>
            <a:endParaRPr lang="en-US" sz="1200" dirty="0"/>
          </a:p>
          <a:p>
            <a:pPr algn="l" indent="0" marL="0">
              <a:lnSpc>
                <a:spcPts val="1680"/>
              </a:lnSpc>
              <a:buNone/>
            </a:pPr>
            <a:r>
              <a:rPr lang="en-US" sz="1200" dirty="0">
                <a:solidFill>
                  <a:srgbClr val="2D4310"/>
                </a:solidFill>
                <a:latin typeface="Open Sans" pitchFamily="34" charset="0"/>
                <a:ea typeface="Open Sans" pitchFamily="34" charset="-122"/>
                <a:cs typeface="Open Sans" pitchFamily="34" charset="-120"/>
              </a:rPr>
              <a:t>16 nodes · 128 xPUs</a:t>
            </a:r>
            <a:endParaRPr lang="en-US" sz="1200" dirty="0"/>
          </a:p>
        </p:txBody>
      </p:sp>
      <p:sp>
        <p:nvSpPr>
          <p:cNvPr id="21" name="Text 18"/>
          <p:cNvSpPr/>
          <p:nvPr/>
        </p:nvSpPr>
        <p:spPr>
          <a:xfrm>
            <a:off x="9093200" y="5092650"/>
            <a:ext cx="2223770" cy="452041"/>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2D4310"/>
                </a:solidFill>
                <a:latin typeface="Open Sans" pitchFamily="34" charset="0"/>
                <a:ea typeface="Open Sans" pitchFamily="34" charset="-122"/>
                <a:cs typeface="Open Sans" pitchFamily="34" charset="-120"/>
              </a:rPr>
              <a:t>OPG-128 · pod 4</a:t>
            </a:r>
            <a:endParaRPr lang="en-US" sz="1200" dirty="0"/>
          </a:p>
          <a:p>
            <a:pPr algn="l" indent="0" marL="0">
              <a:lnSpc>
                <a:spcPts val="1680"/>
              </a:lnSpc>
              <a:buNone/>
            </a:pPr>
            <a:r>
              <a:rPr lang="en-US" sz="1200" dirty="0">
                <a:solidFill>
                  <a:srgbClr val="2D4310"/>
                </a:solidFill>
                <a:latin typeface="Open Sans" pitchFamily="34" charset="0"/>
                <a:ea typeface="Open Sans" pitchFamily="34" charset="-122"/>
                <a:cs typeface="Open Sans" pitchFamily="34" charset="-120"/>
              </a:rPr>
              <a:t>16 nodes · 128 xPUs</a:t>
            </a:r>
            <a:endParaRPr lang="en-US" sz="1200" dirty="0"/>
          </a:p>
        </p:txBody>
      </p:sp>
      <p:sp>
        <p:nvSpPr>
          <p:cNvPr id="22" name="Text 19"/>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47678"/>
                </a:solidFill>
                <a:latin typeface="Open Sans" pitchFamily="34" charset="0"/>
                <a:ea typeface="Open Sans" pitchFamily="34" charset="-122"/>
                <a:cs typeface="Open Sans" pitchFamily="34" charset="-120"/>
              </a:rPr>
              <a:t>XOC-512 = 4 × OPG-128 · single-plane 1×400G · 8 leaves, 4 spines, 64 nodes · the tier FarmGPU runs in production</a:t>
            </a:r>
            <a:endParaRPr lang="en-US" sz="1200" dirty="0"/>
          </a:p>
        </p:txBody>
      </p:sp>
      <p:sp>
        <p:nvSpPr>
          <p:cNvPr id="23" name="Text 20"/>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47678"/>
                </a:solidFill>
                <a:latin typeface="Open Sans" pitchFamily="34" charset="0"/>
                <a:ea typeface="Open Sans" pitchFamily="34" charset="-122"/>
                <a:cs typeface="Open Sans" pitchFamily="34" charset="-120"/>
              </a:rPr>
              <a:t>03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ARCHITECTURE</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19194D"/>
                </a:solidFill>
                <a:latin typeface="Open Sans" pitchFamily="34" charset="0"/>
                <a:ea typeface="Open Sans" pitchFamily="34" charset="-122"/>
                <a:cs typeface="Open Sans" pitchFamily="34" charset="-120"/>
              </a:rPr>
              <a:t>SWITCHES SCALE WITH XPUS</a:t>
            </a:r>
            <a:endParaRPr lang="en-US" sz="2800" dirty="0"/>
          </a:p>
        </p:txBody>
      </p:sp>
      <p:pic>
        <p:nvPicPr>
          <p:cNvPr id="5" name="Image 0" descr="Stacked bars of leaf and spine switch counts per tier: XOC-64 1 leaf 2 spines, XOC-128 2 and 2, XOC-256 4 and 2, XOC-512 8 and 4, XOC-1024 16 and 8">    </p:cNvPr>
          <p:cNvPicPr>
            <a:picLocks noChangeAspect="1"/>
          </p:cNvPicPr>
          <p:nvPr/>
        </p:nvPicPr>
        <p:blipFill>
          <a:blip r:embed="rId1"/>
          <a:srcRect l="0" r="0" t="-19" b="-19"/>
          <a:stretch/>
        </p:blipFill>
        <p:spPr>
          <a:xfrm>
            <a:off x="812800" y="2114500"/>
            <a:ext cx="6985000" cy="3429000"/>
          </a:xfrm>
          <a:prstGeom prst="rect">
            <a:avLst/>
          </a:prstGeom>
        </p:spPr>
      </p:pic>
      <p:sp>
        <p:nvSpPr>
          <p:cNvPr id="6" name="Text 3"/>
          <p:cNvSpPr/>
          <p:nvPr/>
        </p:nvSpPr>
        <p:spPr>
          <a:xfrm>
            <a:off x="762000" y="4356050"/>
            <a:ext cx="4572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47678"/>
                </a:solidFill>
                <a:latin typeface="Open Sans" pitchFamily="34" charset="0"/>
                <a:ea typeface="Open Sans" pitchFamily="34" charset="-122"/>
                <a:cs typeface="Open Sans" pitchFamily="34" charset="-120"/>
              </a:rPr>
              <a:t>6</a:t>
            </a:r>
            <a:endParaRPr lang="en-US" sz="1200" dirty="0"/>
          </a:p>
        </p:txBody>
      </p:sp>
      <p:sp>
        <p:nvSpPr>
          <p:cNvPr id="7" name="Text 4"/>
          <p:cNvSpPr/>
          <p:nvPr/>
        </p:nvSpPr>
        <p:spPr>
          <a:xfrm>
            <a:off x="762000" y="3657550"/>
            <a:ext cx="4572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47678"/>
                </a:solidFill>
                <a:latin typeface="Open Sans" pitchFamily="34" charset="0"/>
                <a:ea typeface="Open Sans" pitchFamily="34" charset="-122"/>
                <a:cs typeface="Open Sans" pitchFamily="34" charset="-120"/>
              </a:rPr>
              <a:t>12</a:t>
            </a:r>
            <a:endParaRPr lang="en-US" sz="1200" dirty="0"/>
          </a:p>
        </p:txBody>
      </p:sp>
      <p:sp>
        <p:nvSpPr>
          <p:cNvPr id="8" name="Text 5"/>
          <p:cNvSpPr/>
          <p:nvPr/>
        </p:nvSpPr>
        <p:spPr>
          <a:xfrm>
            <a:off x="762000" y="2959050"/>
            <a:ext cx="4572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47678"/>
                </a:solidFill>
                <a:latin typeface="Open Sans" pitchFamily="34" charset="0"/>
                <a:ea typeface="Open Sans" pitchFamily="34" charset="-122"/>
                <a:cs typeface="Open Sans" pitchFamily="34" charset="-120"/>
              </a:rPr>
              <a:t>18</a:t>
            </a:r>
            <a:endParaRPr lang="en-US" sz="1200" dirty="0"/>
          </a:p>
        </p:txBody>
      </p:sp>
      <p:sp>
        <p:nvSpPr>
          <p:cNvPr id="9" name="Text 6"/>
          <p:cNvSpPr/>
          <p:nvPr/>
        </p:nvSpPr>
        <p:spPr>
          <a:xfrm>
            <a:off x="762000" y="2260550"/>
            <a:ext cx="4572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47678"/>
                </a:solidFill>
                <a:latin typeface="Open Sans" pitchFamily="34" charset="0"/>
                <a:ea typeface="Open Sans" pitchFamily="34" charset="-122"/>
                <a:cs typeface="Open Sans" pitchFamily="34" charset="-120"/>
              </a:rPr>
              <a:t>24</a:t>
            </a:r>
            <a:endParaRPr lang="en-US" sz="1200" dirty="0"/>
          </a:p>
        </p:txBody>
      </p:sp>
      <p:sp>
        <p:nvSpPr>
          <p:cNvPr id="10" name="Text 7"/>
          <p:cNvSpPr/>
          <p:nvPr/>
        </p:nvSpPr>
        <p:spPr>
          <a:xfrm>
            <a:off x="1422400" y="4521150"/>
            <a:ext cx="1066800"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19194D"/>
                </a:solidFill>
                <a:latin typeface="Open Sans" pitchFamily="34" charset="0"/>
                <a:ea typeface="Open Sans" pitchFamily="34" charset="-122"/>
                <a:cs typeface="Open Sans" pitchFamily="34" charset="-120"/>
              </a:rPr>
              <a:t>3</a:t>
            </a:r>
            <a:endParaRPr lang="en-US" sz="1400" dirty="0"/>
          </a:p>
        </p:txBody>
      </p:sp>
      <p:sp>
        <p:nvSpPr>
          <p:cNvPr id="11" name="Text 8"/>
          <p:cNvSpPr/>
          <p:nvPr/>
        </p:nvSpPr>
        <p:spPr>
          <a:xfrm>
            <a:off x="1295400" y="5251400"/>
            <a:ext cx="13208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19194D"/>
                </a:solidFill>
                <a:latin typeface="Open Sans" pitchFamily="34" charset="0"/>
                <a:ea typeface="Open Sans" pitchFamily="34" charset="-122"/>
                <a:cs typeface="Open Sans" pitchFamily="34" charset="-120"/>
              </a:rPr>
              <a:t>XOC-64</a:t>
            </a:r>
            <a:endParaRPr lang="en-US" sz="1200" dirty="0"/>
          </a:p>
        </p:txBody>
      </p:sp>
      <p:sp>
        <p:nvSpPr>
          <p:cNvPr id="12" name="Text 9"/>
          <p:cNvSpPr/>
          <p:nvPr/>
        </p:nvSpPr>
        <p:spPr>
          <a:xfrm>
            <a:off x="2692400" y="4404717"/>
            <a:ext cx="1066800"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19194D"/>
                </a:solidFill>
                <a:latin typeface="Open Sans" pitchFamily="34" charset="0"/>
                <a:ea typeface="Open Sans" pitchFamily="34" charset="-122"/>
                <a:cs typeface="Open Sans" pitchFamily="34" charset="-120"/>
              </a:rPr>
              <a:t>4</a:t>
            </a:r>
            <a:endParaRPr lang="en-US" sz="1400" dirty="0"/>
          </a:p>
        </p:txBody>
      </p:sp>
      <p:sp>
        <p:nvSpPr>
          <p:cNvPr id="13" name="Text 10"/>
          <p:cNvSpPr/>
          <p:nvPr/>
        </p:nvSpPr>
        <p:spPr>
          <a:xfrm>
            <a:off x="2565400" y="5251400"/>
            <a:ext cx="13208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19194D"/>
                </a:solidFill>
                <a:latin typeface="Open Sans" pitchFamily="34" charset="0"/>
                <a:ea typeface="Open Sans" pitchFamily="34" charset="-122"/>
                <a:cs typeface="Open Sans" pitchFamily="34" charset="-120"/>
              </a:rPr>
              <a:t>XOC-128</a:t>
            </a:r>
            <a:endParaRPr lang="en-US" sz="1200" dirty="0"/>
          </a:p>
        </p:txBody>
      </p:sp>
      <p:sp>
        <p:nvSpPr>
          <p:cNvPr id="14" name="Text 11"/>
          <p:cNvSpPr/>
          <p:nvPr/>
        </p:nvSpPr>
        <p:spPr>
          <a:xfrm>
            <a:off x="3962400" y="4171900"/>
            <a:ext cx="1066800"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19194D"/>
                </a:solidFill>
                <a:latin typeface="Open Sans" pitchFamily="34" charset="0"/>
                <a:ea typeface="Open Sans" pitchFamily="34" charset="-122"/>
                <a:cs typeface="Open Sans" pitchFamily="34" charset="-120"/>
              </a:rPr>
              <a:t>6</a:t>
            </a:r>
            <a:endParaRPr lang="en-US" sz="1400" dirty="0"/>
          </a:p>
        </p:txBody>
      </p:sp>
      <p:sp>
        <p:nvSpPr>
          <p:cNvPr id="15" name="Text 12"/>
          <p:cNvSpPr/>
          <p:nvPr/>
        </p:nvSpPr>
        <p:spPr>
          <a:xfrm>
            <a:off x="3835400" y="5251400"/>
            <a:ext cx="13208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19194D"/>
                </a:solidFill>
                <a:latin typeface="Open Sans" pitchFamily="34" charset="0"/>
                <a:ea typeface="Open Sans" pitchFamily="34" charset="-122"/>
                <a:cs typeface="Open Sans" pitchFamily="34" charset="-120"/>
              </a:rPr>
              <a:t>XOC-256</a:t>
            </a:r>
            <a:endParaRPr lang="en-US" sz="1200" dirty="0"/>
          </a:p>
        </p:txBody>
      </p:sp>
      <p:sp>
        <p:nvSpPr>
          <p:cNvPr id="16" name="Text 13"/>
          <p:cNvSpPr/>
          <p:nvPr/>
        </p:nvSpPr>
        <p:spPr>
          <a:xfrm>
            <a:off x="5232400" y="3473400"/>
            <a:ext cx="1066800"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19194D"/>
                </a:solidFill>
                <a:latin typeface="Open Sans" pitchFamily="34" charset="0"/>
                <a:ea typeface="Open Sans" pitchFamily="34" charset="-122"/>
                <a:cs typeface="Open Sans" pitchFamily="34" charset="-120"/>
              </a:rPr>
              <a:t>12</a:t>
            </a:r>
            <a:endParaRPr lang="en-US" sz="1400" dirty="0"/>
          </a:p>
        </p:txBody>
      </p:sp>
      <p:sp>
        <p:nvSpPr>
          <p:cNvPr id="17" name="Text 14"/>
          <p:cNvSpPr/>
          <p:nvPr/>
        </p:nvSpPr>
        <p:spPr>
          <a:xfrm>
            <a:off x="5105400" y="5251400"/>
            <a:ext cx="13208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19194D"/>
                </a:solidFill>
                <a:latin typeface="Open Sans" pitchFamily="34" charset="0"/>
                <a:ea typeface="Open Sans" pitchFamily="34" charset="-122"/>
                <a:cs typeface="Open Sans" pitchFamily="34" charset="-120"/>
              </a:rPr>
              <a:t>XOC-512</a:t>
            </a:r>
            <a:endParaRPr lang="en-US" sz="1200" dirty="0"/>
          </a:p>
        </p:txBody>
      </p:sp>
      <p:sp>
        <p:nvSpPr>
          <p:cNvPr id="18" name="Text 15"/>
          <p:cNvSpPr/>
          <p:nvPr/>
        </p:nvSpPr>
        <p:spPr>
          <a:xfrm>
            <a:off x="6502400" y="2114500"/>
            <a:ext cx="1066800"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19194D"/>
                </a:solidFill>
                <a:latin typeface="Open Sans" pitchFamily="34" charset="0"/>
                <a:ea typeface="Open Sans" pitchFamily="34" charset="-122"/>
                <a:cs typeface="Open Sans" pitchFamily="34" charset="-120"/>
              </a:rPr>
              <a:t>24</a:t>
            </a:r>
            <a:endParaRPr lang="en-US" sz="1400" dirty="0"/>
          </a:p>
        </p:txBody>
      </p:sp>
      <p:sp>
        <p:nvSpPr>
          <p:cNvPr id="19" name="Text 16"/>
          <p:cNvSpPr/>
          <p:nvPr/>
        </p:nvSpPr>
        <p:spPr>
          <a:xfrm>
            <a:off x="6375400" y="5251400"/>
            <a:ext cx="13208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19194D"/>
                </a:solidFill>
                <a:latin typeface="Open Sans" pitchFamily="34" charset="0"/>
                <a:ea typeface="Open Sans" pitchFamily="34" charset="-122"/>
                <a:cs typeface="Open Sans" pitchFamily="34" charset="-120"/>
              </a:rPr>
              <a:t>XOC-1024</a:t>
            </a:r>
            <a:endParaRPr lang="en-US" sz="1200" dirty="0"/>
          </a:p>
        </p:txBody>
      </p:sp>
      <p:sp>
        <p:nvSpPr>
          <p:cNvPr id="20" name="Text 17"/>
          <p:cNvSpPr/>
          <p:nvPr/>
        </p:nvSpPr>
        <p:spPr>
          <a:xfrm>
            <a:off x="8204200" y="2221309"/>
            <a:ext cx="3270250"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343895"/>
                </a:solidFill>
                <a:latin typeface="Open Sans" pitchFamily="34" charset="0"/>
                <a:ea typeface="Open Sans" pitchFamily="34" charset="-122"/>
                <a:cs typeface="Open Sans" pitchFamily="34" charset="-120"/>
              </a:rPr>
              <a:t>SWITCHES PER TIER</a:t>
            </a:r>
            <a:endParaRPr lang="en-US" sz="1200" dirty="0"/>
          </a:p>
        </p:txBody>
      </p:sp>
      <p:sp>
        <p:nvSpPr>
          <p:cNvPr id="21" name="Shape 18"/>
          <p:cNvSpPr/>
          <p:nvPr/>
        </p:nvSpPr>
        <p:spPr>
          <a:xfrm>
            <a:off x="8204200" y="2635250"/>
            <a:ext cx="203200" cy="203200"/>
          </a:xfrm>
          <a:prstGeom prst="rect">
            <a:avLst/>
          </a:prstGeom>
          <a:solidFill>
            <a:srgbClr val="8DC63F"/>
          </a:solidFill>
          <a:ln/>
        </p:spPr>
      </p:sp>
      <p:sp>
        <p:nvSpPr>
          <p:cNvPr id="22" name="Text 19"/>
          <p:cNvSpPr/>
          <p:nvPr/>
        </p:nvSpPr>
        <p:spPr>
          <a:xfrm>
            <a:off x="8509000" y="2612430"/>
            <a:ext cx="2413337"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Leaves: one per 64 xPUs</a:t>
            </a:r>
            <a:endParaRPr lang="en-US" sz="1400" dirty="0"/>
          </a:p>
        </p:txBody>
      </p:sp>
      <p:sp>
        <p:nvSpPr>
          <p:cNvPr id="23" name="Shape 20"/>
          <p:cNvSpPr/>
          <p:nvPr/>
        </p:nvSpPr>
        <p:spPr>
          <a:xfrm>
            <a:off x="8204200" y="3061940"/>
            <a:ext cx="203200" cy="203200"/>
          </a:xfrm>
          <a:prstGeom prst="rect">
            <a:avLst/>
          </a:prstGeom>
          <a:solidFill>
            <a:srgbClr val="343895"/>
          </a:solidFill>
          <a:ln/>
        </p:spPr>
      </p:sp>
      <p:sp>
        <p:nvSpPr>
          <p:cNvPr id="24" name="Text 21"/>
          <p:cNvSpPr/>
          <p:nvPr/>
        </p:nvSpPr>
        <p:spPr>
          <a:xfrm>
            <a:off x="8509000" y="3039120"/>
            <a:ext cx="2638068"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Spines: one per two leaves</a:t>
            </a:r>
            <a:endParaRPr lang="en-US" sz="1400" dirty="0"/>
          </a:p>
        </p:txBody>
      </p:sp>
      <p:sp>
        <p:nvSpPr>
          <p:cNvPr id="25" name="Shape 22"/>
          <p:cNvSpPr/>
          <p:nvPr/>
        </p:nvSpPr>
        <p:spPr>
          <a:xfrm>
            <a:off x="8213725" y="3622625"/>
            <a:ext cx="184150" cy="184150"/>
          </a:xfrm>
          <a:prstGeom prst="rect">
            <a:avLst/>
          </a:prstGeom>
          <a:solidFill>
            <a:srgbClr val="E1E2F4"/>
          </a:solidFill>
          <a:ln w="19050">
            <a:solidFill>
              <a:srgbClr val="343895"/>
            </a:solidFill>
            <a:prstDash val="dash"/>
          </a:ln>
        </p:spPr>
      </p:sp>
      <p:sp>
        <p:nvSpPr>
          <p:cNvPr id="26" name="Text 23"/>
          <p:cNvSpPr/>
          <p:nvPr/>
        </p:nvSpPr>
        <p:spPr>
          <a:xfrm>
            <a:off x="8509000" y="3465810"/>
            <a:ext cx="2956306"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Optional: mesh 1–3 leaves, no spines</a:t>
            </a:r>
            <a:endParaRPr lang="en-US" sz="1400" dirty="0"/>
          </a:p>
        </p:txBody>
      </p:sp>
      <p:sp>
        <p:nvSpPr>
          <p:cNvPr id="27" name="Shape 24"/>
          <p:cNvSpPr/>
          <p:nvPr/>
        </p:nvSpPr>
        <p:spPr>
          <a:xfrm>
            <a:off x="8204200" y="4141391"/>
            <a:ext cx="3175000" cy="1295301"/>
          </a:xfrm>
          <a:prstGeom prst="roundRect">
            <a:avLst>
              <a:gd name="adj" fmla="val 2941"/>
            </a:avLst>
          </a:prstGeom>
          <a:solidFill>
            <a:srgbClr val="F5F7F2"/>
          </a:solidFill>
          <a:ln/>
        </p:spPr>
      </p:sp>
      <p:sp>
        <p:nvSpPr>
          <p:cNvPr id="28" name="Shape 25"/>
          <p:cNvSpPr/>
          <p:nvPr/>
        </p:nvSpPr>
        <p:spPr>
          <a:xfrm>
            <a:off x="8204200" y="4141391"/>
            <a:ext cx="3175000" cy="1295301"/>
          </a:xfrm>
          <a:custGeom>
            <a:avLst/>
            <a:gdLst/>
            <a:ahLst/>
            <a:cxnLst/>
            <a:rect l="l" t="t" r="r" b="b"/>
            <a:pathLst>
              <a:path w="3175000" h="1295301">
                <a:moveTo>
                  <a:pt x="50800" y="1295301"/>
                </a:moveTo>
                <a:lnTo>
                  <a:pt x="38100" y="1295301"/>
                </a:lnTo>
                <a:arcTo hR="38100" wR="38100" stAng="5400000" swAng="5400000"/>
                <a:lnTo>
                  <a:pt x="0" y="38100"/>
                </a:lnTo>
                <a:arcTo hR="38100" wR="38100" stAng="10800000" swAng="5400000"/>
                <a:lnTo>
                  <a:pt x="50800" y="0"/>
                </a:lnTo>
                <a:lnTo>
                  <a:pt x="50800" y="1295301"/>
                </a:lnTo>
                <a:close/>
              </a:path>
            </a:pathLst>
          </a:custGeom>
          <a:solidFill>
            <a:srgbClr val="8DC63F"/>
          </a:solidFill>
          <a:ln/>
        </p:spPr>
      </p:sp>
      <p:sp>
        <p:nvSpPr>
          <p:cNvPr id="29" name="Text 26"/>
          <p:cNvSpPr/>
          <p:nvPr/>
        </p:nvSpPr>
        <p:spPr>
          <a:xfrm>
            <a:off x="8458200" y="4319191"/>
            <a:ext cx="2799334" cy="416520"/>
          </a:xfrm>
          <a:prstGeom prst="rect">
            <a:avLst/>
          </a:prstGeom>
          <a:noFill/>
          <a:ln/>
        </p:spPr>
        <p:txBody>
          <a:bodyPr wrap="square" lIns="0" tIns="0" rIns="0" bIns="0" rtlCol="0" anchor="t">
            <a:normAutofit/>
          </a:bodyPr>
          <a:lstStyle/>
          <a:p>
            <a:pPr algn="l" indent="0" marL="0">
              <a:lnSpc>
                <a:spcPts val="3080"/>
              </a:lnSpc>
              <a:buNone/>
            </a:pPr>
            <a:r>
              <a:rPr lang="en-US" sz="2800" b="1" dirty="0">
                <a:solidFill>
                  <a:srgbClr val="19194D"/>
                </a:solidFill>
                <a:latin typeface="Open Sans" pitchFamily="34" charset="0"/>
                <a:ea typeface="Open Sans" pitchFamily="34" charset="-122"/>
                <a:cs typeface="Open Sans" pitchFamily="34" charset="-120"/>
              </a:rPr>
              <a:t>50%</a:t>
            </a:r>
            <a:endParaRPr lang="en-US" sz="2800" dirty="0"/>
          </a:p>
        </p:txBody>
      </p:sp>
      <p:sp>
        <p:nvSpPr>
          <p:cNvPr id="30" name="Text 27"/>
          <p:cNvSpPr/>
          <p:nvPr/>
        </p:nvSpPr>
        <p:spPr>
          <a:xfrm>
            <a:off x="8458200" y="4761111"/>
            <a:ext cx="2799334"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of each leaf's ports go up, so every tier is non-blocking</a:t>
            </a:r>
            <a:endParaRPr lang="en-US" sz="1400" dirty="0"/>
          </a:p>
        </p:txBody>
      </p:sp>
      <p:sp>
        <p:nvSpPr>
          <p:cNvPr id="31" name="Text 28"/>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47678"/>
                </a:solidFill>
                <a:latin typeface="Open Sans" pitchFamily="34" charset="0"/>
                <a:ea typeface="Open Sans" pitchFamily="34" charset="-122"/>
                <a:cs typeface="Open Sans" pitchFamily="34" charset="-120"/>
              </a:rPr>
              <a:t>Single-plane, 1×400G per NIC · DS5000 64×800G, 128×400G or 256×200G · other NIC speeds change counts</a:t>
            </a:r>
            <a:endParaRPr lang="en-US" sz="1200" dirty="0"/>
          </a:p>
        </p:txBody>
      </p:sp>
      <p:sp>
        <p:nvSpPr>
          <p:cNvPr id="32" name="Text 29"/>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47678"/>
                </a:solidFill>
                <a:latin typeface="Open Sans" pitchFamily="34" charset="0"/>
                <a:ea typeface="Open Sans" pitchFamily="34" charset="-122"/>
                <a:cs typeface="Open Sans" pitchFamily="34" charset="-120"/>
              </a:rPr>
              <a:t>04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ARCHITECTURE</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19194D"/>
                </a:solidFill>
                <a:latin typeface="Open Sans" pitchFamily="34" charset="0"/>
                <a:ea typeface="Open Sans" pitchFamily="34" charset="-122"/>
                <a:cs typeface="Open Sans" pitchFamily="34" charset="-120"/>
              </a:rPr>
              <a:t>ONE NODE, FIVE NETWORKS</a:t>
            </a:r>
            <a:endParaRPr lang="en-US" sz="2800" dirty="0"/>
          </a:p>
        </p:txBody>
      </p:sp>
      <p:pic>
        <p:nvPicPr>
          <p:cNvPr id="5" name="Image 0" descr="An eight-xPU node with eight 400G NICs to the scale-out back-end, a BlueField-3 dual 200G to front-end and storage leaves, a link to in-band management, and its BMC on a dashed out-of-band network outside Hedgehog">    </p:cNvPr>
          <p:cNvPicPr>
            <a:picLocks noChangeAspect="1"/>
          </p:cNvPicPr>
          <p:nvPr/>
        </p:nvPicPr>
        <p:blipFill>
          <a:blip r:embed="rId1"/>
          <a:srcRect l="0" r="0" t="-40" b="-40"/>
          <a:stretch/>
        </p:blipFill>
        <p:spPr>
          <a:xfrm>
            <a:off x="812800" y="2064990"/>
            <a:ext cx="10566400" cy="2984500"/>
          </a:xfrm>
          <a:prstGeom prst="rect">
            <a:avLst/>
          </a:prstGeom>
        </p:spPr>
      </p:pic>
      <p:sp>
        <p:nvSpPr>
          <p:cNvPr id="6" name="Text 3"/>
          <p:cNvSpPr/>
          <p:nvPr/>
        </p:nvSpPr>
        <p:spPr>
          <a:xfrm>
            <a:off x="4735576" y="2395190"/>
            <a:ext cx="2720848" cy="238720"/>
          </a:xfrm>
          <a:prstGeom prst="rect">
            <a:avLst/>
          </a:prstGeom>
          <a:noFill/>
          <a:ln/>
        </p:spPr>
        <p:txBody>
          <a:bodyPr wrap="square" lIns="0" tIns="0" rIns="0" bIns="0" rtlCol="0" anchor="t">
            <a:normAutofit/>
          </a:bodyPr>
          <a:lstStyle/>
          <a:p>
            <a:pPr algn="ctr" indent="0" marL="0">
              <a:lnSpc>
                <a:spcPts val="1680"/>
              </a:lnSpc>
              <a:buNone/>
            </a:pPr>
            <a:r>
              <a:rPr lang="en-US" sz="1200" b="1" spc="100" kern="0" dirty="0">
                <a:solidFill>
                  <a:srgbClr val="19194D"/>
                </a:solidFill>
                <a:latin typeface="Open Sans" pitchFamily="34" charset="0"/>
                <a:ea typeface="Open Sans" pitchFamily="34" charset="-122"/>
                <a:cs typeface="Open Sans" pitchFamily="34" charset="-120"/>
              </a:rPr>
              <a:t>XPU-NODE · 8 XPUS</a:t>
            </a:r>
            <a:endParaRPr lang="en-US" sz="1200" dirty="0"/>
          </a:p>
        </p:txBody>
      </p:sp>
      <p:sp>
        <p:nvSpPr>
          <p:cNvPr id="7" name="Text 4"/>
          <p:cNvSpPr/>
          <p:nvPr/>
        </p:nvSpPr>
        <p:spPr>
          <a:xfrm>
            <a:off x="4735576" y="3550890"/>
            <a:ext cx="2720848"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8 × 400G NICs, one per rail</a:t>
            </a:r>
            <a:endParaRPr lang="en-US" sz="1200" dirty="0"/>
          </a:p>
        </p:txBody>
      </p:sp>
      <p:sp>
        <p:nvSpPr>
          <p:cNvPr id="8" name="Text 5"/>
          <p:cNvSpPr/>
          <p:nvPr/>
        </p:nvSpPr>
        <p:spPr>
          <a:xfrm>
            <a:off x="4775200" y="4243040"/>
            <a:ext cx="12700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19194D"/>
                </a:solidFill>
                <a:latin typeface="Open Sans" pitchFamily="34" charset="0"/>
                <a:ea typeface="Open Sans" pitchFamily="34" charset="-122"/>
                <a:cs typeface="Open Sans" pitchFamily="34" charset="-120"/>
              </a:rPr>
              <a:t>BMC</a:t>
            </a:r>
            <a:endParaRPr lang="en-US" sz="1200" dirty="0"/>
          </a:p>
        </p:txBody>
      </p:sp>
      <p:sp>
        <p:nvSpPr>
          <p:cNvPr id="9" name="Text 6"/>
          <p:cNvSpPr/>
          <p:nvPr/>
        </p:nvSpPr>
        <p:spPr>
          <a:xfrm>
            <a:off x="6146800" y="4243040"/>
            <a:ext cx="12700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19194D"/>
                </a:solidFill>
                <a:latin typeface="Open Sans" pitchFamily="34" charset="0"/>
                <a:ea typeface="Open Sans" pitchFamily="34" charset="-122"/>
                <a:cs typeface="Open Sans" pitchFamily="34" charset="-120"/>
              </a:rPr>
              <a:t>BF-3 2×200G</a:t>
            </a:r>
            <a:endParaRPr lang="en-US" sz="1200" dirty="0"/>
          </a:p>
        </p:txBody>
      </p:sp>
      <p:sp>
        <p:nvSpPr>
          <p:cNvPr id="10" name="Text 7"/>
          <p:cNvSpPr/>
          <p:nvPr/>
        </p:nvSpPr>
        <p:spPr>
          <a:xfrm>
            <a:off x="8737600" y="2699990"/>
            <a:ext cx="2563876" cy="48766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2D4310"/>
                </a:solidFill>
                <a:latin typeface="Open Sans" pitchFamily="34" charset="0"/>
                <a:ea typeface="Open Sans" pitchFamily="34" charset="-122"/>
                <a:cs typeface="Open Sans" pitchFamily="34" charset="-120"/>
              </a:rPr>
              <a:t>Scale-out back-end</a:t>
            </a:r>
            <a:endParaRPr lang="en-US" sz="1300" dirty="0"/>
          </a:p>
          <a:p>
            <a:pPr algn="l" indent="0" marL="0">
              <a:lnSpc>
                <a:spcPts val="1820"/>
              </a:lnSpc>
              <a:buNone/>
            </a:pPr>
            <a:r>
              <a:rPr lang="en-US" sz="1300" dirty="0">
                <a:solidFill>
                  <a:srgbClr val="2D4310"/>
                </a:solidFill>
                <a:latin typeface="Open Sans" pitchFamily="34" charset="0"/>
                <a:ea typeface="Open Sans" pitchFamily="34" charset="-122"/>
                <a:cs typeface="Open Sans" pitchFamily="34" charset="-120"/>
              </a:rPr>
              <a:t>Rail leaves · lossless RoCE</a:t>
            </a:r>
            <a:endParaRPr lang="en-US" sz="1300" dirty="0"/>
          </a:p>
        </p:txBody>
      </p:sp>
      <p:sp>
        <p:nvSpPr>
          <p:cNvPr id="11" name="Text 8"/>
          <p:cNvSpPr/>
          <p:nvPr/>
        </p:nvSpPr>
        <p:spPr>
          <a:xfrm>
            <a:off x="8737600" y="3969990"/>
            <a:ext cx="2563876" cy="48766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9194D"/>
                </a:solidFill>
                <a:latin typeface="Open Sans" pitchFamily="34" charset="0"/>
                <a:ea typeface="Open Sans" pitchFamily="34" charset="-122"/>
                <a:cs typeface="Open Sans" pitchFamily="34" charset="-120"/>
              </a:rPr>
              <a:t>Front-end + storage</a:t>
            </a:r>
            <a:endParaRPr lang="en-US" sz="1300" dirty="0"/>
          </a:p>
          <a:p>
            <a:pPr algn="l" indent="0" marL="0">
              <a:lnSpc>
                <a:spcPts val="1820"/>
              </a:lnSpc>
              <a:buNone/>
            </a:pPr>
            <a:r>
              <a:rPr lang="en-US" sz="1300" dirty="0">
                <a:solidFill>
                  <a:srgbClr val="19194D"/>
                </a:solidFill>
                <a:latin typeface="Open Sans" pitchFamily="34" charset="0"/>
                <a:ea typeface="Open Sans" pitchFamily="34" charset="-122"/>
                <a:cs typeface="Open Sans" pitchFamily="34" charset="-120"/>
              </a:rPr>
              <a:t>HostBGP to two leaves</a:t>
            </a:r>
            <a:endParaRPr lang="en-US" sz="1300" dirty="0"/>
          </a:p>
        </p:txBody>
      </p:sp>
      <p:sp>
        <p:nvSpPr>
          <p:cNvPr id="12" name="Text 9"/>
          <p:cNvSpPr/>
          <p:nvPr/>
        </p:nvSpPr>
        <p:spPr>
          <a:xfrm>
            <a:off x="965200" y="2699990"/>
            <a:ext cx="2563876" cy="48766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9194D"/>
                </a:solidFill>
                <a:latin typeface="Open Sans" pitchFamily="34" charset="0"/>
                <a:ea typeface="Open Sans" pitchFamily="34" charset="-122"/>
                <a:cs typeface="Open Sans" pitchFamily="34" charset="-120"/>
              </a:rPr>
              <a:t>In-band management</a:t>
            </a:r>
            <a:endParaRPr lang="en-US" sz="1300" dirty="0"/>
          </a:p>
          <a:p>
            <a:pPr algn="l" indent="0" marL="0">
              <a:lnSpc>
                <a:spcPts val="1820"/>
              </a:lnSpc>
              <a:buNone/>
            </a:pPr>
            <a:r>
              <a:rPr lang="en-US" sz="1300" dirty="0">
                <a:solidFill>
                  <a:srgbClr val="19194D"/>
                </a:solidFill>
                <a:latin typeface="Open Sans" pitchFamily="34" charset="0"/>
                <a:ea typeface="Open Sans" pitchFamily="34" charset="-122"/>
                <a:cs typeface="Open Sans" pitchFamily="34" charset="-120"/>
              </a:rPr>
              <a:t>Hedgehog-managed · DS2000</a:t>
            </a:r>
            <a:endParaRPr lang="en-US" sz="1300" dirty="0"/>
          </a:p>
        </p:txBody>
      </p:sp>
      <p:sp>
        <p:nvSpPr>
          <p:cNvPr id="13" name="Text 10"/>
          <p:cNvSpPr/>
          <p:nvPr/>
        </p:nvSpPr>
        <p:spPr>
          <a:xfrm>
            <a:off x="965200" y="3969990"/>
            <a:ext cx="2563876" cy="48766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5F6062"/>
                </a:solidFill>
                <a:latin typeface="Open Sans" pitchFamily="34" charset="0"/>
                <a:ea typeface="Open Sans" pitchFamily="34" charset="-122"/>
                <a:cs typeface="Open Sans" pitchFamily="34" charset="-120"/>
              </a:rPr>
              <a:t>Out-of-band</a:t>
            </a:r>
            <a:endParaRPr lang="en-US" sz="1300" dirty="0"/>
          </a:p>
          <a:p>
            <a:pPr algn="l" indent="0" marL="0">
              <a:lnSpc>
                <a:spcPts val="1820"/>
              </a:lnSpc>
              <a:buNone/>
            </a:pPr>
            <a:r>
              <a:rPr lang="en-US" sz="1300" dirty="0">
                <a:solidFill>
                  <a:srgbClr val="5F6062"/>
                </a:solidFill>
                <a:latin typeface="Open Sans" pitchFamily="34" charset="0"/>
                <a:ea typeface="Open Sans" pitchFamily="34" charset="-122"/>
                <a:cs typeface="Open Sans" pitchFamily="34" charset="-120"/>
              </a:rPr>
              <a:t>BMCs only · DS1000</a:t>
            </a:r>
            <a:endParaRPr lang="en-US" sz="1300" dirty="0"/>
          </a:p>
        </p:txBody>
      </p:sp>
      <p:sp>
        <p:nvSpPr>
          <p:cNvPr id="14" name="Text 11"/>
          <p:cNvSpPr/>
          <p:nvPr/>
        </p:nvSpPr>
        <p:spPr>
          <a:xfrm>
            <a:off x="7620000" y="3436590"/>
            <a:ext cx="10033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2D4310"/>
                </a:solidFill>
                <a:latin typeface="Open Sans" pitchFamily="34" charset="0"/>
                <a:ea typeface="Open Sans" pitchFamily="34" charset="-122"/>
                <a:cs typeface="Open Sans" pitchFamily="34" charset="-120"/>
              </a:rPr>
              <a:t>8 × 400G</a:t>
            </a:r>
            <a:endParaRPr lang="en-US" sz="1200" dirty="0"/>
          </a:p>
        </p:txBody>
      </p:sp>
      <p:sp>
        <p:nvSpPr>
          <p:cNvPr id="15" name="Text 12"/>
          <p:cNvSpPr/>
          <p:nvPr/>
        </p:nvSpPr>
        <p:spPr>
          <a:xfrm>
            <a:off x="7620000" y="4630390"/>
            <a:ext cx="10033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343895"/>
                </a:solidFill>
                <a:latin typeface="Open Sans" pitchFamily="34" charset="0"/>
                <a:ea typeface="Open Sans" pitchFamily="34" charset="-122"/>
                <a:cs typeface="Open Sans" pitchFamily="34" charset="-120"/>
              </a:rPr>
              <a:t>2 × 200G</a:t>
            </a:r>
            <a:endParaRPr lang="en-US" sz="1200" dirty="0"/>
          </a:p>
        </p:txBody>
      </p:sp>
      <p:sp>
        <p:nvSpPr>
          <p:cNvPr id="16" name="Text 13"/>
          <p:cNvSpPr/>
          <p:nvPr/>
        </p:nvSpPr>
        <p:spPr>
          <a:xfrm>
            <a:off x="812800" y="4757390"/>
            <a:ext cx="287782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47678"/>
                </a:solidFill>
                <a:latin typeface="Open Sans" pitchFamily="34" charset="0"/>
                <a:ea typeface="Open Sans" pitchFamily="34" charset="-122"/>
                <a:cs typeface="Open Sans" pitchFamily="34" charset="-120"/>
              </a:rPr>
              <a:t>Not Hedgehog-managed</a:t>
            </a:r>
            <a:endParaRPr lang="en-US" sz="1200" dirty="0"/>
          </a:p>
        </p:txBody>
      </p:sp>
      <p:sp>
        <p:nvSpPr>
          <p:cNvPr id="17" name="Text 14"/>
          <p:cNvSpPr/>
          <p:nvPr/>
        </p:nvSpPr>
        <p:spPr>
          <a:xfrm>
            <a:off x="812800" y="5252690"/>
            <a:ext cx="4800699" cy="340320"/>
          </a:xfrm>
          <a:prstGeom prst="roundRect">
            <a:avLst>
              <a:gd name="adj" fmla="val 50000"/>
            </a:avLst>
          </a:prstGeom>
          <a:solidFill>
            <a:srgbClr val="EEF1EA"/>
          </a:solidFill>
          <a:ln/>
        </p:spPr>
        <p:txBody>
          <a:bodyPr wrap="none" lIns="0" tIns="0" rIns="0" bIns="0" rtlCol="0" anchor="ctr">
            <a:normAutofit/>
          </a:bodyPr>
          <a:lstStyle/>
          <a:p>
            <a:pPr algn="ctr" indent="0" marL="0">
              <a:lnSpc>
                <a:spcPts val="1680"/>
              </a:lnSpc>
              <a:buNone/>
            </a:pPr>
            <a:r>
              <a:rPr lang="en-US" sz="1200" b="1" dirty="0">
                <a:solidFill>
                  <a:srgbClr val="19194D"/>
                </a:solidFill>
                <a:latin typeface="Open Sans" pitchFamily="34" charset="0"/>
                <a:ea typeface="Open Sans" pitchFamily="34" charset="-122"/>
                <a:cs typeface="Open Sans" pitchFamily="34" charset="-120"/>
              </a:rPr>
              <a:t>Minimal profile:</a:t>
            </a:r>
            <a:r>
              <a:rPr lang="en-US" sz="1200" dirty="0">
                <a:solidFill>
                  <a:srgbClr val="19194D"/>
                </a:solidFill>
                <a:latin typeface="Open Sans" pitchFamily="34" charset="0"/>
                <a:ea typeface="Open Sans" pitchFamily="34" charset="-122"/>
                <a:cs typeface="Open Sans" pitchFamily="34" charset="-120"/>
              </a:rPr>
              <a:t> front-end and storage converged · 4 networks</a:t>
            </a:r>
            <a:endParaRPr lang="en-US" sz="1200" dirty="0"/>
          </a:p>
        </p:txBody>
      </p:sp>
      <p:sp>
        <p:nvSpPr>
          <p:cNvPr id="18" name="Text 15"/>
          <p:cNvSpPr/>
          <p:nvPr/>
        </p:nvSpPr>
        <p:spPr>
          <a:xfrm>
            <a:off x="5765899" y="5252690"/>
            <a:ext cx="2733328" cy="340320"/>
          </a:xfrm>
          <a:prstGeom prst="roundRect">
            <a:avLst>
              <a:gd name="adj" fmla="val 50000"/>
            </a:avLst>
          </a:prstGeom>
          <a:solidFill>
            <a:srgbClr val="EEF1EA"/>
          </a:solidFill>
          <a:ln/>
        </p:spPr>
        <p:txBody>
          <a:bodyPr wrap="none" lIns="0" tIns="0" rIns="0" bIns="0" rtlCol="0" anchor="ctr">
            <a:normAutofit/>
          </a:bodyPr>
          <a:lstStyle/>
          <a:p>
            <a:pPr algn="ctr" indent="0" marL="0">
              <a:lnSpc>
                <a:spcPts val="1680"/>
              </a:lnSpc>
              <a:buNone/>
            </a:pPr>
            <a:r>
              <a:rPr lang="en-US" sz="1200" b="1" dirty="0">
                <a:solidFill>
                  <a:srgbClr val="19194D"/>
                </a:solidFill>
                <a:latin typeface="Open Sans" pitchFamily="34" charset="0"/>
                <a:ea typeface="Open Sans" pitchFamily="34" charset="-122"/>
                <a:cs typeface="Open Sans" pitchFamily="34" charset="-120"/>
              </a:rPr>
              <a:t>Full profile:</a:t>
            </a:r>
            <a:r>
              <a:rPr lang="en-US" sz="1200" dirty="0">
                <a:solidFill>
                  <a:srgbClr val="19194D"/>
                </a:solidFill>
                <a:latin typeface="Open Sans" pitchFamily="34" charset="0"/>
                <a:ea typeface="Open Sans" pitchFamily="34" charset="-122"/>
                <a:cs typeface="Open Sans" pitchFamily="34" charset="-120"/>
              </a:rPr>
              <a:t> separate · 5 networks</a:t>
            </a:r>
            <a:endParaRPr lang="en-US" sz="1200" dirty="0"/>
          </a:p>
        </p:txBody>
      </p:sp>
      <p:sp>
        <p:nvSpPr>
          <p:cNvPr id="19" name="Text 16"/>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47678"/>
                </a:solidFill>
                <a:latin typeface="Open Sans" pitchFamily="34" charset="0"/>
                <a:ea typeface="Open Sans" pitchFamily="34" charset="-122"/>
                <a:cs typeface="Open Sans" pitchFamily="34" charset="-120"/>
              </a:rPr>
              <a:t>Each NIC is GPU-affinitized over the node's internal PCIe switches · scale-up NVLink stays inside the chassis</a:t>
            </a:r>
            <a:endParaRPr lang="en-US" sz="1200" dirty="0"/>
          </a:p>
        </p:txBody>
      </p:sp>
      <p:sp>
        <p:nvSpPr>
          <p:cNvPr id="20" name="Text 1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47678"/>
                </a:solidFill>
                <a:latin typeface="Open Sans" pitchFamily="34" charset="0"/>
                <a:ea typeface="Open Sans" pitchFamily="34" charset="-122"/>
                <a:cs typeface="Open Sans" pitchFamily="34" charset="-120"/>
              </a:rPr>
              <a:t>05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TOPOLOGY</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19194D"/>
                </a:solidFill>
                <a:latin typeface="Open Sans" pitchFamily="34" charset="0"/>
                <a:ea typeface="Open Sans" pitchFamily="34" charset="-122"/>
                <a:cs typeface="Open Sans" pitchFamily="34" charset="-120"/>
              </a:rPr>
              <a:t>SAME SWITCHES, DIFFERENT WIRING</a:t>
            </a:r>
            <a:endParaRPr lang="en-US" sz="2800" dirty="0"/>
          </a:p>
        </p:txBody>
      </p:sp>
      <p:sp>
        <p:nvSpPr>
          <p:cNvPr id="5" name="Text 3"/>
          <p:cNvSpPr/>
          <p:nvPr/>
        </p:nvSpPr>
        <p:spPr>
          <a:xfrm>
            <a:off x="812800" y="2071390"/>
            <a:ext cx="5232400"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Single-homed Clos</a:t>
            </a:r>
            <a:endParaRPr lang="en-US" sz="1800" dirty="0"/>
          </a:p>
        </p:txBody>
      </p:sp>
      <p:pic>
        <p:nvPicPr>
          <p:cNvPr id="6" name="Image 0" descr="Single-homed Clos wiring: four nodes with eight rail NICs each, connected to two leaves">    </p:cNvPr>
          <p:cNvPicPr>
            <a:picLocks noChangeAspect="1"/>
          </p:cNvPicPr>
          <p:nvPr/>
        </p:nvPicPr>
        <p:blipFill>
          <a:blip r:embed="rId1"/>
          <a:srcRect l="0" r="0" t="0" b="0"/>
          <a:stretch/>
        </p:blipFill>
        <p:spPr>
          <a:xfrm>
            <a:off x="812800" y="2447280"/>
            <a:ext cx="5080000" cy="2540000"/>
          </a:xfrm>
          <a:prstGeom prst="rect">
            <a:avLst/>
          </a:prstGeom>
        </p:spPr>
      </p:pic>
      <p:sp>
        <p:nvSpPr>
          <p:cNvPr id="7" name="Text 4"/>
          <p:cNvSpPr/>
          <p:nvPr/>
        </p:nvSpPr>
        <p:spPr>
          <a:xfrm>
            <a:off x="1676400" y="2618730"/>
            <a:ext cx="13208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19194D"/>
                </a:solidFill>
                <a:latin typeface="Open Sans" pitchFamily="34" charset="0"/>
                <a:ea typeface="Open Sans" pitchFamily="34" charset="-122"/>
                <a:cs typeface="Open Sans" pitchFamily="34" charset="-120"/>
              </a:rPr>
              <a:t>Leaf 1</a:t>
            </a:r>
            <a:endParaRPr lang="en-US" sz="1200" dirty="0"/>
          </a:p>
        </p:txBody>
      </p:sp>
      <p:sp>
        <p:nvSpPr>
          <p:cNvPr id="8" name="Text 5"/>
          <p:cNvSpPr/>
          <p:nvPr/>
        </p:nvSpPr>
        <p:spPr>
          <a:xfrm>
            <a:off x="3708400" y="2618730"/>
            <a:ext cx="13208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19194D"/>
                </a:solidFill>
                <a:latin typeface="Open Sans" pitchFamily="34" charset="0"/>
                <a:ea typeface="Open Sans" pitchFamily="34" charset="-122"/>
                <a:cs typeface="Open Sans" pitchFamily="34" charset="-120"/>
              </a:rPr>
              <a:t>Leaf 2</a:t>
            </a:r>
            <a:endParaRPr lang="en-US" sz="1200" dirty="0"/>
          </a:p>
        </p:txBody>
      </p:sp>
      <p:sp>
        <p:nvSpPr>
          <p:cNvPr id="9" name="Text 6"/>
          <p:cNvSpPr/>
          <p:nvPr/>
        </p:nvSpPr>
        <p:spPr>
          <a:xfrm>
            <a:off x="787400" y="4580880"/>
            <a:ext cx="11684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Node 1</a:t>
            </a:r>
            <a:endParaRPr lang="en-US" sz="1200" dirty="0"/>
          </a:p>
        </p:txBody>
      </p:sp>
      <p:sp>
        <p:nvSpPr>
          <p:cNvPr id="10" name="Text 7"/>
          <p:cNvSpPr/>
          <p:nvPr/>
        </p:nvSpPr>
        <p:spPr>
          <a:xfrm>
            <a:off x="2108200" y="4580880"/>
            <a:ext cx="11684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Node 2</a:t>
            </a:r>
            <a:endParaRPr lang="en-US" sz="1200" dirty="0"/>
          </a:p>
        </p:txBody>
      </p:sp>
      <p:sp>
        <p:nvSpPr>
          <p:cNvPr id="11" name="Text 8"/>
          <p:cNvSpPr/>
          <p:nvPr/>
        </p:nvSpPr>
        <p:spPr>
          <a:xfrm>
            <a:off x="3429000" y="4580880"/>
            <a:ext cx="11684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Node 3</a:t>
            </a:r>
            <a:endParaRPr lang="en-US" sz="1200" dirty="0"/>
          </a:p>
        </p:txBody>
      </p:sp>
      <p:sp>
        <p:nvSpPr>
          <p:cNvPr id="12" name="Text 9"/>
          <p:cNvSpPr/>
          <p:nvPr/>
        </p:nvSpPr>
        <p:spPr>
          <a:xfrm>
            <a:off x="4749800" y="4580880"/>
            <a:ext cx="11684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Node 4</a:t>
            </a:r>
            <a:endParaRPr lang="en-US" sz="1200" dirty="0"/>
          </a:p>
        </p:txBody>
      </p:sp>
      <p:sp>
        <p:nvSpPr>
          <p:cNvPr id="13" name="Text 10"/>
          <p:cNvSpPr/>
          <p:nvPr/>
        </p:nvSpPr>
        <p:spPr>
          <a:xfrm>
            <a:off x="812800" y="5088880"/>
            <a:ext cx="5232400"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All 8 NICs of a node on one leaf. All traffic between co-located nodes stays local.</a:t>
            </a:r>
            <a:endParaRPr lang="en-US" sz="1400" dirty="0"/>
          </a:p>
        </p:txBody>
      </p:sp>
      <p:sp>
        <p:nvSpPr>
          <p:cNvPr id="14" name="Text 11"/>
          <p:cNvSpPr/>
          <p:nvPr/>
        </p:nvSpPr>
        <p:spPr>
          <a:xfrm>
            <a:off x="6299200" y="2071390"/>
            <a:ext cx="5232400"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Rail-optimized</a:t>
            </a:r>
            <a:endParaRPr lang="en-US" sz="1800" dirty="0"/>
          </a:p>
        </p:txBody>
      </p:sp>
      <p:pic>
        <p:nvPicPr>
          <p:cNvPr id="15" name="Image 1" descr="Rail-optimized wiring: four nodes with eight rail NICs each, connected to two leaves">    </p:cNvPr>
          <p:cNvPicPr>
            <a:picLocks noChangeAspect="1"/>
          </p:cNvPicPr>
          <p:nvPr/>
        </p:nvPicPr>
        <p:blipFill>
          <a:blip r:embed="rId2"/>
          <a:srcRect l="0" r="0" t="0" b="0"/>
          <a:stretch/>
        </p:blipFill>
        <p:spPr>
          <a:xfrm>
            <a:off x="6299200" y="2447280"/>
            <a:ext cx="5080000" cy="2540000"/>
          </a:xfrm>
          <a:prstGeom prst="rect">
            <a:avLst/>
          </a:prstGeom>
        </p:spPr>
      </p:pic>
      <p:sp>
        <p:nvSpPr>
          <p:cNvPr id="16" name="Text 12"/>
          <p:cNvSpPr/>
          <p:nvPr/>
        </p:nvSpPr>
        <p:spPr>
          <a:xfrm>
            <a:off x="7162800" y="2618730"/>
            <a:ext cx="13208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19194D"/>
                </a:solidFill>
                <a:latin typeface="Open Sans" pitchFamily="34" charset="0"/>
                <a:ea typeface="Open Sans" pitchFamily="34" charset="-122"/>
                <a:cs typeface="Open Sans" pitchFamily="34" charset="-120"/>
              </a:rPr>
              <a:t>Leaf 1</a:t>
            </a:r>
            <a:endParaRPr lang="en-US" sz="1200" dirty="0"/>
          </a:p>
        </p:txBody>
      </p:sp>
      <p:sp>
        <p:nvSpPr>
          <p:cNvPr id="17" name="Text 13"/>
          <p:cNvSpPr/>
          <p:nvPr/>
        </p:nvSpPr>
        <p:spPr>
          <a:xfrm>
            <a:off x="9194800" y="2618730"/>
            <a:ext cx="13208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19194D"/>
                </a:solidFill>
                <a:latin typeface="Open Sans" pitchFamily="34" charset="0"/>
                <a:ea typeface="Open Sans" pitchFamily="34" charset="-122"/>
                <a:cs typeface="Open Sans" pitchFamily="34" charset="-120"/>
              </a:rPr>
              <a:t>Leaf 2</a:t>
            </a:r>
            <a:endParaRPr lang="en-US" sz="1200" dirty="0"/>
          </a:p>
        </p:txBody>
      </p:sp>
      <p:sp>
        <p:nvSpPr>
          <p:cNvPr id="18" name="Text 14"/>
          <p:cNvSpPr/>
          <p:nvPr/>
        </p:nvSpPr>
        <p:spPr>
          <a:xfrm>
            <a:off x="6273800" y="4580880"/>
            <a:ext cx="11684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Node 1</a:t>
            </a:r>
            <a:endParaRPr lang="en-US" sz="1200" dirty="0"/>
          </a:p>
        </p:txBody>
      </p:sp>
      <p:sp>
        <p:nvSpPr>
          <p:cNvPr id="19" name="Text 15"/>
          <p:cNvSpPr/>
          <p:nvPr/>
        </p:nvSpPr>
        <p:spPr>
          <a:xfrm>
            <a:off x="7594600" y="4580880"/>
            <a:ext cx="11684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Node 2</a:t>
            </a:r>
            <a:endParaRPr lang="en-US" sz="1200" dirty="0"/>
          </a:p>
        </p:txBody>
      </p:sp>
      <p:sp>
        <p:nvSpPr>
          <p:cNvPr id="20" name="Text 16"/>
          <p:cNvSpPr/>
          <p:nvPr/>
        </p:nvSpPr>
        <p:spPr>
          <a:xfrm>
            <a:off x="8915400" y="4580880"/>
            <a:ext cx="11684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Node 3</a:t>
            </a:r>
            <a:endParaRPr lang="en-US" sz="1200" dirty="0"/>
          </a:p>
        </p:txBody>
      </p:sp>
      <p:sp>
        <p:nvSpPr>
          <p:cNvPr id="21" name="Text 17"/>
          <p:cNvSpPr/>
          <p:nvPr/>
        </p:nvSpPr>
        <p:spPr>
          <a:xfrm>
            <a:off x="10236200" y="4580880"/>
            <a:ext cx="11684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Node 4</a:t>
            </a:r>
            <a:endParaRPr lang="en-US" sz="1200" dirty="0"/>
          </a:p>
        </p:txBody>
      </p:sp>
      <p:sp>
        <p:nvSpPr>
          <p:cNvPr id="22" name="Text 18"/>
          <p:cNvSpPr/>
          <p:nvPr/>
        </p:nvSpPr>
        <p:spPr>
          <a:xfrm>
            <a:off x="6299200" y="5088880"/>
            <a:ext cx="5232400"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Rails 1–4 of every node on Leaf 1, rails 5–8 on Leaf 2. Intra-rail traffic stays local.</a:t>
            </a:r>
            <a:endParaRPr lang="en-US" sz="1400" dirty="0"/>
          </a:p>
        </p:txBody>
      </p:sp>
      <p:sp>
        <p:nvSpPr>
          <p:cNvPr id="23" name="Text 19"/>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47678"/>
                </a:solidFill>
                <a:latin typeface="Open Sans" pitchFamily="34" charset="0"/>
                <a:ea typeface="Open Sans" pitchFamily="34" charset="-122"/>
                <a:cs typeface="Open Sans" pitchFamily="34" charset="-120"/>
              </a:rPr>
              <a:t>Green = rails 1–4 · blue = rails 5–8 · leaf and spine counts, ports and oversubscription are identical</a:t>
            </a:r>
            <a:endParaRPr lang="en-US" sz="1200" dirty="0"/>
          </a:p>
        </p:txBody>
      </p:sp>
      <p:sp>
        <p:nvSpPr>
          <p:cNvPr id="24" name="Text 20"/>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47678"/>
                </a:solidFill>
                <a:latin typeface="Open Sans" pitchFamily="34" charset="0"/>
                <a:ea typeface="Open Sans" pitchFamily="34" charset="-122"/>
                <a:cs typeface="Open Sans" pitchFamily="34" charset="-120"/>
              </a:rPr>
              <a:t>06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9194D"/>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8DC63F"/>
                </a:solidFill>
                <a:latin typeface="Open Sans" pitchFamily="34" charset="0"/>
                <a:ea typeface="Open Sans" pitchFamily="34" charset="-122"/>
                <a:cs typeface="Open Sans" pitchFamily="34" charset="-120"/>
              </a:rPr>
              <a:t>TOPOLOGY</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FFFFFF"/>
                </a:solidFill>
                <a:latin typeface="Open Sans" pitchFamily="34" charset="0"/>
                <a:ea typeface="Open Sans" pitchFamily="34" charset="-122"/>
                <a:cs typeface="Open Sans" pitchFamily="34" charset="-120"/>
              </a:rPr>
              <a:t>DUAL-PLANE DOUBLES THE RAIL DOMAIN</a:t>
            </a:r>
            <a:endParaRPr lang="en-US" sz="2800" dirty="0"/>
          </a:p>
        </p:txBody>
      </p:sp>
      <p:sp>
        <p:nvSpPr>
          <p:cNvPr id="5" name="Text 3"/>
          <p:cNvSpPr/>
          <p:nvPr/>
        </p:nvSpPr>
        <p:spPr>
          <a:xfrm>
            <a:off x="812800" y="185043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8DC63F"/>
                </a:solidFill>
                <a:latin typeface="Open Sans" pitchFamily="34" charset="0"/>
                <a:ea typeface="Open Sans" pitchFamily="34" charset="-122"/>
                <a:cs typeface="Open Sans" pitchFamily="34" charset="-120"/>
              </a:rPr>
              <a:t>LARGEST FIRST-HOP RAIL DOMAIN, XPU-NODES</a:t>
            </a:r>
            <a:endParaRPr lang="en-US" sz="1200" dirty="0"/>
          </a:p>
        </p:txBody>
      </p:sp>
      <p:pic>
        <p:nvPicPr>
          <p:cNvPr id="6" name="Image 0" descr="Max first-hop rail domain: single-plane 1x400G 64 nodes, dual-plane 2x200G 128 nodes, dual-plane 2x400G 64 nodes per plane">    </p:cNvPr>
          <p:cNvPicPr>
            <a:picLocks noChangeAspect="1"/>
          </p:cNvPicPr>
          <p:nvPr/>
        </p:nvPicPr>
        <p:blipFill>
          <a:blip r:embed="rId1"/>
          <a:srcRect l="-20" r="-20" t="0" b="0"/>
          <a:stretch/>
        </p:blipFill>
        <p:spPr>
          <a:xfrm>
            <a:off x="812800" y="2368550"/>
            <a:ext cx="10566400" cy="2032000"/>
          </a:xfrm>
          <a:prstGeom prst="rect">
            <a:avLst/>
          </a:prstGeom>
        </p:spPr>
      </p:pic>
      <p:sp>
        <p:nvSpPr>
          <p:cNvPr id="7" name="Text 4"/>
          <p:cNvSpPr/>
          <p:nvPr/>
        </p:nvSpPr>
        <p:spPr>
          <a:xfrm>
            <a:off x="728980" y="2470150"/>
            <a:ext cx="2877820" cy="523180"/>
          </a:xfrm>
          <a:prstGeom prst="rect">
            <a:avLst/>
          </a:prstGeom>
          <a:noFill/>
          <a:ln/>
        </p:spPr>
        <p:txBody>
          <a:bodyPr wrap="square" lIns="0" tIns="0" rIns="0" bIns="0" rtlCol="0" anchor="t">
            <a:normAutofit/>
          </a:bodyPr>
          <a:lstStyle/>
          <a:p>
            <a:pPr algn="r" indent="0" marL="0">
              <a:lnSpc>
                <a:spcPts val="1960"/>
              </a:lnSpc>
              <a:buNone/>
            </a:pPr>
            <a:r>
              <a:rPr lang="en-US" sz="1400" dirty="0">
                <a:solidFill>
                  <a:srgbClr val="FFFFFF"/>
                </a:solidFill>
                <a:latin typeface="Open Sans" pitchFamily="34" charset="0"/>
                <a:ea typeface="Open Sans" pitchFamily="34" charset="-122"/>
                <a:cs typeface="Open Sans" pitchFamily="34" charset="-120"/>
              </a:rPr>
              <a:t>Single-plane</a:t>
            </a:r>
            <a:endParaRPr lang="en-US" sz="1400" dirty="0"/>
          </a:p>
          <a:p>
            <a:pPr algn="r" indent="0" marL="0">
              <a:lnSpc>
                <a:spcPts val="1960"/>
              </a:lnSpc>
              <a:buNone/>
            </a:pPr>
            <a:r>
              <a:rPr lang="en-US" sz="1400" dirty="0">
                <a:solidFill>
                  <a:srgbClr val="FFFFFF"/>
                </a:solidFill>
                <a:latin typeface="Open Sans" pitchFamily="34" charset="0"/>
                <a:ea typeface="Open Sans" pitchFamily="34" charset="-122"/>
                <a:cs typeface="Open Sans" pitchFamily="34" charset="-120"/>
              </a:rPr>
              <a:t>1×400G · CX-7</a:t>
            </a:r>
            <a:endParaRPr lang="en-US" sz="1400" dirty="0"/>
          </a:p>
        </p:txBody>
      </p:sp>
      <p:sp>
        <p:nvSpPr>
          <p:cNvPr id="8" name="Text 5"/>
          <p:cNvSpPr/>
          <p:nvPr/>
        </p:nvSpPr>
        <p:spPr>
          <a:xfrm>
            <a:off x="7505700" y="2559050"/>
            <a:ext cx="1962150"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FFFFFF"/>
                </a:solidFill>
                <a:latin typeface="Open Sans" pitchFamily="34" charset="0"/>
                <a:ea typeface="Open Sans" pitchFamily="34" charset="-122"/>
                <a:cs typeface="Open Sans" pitchFamily="34" charset="-120"/>
              </a:rPr>
              <a:t>64 nodes</a:t>
            </a:r>
            <a:endParaRPr lang="en-US" sz="1800" dirty="0"/>
          </a:p>
        </p:txBody>
      </p:sp>
      <p:sp>
        <p:nvSpPr>
          <p:cNvPr id="9" name="Text 6"/>
          <p:cNvSpPr/>
          <p:nvPr/>
        </p:nvSpPr>
        <p:spPr>
          <a:xfrm>
            <a:off x="728980" y="3168650"/>
            <a:ext cx="2877820" cy="523180"/>
          </a:xfrm>
          <a:prstGeom prst="rect">
            <a:avLst/>
          </a:prstGeom>
          <a:noFill/>
          <a:ln/>
        </p:spPr>
        <p:txBody>
          <a:bodyPr wrap="square" lIns="0" tIns="0" rIns="0" bIns="0" rtlCol="0" anchor="t">
            <a:normAutofit/>
          </a:bodyPr>
          <a:lstStyle/>
          <a:p>
            <a:pPr algn="r" indent="0" marL="0">
              <a:lnSpc>
                <a:spcPts val="1960"/>
              </a:lnSpc>
              <a:buNone/>
            </a:pPr>
            <a:r>
              <a:rPr lang="en-US" sz="1400" dirty="0">
                <a:solidFill>
                  <a:srgbClr val="FFFFFF"/>
                </a:solidFill>
                <a:latin typeface="Open Sans" pitchFamily="34" charset="0"/>
                <a:ea typeface="Open Sans" pitchFamily="34" charset="-122"/>
                <a:cs typeface="Open Sans" pitchFamily="34" charset="-120"/>
              </a:rPr>
              <a:t>Dual-plane</a:t>
            </a:r>
            <a:endParaRPr lang="en-US" sz="1400" dirty="0"/>
          </a:p>
          <a:p>
            <a:pPr algn="r" indent="0" marL="0">
              <a:lnSpc>
                <a:spcPts val="1960"/>
              </a:lnSpc>
              <a:buNone/>
            </a:pPr>
            <a:r>
              <a:rPr lang="en-US" sz="1400" dirty="0">
                <a:solidFill>
                  <a:srgbClr val="FFFFFF"/>
                </a:solidFill>
                <a:latin typeface="Open Sans" pitchFamily="34" charset="0"/>
                <a:ea typeface="Open Sans" pitchFamily="34" charset="-122"/>
                <a:cs typeface="Open Sans" pitchFamily="34" charset="-120"/>
              </a:rPr>
              <a:t>2×200G</a:t>
            </a:r>
            <a:endParaRPr lang="en-US" sz="1400" dirty="0"/>
          </a:p>
        </p:txBody>
      </p:sp>
      <p:sp>
        <p:nvSpPr>
          <p:cNvPr id="10" name="Text 7"/>
          <p:cNvSpPr/>
          <p:nvPr/>
        </p:nvSpPr>
        <p:spPr>
          <a:xfrm>
            <a:off x="10998200" y="3257550"/>
            <a:ext cx="1962150"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8DC63F"/>
                </a:solidFill>
                <a:latin typeface="Open Sans" pitchFamily="34" charset="0"/>
                <a:ea typeface="Open Sans" pitchFamily="34" charset="-122"/>
                <a:cs typeface="Open Sans" pitchFamily="34" charset="-120"/>
              </a:rPr>
              <a:t>128 nodes</a:t>
            </a:r>
            <a:endParaRPr lang="en-US" sz="1800" dirty="0"/>
          </a:p>
        </p:txBody>
      </p:sp>
      <p:sp>
        <p:nvSpPr>
          <p:cNvPr id="11" name="Text 8"/>
          <p:cNvSpPr/>
          <p:nvPr/>
        </p:nvSpPr>
        <p:spPr>
          <a:xfrm>
            <a:off x="728980" y="3867150"/>
            <a:ext cx="2877820" cy="523180"/>
          </a:xfrm>
          <a:prstGeom prst="rect">
            <a:avLst/>
          </a:prstGeom>
          <a:noFill/>
          <a:ln/>
        </p:spPr>
        <p:txBody>
          <a:bodyPr wrap="square" lIns="0" tIns="0" rIns="0" bIns="0" rtlCol="0" anchor="t">
            <a:normAutofit/>
          </a:bodyPr>
          <a:lstStyle/>
          <a:p>
            <a:pPr algn="r" indent="0" marL="0">
              <a:lnSpc>
                <a:spcPts val="1960"/>
              </a:lnSpc>
              <a:buNone/>
            </a:pPr>
            <a:r>
              <a:rPr lang="en-US" sz="1400" dirty="0">
                <a:solidFill>
                  <a:srgbClr val="FFFFFF"/>
                </a:solidFill>
                <a:latin typeface="Open Sans" pitchFamily="34" charset="0"/>
                <a:ea typeface="Open Sans" pitchFamily="34" charset="-122"/>
                <a:cs typeface="Open Sans" pitchFamily="34" charset="-120"/>
              </a:rPr>
              <a:t>Dual-plane</a:t>
            </a:r>
            <a:endParaRPr lang="en-US" sz="1400" dirty="0"/>
          </a:p>
          <a:p>
            <a:pPr algn="r" indent="0" marL="0">
              <a:lnSpc>
                <a:spcPts val="1960"/>
              </a:lnSpc>
              <a:buNone/>
            </a:pPr>
            <a:r>
              <a:rPr lang="en-US" sz="1400" dirty="0">
                <a:solidFill>
                  <a:srgbClr val="FFFFFF"/>
                </a:solidFill>
                <a:latin typeface="Open Sans" pitchFamily="34" charset="0"/>
                <a:ea typeface="Open Sans" pitchFamily="34" charset="-122"/>
                <a:cs typeface="Open Sans" pitchFamily="34" charset="-120"/>
              </a:rPr>
              <a:t>2×400G · CX-8</a:t>
            </a:r>
            <a:endParaRPr lang="en-US" sz="1400" dirty="0"/>
          </a:p>
        </p:txBody>
      </p:sp>
      <p:sp>
        <p:nvSpPr>
          <p:cNvPr id="12" name="Text 9"/>
          <p:cNvSpPr/>
          <p:nvPr/>
        </p:nvSpPr>
        <p:spPr>
          <a:xfrm>
            <a:off x="7505700" y="3956050"/>
            <a:ext cx="1962150"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FFFFFF"/>
                </a:solidFill>
                <a:latin typeface="Open Sans" pitchFamily="34" charset="0"/>
                <a:ea typeface="Open Sans" pitchFamily="34" charset="-122"/>
                <a:cs typeface="Open Sans" pitchFamily="34" charset="-120"/>
              </a:rPr>
              <a:t>64 per plane</a:t>
            </a:r>
            <a:endParaRPr lang="en-US" sz="1800" dirty="0"/>
          </a:p>
        </p:txBody>
      </p:sp>
      <p:sp>
        <p:nvSpPr>
          <p:cNvPr id="13" name="Shape 10"/>
          <p:cNvSpPr/>
          <p:nvPr/>
        </p:nvSpPr>
        <p:spPr>
          <a:xfrm>
            <a:off x="812800" y="4705350"/>
            <a:ext cx="3386634" cy="1102271"/>
          </a:xfrm>
          <a:prstGeom prst="roundRect">
            <a:avLst>
              <a:gd name="adj" fmla="val 3457"/>
            </a:avLst>
          </a:prstGeom>
          <a:solidFill>
            <a:srgbClr val="262673"/>
          </a:solidFill>
          <a:ln/>
        </p:spPr>
      </p:sp>
      <p:sp>
        <p:nvSpPr>
          <p:cNvPr id="14" name="Shape 11"/>
          <p:cNvSpPr/>
          <p:nvPr/>
        </p:nvSpPr>
        <p:spPr>
          <a:xfrm>
            <a:off x="812800" y="4705350"/>
            <a:ext cx="3386634" cy="1102271"/>
          </a:xfrm>
          <a:custGeom>
            <a:avLst/>
            <a:gdLst/>
            <a:ahLst/>
            <a:cxnLst/>
            <a:rect l="l" t="t" r="r" b="b"/>
            <a:pathLst>
              <a:path w="3386634" h="1102271">
                <a:moveTo>
                  <a:pt x="0" y="38100"/>
                </a:moveTo>
                <a:lnTo>
                  <a:pt x="0" y="38100"/>
                </a:lnTo>
                <a:arcTo hR="38100" wR="38100" stAng="10800000" swAng="5400000"/>
                <a:lnTo>
                  <a:pt x="3348534" y="0"/>
                </a:lnTo>
                <a:arcTo hR="38100" wR="38100" stAng="16200000" swAng="5400000"/>
                <a:lnTo>
                  <a:pt x="3386634" y="38100"/>
                </a:lnTo>
                <a:lnTo>
                  <a:pt x="0" y="38100"/>
                </a:lnTo>
                <a:close/>
              </a:path>
            </a:pathLst>
          </a:custGeom>
          <a:solidFill>
            <a:srgbClr val="8DC63F"/>
          </a:solidFill>
          <a:ln/>
        </p:spPr>
      </p:sp>
      <p:sp>
        <p:nvSpPr>
          <p:cNvPr id="15" name="Text 12"/>
          <p:cNvSpPr/>
          <p:nvPr/>
        </p:nvSpPr>
        <p:spPr>
          <a:xfrm>
            <a:off x="1016000" y="4921250"/>
            <a:ext cx="3069641" cy="256530"/>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FFFFFF"/>
                </a:solidFill>
                <a:latin typeface="Open Sans" pitchFamily="34" charset="0"/>
                <a:ea typeface="Open Sans" pitchFamily="34" charset="-122"/>
                <a:cs typeface="Open Sans" pitchFamily="34" charset="-120"/>
              </a:rPr>
              <a:t>Same bandwidth</a:t>
            </a:r>
            <a:endParaRPr lang="en-US" sz="1400" dirty="0"/>
          </a:p>
        </p:txBody>
      </p:sp>
      <p:sp>
        <p:nvSpPr>
          <p:cNvPr id="16" name="Text 13"/>
          <p:cNvSpPr/>
          <p:nvPr/>
        </p:nvSpPr>
        <p:spPr>
          <a:xfrm>
            <a:off x="1016000" y="5203180"/>
            <a:ext cx="3069641"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E1E2F4"/>
                </a:solidFill>
                <a:latin typeface="Open Sans" pitchFamily="34" charset="0"/>
                <a:ea typeface="Open Sans" pitchFamily="34" charset="-122"/>
                <a:cs typeface="Open Sans" pitchFamily="34" charset="-120"/>
              </a:rPr>
              <a:t>2×200G is still 400G per NIC; NCCL drives both planes</a:t>
            </a:r>
            <a:endParaRPr lang="en-US" sz="1200" dirty="0"/>
          </a:p>
        </p:txBody>
      </p:sp>
      <p:sp>
        <p:nvSpPr>
          <p:cNvPr id="17" name="Shape 14"/>
          <p:cNvSpPr/>
          <p:nvPr/>
        </p:nvSpPr>
        <p:spPr>
          <a:xfrm>
            <a:off x="4402634" y="4705350"/>
            <a:ext cx="3386683" cy="1102271"/>
          </a:xfrm>
          <a:prstGeom prst="roundRect">
            <a:avLst>
              <a:gd name="adj" fmla="val 3457"/>
            </a:avLst>
          </a:prstGeom>
          <a:solidFill>
            <a:srgbClr val="262673"/>
          </a:solidFill>
          <a:ln/>
        </p:spPr>
      </p:sp>
      <p:sp>
        <p:nvSpPr>
          <p:cNvPr id="18" name="Shape 15"/>
          <p:cNvSpPr/>
          <p:nvPr/>
        </p:nvSpPr>
        <p:spPr>
          <a:xfrm>
            <a:off x="4402634" y="4705350"/>
            <a:ext cx="3386683" cy="1102271"/>
          </a:xfrm>
          <a:custGeom>
            <a:avLst/>
            <a:gdLst/>
            <a:ahLst/>
            <a:cxnLst/>
            <a:rect l="l" t="t" r="r" b="b"/>
            <a:pathLst>
              <a:path w="3386683" h="1102271">
                <a:moveTo>
                  <a:pt x="0" y="38100"/>
                </a:moveTo>
                <a:lnTo>
                  <a:pt x="0" y="38100"/>
                </a:lnTo>
                <a:arcTo hR="38100" wR="38100" stAng="10800000" swAng="5400000"/>
                <a:lnTo>
                  <a:pt x="3348583" y="0"/>
                </a:lnTo>
                <a:arcTo hR="38100" wR="38100" stAng="16200000" swAng="5400000"/>
                <a:lnTo>
                  <a:pt x="3386683" y="38100"/>
                </a:lnTo>
                <a:lnTo>
                  <a:pt x="0" y="38100"/>
                </a:lnTo>
                <a:close/>
              </a:path>
            </a:pathLst>
          </a:custGeom>
          <a:solidFill>
            <a:srgbClr val="8DC63F"/>
          </a:solidFill>
          <a:ln/>
        </p:spPr>
      </p:sp>
      <p:sp>
        <p:nvSpPr>
          <p:cNvPr id="19" name="Text 16"/>
          <p:cNvSpPr/>
          <p:nvPr/>
        </p:nvSpPr>
        <p:spPr>
          <a:xfrm>
            <a:off x="4605834" y="4921250"/>
            <a:ext cx="3069692" cy="256530"/>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FFFFFF"/>
                </a:solidFill>
                <a:latin typeface="Open Sans" pitchFamily="34" charset="0"/>
                <a:ea typeface="Open Sans" pitchFamily="34" charset="-122"/>
                <a:cs typeface="Open Sans" pitchFamily="34" charset="-120"/>
              </a:rPr>
              <a:t>Plane isolation</a:t>
            </a:r>
            <a:endParaRPr lang="en-US" sz="1400" dirty="0"/>
          </a:p>
        </p:txBody>
      </p:sp>
      <p:sp>
        <p:nvSpPr>
          <p:cNvPr id="20" name="Text 17"/>
          <p:cNvSpPr/>
          <p:nvPr/>
        </p:nvSpPr>
        <p:spPr>
          <a:xfrm>
            <a:off x="4605834" y="5203180"/>
            <a:ext cx="3069692"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E1E2F4"/>
                </a:solidFill>
                <a:latin typeface="Open Sans" pitchFamily="34" charset="0"/>
                <a:ea typeface="Open Sans" pitchFamily="34" charset="-122"/>
                <a:cs typeface="Open Sans" pitchFamily="34" charset="-120"/>
              </a:rPr>
              <a:t>Roll changes to Plane A, validate, then Plane B</a:t>
            </a:r>
            <a:endParaRPr lang="en-US" sz="1200" dirty="0"/>
          </a:p>
        </p:txBody>
      </p:sp>
      <p:sp>
        <p:nvSpPr>
          <p:cNvPr id="21" name="Shape 18"/>
          <p:cNvSpPr/>
          <p:nvPr/>
        </p:nvSpPr>
        <p:spPr>
          <a:xfrm>
            <a:off x="7992517" y="4705350"/>
            <a:ext cx="3386634" cy="1102271"/>
          </a:xfrm>
          <a:prstGeom prst="roundRect">
            <a:avLst>
              <a:gd name="adj" fmla="val 3457"/>
            </a:avLst>
          </a:prstGeom>
          <a:solidFill>
            <a:srgbClr val="262673"/>
          </a:solidFill>
          <a:ln/>
        </p:spPr>
      </p:sp>
      <p:sp>
        <p:nvSpPr>
          <p:cNvPr id="22" name="Shape 19"/>
          <p:cNvSpPr/>
          <p:nvPr/>
        </p:nvSpPr>
        <p:spPr>
          <a:xfrm>
            <a:off x="7992517" y="4705350"/>
            <a:ext cx="3386634" cy="1102271"/>
          </a:xfrm>
          <a:custGeom>
            <a:avLst/>
            <a:gdLst/>
            <a:ahLst/>
            <a:cxnLst/>
            <a:rect l="l" t="t" r="r" b="b"/>
            <a:pathLst>
              <a:path w="3386634" h="1102271">
                <a:moveTo>
                  <a:pt x="0" y="38100"/>
                </a:moveTo>
                <a:lnTo>
                  <a:pt x="0" y="38100"/>
                </a:lnTo>
                <a:arcTo hR="38100" wR="38100" stAng="10800000" swAng="5400000"/>
                <a:lnTo>
                  <a:pt x="3348534" y="0"/>
                </a:lnTo>
                <a:arcTo hR="38100" wR="38100" stAng="16200000" swAng="5400000"/>
                <a:lnTo>
                  <a:pt x="3386634" y="38100"/>
                </a:lnTo>
                <a:lnTo>
                  <a:pt x="0" y="38100"/>
                </a:lnTo>
                <a:close/>
              </a:path>
            </a:pathLst>
          </a:custGeom>
          <a:solidFill>
            <a:srgbClr val="F6B71C"/>
          </a:solidFill>
          <a:ln/>
        </p:spPr>
      </p:sp>
      <p:sp>
        <p:nvSpPr>
          <p:cNvPr id="23" name="Text 20"/>
          <p:cNvSpPr/>
          <p:nvPr/>
        </p:nvSpPr>
        <p:spPr>
          <a:xfrm>
            <a:off x="8195717" y="4921250"/>
            <a:ext cx="3069641" cy="256530"/>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FFFFFF"/>
                </a:solidFill>
                <a:latin typeface="Open Sans" pitchFamily="34" charset="0"/>
                <a:ea typeface="Open Sans" pitchFamily="34" charset="-122"/>
                <a:cs typeface="Open Sans" pitchFamily="34" charset="-120"/>
              </a:rPr>
              <a:t>Not transparent</a:t>
            </a:r>
            <a:endParaRPr lang="en-US" sz="1400" dirty="0"/>
          </a:p>
        </p:txBody>
      </p:sp>
      <p:sp>
        <p:nvSpPr>
          <p:cNvPr id="24" name="Text 21"/>
          <p:cNvSpPr/>
          <p:nvPr/>
        </p:nvSpPr>
        <p:spPr>
          <a:xfrm>
            <a:off x="8195717" y="5203180"/>
            <a:ext cx="3069641"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E1E2F4"/>
                </a:solidFill>
                <a:latin typeface="Open Sans" pitchFamily="34" charset="0"/>
                <a:ea typeface="Open Sans" pitchFamily="34" charset="-122"/>
                <a:cs typeface="Open Sans" pitchFamily="34" charset="-120"/>
              </a:rPr>
              <a:t>A plane down halves bandwidth; tenants need notice</a:t>
            </a:r>
            <a:endParaRPr lang="en-US" sz="1200" dirty="0"/>
          </a:p>
        </p:txBody>
      </p:sp>
      <p:sp>
        <p:nvSpPr>
          <p:cNvPr id="25" name="Text 22"/>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E1E2F4"/>
                </a:solidFill>
                <a:latin typeface="Open Sans" pitchFamily="34" charset="0"/>
                <a:ea typeface="Open Sans" pitchFamily="34" charset="-122"/>
                <a:cs typeface="Open Sans" pitchFamily="34" charset="-120"/>
              </a:rPr>
              <a:t>DS5000 LEAF: 64 × 400G OR 128 × 200G DOWNLINKS · NO EXTRA SWITCHES FOR THE LARGER DOMAIN</a:t>
            </a:r>
            <a:endParaRPr lang="en-US" sz="1200" dirty="0"/>
          </a:p>
        </p:txBody>
      </p:sp>
      <p:sp>
        <p:nvSpPr>
          <p:cNvPr id="26" name="Text 23"/>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E1E2F4"/>
                </a:solidFill>
                <a:latin typeface="Open Sans" pitchFamily="34" charset="0"/>
                <a:ea typeface="Open Sans" pitchFamily="34" charset="-122"/>
                <a:cs typeface="Open Sans" pitchFamily="34" charset="-120"/>
              </a:rPr>
              <a:t>07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7F2"/>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TOPOLOGY</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19194D"/>
                </a:solidFill>
                <a:latin typeface="Open Sans" pitchFamily="34" charset="0"/>
                <a:ea typeface="Open Sans" pitchFamily="34" charset="-122"/>
                <a:cs typeface="Open Sans" pitchFamily="34" charset="-120"/>
              </a:rPr>
              <a:t>KEEP TRAFFIC OFF THE SPINE</a:t>
            </a:r>
            <a:endParaRPr lang="en-US" sz="2800" dirty="0"/>
          </a:p>
        </p:txBody>
      </p:sp>
      <p:pic>
        <p:nvPicPr>
          <p:cNvPr id="5" name="Image 0" descr="Tenant A fills one leaf first-hop domain and stays local; Tenant B is spread across three leaves and its traffic crosses the spine">    </p:cNvPr>
          <p:cNvPicPr>
            <a:picLocks noChangeAspect="1"/>
          </p:cNvPicPr>
          <p:nvPr/>
        </p:nvPicPr>
        <p:blipFill>
          <a:blip r:embed="rId1"/>
          <a:srcRect l="-18" r="-18" t="0" b="0"/>
          <a:stretch/>
        </p:blipFill>
        <p:spPr>
          <a:xfrm>
            <a:off x="812800" y="2051000"/>
            <a:ext cx="6985000" cy="3556000"/>
          </a:xfrm>
          <a:prstGeom prst="rect">
            <a:avLst/>
          </a:prstGeom>
        </p:spPr>
      </p:pic>
      <p:sp>
        <p:nvSpPr>
          <p:cNvPr id="6" name="Text 3"/>
          <p:cNvSpPr/>
          <p:nvPr/>
        </p:nvSpPr>
        <p:spPr>
          <a:xfrm>
            <a:off x="1362075" y="2285950"/>
            <a:ext cx="588645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FFFFFF"/>
                </a:solidFill>
                <a:latin typeface="Open Sans" pitchFamily="34" charset="0"/>
                <a:ea typeface="Open Sans" pitchFamily="34" charset="-122"/>
                <a:cs typeface="Open Sans" pitchFamily="34" charset="-120"/>
              </a:rPr>
              <a:t>Spine layer</a:t>
            </a:r>
            <a:endParaRPr lang="en-US" sz="1200" dirty="0"/>
          </a:p>
        </p:txBody>
      </p:sp>
      <p:sp>
        <p:nvSpPr>
          <p:cNvPr id="7" name="Text 4"/>
          <p:cNvSpPr/>
          <p:nvPr/>
        </p:nvSpPr>
        <p:spPr>
          <a:xfrm>
            <a:off x="1022350" y="3555950"/>
            <a:ext cx="13208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Leaf 1</a:t>
            </a:r>
            <a:endParaRPr lang="en-US" sz="1200" dirty="0"/>
          </a:p>
        </p:txBody>
      </p:sp>
      <p:sp>
        <p:nvSpPr>
          <p:cNvPr id="8" name="Text 5"/>
          <p:cNvSpPr/>
          <p:nvPr/>
        </p:nvSpPr>
        <p:spPr>
          <a:xfrm>
            <a:off x="2768600" y="3555950"/>
            <a:ext cx="13208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Leaf 2</a:t>
            </a:r>
            <a:endParaRPr lang="en-US" sz="1200" dirty="0"/>
          </a:p>
        </p:txBody>
      </p:sp>
      <p:sp>
        <p:nvSpPr>
          <p:cNvPr id="9" name="Text 6"/>
          <p:cNvSpPr/>
          <p:nvPr/>
        </p:nvSpPr>
        <p:spPr>
          <a:xfrm>
            <a:off x="4514850" y="3555950"/>
            <a:ext cx="13208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Leaf 3</a:t>
            </a:r>
            <a:endParaRPr lang="en-US" sz="1200" dirty="0"/>
          </a:p>
        </p:txBody>
      </p:sp>
      <p:sp>
        <p:nvSpPr>
          <p:cNvPr id="10" name="Text 7"/>
          <p:cNvSpPr/>
          <p:nvPr/>
        </p:nvSpPr>
        <p:spPr>
          <a:xfrm>
            <a:off x="6261100" y="3555950"/>
            <a:ext cx="13208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Leaf 4</a:t>
            </a:r>
            <a:endParaRPr lang="en-US" sz="1200" dirty="0"/>
          </a:p>
        </p:txBody>
      </p:sp>
      <p:sp>
        <p:nvSpPr>
          <p:cNvPr id="11" name="Text 8"/>
          <p:cNvSpPr/>
          <p:nvPr/>
        </p:nvSpPr>
        <p:spPr>
          <a:xfrm>
            <a:off x="927100" y="5073600"/>
            <a:ext cx="1511300" cy="452041"/>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2D4310"/>
                </a:solidFill>
                <a:latin typeface="Open Sans" pitchFamily="34" charset="0"/>
                <a:ea typeface="Open Sans" pitchFamily="34" charset="-122"/>
                <a:cs typeface="Open Sans" pitchFamily="34" charset="-120"/>
              </a:rPr>
              <a:t>Tenant A</a:t>
            </a:r>
            <a:endParaRPr lang="en-US" sz="1200" dirty="0"/>
          </a:p>
          <a:p>
            <a:pPr algn="ctr" indent="0" marL="0">
              <a:lnSpc>
                <a:spcPts val="1680"/>
              </a:lnSpc>
              <a:buNone/>
            </a:pPr>
            <a:r>
              <a:rPr lang="en-US" sz="1200" dirty="0">
                <a:solidFill>
                  <a:srgbClr val="2D4310"/>
                </a:solidFill>
                <a:latin typeface="Open Sans" pitchFamily="34" charset="0"/>
                <a:ea typeface="Open Sans" pitchFamily="34" charset="-122"/>
                <a:cs typeface="Open Sans" pitchFamily="34" charset="-120"/>
              </a:rPr>
              <a:t>one domain</a:t>
            </a:r>
            <a:endParaRPr lang="en-US" sz="1200" dirty="0"/>
          </a:p>
        </p:txBody>
      </p:sp>
      <p:sp>
        <p:nvSpPr>
          <p:cNvPr id="12" name="Text 9"/>
          <p:cNvSpPr/>
          <p:nvPr/>
        </p:nvSpPr>
        <p:spPr>
          <a:xfrm>
            <a:off x="2722563" y="5073600"/>
            <a:ext cx="4905375"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C87729"/>
                </a:solidFill>
                <a:latin typeface="Open Sans" pitchFamily="34" charset="0"/>
                <a:ea typeface="Open Sans" pitchFamily="34" charset="-122"/>
                <a:cs typeface="Open Sans" pitchFamily="34" charset="-120"/>
              </a:rPr>
              <a:t>Tenant B</a:t>
            </a:r>
            <a:r>
              <a:rPr lang="en-US" sz="1200" dirty="0">
                <a:solidFill>
                  <a:srgbClr val="C87729"/>
                </a:solidFill>
                <a:latin typeface="Open Sans" pitchFamily="34" charset="0"/>
                <a:ea typeface="Open Sans" pitchFamily="34" charset="-122"/>
                <a:cs typeface="Open Sans" pitchFamily="34" charset="-120"/>
              </a:rPr>
              <a:t> · same 8 nodes, spread over three leaves</a:t>
            </a:r>
            <a:endParaRPr lang="en-US" sz="1200" dirty="0"/>
          </a:p>
        </p:txBody>
      </p:sp>
      <p:sp>
        <p:nvSpPr>
          <p:cNvPr id="13" name="Shape 10"/>
          <p:cNvSpPr/>
          <p:nvPr/>
        </p:nvSpPr>
        <p:spPr>
          <a:xfrm>
            <a:off x="8204200" y="2147639"/>
            <a:ext cx="3175000" cy="1127671"/>
          </a:xfrm>
          <a:prstGeom prst="roundRect">
            <a:avLst>
              <a:gd name="adj" fmla="val 3379"/>
            </a:avLst>
          </a:prstGeom>
          <a:solidFill>
            <a:srgbClr val="FFFFFF"/>
          </a:solidFill>
          <a:ln/>
        </p:spPr>
      </p:sp>
      <p:sp>
        <p:nvSpPr>
          <p:cNvPr id="14" name="Shape 11"/>
          <p:cNvSpPr/>
          <p:nvPr/>
        </p:nvSpPr>
        <p:spPr>
          <a:xfrm>
            <a:off x="8204200" y="2147639"/>
            <a:ext cx="3175000" cy="1127671"/>
          </a:xfrm>
          <a:custGeom>
            <a:avLst/>
            <a:gdLst/>
            <a:ahLst/>
            <a:cxnLst/>
            <a:rect l="l" t="t" r="r" b="b"/>
            <a:pathLst>
              <a:path w="3175000" h="1127671">
                <a:moveTo>
                  <a:pt x="50800" y="1127671"/>
                </a:moveTo>
                <a:lnTo>
                  <a:pt x="38100" y="1127671"/>
                </a:lnTo>
                <a:arcTo hR="38100" wR="38100" stAng="5400000" swAng="5400000"/>
                <a:lnTo>
                  <a:pt x="0" y="38100"/>
                </a:lnTo>
                <a:arcTo hR="38100" wR="38100" stAng="10800000" swAng="5400000"/>
                <a:lnTo>
                  <a:pt x="50800" y="0"/>
                </a:lnTo>
                <a:lnTo>
                  <a:pt x="50800" y="1127671"/>
                </a:lnTo>
                <a:close/>
              </a:path>
            </a:pathLst>
          </a:custGeom>
          <a:solidFill>
            <a:srgbClr val="8DC63F"/>
          </a:solidFill>
          <a:ln/>
        </p:spPr>
      </p:sp>
      <p:sp>
        <p:nvSpPr>
          <p:cNvPr id="15" name="Text 12"/>
          <p:cNvSpPr/>
          <p:nvPr/>
        </p:nvSpPr>
        <p:spPr>
          <a:xfrm>
            <a:off x="8458200" y="2300039"/>
            <a:ext cx="2799334"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Tenant A</a:t>
            </a:r>
            <a:endParaRPr lang="en-US" sz="1800" dirty="0"/>
          </a:p>
        </p:txBody>
      </p:sp>
      <p:sp>
        <p:nvSpPr>
          <p:cNvPr id="16" name="Text 13"/>
          <p:cNvSpPr/>
          <p:nvPr/>
        </p:nvSpPr>
        <p:spPr>
          <a:xfrm>
            <a:off x="8458200" y="2625130"/>
            <a:ext cx="2799334"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8 nodes on one leaf: zero spine traffic</a:t>
            </a:r>
            <a:endParaRPr lang="en-US" sz="1400" dirty="0"/>
          </a:p>
        </p:txBody>
      </p:sp>
      <p:sp>
        <p:nvSpPr>
          <p:cNvPr id="17" name="Shape 14"/>
          <p:cNvSpPr/>
          <p:nvPr/>
        </p:nvSpPr>
        <p:spPr>
          <a:xfrm>
            <a:off x="8204200" y="3427710"/>
            <a:ext cx="3175000" cy="1127671"/>
          </a:xfrm>
          <a:prstGeom prst="roundRect">
            <a:avLst>
              <a:gd name="adj" fmla="val 3379"/>
            </a:avLst>
          </a:prstGeom>
          <a:solidFill>
            <a:srgbClr val="FFFFFF"/>
          </a:solidFill>
          <a:ln/>
        </p:spPr>
      </p:sp>
      <p:sp>
        <p:nvSpPr>
          <p:cNvPr id="18" name="Shape 15"/>
          <p:cNvSpPr/>
          <p:nvPr/>
        </p:nvSpPr>
        <p:spPr>
          <a:xfrm>
            <a:off x="8204200" y="3427710"/>
            <a:ext cx="3175000" cy="1127671"/>
          </a:xfrm>
          <a:custGeom>
            <a:avLst/>
            <a:gdLst/>
            <a:ahLst/>
            <a:cxnLst/>
            <a:rect l="l" t="t" r="r" b="b"/>
            <a:pathLst>
              <a:path w="3175000" h="1127671">
                <a:moveTo>
                  <a:pt x="50800" y="1127671"/>
                </a:moveTo>
                <a:lnTo>
                  <a:pt x="38100" y="1127671"/>
                </a:lnTo>
                <a:arcTo hR="38100" wR="38100" stAng="5400000" swAng="5400000"/>
                <a:lnTo>
                  <a:pt x="0" y="38100"/>
                </a:lnTo>
                <a:arcTo hR="38100" wR="38100" stAng="10800000" swAng="5400000"/>
                <a:lnTo>
                  <a:pt x="50800" y="0"/>
                </a:lnTo>
                <a:lnTo>
                  <a:pt x="50800" y="1127671"/>
                </a:lnTo>
                <a:close/>
              </a:path>
            </a:pathLst>
          </a:custGeom>
          <a:solidFill>
            <a:srgbClr val="C87729"/>
          </a:solidFill>
          <a:ln/>
        </p:spPr>
      </p:sp>
      <p:sp>
        <p:nvSpPr>
          <p:cNvPr id="19" name="Text 16"/>
          <p:cNvSpPr/>
          <p:nvPr/>
        </p:nvSpPr>
        <p:spPr>
          <a:xfrm>
            <a:off x="8458200" y="3580110"/>
            <a:ext cx="2799334"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Tenant B</a:t>
            </a:r>
            <a:endParaRPr lang="en-US" sz="1800" dirty="0"/>
          </a:p>
        </p:txBody>
      </p:sp>
      <p:sp>
        <p:nvSpPr>
          <p:cNvPr id="20" name="Text 17"/>
          <p:cNvSpPr/>
          <p:nvPr/>
        </p:nvSpPr>
        <p:spPr>
          <a:xfrm>
            <a:off x="8458200" y="3905200"/>
            <a:ext cx="2799334"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Spread out, every exchange crosses the spine</a:t>
            </a:r>
            <a:endParaRPr lang="en-US" sz="1400" dirty="0"/>
          </a:p>
        </p:txBody>
      </p:sp>
      <p:sp>
        <p:nvSpPr>
          <p:cNvPr id="21" name="Text 18"/>
          <p:cNvSpPr/>
          <p:nvPr/>
        </p:nvSpPr>
        <p:spPr>
          <a:xfrm>
            <a:off x="8204200" y="4707781"/>
            <a:ext cx="3175000" cy="802580"/>
          </a:xfrm>
          <a:prstGeom prst="roundRect">
            <a:avLst>
              <a:gd name="adj" fmla="val 4747"/>
            </a:avLst>
          </a:prstGeom>
          <a:solidFill>
            <a:srgbClr val="19194D"/>
          </a:solidFill>
          <a:ln/>
        </p:spPr>
        <p:txBody>
          <a:bodyPr wrap="square" lIns="192041" tIns="141241" rIns="108983" bIns="115841" rtlCol="0" anchor="t">
            <a:normAutofit/>
          </a:bodyPr>
          <a:lstStyle/>
          <a:p>
            <a:pPr algn="l" indent="0" marL="0">
              <a:lnSpc>
                <a:spcPts val="1960"/>
              </a:lnSpc>
              <a:buNone/>
            </a:pPr>
            <a:r>
              <a:rPr lang="en-US" sz="1400" dirty="0">
                <a:solidFill>
                  <a:srgbClr val="FFFFFF"/>
                </a:solidFill>
                <a:latin typeface="Open Sans" pitchFamily="34" charset="0"/>
                <a:ea typeface="Open Sans" pitchFamily="34" charset="-122"/>
                <a:cs typeface="Open Sans" pitchFamily="34" charset="-120"/>
              </a:rPr>
              <a:t>Label nodes by domain so the scheduler places locally</a:t>
            </a:r>
            <a:endParaRPr lang="en-US" sz="1400" dirty="0"/>
          </a:p>
        </p:txBody>
      </p:sp>
      <p:sp>
        <p:nvSpPr>
          <p:cNvPr id="22" name="Text 19"/>
          <p:cNvSpPr/>
          <p:nvPr/>
        </p:nvSpPr>
        <p:spPr>
          <a:xfrm>
            <a:off x="812800" y="6024959"/>
            <a:ext cx="9156700"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Single-homed: 8-node domains, all traffic local · rail-optimized: up to 64 nodes, intra-rail local · choose by intra- vs cross-rail mix</a:t>
            </a:r>
            <a:endParaRPr lang="en-US" sz="1200" dirty="0"/>
          </a:p>
        </p:txBody>
      </p:sp>
      <p:sp>
        <p:nvSpPr>
          <p:cNvPr id="23" name="Text 20"/>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08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7F2"/>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OPERATIONS &amp; ADOPTION</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19194D"/>
                </a:solidFill>
                <a:latin typeface="Open Sans" pitchFamily="34" charset="0"/>
                <a:ea typeface="Open Sans" pitchFamily="34" charset="-122"/>
                <a:cs typeface="Open Sans" pitchFamily="34" charset="-120"/>
              </a:rPr>
              <a:t>DAY 0 TO DAY 2, NO SWITCH CLI</a:t>
            </a:r>
            <a:endParaRPr lang="en-US" sz="2800" dirty="0"/>
          </a:p>
        </p:txBody>
      </p:sp>
      <p:sp>
        <p:nvSpPr>
          <p:cNvPr id="5" name="Text 3"/>
          <p:cNvSpPr/>
          <p:nvPr/>
        </p:nvSpPr>
        <p:spPr>
          <a:xfrm>
            <a:off x="812800" y="2361654"/>
            <a:ext cx="1143000" cy="391120"/>
          </a:xfrm>
          <a:custGeom>
            <a:avLst/>
            <a:gdLst/>
            <a:ahLst/>
            <a:cxnLst/>
            <a:rect l="l" t="t" r="r" b="b"/>
            <a:pathLst>
              <a:path w="1143000" h="391120">
                <a:moveTo>
                  <a:pt x="25400" y="0"/>
                </a:moveTo>
                <a:lnTo>
                  <a:pt x="1117600" y="0"/>
                </a:lnTo>
                <a:arcTo hR="25400" wR="25400" stAng="16200000" swAng="5400000"/>
                <a:lnTo>
                  <a:pt x="1143000" y="365720"/>
                </a:lnTo>
                <a:arcTo hR="25400" wR="25400" stAng="0" swAng="5400000"/>
                <a:lnTo>
                  <a:pt x="25400" y="391120"/>
                </a:lnTo>
                <a:arcTo hR="25400" wR="25400" stAng="5400000" swAng="5400000"/>
                <a:lnTo>
                  <a:pt x="0" y="25400"/>
                </a:lnTo>
                <a:arcTo hR="25400" wR="25400" stAng="10800000" swAng="5400000"/>
                <a:close/>
              </a:path>
            </a:pathLst>
          </a:custGeom>
          <a:solidFill>
            <a:srgbClr val="343895"/>
          </a:solidFill>
          <a:ln/>
        </p:spPr>
        <p:txBody>
          <a:bodyPr wrap="square" lIns="0" tIns="88900" rIns="0" bIns="63500" rtlCol="0" anchor="t">
            <a:normAutofit/>
          </a:bodyPr>
          <a:lstStyle/>
          <a:p>
            <a:pPr algn="ctr" indent="0" marL="0">
              <a:lnSpc>
                <a:spcPts val="1680"/>
              </a:lnSpc>
              <a:buNone/>
            </a:pPr>
            <a:r>
              <a:rPr lang="en-US" sz="1200" b="1" spc="100" kern="0" dirty="0">
                <a:solidFill>
                  <a:srgbClr val="FFFFFF"/>
                </a:solidFill>
                <a:latin typeface="Open Sans" pitchFamily="34" charset="0"/>
                <a:ea typeface="Open Sans" pitchFamily="34" charset="-122"/>
                <a:cs typeface="Open Sans" pitchFamily="34" charset="-120"/>
              </a:rPr>
              <a:t>DAY 0</a:t>
            </a:r>
            <a:endParaRPr lang="en-US" sz="1200" dirty="0"/>
          </a:p>
        </p:txBody>
      </p:sp>
      <p:sp>
        <p:nvSpPr>
          <p:cNvPr id="6" name="Text 4"/>
          <p:cNvSpPr/>
          <p:nvPr/>
        </p:nvSpPr>
        <p:spPr>
          <a:xfrm>
            <a:off x="2089150" y="2210544"/>
            <a:ext cx="1949450" cy="693341"/>
          </a:xfrm>
          <a:prstGeom prst="roundRect">
            <a:avLst>
              <a:gd name="adj" fmla="val 4579"/>
            </a:avLst>
          </a:prstGeom>
          <a:solidFill>
            <a:srgbClr val="FFFFFF"/>
          </a:solidFill>
          <a:ln w="12700">
            <a:solidFill>
              <a:srgbClr val="C9CCC4"/>
            </a:solidFill>
            <a:prstDash val="solid"/>
          </a:ln>
        </p:spPr>
        <p:txBody>
          <a:bodyPr wrap="square" lIns="124051" tIns="124051" rIns="73251" bIns="98651" rtlCol="0" anchor="t">
            <a:normAutofit/>
          </a:bodyPr>
          <a:lstStyle/>
          <a:p>
            <a:pPr algn="l" indent="0" marL="0">
              <a:lnSpc>
                <a:spcPts val="1680"/>
              </a:lnSpc>
              <a:buNone/>
            </a:pPr>
            <a:r>
              <a:rPr lang="en-US" sz="1200" dirty="0">
                <a:solidFill>
                  <a:srgbClr val="19194D"/>
                </a:solidFill>
                <a:latin typeface="Open Sans" pitchFamily="34" charset="0"/>
                <a:ea typeface="Open Sans" pitchFamily="34" charset="-122"/>
                <a:cs typeface="Open Sans" pitchFamily="34" charset="-120"/>
              </a:rPr>
              <a:t>ONIE boots; DHCP points to Hedgehog</a:t>
            </a:r>
            <a:endParaRPr lang="en-US" sz="1200" dirty="0"/>
          </a:p>
        </p:txBody>
      </p:sp>
      <p:pic>
        <p:nvPicPr>
          <p:cNvPr id="7" name="Image 0" descr="arrow-right">    </p:cNvPr>
          <p:cNvPicPr>
            <a:picLocks noChangeAspect="1"/>
          </p:cNvPicPr>
          <p:nvPr/>
        </p:nvPicPr>
        <p:blipFill>
          <a:blip r:embed="rId1"/>
          <a:srcRect l="0" r="0" t="0" b="0"/>
          <a:stretch/>
        </p:blipFill>
        <p:spPr>
          <a:xfrm>
            <a:off x="4171950" y="2500064"/>
            <a:ext cx="228600" cy="114300"/>
          </a:xfrm>
          <a:prstGeom prst="rect">
            <a:avLst/>
          </a:prstGeom>
        </p:spPr>
      </p:pic>
      <p:sp>
        <p:nvSpPr>
          <p:cNvPr id="8" name="Text 5"/>
          <p:cNvSpPr/>
          <p:nvPr/>
        </p:nvSpPr>
        <p:spPr>
          <a:xfrm>
            <a:off x="4533900" y="2210544"/>
            <a:ext cx="1949450" cy="693341"/>
          </a:xfrm>
          <a:prstGeom prst="roundRect">
            <a:avLst>
              <a:gd name="adj" fmla="val 4579"/>
            </a:avLst>
          </a:prstGeom>
          <a:solidFill>
            <a:srgbClr val="FFFFFF"/>
          </a:solidFill>
          <a:ln w="12700">
            <a:solidFill>
              <a:srgbClr val="C9CCC4"/>
            </a:solidFill>
            <a:prstDash val="solid"/>
          </a:ln>
        </p:spPr>
        <p:txBody>
          <a:bodyPr wrap="square" lIns="124051" tIns="124051" rIns="73251" bIns="98651" rtlCol="0" anchor="t">
            <a:normAutofit/>
          </a:bodyPr>
          <a:lstStyle/>
          <a:p>
            <a:pPr algn="l" indent="0" marL="0">
              <a:lnSpc>
                <a:spcPts val="1680"/>
              </a:lnSpc>
              <a:buNone/>
            </a:pPr>
            <a:r>
              <a:rPr lang="en-US" sz="1200" dirty="0">
                <a:solidFill>
                  <a:srgbClr val="19194D"/>
                </a:solidFill>
                <a:latin typeface="Open Sans" pitchFamily="34" charset="0"/>
                <a:ea typeface="Open Sans" pitchFamily="34" charset="-122"/>
                <a:cs typeface="Open Sans" pitchFamily="34" charset="-120"/>
              </a:rPr>
              <a:t>Agent and SONiC image install</a:t>
            </a:r>
            <a:endParaRPr lang="en-US" sz="1200" dirty="0"/>
          </a:p>
        </p:txBody>
      </p:sp>
      <p:pic>
        <p:nvPicPr>
          <p:cNvPr id="9" name="Image 1" descr="arrow-right">    </p:cNvPr>
          <p:cNvPicPr>
            <a:picLocks noChangeAspect="1"/>
          </p:cNvPicPr>
          <p:nvPr/>
        </p:nvPicPr>
        <p:blipFill>
          <a:blip r:embed="rId2"/>
          <a:srcRect l="0" r="0" t="0" b="0"/>
          <a:stretch/>
        </p:blipFill>
        <p:spPr>
          <a:xfrm>
            <a:off x="6616700" y="2500064"/>
            <a:ext cx="228600" cy="114300"/>
          </a:xfrm>
          <a:prstGeom prst="rect">
            <a:avLst/>
          </a:prstGeom>
        </p:spPr>
      </p:pic>
      <p:sp>
        <p:nvSpPr>
          <p:cNvPr id="10" name="Text 6"/>
          <p:cNvSpPr/>
          <p:nvPr/>
        </p:nvSpPr>
        <p:spPr>
          <a:xfrm>
            <a:off x="6978650" y="2210544"/>
            <a:ext cx="1949450" cy="693341"/>
          </a:xfrm>
          <a:prstGeom prst="roundRect">
            <a:avLst>
              <a:gd name="adj" fmla="val 4579"/>
            </a:avLst>
          </a:prstGeom>
          <a:solidFill>
            <a:srgbClr val="FFFFFF"/>
          </a:solidFill>
          <a:ln w="12700">
            <a:solidFill>
              <a:srgbClr val="C9CCC4"/>
            </a:solidFill>
            <a:prstDash val="solid"/>
          </a:ln>
        </p:spPr>
        <p:txBody>
          <a:bodyPr wrap="square" lIns="124051" tIns="124051" rIns="73251" bIns="98651" rtlCol="0" anchor="t">
            <a:normAutofit/>
          </a:bodyPr>
          <a:lstStyle/>
          <a:p>
            <a:pPr algn="l" indent="0" marL="0">
              <a:lnSpc>
                <a:spcPts val="1680"/>
              </a:lnSpc>
              <a:buNone/>
            </a:pPr>
            <a:r>
              <a:rPr lang="en-US" sz="1200" dirty="0">
                <a:solidFill>
                  <a:srgbClr val="19194D"/>
                </a:solidFill>
                <a:latin typeface="Open Sans" pitchFamily="34" charset="0"/>
                <a:ea typeface="Open Sans" pitchFamily="34" charset="-122"/>
                <a:cs typeface="Open Sans" pitchFamily="34" charset="-120"/>
              </a:rPr>
              <a:t>Agent registers with controller</a:t>
            </a:r>
            <a:endParaRPr lang="en-US" sz="1200" dirty="0"/>
          </a:p>
        </p:txBody>
      </p:sp>
      <p:pic>
        <p:nvPicPr>
          <p:cNvPr id="11" name="Image 2" descr="arrow-right">    </p:cNvPr>
          <p:cNvPicPr>
            <a:picLocks noChangeAspect="1"/>
          </p:cNvPicPr>
          <p:nvPr/>
        </p:nvPicPr>
        <p:blipFill>
          <a:blip r:embed="rId3"/>
          <a:srcRect l="0" r="0" t="0" b="0"/>
          <a:stretch/>
        </p:blipFill>
        <p:spPr>
          <a:xfrm>
            <a:off x="9061450" y="2500064"/>
            <a:ext cx="228600" cy="114300"/>
          </a:xfrm>
          <a:prstGeom prst="rect">
            <a:avLst/>
          </a:prstGeom>
        </p:spPr>
      </p:pic>
      <p:sp>
        <p:nvSpPr>
          <p:cNvPr id="12" name="Text 7"/>
          <p:cNvSpPr/>
          <p:nvPr/>
        </p:nvSpPr>
        <p:spPr>
          <a:xfrm>
            <a:off x="9423400" y="2210544"/>
            <a:ext cx="1949450" cy="693341"/>
          </a:xfrm>
          <a:prstGeom prst="roundRect">
            <a:avLst>
              <a:gd name="adj" fmla="val 4579"/>
            </a:avLst>
          </a:prstGeom>
          <a:solidFill>
            <a:srgbClr val="FFFFFF"/>
          </a:solidFill>
          <a:ln w="12700">
            <a:solidFill>
              <a:srgbClr val="C9CCC4"/>
            </a:solidFill>
            <a:prstDash val="solid"/>
          </a:ln>
        </p:spPr>
        <p:txBody>
          <a:bodyPr wrap="square" lIns="124051" tIns="124051" rIns="73251" bIns="98651" rtlCol="0" anchor="t">
            <a:normAutofit/>
          </a:bodyPr>
          <a:lstStyle/>
          <a:p>
            <a:pPr algn="l" indent="0" marL="0">
              <a:lnSpc>
                <a:spcPts val="1680"/>
              </a:lnSpc>
              <a:buNone/>
            </a:pPr>
            <a:r>
              <a:rPr lang="en-US" sz="1200" dirty="0">
                <a:solidFill>
                  <a:srgbClr val="19194D"/>
                </a:solidFill>
                <a:latin typeface="Open Sans" pitchFamily="34" charset="0"/>
                <a:ea typeface="Open Sans" pitchFamily="34" charset="-122"/>
                <a:cs typeface="Open Sans" pitchFamily="34" charset="-120"/>
              </a:rPr>
              <a:t>Identity, ASN, switch profile set</a:t>
            </a:r>
            <a:endParaRPr lang="en-US" sz="1200" dirty="0"/>
          </a:p>
        </p:txBody>
      </p:sp>
      <p:sp>
        <p:nvSpPr>
          <p:cNvPr id="13" name="Text 8"/>
          <p:cNvSpPr/>
          <p:nvPr/>
        </p:nvSpPr>
        <p:spPr>
          <a:xfrm>
            <a:off x="812800" y="3377555"/>
            <a:ext cx="1143000" cy="391120"/>
          </a:xfrm>
          <a:custGeom>
            <a:avLst/>
            <a:gdLst/>
            <a:ahLst/>
            <a:cxnLst/>
            <a:rect l="l" t="t" r="r" b="b"/>
            <a:pathLst>
              <a:path w="1143000" h="391120">
                <a:moveTo>
                  <a:pt x="25400" y="0"/>
                </a:moveTo>
                <a:lnTo>
                  <a:pt x="1117600" y="0"/>
                </a:lnTo>
                <a:arcTo hR="25400" wR="25400" stAng="16200000" swAng="5400000"/>
                <a:lnTo>
                  <a:pt x="1143000" y="365720"/>
                </a:lnTo>
                <a:arcTo hR="25400" wR="25400" stAng="0" swAng="5400000"/>
                <a:lnTo>
                  <a:pt x="25400" y="391120"/>
                </a:lnTo>
                <a:arcTo hR="25400" wR="25400" stAng="5400000" swAng="5400000"/>
                <a:lnTo>
                  <a:pt x="0" y="25400"/>
                </a:lnTo>
                <a:arcTo hR="25400" wR="25400" stAng="10800000" swAng="5400000"/>
                <a:close/>
              </a:path>
            </a:pathLst>
          </a:custGeom>
          <a:solidFill>
            <a:srgbClr val="343895"/>
          </a:solidFill>
          <a:ln/>
        </p:spPr>
        <p:txBody>
          <a:bodyPr wrap="square" lIns="0" tIns="88900" rIns="0" bIns="63500" rtlCol="0" anchor="t">
            <a:normAutofit/>
          </a:bodyPr>
          <a:lstStyle/>
          <a:p>
            <a:pPr algn="ctr" indent="0" marL="0">
              <a:lnSpc>
                <a:spcPts val="1680"/>
              </a:lnSpc>
              <a:buNone/>
            </a:pPr>
            <a:r>
              <a:rPr lang="en-US" sz="1200" b="1" spc="100" kern="0" dirty="0">
                <a:solidFill>
                  <a:srgbClr val="FFFFFF"/>
                </a:solidFill>
                <a:latin typeface="Open Sans" pitchFamily="34" charset="0"/>
                <a:ea typeface="Open Sans" pitchFamily="34" charset="-122"/>
                <a:cs typeface="Open Sans" pitchFamily="34" charset="-120"/>
              </a:rPr>
              <a:t>DAY 1</a:t>
            </a:r>
            <a:endParaRPr lang="en-US" sz="1200" dirty="0"/>
          </a:p>
        </p:txBody>
      </p:sp>
      <p:sp>
        <p:nvSpPr>
          <p:cNvPr id="14" name="Text 9"/>
          <p:cNvSpPr/>
          <p:nvPr/>
        </p:nvSpPr>
        <p:spPr>
          <a:xfrm>
            <a:off x="2089150" y="3226445"/>
            <a:ext cx="1949450" cy="693341"/>
          </a:xfrm>
          <a:prstGeom prst="roundRect">
            <a:avLst>
              <a:gd name="adj" fmla="val 4579"/>
            </a:avLst>
          </a:prstGeom>
          <a:solidFill>
            <a:srgbClr val="FFFFFF"/>
          </a:solidFill>
          <a:ln w="12700">
            <a:solidFill>
              <a:srgbClr val="C9CCC4"/>
            </a:solidFill>
            <a:prstDash val="solid"/>
          </a:ln>
        </p:spPr>
        <p:txBody>
          <a:bodyPr wrap="square" lIns="124051" tIns="124051" rIns="73251" bIns="98651" rtlCol="0" anchor="t">
            <a:normAutofit/>
          </a:bodyPr>
          <a:lstStyle/>
          <a:p>
            <a:pPr algn="l" indent="0" marL="0">
              <a:lnSpc>
                <a:spcPts val="1680"/>
              </a:lnSpc>
              <a:buNone/>
            </a:pPr>
            <a:r>
              <a:rPr lang="en-US" sz="1200" dirty="0">
                <a:solidFill>
                  <a:srgbClr val="19194D"/>
                </a:solidFill>
                <a:latin typeface="Open Sans" pitchFamily="34" charset="0"/>
                <a:ea typeface="Open Sans" pitchFamily="34" charset="-122"/>
                <a:cs typeface="Open Sans" pitchFamily="34" charset="-120"/>
              </a:rPr>
              <a:t>Wiring and VPC CRDs in git</a:t>
            </a:r>
            <a:endParaRPr lang="en-US" sz="1200" dirty="0"/>
          </a:p>
        </p:txBody>
      </p:sp>
      <p:pic>
        <p:nvPicPr>
          <p:cNvPr id="15" name="Image 3" descr="arrow-right">    </p:cNvPr>
          <p:cNvPicPr>
            <a:picLocks noChangeAspect="1"/>
          </p:cNvPicPr>
          <p:nvPr/>
        </p:nvPicPr>
        <p:blipFill>
          <a:blip r:embed="rId4"/>
          <a:srcRect l="0" r="0" t="0" b="0"/>
          <a:stretch/>
        </p:blipFill>
        <p:spPr>
          <a:xfrm>
            <a:off x="4171950" y="3515965"/>
            <a:ext cx="228600" cy="114300"/>
          </a:xfrm>
          <a:prstGeom prst="rect">
            <a:avLst/>
          </a:prstGeom>
        </p:spPr>
      </p:pic>
      <p:sp>
        <p:nvSpPr>
          <p:cNvPr id="16" name="Text 10"/>
          <p:cNvSpPr/>
          <p:nvPr/>
        </p:nvSpPr>
        <p:spPr>
          <a:xfrm>
            <a:off x="4533900" y="3119785"/>
            <a:ext cx="1949450" cy="906661"/>
          </a:xfrm>
          <a:prstGeom prst="roundRect">
            <a:avLst>
              <a:gd name="adj" fmla="val 3502"/>
            </a:avLst>
          </a:prstGeom>
          <a:solidFill>
            <a:srgbClr val="FFFFFF"/>
          </a:solidFill>
          <a:ln w="12700">
            <a:solidFill>
              <a:srgbClr val="C9CCC4"/>
            </a:solidFill>
            <a:prstDash val="solid"/>
          </a:ln>
        </p:spPr>
        <p:txBody>
          <a:bodyPr wrap="square" lIns="124051" tIns="124051" rIns="73251" bIns="98651" rtlCol="0" anchor="t">
            <a:normAutofit/>
          </a:bodyPr>
          <a:lstStyle/>
          <a:p>
            <a:pPr algn="l" indent="0" marL="0">
              <a:lnSpc>
                <a:spcPts val="1680"/>
              </a:lnSpc>
              <a:buNone/>
            </a:pPr>
            <a:r>
              <a:rPr lang="en-US" sz="1200" dirty="0">
                <a:solidFill>
                  <a:srgbClr val="19194D"/>
                </a:solidFill>
                <a:latin typeface="Open Sans" pitchFamily="34" charset="0"/>
                <a:ea typeface="Open Sans" pitchFamily="34" charset="-122"/>
                <a:cs typeface="Open Sans" pitchFamily="34" charset="-120"/>
              </a:rPr>
              <a:t>Webhooks and connectivity maps check</a:t>
            </a:r>
            <a:endParaRPr lang="en-US" sz="1200" dirty="0"/>
          </a:p>
        </p:txBody>
      </p:sp>
      <p:pic>
        <p:nvPicPr>
          <p:cNvPr id="17" name="Image 4" descr="arrow-right">    </p:cNvPr>
          <p:cNvPicPr>
            <a:picLocks noChangeAspect="1"/>
          </p:cNvPicPr>
          <p:nvPr/>
        </p:nvPicPr>
        <p:blipFill>
          <a:blip r:embed="rId5"/>
          <a:srcRect l="0" r="0" t="0" b="0"/>
          <a:stretch/>
        </p:blipFill>
        <p:spPr>
          <a:xfrm>
            <a:off x="6616700" y="3515965"/>
            <a:ext cx="228600" cy="114300"/>
          </a:xfrm>
          <a:prstGeom prst="rect">
            <a:avLst/>
          </a:prstGeom>
        </p:spPr>
      </p:pic>
      <p:sp>
        <p:nvSpPr>
          <p:cNvPr id="18" name="Text 11"/>
          <p:cNvSpPr/>
          <p:nvPr/>
        </p:nvSpPr>
        <p:spPr>
          <a:xfrm>
            <a:off x="6978650" y="3226445"/>
            <a:ext cx="1949450" cy="693341"/>
          </a:xfrm>
          <a:prstGeom prst="roundRect">
            <a:avLst>
              <a:gd name="adj" fmla="val 4579"/>
            </a:avLst>
          </a:prstGeom>
          <a:solidFill>
            <a:srgbClr val="FFFFFF"/>
          </a:solidFill>
          <a:ln w="12700">
            <a:solidFill>
              <a:srgbClr val="C9CCC4"/>
            </a:solidFill>
            <a:prstDash val="solid"/>
          </a:ln>
        </p:spPr>
        <p:txBody>
          <a:bodyPr wrap="square" lIns="124051" tIns="124051" rIns="73251" bIns="98651" rtlCol="0" anchor="t">
            <a:normAutofit/>
          </a:bodyPr>
          <a:lstStyle/>
          <a:p>
            <a:pPr algn="l" indent="0" marL="0">
              <a:lnSpc>
                <a:spcPts val="1680"/>
              </a:lnSpc>
              <a:buNone/>
            </a:pPr>
            <a:r>
              <a:rPr lang="en-US" sz="1200" dirty="0">
                <a:solidFill>
                  <a:srgbClr val="19194D"/>
                </a:solidFill>
                <a:latin typeface="Open Sans" pitchFamily="34" charset="0"/>
                <a:ea typeface="Open Sans" pitchFamily="34" charset="-122"/>
                <a:cs typeface="Open Sans" pitchFamily="34" charset="-120"/>
              </a:rPr>
              <a:t>Controller computes desired state</a:t>
            </a:r>
            <a:endParaRPr lang="en-US" sz="1200" dirty="0"/>
          </a:p>
        </p:txBody>
      </p:sp>
      <p:pic>
        <p:nvPicPr>
          <p:cNvPr id="19" name="Image 5" descr="arrow-right">    </p:cNvPr>
          <p:cNvPicPr>
            <a:picLocks noChangeAspect="1"/>
          </p:cNvPicPr>
          <p:nvPr/>
        </p:nvPicPr>
        <p:blipFill>
          <a:blip r:embed="rId6"/>
          <a:srcRect l="0" r="0" t="0" b="0"/>
          <a:stretch/>
        </p:blipFill>
        <p:spPr>
          <a:xfrm>
            <a:off x="9061450" y="3515965"/>
            <a:ext cx="228600" cy="114300"/>
          </a:xfrm>
          <a:prstGeom prst="rect">
            <a:avLst/>
          </a:prstGeom>
        </p:spPr>
      </p:pic>
      <p:sp>
        <p:nvSpPr>
          <p:cNvPr id="20" name="Text 12"/>
          <p:cNvSpPr/>
          <p:nvPr/>
        </p:nvSpPr>
        <p:spPr>
          <a:xfrm>
            <a:off x="9423400" y="3226445"/>
            <a:ext cx="1949450" cy="693341"/>
          </a:xfrm>
          <a:prstGeom prst="roundRect">
            <a:avLst>
              <a:gd name="adj" fmla="val 4579"/>
            </a:avLst>
          </a:prstGeom>
          <a:solidFill>
            <a:srgbClr val="FFFFFF"/>
          </a:solidFill>
          <a:ln w="12700">
            <a:solidFill>
              <a:srgbClr val="C9CCC4"/>
            </a:solidFill>
            <a:prstDash val="solid"/>
          </a:ln>
        </p:spPr>
        <p:txBody>
          <a:bodyPr wrap="square" lIns="124051" tIns="124051" rIns="73251" bIns="98651" rtlCol="0" anchor="t">
            <a:normAutofit/>
          </a:bodyPr>
          <a:lstStyle/>
          <a:p>
            <a:pPr algn="l" indent="0" marL="0">
              <a:lnSpc>
                <a:spcPts val="1680"/>
              </a:lnSpc>
              <a:buNone/>
            </a:pPr>
            <a:r>
              <a:rPr lang="en-US" sz="1200" dirty="0">
                <a:solidFill>
                  <a:srgbClr val="19194D"/>
                </a:solidFill>
                <a:latin typeface="Open Sans" pitchFamily="34" charset="0"/>
                <a:ea typeface="Open Sans" pitchFamily="34" charset="-122"/>
                <a:cs typeface="Open Sans" pitchFamily="34" charset="-120"/>
              </a:rPr>
              <a:t>Canary rollout; revert to roll back</a:t>
            </a:r>
            <a:endParaRPr lang="en-US" sz="1200" dirty="0"/>
          </a:p>
        </p:txBody>
      </p:sp>
      <p:sp>
        <p:nvSpPr>
          <p:cNvPr id="21" name="Text 13"/>
          <p:cNvSpPr/>
          <p:nvPr/>
        </p:nvSpPr>
        <p:spPr>
          <a:xfrm>
            <a:off x="812800" y="4393456"/>
            <a:ext cx="1143000" cy="391120"/>
          </a:xfrm>
          <a:custGeom>
            <a:avLst/>
            <a:gdLst/>
            <a:ahLst/>
            <a:cxnLst/>
            <a:rect l="l" t="t" r="r" b="b"/>
            <a:pathLst>
              <a:path w="1143000" h="391120">
                <a:moveTo>
                  <a:pt x="25400" y="0"/>
                </a:moveTo>
                <a:lnTo>
                  <a:pt x="1117600" y="0"/>
                </a:lnTo>
                <a:arcTo hR="25400" wR="25400" stAng="16200000" swAng="5400000"/>
                <a:lnTo>
                  <a:pt x="1143000" y="365720"/>
                </a:lnTo>
                <a:arcTo hR="25400" wR="25400" stAng="0" swAng="5400000"/>
                <a:lnTo>
                  <a:pt x="25400" y="391120"/>
                </a:lnTo>
                <a:arcTo hR="25400" wR="25400" stAng="5400000" swAng="5400000"/>
                <a:lnTo>
                  <a:pt x="0" y="25400"/>
                </a:lnTo>
                <a:arcTo hR="25400" wR="25400" stAng="10800000" swAng="5400000"/>
                <a:close/>
              </a:path>
            </a:pathLst>
          </a:custGeom>
          <a:solidFill>
            <a:srgbClr val="343895"/>
          </a:solidFill>
          <a:ln/>
        </p:spPr>
        <p:txBody>
          <a:bodyPr wrap="square" lIns="0" tIns="88900" rIns="0" bIns="63500" rtlCol="0" anchor="t">
            <a:normAutofit/>
          </a:bodyPr>
          <a:lstStyle/>
          <a:p>
            <a:pPr algn="ctr" indent="0" marL="0">
              <a:lnSpc>
                <a:spcPts val="1680"/>
              </a:lnSpc>
              <a:buNone/>
            </a:pPr>
            <a:r>
              <a:rPr lang="en-US" sz="1200" b="1" spc="100" kern="0" dirty="0">
                <a:solidFill>
                  <a:srgbClr val="FFFFFF"/>
                </a:solidFill>
                <a:latin typeface="Open Sans" pitchFamily="34" charset="0"/>
                <a:ea typeface="Open Sans" pitchFamily="34" charset="-122"/>
                <a:cs typeface="Open Sans" pitchFamily="34" charset="-120"/>
              </a:rPr>
              <a:t>DAY 2</a:t>
            </a:r>
            <a:endParaRPr lang="en-US" sz="1200" dirty="0"/>
          </a:p>
        </p:txBody>
      </p:sp>
      <p:sp>
        <p:nvSpPr>
          <p:cNvPr id="22" name="Text 14"/>
          <p:cNvSpPr/>
          <p:nvPr/>
        </p:nvSpPr>
        <p:spPr>
          <a:xfrm>
            <a:off x="2089150" y="4242346"/>
            <a:ext cx="1949450" cy="693341"/>
          </a:xfrm>
          <a:prstGeom prst="roundRect">
            <a:avLst>
              <a:gd name="adj" fmla="val 4579"/>
            </a:avLst>
          </a:prstGeom>
          <a:solidFill>
            <a:srgbClr val="FFFFFF"/>
          </a:solidFill>
          <a:ln w="12700">
            <a:solidFill>
              <a:srgbClr val="C9CCC4"/>
            </a:solidFill>
            <a:prstDash val="solid"/>
          </a:ln>
        </p:spPr>
        <p:txBody>
          <a:bodyPr wrap="square" lIns="124051" tIns="124051" rIns="73251" bIns="98651" rtlCol="0" anchor="t">
            <a:normAutofit/>
          </a:bodyPr>
          <a:lstStyle/>
          <a:p>
            <a:pPr algn="l" indent="0" marL="0">
              <a:lnSpc>
                <a:spcPts val="1680"/>
              </a:lnSpc>
              <a:buNone/>
            </a:pPr>
            <a:r>
              <a:rPr lang="en-US" sz="1200" dirty="0">
                <a:solidFill>
                  <a:srgbClr val="19194D"/>
                </a:solidFill>
                <a:latin typeface="Open Sans" pitchFamily="34" charset="0"/>
                <a:ea typeface="Open Sans" pitchFamily="34" charset="-122"/>
                <a:cs typeface="Open Sans" pitchFamily="34" charset="-120"/>
              </a:rPr>
              <a:t>Alloy telemetry into LGTM</a:t>
            </a:r>
            <a:endParaRPr lang="en-US" sz="1200" dirty="0"/>
          </a:p>
        </p:txBody>
      </p:sp>
      <p:pic>
        <p:nvPicPr>
          <p:cNvPr id="23" name="Image 6" descr="arrow-right">    </p:cNvPr>
          <p:cNvPicPr>
            <a:picLocks noChangeAspect="1"/>
          </p:cNvPicPr>
          <p:nvPr/>
        </p:nvPicPr>
        <p:blipFill>
          <a:blip r:embed="rId7"/>
          <a:srcRect l="0" r="0" t="0" b="0"/>
          <a:stretch/>
        </p:blipFill>
        <p:spPr>
          <a:xfrm>
            <a:off x="4171950" y="4531866"/>
            <a:ext cx="228600" cy="114300"/>
          </a:xfrm>
          <a:prstGeom prst="rect">
            <a:avLst/>
          </a:prstGeom>
        </p:spPr>
      </p:pic>
      <p:sp>
        <p:nvSpPr>
          <p:cNvPr id="24" name="Text 15"/>
          <p:cNvSpPr/>
          <p:nvPr/>
        </p:nvSpPr>
        <p:spPr>
          <a:xfrm>
            <a:off x="4533900" y="4349006"/>
            <a:ext cx="1949450" cy="480020"/>
          </a:xfrm>
          <a:prstGeom prst="roundRect">
            <a:avLst>
              <a:gd name="adj" fmla="val 6614"/>
            </a:avLst>
          </a:prstGeom>
          <a:solidFill>
            <a:srgbClr val="FFFFFF"/>
          </a:solidFill>
          <a:ln w="12700">
            <a:solidFill>
              <a:srgbClr val="C9CCC4"/>
            </a:solidFill>
            <a:prstDash val="solid"/>
          </a:ln>
        </p:spPr>
        <p:txBody>
          <a:bodyPr wrap="square" lIns="124051" tIns="124051" rIns="73251" bIns="98651" rtlCol="0" anchor="t">
            <a:normAutofit/>
          </a:bodyPr>
          <a:lstStyle/>
          <a:p>
            <a:pPr algn="l" indent="0" marL="0">
              <a:lnSpc>
                <a:spcPts val="1680"/>
              </a:lnSpc>
              <a:buNone/>
            </a:pPr>
            <a:r>
              <a:rPr lang="en-US" sz="1200" dirty="0">
                <a:solidFill>
                  <a:srgbClr val="19194D"/>
                </a:solidFill>
                <a:latin typeface="Open Sans" pitchFamily="34" charset="0"/>
                <a:ea typeface="Open Sans" pitchFamily="34" charset="-122"/>
                <a:cs typeface="Open Sans" pitchFamily="34" charset="-120"/>
              </a:rPr>
              <a:t>Drift or fault detected</a:t>
            </a:r>
            <a:endParaRPr lang="en-US" sz="1200" dirty="0"/>
          </a:p>
        </p:txBody>
      </p:sp>
      <p:pic>
        <p:nvPicPr>
          <p:cNvPr id="25" name="Image 7" descr="arrow-right">    </p:cNvPr>
          <p:cNvPicPr>
            <a:picLocks noChangeAspect="1"/>
          </p:cNvPicPr>
          <p:nvPr/>
        </p:nvPicPr>
        <p:blipFill>
          <a:blip r:embed="rId8"/>
          <a:srcRect l="0" r="0" t="0" b="0"/>
          <a:stretch/>
        </p:blipFill>
        <p:spPr>
          <a:xfrm>
            <a:off x="6616700" y="4531866"/>
            <a:ext cx="228600" cy="114300"/>
          </a:xfrm>
          <a:prstGeom prst="rect">
            <a:avLst/>
          </a:prstGeom>
        </p:spPr>
      </p:pic>
      <p:sp>
        <p:nvSpPr>
          <p:cNvPr id="26" name="Text 16"/>
          <p:cNvSpPr/>
          <p:nvPr/>
        </p:nvSpPr>
        <p:spPr>
          <a:xfrm>
            <a:off x="6978650" y="4242346"/>
            <a:ext cx="1949450" cy="693341"/>
          </a:xfrm>
          <a:prstGeom prst="roundRect">
            <a:avLst>
              <a:gd name="adj" fmla="val 4579"/>
            </a:avLst>
          </a:prstGeom>
          <a:solidFill>
            <a:srgbClr val="FFFFFF"/>
          </a:solidFill>
          <a:ln w="12700">
            <a:solidFill>
              <a:srgbClr val="C9CCC4"/>
            </a:solidFill>
            <a:prstDash val="solid"/>
          </a:ln>
        </p:spPr>
        <p:txBody>
          <a:bodyPr wrap="square" lIns="124051" tIns="124051" rIns="73251" bIns="98651" rtlCol="0" anchor="t">
            <a:normAutofit/>
          </a:bodyPr>
          <a:lstStyle/>
          <a:p>
            <a:pPr algn="l" indent="0" marL="0">
              <a:lnSpc>
                <a:spcPts val="1680"/>
              </a:lnSpc>
              <a:buNone/>
            </a:pPr>
            <a:r>
              <a:rPr lang="en-US" sz="1200" dirty="0">
                <a:solidFill>
                  <a:srgbClr val="19194D"/>
                </a:solidFill>
                <a:latin typeface="Open Sans" pitchFamily="34" charset="0"/>
                <a:ea typeface="Open Sans" pitchFamily="34" charset="-122"/>
                <a:cs typeface="Open Sans" pitchFamily="34" charset="-120"/>
              </a:rPr>
              <a:t>Minimal delta reconciled</a:t>
            </a:r>
            <a:endParaRPr lang="en-US" sz="1200" dirty="0"/>
          </a:p>
        </p:txBody>
      </p:sp>
      <p:pic>
        <p:nvPicPr>
          <p:cNvPr id="27" name="Image 8" descr="arrow-right">    </p:cNvPr>
          <p:cNvPicPr>
            <a:picLocks noChangeAspect="1"/>
          </p:cNvPicPr>
          <p:nvPr/>
        </p:nvPicPr>
        <p:blipFill>
          <a:blip r:embed="rId9"/>
          <a:srcRect l="0" r="0" t="0" b="0"/>
          <a:stretch/>
        </p:blipFill>
        <p:spPr>
          <a:xfrm>
            <a:off x="9061450" y="4531866"/>
            <a:ext cx="228600" cy="114300"/>
          </a:xfrm>
          <a:prstGeom prst="rect">
            <a:avLst/>
          </a:prstGeom>
        </p:spPr>
      </p:pic>
      <p:sp>
        <p:nvSpPr>
          <p:cNvPr id="28" name="Text 17"/>
          <p:cNvSpPr/>
          <p:nvPr/>
        </p:nvSpPr>
        <p:spPr>
          <a:xfrm>
            <a:off x="9423400" y="4242346"/>
            <a:ext cx="1949450" cy="693341"/>
          </a:xfrm>
          <a:prstGeom prst="roundRect">
            <a:avLst>
              <a:gd name="adj" fmla="val 4579"/>
            </a:avLst>
          </a:prstGeom>
          <a:solidFill>
            <a:srgbClr val="FFFFFF"/>
          </a:solidFill>
          <a:ln w="12700">
            <a:solidFill>
              <a:srgbClr val="8DC63F"/>
            </a:solidFill>
            <a:prstDash val="solid"/>
          </a:ln>
        </p:spPr>
        <p:txBody>
          <a:bodyPr wrap="square" lIns="124051" tIns="124051" rIns="73251" bIns="98651" rtlCol="0" anchor="t">
            <a:normAutofit/>
          </a:bodyPr>
          <a:lstStyle/>
          <a:p>
            <a:pPr algn="l" indent="0" marL="0">
              <a:lnSpc>
                <a:spcPts val="1680"/>
              </a:lnSpc>
              <a:buNone/>
            </a:pPr>
            <a:r>
              <a:rPr lang="en-US" sz="1200" dirty="0">
                <a:solidFill>
                  <a:srgbClr val="19194D"/>
                </a:solidFill>
                <a:latin typeface="Open Sans" pitchFamily="34" charset="0"/>
                <a:ea typeface="Open Sans" pitchFamily="34" charset="-122"/>
                <a:cs typeface="Open Sans" pitchFamily="34" charset="-120"/>
              </a:rPr>
              <a:t>Upgrade per OPG or per plane</a:t>
            </a:r>
            <a:endParaRPr lang="en-US" sz="1200" dirty="0"/>
          </a:p>
        </p:txBody>
      </p:sp>
      <p:sp>
        <p:nvSpPr>
          <p:cNvPr id="29" name="Text 18"/>
          <p:cNvSpPr/>
          <p:nvPr/>
        </p:nvSpPr>
        <p:spPr>
          <a:xfrm>
            <a:off x="812800" y="5145236"/>
            <a:ext cx="10883392" cy="333970"/>
          </a:xfrm>
          <a:prstGeom prst="rect">
            <a:avLst/>
          </a:prstGeom>
          <a:noFill/>
          <a:ln/>
        </p:spPr>
        <p:txBody>
          <a:bodyPr wrap="square" lIns="0" tIns="0" rIns="0" bIns="0" rtlCol="0" anchor="t">
            <a:normAutofit/>
          </a:bodyPr>
          <a:lstStyle/>
          <a:p>
            <a:pPr algn="l" indent="0" marL="0">
              <a:lnSpc>
                <a:spcPts val="2430"/>
              </a:lnSpc>
              <a:buNone/>
            </a:pPr>
            <a:r>
              <a:rPr lang="en-US" sz="1800" dirty="0">
                <a:solidFill>
                  <a:srgbClr val="19194D"/>
                </a:solidFill>
                <a:latin typeface="Open Sans" pitchFamily="34" charset="0"/>
                <a:ea typeface="Open Sans" pitchFamily="34" charset="-122"/>
                <a:cs typeface="Open Sans" pitchFamily="34" charset="-120"/>
              </a:rPr>
              <a:t>Swap a failed switch, give it the old identity, and reconciliation rebuilds its config.</a:t>
            </a:r>
            <a:endParaRPr lang="en-US" sz="1800" dirty="0"/>
          </a:p>
        </p:txBody>
      </p:sp>
      <p:sp>
        <p:nvSpPr>
          <p:cNvPr id="30" name="Text 19"/>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5F6062"/>
                </a:solidFill>
                <a:latin typeface="Open Sans" pitchFamily="34" charset="0"/>
                <a:ea typeface="Open Sans" pitchFamily="34" charset="-122"/>
                <a:cs typeface="Open Sans" pitchFamily="34" charset="-120"/>
              </a:rPr>
              <a:t>ONIE IS AN OCP PROJECT · INTENT IS AUTHORITATIVE, SO RECOVERY IS DETERMINISTIC</a:t>
            </a:r>
            <a:endParaRPr lang="en-US" sz="1200" dirty="0"/>
          </a:p>
        </p:txBody>
      </p:sp>
      <p:sp>
        <p:nvSpPr>
          <p:cNvPr id="31" name="Text 20"/>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09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OPERATIONS &amp; ADOPTION</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19194D"/>
                </a:solidFill>
                <a:latin typeface="Open Sans" pitchFamily="34" charset="0"/>
                <a:ea typeface="Open Sans" pitchFamily="34" charset="-122"/>
                <a:cs typeface="Open Sans" pitchFamily="34" charset="-120"/>
              </a:rPr>
              <a:t>IN PRODUCTION, READY TO DEPLOY</a:t>
            </a:r>
            <a:endParaRPr lang="en-US" sz="2800" dirty="0"/>
          </a:p>
        </p:txBody>
      </p:sp>
      <p:sp>
        <p:nvSpPr>
          <p:cNvPr id="5" name="Shape 3"/>
          <p:cNvSpPr/>
          <p:nvPr/>
        </p:nvSpPr>
        <p:spPr>
          <a:xfrm>
            <a:off x="812800" y="2270820"/>
            <a:ext cx="4064000" cy="3116362"/>
          </a:xfrm>
          <a:prstGeom prst="roundRect">
            <a:avLst>
              <a:gd name="adj" fmla="val 1223"/>
            </a:avLst>
          </a:prstGeom>
          <a:solidFill>
            <a:srgbClr val="19194D"/>
          </a:solidFill>
          <a:ln/>
        </p:spPr>
      </p:sp>
      <p:sp>
        <p:nvSpPr>
          <p:cNvPr id="6" name="Shape 4"/>
          <p:cNvSpPr/>
          <p:nvPr/>
        </p:nvSpPr>
        <p:spPr>
          <a:xfrm>
            <a:off x="812800" y="2270820"/>
            <a:ext cx="4064000" cy="3116362"/>
          </a:xfrm>
          <a:custGeom>
            <a:avLst/>
            <a:gdLst/>
            <a:ahLst/>
            <a:cxnLst/>
            <a:rect l="l" t="t" r="r" b="b"/>
            <a:pathLst>
              <a:path w="4064000" h="3116362">
                <a:moveTo>
                  <a:pt x="76200" y="3116362"/>
                </a:moveTo>
                <a:lnTo>
                  <a:pt x="38100" y="3116362"/>
                </a:lnTo>
                <a:arcTo hR="38100" wR="38100" stAng="5400000" swAng="5400000"/>
                <a:lnTo>
                  <a:pt x="0" y="38100"/>
                </a:lnTo>
                <a:arcTo hR="38100" wR="38100" stAng="10800000" swAng="5400000"/>
                <a:lnTo>
                  <a:pt x="76200" y="0"/>
                </a:lnTo>
                <a:lnTo>
                  <a:pt x="76200" y="3116362"/>
                </a:lnTo>
                <a:close/>
              </a:path>
            </a:pathLst>
          </a:custGeom>
          <a:solidFill>
            <a:srgbClr val="8DC63F"/>
          </a:solidFill>
          <a:ln/>
        </p:spPr>
      </p:sp>
      <p:sp>
        <p:nvSpPr>
          <p:cNvPr id="7" name="Text 5"/>
          <p:cNvSpPr/>
          <p:nvPr/>
        </p:nvSpPr>
        <p:spPr>
          <a:xfrm>
            <a:off x="1143000" y="2524820"/>
            <a:ext cx="3584194"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8DC63F"/>
                </a:solidFill>
                <a:latin typeface="Open Sans" pitchFamily="34" charset="0"/>
                <a:ea typeface="Open Sans" pitchFamily="34" charset="-122"/>
                <a:cs typeface="Open Sans" pitchFamily="34" charset="-120"/>
              </a:rPr>
              <a:t>FARMGPU · FEATURED PARTNER</a:t>
            </a:r>
            <a:endParaRPr lang="en-US" sz="1200" dirty="0"/>
          </a:p>
        </p:txBody>
      </p:sp>
      <p:sp>
        <p:nvSpPr>
          <p:cNvPr id="8" name="Text 6"/>
          <p:cNvSpPr/>
          <p:nvPr/>
        </p:nvSpPr>
        <p:spPr>
          <a:xfrm>
            <a:off x="1143000" y="2839740"/>
            <a:ext cx="3584194" cy="86360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FFFFFF"/>
                </a:solidFill>
                <a:latin typeface="Open Sans" pitchFamily="34" charset="0"/>
                <a:ea typeface="Open Sans" pitchFamily="34" charset="-122"/>
                <a:cs typeface="Open Sans" pitchFamily="34" charset="-120"/>
              </a:rPr>
              <a:t>XOC-512</a:t>
            </a:r>
            <a:endParaRPr lang="en-US" sz="6000" dirty="0"/>
          </a:p>
        </p:txBody>
      </p:sp>
      <p:sp>
        <p:nvSpPr>
          <p:cNvPr id="9" name="Text 7"/>
          <p:cNvSpPr/>
          <p:nvPr/>
        </p:nvSpPr>
        <p:spPr>
          <a:xfrm>
            <a:off x="1143000" y="3779540"/>
            <a:ext cx="3584194"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E1E2F4"/>
                </a:solidFill>
                <a:latin typeface="Open Sans" pitchFamily="34" charset="0"/>
                <a:ea typeface="Open Sans" pitchFamily="34" charset="-122"/>
                <a:cs typeface="Open Sans" pitchFamily="34" charset="-120"/>
              </a:rPr>
              <a:t>NVIDIA B200 on this exact Hedgehog and Celestica topology.</a:t>
            </a:r>
            <a:endParaRPr lang="en-US" sz="1400" dirty="0"/>
          </a:p>
        </p:txBody>
      </p:sp>
      <p:sp>
        <p:nvSpPr>
          <p:cNvPr id="10" name="Shape 8"/>
          <p:cNvSpPr/>
          <p:nvPr/>
        </p:nvSpPr>
        <p:spPr>
          <a:xfrm>
            <a:off x="1143000" y="4385270"/>
            <a:ext cx="3479800" cy="0"/>
          </a:xfrm>
          <a:prstGeom prst="line">
            <a:avLst/>
          </a:prstGeom>
          <a:noFill/>
          <a:ln w="12700">
            <a:solidFill>
              <a:srgbClr val="262673"/>
            </a:solidFill>
            <a:prstDash val="solid"/>
          </a:ln>
        </p:spPr>
      </p:sp>
      <p:sp>
        <p:nvSpPr>
          <p:cNvPr id="11" name="Text 9"/>
          <p:cNvSpPr/>
          <p:nvPr/>
        </p:nvSpPr>
        <p:spPr>
          <a:xfrm>
            <a:off x="1143000" y="4493220"/>
            <a:ext cx="3584194"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E1E2F4"/>
                </a:solidFill>
                <a:latin typeface="Open Sans" pitchFamily="34" charset="0"/>
                <a:ea typeface="Open Sans" pitchFamily="34" charset="-122"/>
                <a:cs typeface="Open Sans" pitchFamily="34" charset="-120"/>
              </a:rPr>
              <a:t>SemiAnalysis: fabric outperformed several alternatives. Host and NIC tuning now in the repo.</a:t>
            </a:r>
            <a:endParaRPr lang="en-US" sz="1200" dirty="0"/>
          </a:p>
        </p:txBody>
      </p:sp>
      <p:sp>
        <p:nvSpPr>
          <p:cNvPr id="12" name="Text 10"/>
          <p:cNvSpPr/>
          <p:nvPr/>
        </p:nvSpPr>
        <p:spPr>
          <a:xfrm>
            <a:off x="5283200" y="1875780"/>
            <a:ext cx="614065" cy="170180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19194D"/>
                </a:solidFill>
                <a:latin typeface="Open Sans" pitchFamily="34" charset="0"/>
                <a:ea typeface="Open Sans" pitchFamily="34" charset="-122"/>
                <a:cs typeface="Open Sans" pitchFamily="34" charset="-120"/>
              </a:rPr>
              <a:t>20</a:t>
            </a:r>
            <a:endParaRPr lang="en-US" sz="6000" dirty="0"/>
          </a:p>
        </p:txBody>
      </p:sp>
      <p:sp>
        <p:nvSpPr>
          <p:cNvPr id="13" name="Text 11"/>
          <p:cNvSpPr/>
          <p:nvPr/>
        </p:nvSpPr>
        <p:spPr>
          <a:xfrm>
            <a:off x="6049665" y="2465090"/>
            <a:ext cx="5489421"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variants, OPG-64 to XOC-1024, each with connectivity map, BoM, wiring CRDs, NetBox and diagrams</a:t>
            </a:r>
            <a:endParaRPr lang="en-US" sz="1400" dirty="0"/>
          </a:p>
        </p:txBody>
      </p:sp>
      <p:sp>
        <p:nvSpPr>
          <p:cNvPr id="14" name="Shape 12"/>
          <p:cNvSpPr/>
          <p:nvPr/>
        </p:nvSpPr>
        <p:spPr>
          <a:xfrm>
            <a:off x="5283200" y="3704580"/>
            <a:ext cx="2997200" cy="574030"/>
          </a:xfrm>
          <a:prstGeom prst="roundRect">
            <a:avLst>
              <a:gd name="adj" fmla="val 6637"/>
            </a:avLst>
          </a:prstGeom>
          <a:solidFill>
            <a:srgbClr val="F5F7F2"/>
          </a:solidFill>
          <a:ln/>
        </p:spPr>
      </p:sp>
      <p:sp>
        <p:nvSpPr>
          <p:cNvPr id="15" name="Shape 13"/>
          <p:cNvSpPr/>
          <p:nvPr/>
        </p:nvSpPr>
        <p:spPr>
          <a:xfrm>
            <a:off x="5283200" y="3704580"/>
            <a:ext cx="2997200" cy="574030"/>
          </a:xfrm>
          <a:custGeom>
            <a:avLst/>
            <a:gdLst/>
            <a:ahLst/>
            <a:cxnLst/>
            <a:rect l="l" t="t" r="r" b="b"/>
            <a:pathLst>
              <a:path w="2997200" h="574030">
                <a:moveTo>
                  <a:pt x="38100" y="574030"/>
                </a:moveTo>
                <a:lnTo>
                  <a:pt x="38100" y="574030"/>
                </a:lnTo>
                <a:arcTo hR="38100" wR="38100" stAng="5400000" swAng="5400000"/>
                <a:lnTo>
                  <a:pt x="0" y="38100"/>
                </a:lnTo>
                <a:arcTo hR="38100" wR="38100" stAng="10800000" swAng="5400000"/>
                <a:lnTo>
                  <a:pt x="38100" y="0"/>
                </a:lnTo>
                <a:lnTo>
                  <a:pt x="38100" y="574030"/>
                </a:lnTo>
                <a:close/>
              </a:path>
            </a:pathLst>
          </a:custGeom>
          <a:solidFill>
            <a:srgbClr val="8DC63F"/>
          </a:solidFill>
          <a:ln/>
        </p:spPr>
      </p:sp>
      <p:sp>
        <p:nvSpPr>
          <p:cNvPr id="16" name="Text 14"/>
          <p:cNvSpPr/>
          <p:nvPr/>
        </p:nvSpPr>
        <p:spPr>
          <a:xfrm>
            <a:off x="5473700" y="3831580"/>
            <a:ext cx="181521"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8DC63F"/>
                </a:solidFill>
                <a:latin typeface="Open Sans" pitchFamily="34" charset="0"/>
                <a:ea typeface="Open Sans" pitchFamily="34" charset="-122"/>
                <a:cs typeface="Open Sans" pitchFamily="34" charset="-120"/>
              </a:rPr>
              <a:t>1</a:t>
            </a:r>
            <a:endParaRPr lang="en-US" sz="1800" dirty="0"/>
          </a:p>
        </p:txBody>
      </p:sp>
      <p:sp>
        <p:nvSpPr>
          <p:cNvPr id="17" name="Text 15"/>
          <p:cNvSpPr/>
          <p:nvPr/>
        </p:nvSpPr>
        <p:spPr>
          <a:xfrm>
            <a:off x="5706021" y="3876030"/>
            <a:ext cx="2247186"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19194D"/>
                </a:solidFill>
                <a:latin typeface="Open Sans" pitchFamily="34" charset="0"/>
                <a:ea typeface="Open Sans" pitchFamily="34" charset="-122"/>
                <a:cs typeface="Open Sans" pitchFamily="34" charset="-120"/>
              </a:rPr>
              <a:t>Pick a variant by traffic</a:t>
            </a:r>
            <a:endParaRPr lang="en-US" sz="1400" dirty="0"/>
          </a:p>
        </p:txBody>
      </p:sp>
      <p:sp>
        <p:nvSpPr>
          <p:cNvPr id="18" name="Shape 16"/>
          <p:cNvSpPr/>
          <p:nvPr/>
        </p:nvSpPr>
        <p:spPr>
          <a:xfrm>
            <a:off x="8382000" y="3704580"/>
            <a:ext cx="2997200" cy="574030"/>
          </a:xfrm>
          <a:prstGeom prst="roundRect">
            <a:avLst>
              <a:gd name="adj" fmla="val 6637"/>
            </a:avLst>
          </a:prstGeom>
          <a:solidFill>
            <a:srgbClr val="F5F7F2"/>
          </a:solidFill>
          <a:ln/>
        </p:spPr>
      </p:sp>
      <p:sp>
        <p:nvSpPr>
          <p:cNvPr id="19" name="Shape 17"/>
          <p:cNvSpPr/>
          <p:nvPr/>
        </p:nvSpPr>
        <p:spPr>
          <a:xfrm>
            <a:off x="8382000" y="3704580"/>
            <a:ext cx="2997200" cy="574030"/>
          </a:xfrm>
          <a:custGeom>
            <a:avLst/>
            <a:gdLst/>
            <a:ahLst/>
            <a:cxnLst/>
            <a:rect l="l" t="t" r="r" b="b"/>
            <a:pathLst>
              <a:path w="2997200" h="574030">
                <a:moveTo>
                  <a:pt x="38100" y="574030"/>
                </a:moveTo>
                <a:lnTo>
                  <a:pt x="38100" y="574030"/>
                </a:lnTo>
                <a:arcTo hR="38100" wR="38100" stAng="5400000" swAng="5400000"/>
                <a:lnTo>
                  <a:pt x="0" y="38100"/>
                </a:lnTo>
                <a:arcTo hR="38100" wR="38100" stAng="10800000" swAng="5400000"/>
                <a:lnTo>
                  <a:pt x="38100" y="0"/>
                </a:lnTo>
                <a:lnTo>
                  <a:pt x="38100" y="574030"/>
                </a:lnTo>
                <a:close/>
              </a:path>
            </a:pathLst>
          </a:custGeom>
          <a:solidFill>
            <a:srgbClr val="8DC63F"/>
          </a:solidFill>
          <a:ln/>
        </p:spPr>
      </p:sp>
      <p:sp>
        <p:nvSpPr>
          <p:cNvPr id="20" name="Text 18"/>
          <p:cNvSpPr/>
          <p:nvPr/>
        </p:nvSpPr>
        <p:spPr>
          <a:xfrm>
            <a:off x="8572500" y="3831580"/>
            <a:ext cx="181521"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8DC63F"/>
                </a:solidFill>
                <a:latin typeface="Open Sans" pitchFamily="34" charset="0"/>
                <a:ea typeface="Open Sans" pitchFamily="34" charset="-122"/>
                <a:cs typeface="Open Sans" pitchFamily="34" charset="-120"/>
              </a:rPr>
              <a:t>2</a:t>
            </a:r>
            <a:endParaRPr lang="en-US" sz="1800" dirty="0"/>
          </a:p>
        </p:txBody>
      </p:sp>
      <p:sp>
        <p:nvSpPr>
          <p:cNvPr id="21" name="Text 19"/>
          <p:cNvSpPr/>
          <p:nvPr/>
        </p:nvSpPr>
        <p:spPr>
          <a:xfrm>
            <a:off x="8804821" y="3876030"/>
            <a:ext cx="1921609"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19194D"/>
                </a:solidFill>
                <a:latin typeface="Open Sans" pitchFamily="34" charset="0"/>
                <a:ea typeface="Open Sans" pitchFamily="34" charset="-122"/>
                <a:cs typeface="Open Sans" pitchFamily="34" charset="-120"/>
              </a:rPr>
              <a:t>Rehearse it in VLAB</a:t>
            </a:r>
            <a:endParaRPr lang="en-US" sz="1400" dirty="0"/>
          </a:p>
        </p:txBody>
      </p:sp>
      <p:sp>
        <p:nvSpPr>
          <p:cNvPr id="22" name="Shape 20"/>
          <p:cNvSpPr/>
          <p:nvPr/>
        </p:nvSpPr>
        <p:spPr>
          <a:xfrm>
            <a:off x="5283200" y="4380210"/>
            <a:ext cx="2997200" cy="716260"/>
          </a:xfrm>
          <a:prstGeom prst="roundRect">
            <a:avLst>
              <a:gd name="adj" fmla="val 5319"/>
            </a:avLst>
          </a:prstGeom>
          <a:solidFill>
            <a:srgbClr val="F5F7F2"/>
          </a:solidFill>
          <a:ln/>
        </p:spPr>
      </p:sp>
      <p:sp>
        <p:nvSpPr>
          <p:cNvPr id="23" name="Shape 21"/>
          <p:cNvSpPr/>
          <p:nvPr/>
        </p:nvSpPr>
        <p:spPr>
          <a:xfrm>
            <a:off x="5283200" y="4380210"/>
            <a:ext cx="2997200" cy="716260"/>
          </a:xfrm>
          <a:custGeom>
            <a:avLst/>
            <a:gdLst/>
            <a:ahLst/>
            <a:cxnLst/>
            <a:rect l="l" t="t" r="r" b="b"/>
            <a:pathLst>
              <a:path w="2997200" h="716260">
                <a:moveTo>
                  <a:pt x="38100" y="716260"/>
                </a:moveTo>
                <a:lnTo>
                  <a:pt x="38100" y="716260"/>
                </a:lnTo>
                <a:arcTo hR="38100" wR="38100" stAng="5400000" swAng="5400000"/>
                <a:lnTo>
                  <a:pt x="0" y="38100"/>
                </a:lnTo>
                <a:arcTo hR="38100" wR="38100" stAng="10800000" swAng="5400000"/>
                <a:lnTo>
                  <a:pt x="38100" y="0"/>
                </a:lnTo>
                <a:lnTo>
                  <a:pt x="38100" y="716260"/>
                </a:lnTo>
                <a:close/>
              </a:path>
            </a:pathLst>
          </a:custGeom>
          <a:solidFill>
            <a:srgbClr val="8DC63F"/>
          </a:solidFill>
          <a:ln/>
        </p:spPr>
      </p:sp>
      <p:sp>
        <p:nvSpPr>
          <p:cNvPr id="24" name="Text 22"/>
          <p:cNvSpPr/>
          <p:nvPr/>
        </p:nvSpPr>
        <p:spPr>
          <a:xfrm>
            <a:off x="5473700" y="4578300"/>
            <a:ext cx="179933"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8DC63F"/>
                </a:solidFill>
                <a:latin typeface="Open Sans" pitchFamily="34" charset="0"/>
                <a:ea typeface="Open Sans" pitchFamily="34" charset="-122"/>
                <a:cs typeface="Open Sans" pitchFamily="34" charset="-120"/>
              </a:rPr>
              <a:t>3</a:t>
            </a:r>
            <a:endParaRPr lang="en-US" sz="1800" dirty="0"/>
          </a:p>
        </p:txBody>
      </p:sp>
      <p:sp>
        <p:nvSpPr>
          <p:cNvPr id="25" name="Text 23"/>
          <p:cNvSpPr/>
          <p:nvPr/>
        </p:nvSpPr>
        <p:spPr>
          <a:xfrm>
            <a:off x="5704433" y="4507210"/>
            <a:ext cx="2496274" cy="48766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19194D"/>
                </a:solidFill>
                <a:latin typeface="Open Sans" pitchFamily="34" charset="0"/>
                <a:ea typeface="Open Sans" pitchFamily="34" charset="-122"/>
                <a:cs typeface="Open Sans" pitchFamily="34" charset="-120"/>
              </a:rPr>
              <a:t>Cable to the connectivity map</a:t>
            </a:r>
            <a:endParaRPr lang="en-US" sz="1400" dirty="0"/>
          </a:p>
        </p:txBody>
      </p:sp>
      <p:sp>
        <p:nvSpPr>
          <p:cNvPr id="26" name="Shape 24"/>
          <p:cNvSpPr/>
          <p:nvPr/>
        </p:nvSpPr>
        <p:spPr>
          <a:xfrm>
            <a:off x="8382000" y="4380210"/>
            <a:ext cx="2997200" cy="716260"/>
          </a:xfrm>
          <a:prstGeom prst="roundRect">
            <a:avLst>
              <a:gd name="adj" fmla="val 5319"/>
            </a:avLst>
          </a:prstGeom>
          <a:solidFill>
            <a:srgbClr val="F5F7F2"/>
          </a:solidFill>
          <a:ln/>
        </p:spPr>
      </p:sp>
      <p:sp>
        <p:nvSpPr>
          <p:cNvPr id="27" name="Shape 25"/>
          <p:cNvSpPr/>
          <p:nvPr/>
        </p:nvSpPr>
        <p:spPr>
          <a:xfrm>
            <a:off x="8382000" y="4380210"/>
            <a:ext cx="2997200" cy="716260"/>
          </a:xfrm>
          <a:custGeom>
            <a:avLst/>
            <a:gdLst/>
            <a:ahLst/>
            <a:cxnLst/>
            <a:rect l="l" t="t" r="r" b="b"/>
            <a:pathLst>
              <a:path w="2997200" h="716260">
                <a:moveTo>
                  <a:pt x="38100" y="716260"/>
                </a:moveTo>
                <a:lnTo>
                  <a:pt x="38100" y="716260"/>
                </a:lnTo>
                <a:arcTo hR="38100" wR="38100" stAng="5400000" swAng="5400000"/>
                <a:lnTo>
                  <a:pt x="0" y="38100"/>
                </a:lnTo>
                <a:arcTo hR="38100" wR="38100" stAng="10800000" swAng="5400000"/>
                <a:lnTo>
                  <a:pt x="38100" y="0"/>
                </a:lnTo>
                <a:lnTo>
                  <a:pt x="38100" y="716260"/>
                </a:lnTo>
                <a:close/>
              </a:path>
            </a:pathLst>
          </a:custGeom>
          <a:solidFill>
            <a:srgbClr val="8DC63F"/>
          </a:solidFill>
          <a:ln/>
        </p:spPr>
      </p:sp>
      <p:sp>
        <p:nvSpPr>
          <p:cNvPr id="28" name="Text 26"/>
          <p:cNvSpPr/>
          <p:nvPr/>
        </p:nvSpPr>
        <p:spPr>
          <a:xfrm>
            <a:off x="8572500" y="4578300"/>
            <a:ext cx="181521"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8DC63F"/>
                </a:solidFill>
                <a:latin typeface="Open Sans" pitchFamily="34" charset="0"/>
                <a:ea typeface="Open Sans" pitchFamily="34" charset="-122"/>
                <a:cs typeface="Open Sans" pitchFamily="34" charset="-120"/>
              </a:rPr>
              <a:t>4</a:t>
            </a:r>
            <a:endParaRPr lang="en-US" sz="1800" dirty="0"/>
          </a:p>
        </p:txBody>
      </p:sp>
      <p:sp>
        <p:nvSpPr>
          <p:cNvPr id="29" name="Text 27"/>
          <p:cNvSpPr/>
          <p:nvPr/>
        </p:nvSpPr>
        <p:spPr>
          <a:xfrm>
            <a:off x="8804821" y="4622750"/>
            <a:ext cx="2574379" cy="256530"/>
          </a:xfrm>
          <a:prstGeom prst="rect">
            <a:avLst/>
          </a:prstGeom>
          <a:noFill/>
          <a:ln/>
        </p:spPr>
        <p:txBody>
          <a:bodyPr wrap="square" lIns="0" tIns="0" rIns="0" bIns="0" rtlCol="0" anchor="t">
            <a:normAutofit/>
          </a:bodyPr>
          <a:lstStyle/>
          <a:p>
            <a:pPr algn="l" indent="0" marL="0">
              <a:lnSpc>
                <a:spcPts val="1820"/>
              </a:lnSpc>
              <a:buNone/>
            </a:pPr>
            <a:r>
              <a:rPr lang="en-US" sz="1400" dirty="0">
                <a:solidFill>
                  <a:srgbClr val="19194D"/>
                </a:solidFill>
                <a:latin typeface="Open Sans" pitchFamily="34" charset="0"/>
                <a:ea typeface="Open Sans" pitchFamily="34" charset="-122"/>
                <a:cs typeface="Open Sans" pitchFamily="34" charset="-120"/>
              </a:rPr>
              <a:t>Feed wiring YAML to hhfab</a:t>
            </a:r>
            <a:endParaRPr lang="en-US" sz="1400" dirty="0"/>
          </a:p>
        </p:txBody>
      </p:sp>
      <p:sp>
        <p:nvSpPr>
          <p:cNvPr id="30" name="Text 28"/>
          <p:cNvSpPr/>
          <p:nvPr/>
        </p:nvSpPr>
        <p:spPr>
          <a:xfrm>
            <a:off x="5283200" y="5248870"/>
            <a:ext cx="6096000" cy="533400"/>
          </a:xfrm>
          <a:prstGeom prst="roundRect">
            <a:avLst>
              <a:gd name="adj" fmla="val 7143"/>
            </a:avLst>
          </a:prstGeom>
          <a:solidFill>
            <a:srgbClr val="19194D"/>
          </a:solidFill>
          <a:ln/>
        </p:spPr>
        <p:txBody>
          <a:bodyPr wrap="square" lIns="192041" tIns="141241" rIns="21353" bIns="115841" rtlCol="0" anchor="t">
            <a:normAutofit/>
          </a:bodyPr>
          <a:lstStyle/>
          <a:p>
            <a:pPr algn="l" indent="0" marL="0">
              <a:lnSpc>
                <a:spcPts val="1800"/>
              </a:lnSpc>
              <a:buNone/>
            </a:pPr>
            <a:r>
              <a:rPr lang="en-US" sz="1200" dirty="0">
                <a:solidFill>
                  <a:srgbClr val="E1E2F4"/>
                </a:solidFill>
                <a:latin typeface="Courier New" pitchFamily="49" charset="0"/>
                <a:ea typeface="Courier New" pitchFamily="49" charset="-122"/>
                <a:cs typeface="Courier New" pitchFamily="49" charset="-120"/>
              </a:rPr>
              <a:t>github.com/opencomputeproject/OCP-OCDAI-training-fabric</a:t>
            </a:r>
            <a:endParaRPr lang="en-US" sz="1200" dirty="0"/>
          </a:p>
        </p:txBody>
      </p:sp>
      <p:sp>
        <p:nvSpPr>
          <p:cNvPr id="31" name="Text 29"/>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47678"/>
                </a:solidFill>
                <a:latin typeface="Open Sans" pitchFamily="34" charset="0"/>
                <a:ea typeface="Open Sans" pitchFamily="34" charset="-122"/>
                <a:cs typeface="Open Sans" pitchFamily="34" charset="-120"/>
              </a:rPr>
              <a:t>OCP Open Cluster Designs · RA v1.2, CC BY-SA 4.0 · validated logically, at lab scale, in VLAB and in the field</a:t>
            </a:r>
            <a:endParaRPr lang="en-US" sz="1200" dirty="0"/>
          </a:p>
        </p:txBody>
      </p:sp>
      <p:pic>
        <p:nvPicPr>
          <p:cNvPr id="32" name="Image 0" descr="Open Compute Project logo">    </p:cNvPr>
          <p:cNvPicPr>
            <a:picLocks noChangeAspect="1"/>
          </p:cNvPicPr>
          <p:nvPr/>
        </p:nvPicPr>
        <p:blipFill>
          <a:blip r:embed="rId1"/>
          <a:srcRect l="0" r="0" t="-32" b="-32"/>
          <a:stretch/>
        </p:blipFill>
        <p:spPr>
          <a:xfrm>
            <a:off x="10363200" y="6140450"/>
            <a:ext cx="1016000" cy="41275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ARCHITECTURE</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19194D"/>
                </a:solidFill>
                <a:latin typeface="Open Sans" pitchFamily="34" charset="0"/>
                <a:ea typeface="Open Sans" pitchFamily="34" charset="-122"/>
                <a:cs typeface="Open Sans" pitchFamily="34" charset="-120"/>
              </a:rPr>
              <a:t>THE BASELINE SETS THE MATH</a:t>
            </a:r>
            <a:endParaRPr lang="en-US" sz="2800" dirty="0"/>
          </a:p>
        </p:txBody>
      </p:sp>
      <p:sp>
        <p:nvSpPr>
          <p:cNvPr id="5" name="Shape 3"/>
          <p:cNvSpPr/>
          <p:nvPr/>
        </p:nvSpPr>
        <p:spPr>
          <a:xfrm>
            <a:off x="812800" y="2331095"/>
            <a:ext cx="3386634" cy="1838920"/>
          </a:xfrm>
          <a:prstGeom prst="roundRect">
            <a:avLst>
              <a:gd name="adj" fmla="val 2072"/>
            </a:avLst>
          </a:prstGeom>
          <a:solidFill>
            <a:srgbClr val="F5F7F2"/>
          </a:solidFill>
          <a:ln/>
        </p:spPr>
      </p:sp>
      <p:sp>
        <p:nvSpPr>
          <p:cNvPr id="6" name="Shape 4"/>
          <p:cNvSpPr/>
          <p:nvPr/>
        </p:nvSpPr>
        <p:spPr>
          <a:xfrm>
            <a:off x="812800" y="2331095"/>
            <a:ext cx="3386634" cy="1838920"/>
          </a:xfrm>
          <a:custGeom>
            <a:avLst/>
            <a:gdLst/>
            <a:ahLst/>
            <a:cxnLst/>
            <a:rect l="l" t="t" r="r" b="b"/>
            <a:pathLst>
              <a:path w="3386634" h="1838920">
                <a:moveTo>
                  <a:pt x="0" y="38100"/>
                </a:moveTo>
                <a:lnTo>
                  <a:pt x="0" y="38100"/>
                </a:lnTo>
                <a:arcTo hR="38100" wR="38100" stAng="10800000" swAng="5400000"/>
                <a:lnTo>
                  <a:pt x="3348534" y="0"/>
                </a:lnTo>
                <a:arcTo hR="38100" wR="38100" stAng="16200000" swAng="5400000"/>
                <a:lnTo>
                  <a:pt x="3386634" y="38100"/>
                </a:lnTo>
                <a:lnTo>
                  <a:pt x="0" y="38100"/>
                </a:lnTo>
                <a:close/>
              </a:path>
            </a:pathLst>
          </a:custGeom>
          <a:solidFill>
            <a:srgbClr val="8DC63F"/>
          </a:solidFill>
          <a:ln/>
        </p:spPr>
      </p:sp>
      <p:sp>
        <p:nvSpPr>
          <p:cNvPr id="7" name="Text 5"/>
          <p:cNvSpPr/>
          <p:nvPr/>
        </p:nvSpPr>
        <p:spPr>
          <a:xfrm>
            <a:off x="1016000" y="2572395"/>
            <a:ext cx="3069641" cy="86360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19194D"/>
                </a:solidFill>
                <a:latin typeface="Open Sans" pitchFamily="34" charset="0"/>
                <a:ea typeface="Open Sans" pitchFamily="34" charset="-122"/>
                <a:cs typeface="Open Sans" pitchFamily="34" charset="-120"/>
              </a:rPr>
              <a:t>51.2T</a:t>
            </a:r>
            <a:endParaRPr lang="en-US" sz="6000" dirty="0"/>
          </a:p>
        </p:txBody>
      </p:sp>
      <p:sp>
        <p:nvSpPr>
          <p:cNvPr id="8" name="Text 6"/>
          <p:cNvSpPr/>
          <p:nvPr/>
        </p:nvSpPr>
        <p:spPr>
          <a:xfrm>
            <a:off x="1016000" y="3486795"/>
            <a:ext cx="3069641" cy="505420"/>
          </a:xfrm>
          <a:prstGeom prst="rect">
            <a:avLst/>
          </a:prstGeom>
          <a:noFill/>
          <a:ln/>
        </p:spPr>
        <p:txBody>
          <a:bodyPr wrap="square" lIns="0" tIns="0" rIns="0" bIns="0" rtlCol="0" anchor="t">
            <a:normAutofit/>
          </a:bodyPr>
          <a:lstStyle/>
          <a:p>
            <a:pPr algn="l" indent="0" marL="0">
              <a:lnSpc>
                <a:spcPts val="1890"/>
              </a:lnSpc>
              <a:buNone/>
            </a:pPr>
            <a:r>
              <a:rPr lang="en-US" sz="1400" b="1" dirty="0">
                <a:solidFill>
                  <a:srgbClr val="19194D"/>
                </a:solidFill>
                <a:latin typeface="Open Sans" pitchFamily="34" charset="0"/>
                <a:ea typeface="Open Sans" pitchFamily="34" charset="-122"/>
                <a:cs typeface="Open Sans" pitchFamily="34" charset="-120"/>
              </a:rPr>
              <a:t>DS5000: 64×800G, 128×400G or 256×200G</a:t>
            </a:r>
            <a:endParaRPr lang="en-US" sz="1400" dirty="0"/>
          </a:p>
        </p:txBody>
      </p:sp>
      <p:sp>
        <p:nvSpPr>
          <p:cNvPr id="9" name="Shape 7"/>
          <p:cNvSpPr/>
          <p:nvPr/>
        </p:nvSpPr>
        <p:spPr>
          <a:xfrm>
            <a:off x="4402634" y="2331095"/>
            <a:ext cx="3386683" cy="1838920"/>
          </a:xfrm>
          <a:prstGeom prst="roundRect">
            <a:avLst>
              <a:gd name="adj" fmla="val 2072"/>
            </a:avLst>
          </a:prstGeom>
          <a:solidFill>
            <a:srgbClr val="F5F7F2"/>
          </a:solidFill>
          <a:ln/>
        </p:spPr>
      </p:sp>
      <p:sp>
        <p:nvSpPr>
          <p:cNvPr id="10" name="Shape 8"/>
          <p:cNvSpPr/>
          <p:nvPr/>
        </p:nvSpPr>
        <p:spPr>
          <a:xfrm>
            <a:off x="4402634" y="2331095"/>
            <a:ext cx="3386683" cy="1838920"/>
          </a:xfrm>
          <a:custGeom>
            <a:avLst/>
            <a:gdLst/>
            <a:ahLst/>
            <a:cxnLst/>
            <a:rect l="l" t="t" r="r" b="b"/>
            <a:pathLst>
              <a:path w="3386683" h="1838920">
                <a:moveTo>
                  <a:pt x="0" y="38100"/>
                </a:moveTo>
                <a:lnTo>
                  <a:pt x="0" y="38100"/>
                </a:lnTo>
                <a:arcTo hR="38100" wR="38100" stAng="10800000" swAng="5400000"/>
                <a:lnTo>
                  <a:pt x="3348583" y="0"/>
                </a:lnTo>
                <a:arcTo hR="38100" wR="38100" stAng="16200000" swAng="5400000"/>
                <a:lnTo>
                  <a:pt x="3386683" y="38100"/>
                </a:lnTo>
                <a:lnTo>
                  <a:pt x="0" y="38100"/>
                </a:lnTo>
                <a:close/>
              </a:path>
            </a:pathLst>
          </a:custGeom>
          <a:solidFill>
            <a:srgbClr val="8DC63F"/>
          </a:solidFill>
          <a:ln/>
        </p:spPr>
      </p:sp>
      <p:sp>
        <p:nvSpPr>
          <p:cNvPr id="11" name="Text 9"/>
          <p:cNvSpPr/>
          <p:nvPr/>
        </p:nvSpPr>
        <p:spPr>
          <a:xfrm>
            <a:off x="4605834" y="2572395"/>
            <a:ext cx="3069692" cy="86360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19194D"/>
                </a:solidFill>
                <a:latin typeface="Open Sans" pitchFamily="34" charset="0"/>
                <a:ea typeface="Open Sans" pitchFamily="34" charset="-122"/>
                <a:cs typeface="Open Sans" pitchFamily="34" charset="-120"/>
              </a:rPr>
              <a:t>50%</a:t>
            </a:r>
            <a:endParaRPr lang="en-US" sz="6000" dirty="0"/>
          </a:p>
        </p:txBody>
      </p:sp>
      <p:sp>
        <p:nvSpPr>
          <p:cNvPr id="12" name="Text 10"/>
          <p:cNvSpPr/>
          <p:nvPr/>
        </p:nvSpPr>
        <p:spPr>
          <a:xfrm>
            <a:off x="4605834" y="3486795"/>
            <a:ext cx="3069692" cy="505420"/>
          </a:xfrm>
          <a:prstGeom prst="rect">
            <a:avLst/>
          </a:prstGeom>
          <a:noFill/>
          <a:ln/>
        </p:spPr>
        <p:txBody>
          <a:bodyPr wrap="square" lIns="0" tIns="0" rIns="0" bIns="0" rtlCol="0" anchor="t">
            <a:normAutofit/>
          </a:bodyPr>
          <a:lstStyle/>
          <a:p>
            <a:pPr algn="l" indent="0" marL="0">
              <a:lnSpc>
                <a:spcPts val="1890"/>
              </a:lnSpc>
              <a:buNone/>
            </a:pPr>
            <a:r>
              <a:rPr lang="en-US" sz="1400" b="1" dirty="0">
                <a:solidFill>
                  <a:srgbClr val="19194D"/>
                </a:solidFill>
                <a:latin typeface="Open Sans" pitchFamily="34" charset="0"/>
                <a:ea typeface="Open Sans" pitchFamily="34" charset="-122"/>
                <a:cs typeface="Open Sans" pitchFamily="34" charset="-120"/>
              </a:rPr>
              <a:t>of leaf ports reserved as uplinks to spines</a:t>
            </a:r>
            <a:endParaRPr lang="en-US" sz="1400" dirty="0"/>
          </a:p>
        </p:txBody>
      </p:sp>
      <p:sp>
        <p:nvSpPr>
          <p:cNvPr id="13" name="Shape 11"/>
          <p:cNvSpPr/>
          <p:nvPr/>
        </p:nvSpPr>
        <p:spPr>
          <a:xfrm>
            <a:off x="7992517" y="2331095"/>
            <a:ext cx="3386634" cy="1838920"/>
          </a:xfrm>
          <a:prstGeom prst="roundRect">
            <a:avLst>
              <a:gd name="adj" fmla="val 2072"/>
            </a:avLst>
          </a:prstGeom>
          <a:solidFill>
            <a:srgbClr val="F5F7F2"/>
          </a:solidFill>
          <a:ln/>
        </p:spPr>
      </p:sp>
      <p:sp>
        <p:nvSpPr>
          <p:cNvPr id="14" name="Shape 12"/>
          <p:cNvSpPr/>
          <p:nvPr/>
        </p:nvSpPr>
        <p:spPr>
          <a:xfrm>
            <a:off x="7992517" y="2331095"/>
            <a:ext cx="3386634" cy="1838920"/>
          </a:xfrm>
          <a:custGeom>
            <a:avLst/>
            <a:gdLst/>
            <a:ahLst/>
            <a:cxnLst/>
            <a:rect l="l" t="t" r="r" b="b"/>
            <a:pathLst>
              <a:path w="3386634" h="1838920">
                <a:moveTo>
                  <a:pt x="0" y="38100"/>
                </a:moveTo>
                <a:lnTo>
                  <a:pt x="0" y="38100"/>
                </a:lnTo>
                <a:arcTo hR="38100" wR="38100" stAng="10800000" swAng="5400000"/>
                <a:lnTo>
                  <a:pt x="3348534" y="0"/>
                </a:lnTo>
                <a:arcTo hR="38100" wR="38100" stAng="16200000" swAng="5400000"/>
                <a:lnTo>
                  <a:pt x="3386634" y="38100"/>
                </a:lnTo>
                <a:lnTo>
                  <a:pt x="0" y="38100"/>
                </a:lnTo>
                <a:close/>
              </a:path>
            </a:pathLst>
          </a:custGeom>
          <a:solidFill>
            <a:srgbClr val="8DC63F"/>
          </a:solidFill>
          <a:ln/>
        </p:spPr>
      </p:sp>
      <p:sp>
        <p:nvSpPr>
          <p:cNvPr id="15" name="Text 13"/>
          <p:cNvSpPr/>
          <p:nvPr/>
        </p:nvSpPr>
        <p:spPr>
          <a:xfrm>
            <a:off x="8195717" y="2572395"/>
            <a:ext cx="3069641" cy="86360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19194D"/>
                </a:solidFill>
                <a:latin typeface="Open Sans" pitchFamily="34" charset="0"/>
                <a:ea typeface="Open Sans" pitchFamily="34" charset="-122"/>
                <a:cs typeface="Open Sans" pitchFamily="34" charset="-120"/>
              </a:rPr>
              <a:t>8</a:t>
            </a:r>
            <a:endParaRPr lang="en-US" sz="6000" dirty="0"/>
          </a:p>
        </p:txBody>
      </p:sp>
      <p:sp>
        <p:nvSpPr>
          <p:cNvPr id="16" name="Text 14"/>
          <p:cNvSpPr/>
          <p:nvPr/>
        </p:nvSpPr>
        <p:spPr>
          <a:xfrm>
            <a:off x="8195717" y="3486795"/>
            <a:ext cx="3069641" cy="505420"/>
          </a:xfrm>
          <a:prstGeom prst="rect">
            <a:avLst/>
          </a:prstGeom>
          <a:noFill/>
          <a:ln/>
        </p:spPr>
        <p:txBody>
          <a:bodyPr wrap="square" lIns="0" tIns="0" rIns="0" bIns="0" rtlCol="0" anchor="t">
            <a:normAutofit/>
          </a:bodyPr>
          <a:lstStyle/>
          <a:p>
            <a:pPr algn="l" indent="0" marL="0">
              <a:lnSpc>
                <a:spcPts val="1890"/>
              </a:lnSpc>
              <a:buNone/>
            </a:pPr>
            <a:r>
              <a:rPr lang="en-US" sz="1400" b="1" dirty="0">
                <a:solidFill>
                  <a:srgbClr val="19194D"/>
                </a:solidFill>
                <a:latin typeface="Open Sans" pitchFamily="34" charset="0"/>
                <a:ea typeface="Open Sans" pitchFamily="34" charset="-122"/>
                <a:cs typeface="Open Sans" pitchFamily="34" charset="-120"/>
              </a:rPr>
              <a:t>GPU-affinitized scale-out NICs per xPU-node</a:t>
            </a:r>
            <a:endParaRPr lang="en-US" sz="1400" dirty="0"/>
          </a:p>
        </p:txBody>
      </p:sp>
      <p:sp>
        <p:nvSpPr>
          <p:cNvPr id="17" name="Text 15"/>
          <p:cNvSpPr/>
          <p:nvPr/>
        </p:nvSpPr>
        <p:spPr>
          <a:xfrm>
            <a:off x="812800" y="4424015"/>
            <a:ext cx="10883392" cy="333970"/>
          </a:xfrm>
          <a:prstGeom prst="rect">
            <a:avLst/>
          </a:prstGeom>
          <a:noFill/>
          <a:ln/>
        </p:spPr>
        <p:txBody>
          <a:bodyPr wrap="square" lIns="0" tIns="0" rIns="0" bIns="0" rtlCol="0" anchor="t">
            <a:normAutofit/>
          </a:bodyPr>
          <a:lstStyle/>
          <a:p>
            <a:pPr algn="l" indent="0" marL="0">
              <a:lnSpc>
                <a:spcPts val="2430"/>
              </a:lnSpc>
              <a:buNone/>
            </a:pPr>
            <a:r>
              <a:rPr lang="en-US" sz="1800" dirty="0">
                <a:solidFill>
                  <a:srgbClr val="19194D"/>
                </a:solidFill>
                <a:latin typeface="Open Sans" pitchFamily="34" charset="0"/>
                <a:ea typeface="Open Sans" pitchFamily="34" charset="-122"/>
                <a:cs typeface="Open Sans" pitchFamily="34" charset="-120"/>
              </a:rPr>
              <a:t>At 1×400G per NIC, one leaf serves 64 xPUs, eight xPU-nodes. At 200G per port it serves 128.</a:t>
            </a:r>
            <a:endParaRPr lang="en-US" sz="1800" dirty="0"/>
          </a:p>
        </p:txBody>
      </p:sp>
      <p:sp>
        <p:nvSpPr>
          <p:cNvPr id="18" name="Text 16"/>
          <p:cNvSpPr/>
          <p:nvPr/>
        </p:nvSpPr>
        <p:spPr>
          <a:xfrm>
            <a:off x="812800" y="4986586"/>
            <a:ext cx="1852464" cy="340320"/>
          </a:xfrm>
          <a:prstGeom prst="roundRect">
            <a:avLst>
              <a:gd name="adj" fmla="val 50000"/>
            </a:avLst>
          </a:prstGeom>
          <a:solidFill>
            <a:srgbClr val="E1E2F4"/>
          </a:solidFill>
          <a:ln/>
        </p:spPr>
        <p:txBody>
          <a:bodyPr wrap="none" lIns="0" tIns="0" rIns="0" bIns="0" rtlCol="0" anchor="ctr">
            <a:normAutofit/>
          </a:bodyPr>
          <a:lstStyle/>
          <a:p>
            <a:pPr algn="ct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CX-7 1×400G · 1 plane</a:t>
            </a:r>
            <a:endParaRPr lang="en-US" sz="1200" dirty="0"/>
          </a:p>
        </p:txBody>
      </p:sp>
      <p:sp>
        <p:nvSpPr>
          <p:cNvPr id="19" name="Text 17"/>
          <p:cNvSpPr/>
          <p:nvPr/>
        </p:nvSpPr>
        <p:spPr>
          <a:xfrm>
            <a:off x="2766864" y="4986586"/>
            <a:ext cx="1925092" cy="340320"/>
          </a:xfrm>
          <a:prstGeom prst="roundRect">
            <a:avLst>
              <a:gd name="adj" fmla="val 50000"/>
            </a:avLst>
          </a:prstGeom>
          <a:solidFill>
            <a:srgbClr val="E1E2F4"/>
          </a:solidFill>
          <a:ln/>
        </p:spPr>
        <p:txBody>
          <a:bodyPr wrap="none" lIns="0" tIns="0" rIns="0" bIns="0" rtlCol="0" anchor="ctr">
            <a:normAutofit/>
          </a:bodyPr>
          <a:lstStyle/>
          <a:p>
            <a:pPr algn="ct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CX-7 2×200G · 2 planes</a:t>
            </a:r>
            <a:endParaRPr lang="en-US" sz="1200" dirty="0"/>
          </a:p>
        </p:txBody>
      </p:sp>
      <p:sp>
        <p:nvSpPr>
          <p:cNvPr id="20" name="Text 18"/>
          <p:cNvSpPr/>
          <p:nvPr/>
        </p:nvSpPr>
        <p:spPr>
          <a:xfrm>
            <a:off x="4793555" y="4986586"/>
            <a:ext cx="1925092" cy="340320"/>
          </a:xfrm>
          <a:prstGeom prst="roundRect">
            <a:avLst>
              <a:gd name="adj" fmla="val 50000"/>
            </a:avLst>
          </a:prstGeom>
          <a:solidFill>
            <a:srgbClr val="E1E2F4"/>
          </a:solidFill>
          <a:ln/>
        </p:spPr>
        <p:txBody>
          <a:bodyPr wrap="none" lIns="0" tIns="0" rIns="0" bIns="0" rtlCol="0" anchor="ctr">
            <a:normAutofit/>
          </a:bodyPr>
          <a:lstStyle/>
          <a:p>
            <a:pPr algn="ct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CX-8 2×400G · 2 planes</a:t>
            </a:r>
            <a:endParaRPr lang="en-US" sz="1200" dirty="0"/>
          </a:p>
        </p:txBody>
      </p:sp>
      <p:sp>
        <p:nvSpPr>
          <p:cNvPr id="21" name="Text 19"/>
          <p:cNvSpPr/>
          <p:nvPr/>
        </p:nvSpPr>
        <p:spPr>
          <a:xfrm>
            <a:off x="6820247" y="4986586"/>
            <a:ext cx="1997720" cy="340320"/>
          </a:xfrm>
          <a:prstGeom prst="roundRect">
            <a:avLst>
              <a:gd name="adj" fmla="val 50000"/>
            </a:avLst>
          </a:prstGeom>
          <a:solidFill>
            <a:srgbClr val="EEF1EA"/>
          </a:solidFill>
          <a:ln/>
        </p:spPr>
        <p:txBody>
          <a:bodyPr wrap="none" lIns="0" tIns="0" rIns="0" bIns="0" rtlCol="0" anchor="ctr">
            <a:normAutofit/>
          </a:bodyPr>
          <a:lstStyle/>
          <a:p>
            <a:pPr algn="ct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BF-3 2×200G · front-end</a:t>
            </a:r>
            <a:endParaRPr lang="en-US" sz="1200" dirty="0"/>
          </a:p>
        </p:txBody>
      </p:sp>
      <p:sp>
        <p:nvSpPr>
          <p:cNvPr id="22" name="Text 20"/>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747678"/>
                </a:solidFill>
                <a:latin typeface="Open Sans" pitchFamily="34" charset="0"/>
                <a:ea typeface="Open Sans" pitchFamily="34" charset="-122"/>
                <a:cs typeface="Open Sans" pitchFamily="34" charset="-120"/>
              </a:rPr>
              <a:t>AI TRAINING FABRIC RA · V1.2</a:t>
            </a:r>
            <a:endParaRPr lang="en-US" sz="1200" dirty="0"/>
          </a:p>
        </p:txBody>
      </p:sp>
      <p:sp>
        <p:nvSpPr>
          <p:cNvPr id="23" name="Text 21"/>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47678"/>
                </a:solidFill>
                <a:latin typeface="Open Sans" pitchFamily="34" charset="0"/>
                <a:ea typeface="Open Sans" pitchFamily="34" charset="-122"/>
                <a:cs typeface="Open Sans" pitchFamily="34" charset="-120"/>
              </a:rPr>
              <a:t>06</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TOPOLOGY</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19194D"/>
                </a:solidFill>
                <a:latin typeface="Open Sans" pitchFamily="34" charset="0"/>
                <a:ea typeface="Open Sans" pitchFamily="34" charset="-122"/>
                <a:cs typeface="Open Sans" pitchFamily="34" charset="-120"/>
              </a:rPr>
              <a:t>WIRING DECIDES THE CABLE PLANT</a:t>
            </a:r>
            <a:endParaRPr lang="en-US" sz="2800" dirty="0"/>
          </a:p>
        </p:txBody>
      </p:sp>
      <p:sp>
        <p:nvSpPr>
          <p:cNvPr id="5" name="Shape 3"/>
          <p:cNvSpPr/>
          <p:nvPr/>
        </p:nvSpPr>
        <p:spPr>
          <a:xfrm>
            <a:off x="812800" y="2124770"/>
            <a:ext cx="5181600" cy="2395091"/>
          </a:xfrm>
          <a:prstGeom prst="roundRect">
            <a:avLst>
              <a:gd name="adj" fmla="val 1591"/>
            </a:avLst>
          </a:prstGeom>
          <a:solidFill>
            <a:srgbClr val="F5F7F2"/>
          </a:solidFill>
          <a:ln/>
        </p:spPr>
      </p:sp>
      <p:sp>
        <p:nvSpPr>
          <p:cNvPr id="6" name="Shape 4"/>
          <p:cNvSpPr/>
          <p:nvPr/>
        </p:nvSpPr>
        <p:spPr>
          <a:xfrm>
            <a:off x="812800" y="2124770"/>
            <a:ext cx="5181600" cy="2395091"/>
          </a:xfrm>
          <a:custGeom>
            <a:avLst/>
            <a:gdLst/>
            <a:ahLst/>
            <a:cxnLst/>
            <a:rect l="l" t="t" r="r" b="b"/>
            <a:pathLst>
              <a:path w="5181600" h="2395091">
                <a:moveTo>
                  <a:pt x="0" y="38100"/>
                </a:moveTo>
                <a:lnTo>
                  <a:pt x="0" y="38100"/>
                </a:lnTo>
                <a:arcTo hR="38100" wR="38100" stAng="10800000" swAng="5400000"/>
                <a:lnTo>
                  <a:pt x="5143500" y="0"/>
                </a:lnTo>
                <a:arcTo hR="38100" wR="38100" stAng="16200000" swAng="5400000"/>
                <a:lnTo>
                  <a:pt x="5181600" y="38100"/>
                </a:lnTo>
                <a:lnTo>
                  <a:pt x="0" y="38100"/>
                </a:lnTo>
                <a:close/>
              </a:path>
            </a:pathLst>
          </a:custGeom>
          <a:solidFill>
            <a:srgbClr val="8DC63F"/>
          </a:solidFill>
          <a:ln/>
        </p:spPr>
      </p:sp>
      <p:sp>
        <p:nvSpPr>
          <p:cNvPr id="7" name="Text 5"/>
          <p:cNvSpPr/>
          <p:nvPr/>
        </p:nvSpPr>
        <p:spPr>
          <a:xfrm>
            <a:off x="1016000" y="2366070"/>
            <a:ext cx="491845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343895"/>
                </a:solidFill>
                <a:latin typeface="Open Sans" pitchFamily="34" charset="0"/>
                <a:ea typeface="Open Sans" pitchFamily="34" charset="-122"/>
                <a:cs typeface="Open Sans" pitchFamily="34" charset="-120"/>
              </a:rPr>
              <a:t>SINGLE-HOMED · LIQUID-COOLED</a:t>
            </a:r>
            <a:endParaRPr lang="en-US" sz="1200" dirty="0"/>
          </a:p>
        </p:txBody>
      </p:sp>
      <p:sp>
        <p:nvSpPr>
          <p:cNvPr id="8" name="Text 6"/>
          <p:cNvSpPr/>
          <p:nvPr/>
        </p:nvSpPr>
        <p:spPr>
          <a:xfrm>
            <a:off x="1016000" y="2655590"/>
            <a:ext cx="4918456" cy="86360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19194D"/>
                </a:solidFill>
                <a:latin typeface="Open Sans" pitchFamily="34" charset="0"/>
                <a:ea typeface="Open Sans" pitchFamily="34" charset="-122"/>
                <a:cs typeface="Open Sans" pitchFamily="34" charset="-120"/>
              </a:rPr>
              <a:t>8 × 8 = 64</a:t>
            </a:r>
            <a:endParaRPr lang="en-US" sz="6000" dirty="0"/>
          </a:p>
        </p:txBody>
      </p:sp>
      <p:sp>
        <p:nvSpPr>
          <p:cNvPr id="9" name="Text 7"/>
          <p:cNvSpPr/>
          <p:nvPr/>
        </p:nvSpPr>
        <p:spPr>
          <a:xfrm>
            <a:off x="1016000" y="3569990"/>
            <a:ext cx="4918456"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Eight nodes per rack, eight NICs each, exactly one DS5000 leaf. Top-of-rack, DAC or AEC to every server: a one-rack, 64-xPU block.</a:t>
            </a:r>
            <a:endParaRPr lang="en-US" sz="1400" dirty="0"/>
          </a:p>
        </p:txBody>
      </p:sp>
      <p:sp>
        <p:nvSpPr>
          <p:cNvPr id="10" name="Shape 8"/>
          <p:cNvSpPr/>
          <p:nvPr/>
        </p:nvSpPr>
        <p:spPr>
          <a:xfrm>
            <a:off x="6197600" y="2124770"/>
            <a:ext cx="5181600" cy="2395091"/>
          </a:xfrm>
          <a:prstGeom prst="roundRect">
            <a:avLst>
              <a:gd name="adj" fmla="val 1591"/>
            </a:avLst>
          </a:prstGeom>
          <a:solidFill>
            <a:srgbClr val="F5F7F2"/>
          </a:solidFill>
          <a:ln/>
        </p:spPr>
      </p:sp>
      <p:sp>
        <p:nvSpPr>
          <p:cNvPr id="11" name="Shape 9"/>
          <p:cNvSpPr/>
          <p:nvPr/>
        </p:nvSpPr>
        <p:spPr>
          <a:xfrm>
            <a:off x="6197600" y="2124770"/>
            <a:ext cx="5181600" cy="2395091"/>
          </a:xfrm>
          <a:custGeom>
            <a:avLst/>
            <a:gdLst/>
            <a:ahLst/>
            <a:cxnLst/>
            <a:rect l="l" t="t" r="r" b="b"/>
            <a:pathLst>
              <a:path w="5181600" h="2395091">
                <a:moveTo>
                  <a:pt x="0" y="38100"/>
                </a:moveTo>
                <a:lnTo>
                  <a:pt x="0" y="38100"/>
                </a:lnTo>
                <a:arcTo hR="38100" wR="38100" stAng="10800000" swAng="5400000"/>
                <a:lnTo>
                  <a:pt x="5143500" y="0"/>
                </a:lnTo>
                <a:arcTo hR="38100" wR="38100" stAng="16200000" swAng="5400000"/>
                <a:lnTo>
                  <a:pt x="5181600" y="38100"/>
                </a:lnTo>
                <a:lnTo>
                  <a:pt x="0" y="38100"/>
                </a:lnTo>
                <a:close/>
              </a:path>
            </a:pathLst>
          </a:custGeom>
          <a:solidFill>
            <a:srgbClr val="343895"/>
          </a:solidFill>
          <a:ln/>
        </p:spPr>
      </p:sp>
      <p:sp>
        <p:nvSpPr>
          <p:cNvPr id="12" name="Text 10"/>
          <p:cNvSpPr/>
          <p:nvPr/>
        </p:nvSpPr>
        <p:spPr>
          <a:xfrm>
            <a:off x="6400800" y="2366070"/>
            <a:ext cx="491845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343895"/>
                </a:solidFill>
                <a:latin typeface="Open Sans" pitchFamily="34" charset="0"/>
                <a:ea typeface="Open Sans" pitchFamily="34" charset="-122"/>
                <a:cs typeface="Open Sans" pitchFamily="34" charset="-120"/>
              </a:rPr>
              <a:t>RAIL-OPTIMIZED</a:t>
            </a:r>
            <a:endParaRPr lang="en-US" sz="1200" dirty="0"/>
          </a:p>
        </p:txBody>
      </p:sp>
      <p:sp>
        <p:nvSpPr>
          <p:cNvPr id="13" name="Text 11"/>
          <p:cNvSpPr/>
          <p:nvPr/>
        </p:nvSpPr>
        <p:spPr>
          <a:xfrm>
            <a:off x="6400800" y="2655590"/>
            <a:ext cx="4918456" cy="86360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19194D"/>
                </a:solidFill>
                <a:latin typeface="Open Sans" pitchFamily="34" charset="0"/>
                <a:ea typeface="Open Sans" pitchFamily="34" charset="-122"/>
                <a:cs typeface="Open Sans" pitchFamily="34" charset="-120"/>
              </a:rPr>
              <a:t>1 → 8</a:t>
            </a:r>
            <a:endParaRPr lang="en-US" sz="6000" dirty="0"/>
          </a:p>
        </p:txBody>
      </p:sp>
      <p:sp>
        <p:nvSpPr>
          <p:cNvPr id="14" name="Text 12"/>
          <p:cNvSpPr/>
          <p:nvPr/>
        </p:nvSpPr>
        <p:spPr>
          <a:xfrm>
            <a:off x="6400800" y="3569990"/>
            <a:ext cx="4918456"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Each node fans out to eight leaves: end-of-row, mostly optics. Put leaves near spines and leaf-to-spine can run on DAC or AEC.</a:t>
            </a:r>
            <a:endParaRPr lang="en-US" sz="1400" dirty="0"/>
          </a:p>
        </p:txBody>
      </p:sp>
      <p:sp>
        <p:nvSpPr>
          <p:cNvPr id="15" name="Shape 13"/>
          <p:cNvSpPr/>
          <p:nvPr/>
        </p:nvSpPr>
        <p:spPr>
          <a:xfrm>
            <a:off x="831850" y="4723061"/>
            <a:ext cx="0" cy="810171"/>
          </a:xfrm>
          <a:prstGeom prst="line">
            <a:avLst/>
          </a:prstGeom>
          <a:noFill/>
          <a:ln w="38100">
            <a:solidFill>
              <a:srgbClr val="8DC63F"/>
            </a:solidFill>
            <a:prstDash val="solid"/>
          </a:ln>
        </p:spPr>
      </p:sp>
      <p:sp>
        <p:nvSpPr>
          <p:cNvPr id="16" name="Text 14"/>
          <p:cNvSpPr/>
          <p:nvPr/>
        </p:nvSpPr>
        <p:spPr>
          <a:xfrm>
            <a:off x="1003300" y="4773861"/>
            <a:ext cx="3292018" cy="256530"/>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19194D"/>
                </a:solidFill>
                <a:latin typeface="Open Sans" pitchFamily="34" charset="0"/>
                <a:ea typeface="Open Sans" pitchFamily="34" charset="-122"/>
                <a:cs typeface="Open Sans" pitchFamily="34" charset="-120"/>
              </a:rPr>
              <a:t>Reliability</a:t>
            </a:r>
            <a:endParaRPr lang="en-US" sz="1400" dirty="0"/>
          </a:p>
        </p:txBody>
      </p:sp>
      <p:sp>
        <p:nvSpPr>
          <p:cNvPr id="17" name="Text 15"/>
          <p:cNvSpPr/>
          <p:nvPr/>
        </p:nvSpPr>
        <p:spPr>
          <a:xfrm>
            <a:off x="1003300" y="5055791"/>
            <a:ext cx="329201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No transceiver to fail</a:t>
            </a:r>
            <a:endParaRPr lang="en-US" sz="1200" dirty="0"/>
          </a:p>
        </p:txBody>
      </p:sp>
      <p:sp>
        <p:nvSpPr>
          <p:cNvPr id="18" name="Shape 16"/>
          <p:cNvSpPr/>
          <p:nvPr/>
        </p:nvSpPr>
        <p:spPr>
          <a:xfrm>
            <a:off x="4421684" y="4723061"/>
            <a:ext cx="0" cy="810171"/>
          </a:xfrm>
          <a:prstGeom prst="line">
            <a:avLst/>
          </a:prstGeom>
          <a:noFill/>
          <a:ln w="38100">
            <a:solidFill>
              <a:srgbClr val="8DC63F"/>
            </a:solidFill>
            <a:prstDash val="solid"/>
          </a:ln>
        </p:spPr>
      </p:sp>
      <p:sp>
        <p:nvSpPr>
          <p:cNvPr id="19" name="Text 17"/>
          <p:cNvSpPr/>
          <p:nvPr/>
        </p:nvSpPr>
        <p:spPr>
          <a:xfrm>
            <a:off x="4593134" y="4773861"/>
            <a:ext cx="3292069" cy="256530"/>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19194D"/>
                </a:solidFill>
                <a:latin typeface="Open Sans" pitchFamily="34" charset="0"/>
                <a:ea typeface="Open Sans" pitchFamily="34" charset="-122"/>
                <a:cs typeface="Open Sans" pitchFamily="34" charset="-120"/>
              </a:rPr>
              <a:t>Power and heat</a:t>
            </a:r>
            <a:endParaRPr lang="en-US" sz="1400" dirty="0"/>
          </a:p>
        </p:txBody>
      </p:sp>
      <p:sp>
        <p:nvSpPr>
          <p:cNvPr id="20" name="Text 18"/>
          <p:cNvSpPr/>
          <p:nvPr/>
        </p:nvSpPr>
        <p:spPr>
          <a:xfrm>
            <a:off x="4593134" y="5055791"/>
            <a:ext cx="329206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Far less than optics, times thousands of links</a:t>
            </a:r>
            <a:endParaRPr lang="en-US" sz="1200" dirty="0"/>
          </a:p>
        </p:txBody>
      </p:sp>
      <p:sp>
        <p:nvSpPr>
          <p:cNvPr id="21" name="Shape 19"/>
          <p:cNvSpPr/>
          <p:nvPr/>
        </p:nvSpPr>
        <p:spPr>
          <a:xfrm>
            <a:off x="8011567" y="4723061"/>
            <a:ext cx="0" cy="810171"/>
          </a:xfrm>
          <a:prstGeom prst="line">
            <a:avLst/>
          </a:prstGeom>
          <a:noFill/>
          <a:ln w="38100">
            <a:solidFill>
              <a:srgbClr val="8DC63F"/>
            </a:solidFill>
            <a:prstDash val="solid"/>
          </a:ln>
        </p:spPr>
      </p:sp>
      <p:sp>
        <p:nvSpPr>
          <p:cNvPr id="22" name="Text 20"/>
          <p:cNvSpPr/>
          <p:nvPr/>
        </p:nvSpPr>
        <p:spPr>
          <a:xfrm>
            <a:off x="8183017" y="4773861"/>
            <a:ext cx="3292018" cy="256530"/>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19194D"/>
                </a:solidFill>
                <a:latin typeface="Open Sans" pitchFamily="34" charset="0"/>
                <a:ea typeface="Open Sans" pitchFamily="34" charset="-122"/>
                <a:cs typeface="Open Sans" pitchFamily="34" charset="-120"/>
              </a:rPr>
              <a:t>Simpler operations</a:t>
            </a:r>
            <a:endParaRPr lang="en-US" sz="1400" dirty="0"/>
          </a:p>
        </p:txBody>
      </p:sp>
      <p:sp>
        <p:nvSpPr>
          <p:cNvPr id="23" name="Text 21"/>
          <p:cNvSpPr/>
          <p:nvPr/>
        </p:nvSpPr>
        <p:spPr>
          <a:xfrm>
            <a:off x="8183017" y="5055791"/>
            <a:ext cx="3292018"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Fewer spares, firmware versions and failure modes</a:t>
            </a:r>
            <a:endParaRPr lang="en-US" sz="1200" dirty="0"/>
          </a:p>
        </p:txBody>
      </p:sp>
      <p:sp>
        <p:nvSpPr>
          <p:cNvPr id="24" name="Text 22"/>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47678"/>
                </a:solidFill>
                <a:latin typeface="Open Sans" pitchFamily="34" charset="0"/>
                <a:ea typeface="Open Sans" pitchFamily="34" charset="-122"/>
                <a:cs typeface="Open Sans" pitchFamily="34" charset="-120"/>
              </a:rPr>
              <a:t>Why DAC and AEC matter beyond price · validate optic choices against measured cable runs</a:t>
            </a:r>
            <a:endParaRPr lang="en-US" sz="1200" dirty="0"/>
          </a:p>
        </p:txBody>
      </p:sp>
      <p:sp>
        <p:nvSpPr>
          <p:cNvPr id="25" name="Text 23"/>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47678"/>
                </a:solidFill>
                <a:latin typeface="Open Sans" pitchFamily="34" charset="0"/>
                <a:ea typeface="Open Sans" pitchFamily="34" charset="-122"/>
                <a:cs typeface="Open Sans" pitchFamily="34" charset="-120"/>
              </a:rPr>
              <a:t>12</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TOPOLOGY</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19194D"/>
                </a:solidFill>
                <a:latin typeface="Open Sans" pitchFamily="34" charset="0"/>
                <a:ea typeface="Open Sans" pitchFamily="34" charset="-122"/>
                <a:cs typeface="Open Sans" pitchFamily="34" charset="-120"/>
              </a:rPr>
              <a:t>SAME SWITCHES, DIFFERENT WIRING</a:t>
            </a:r>
            <a:endParaRPr lang="en-US" sz="28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825500" y="2160290"/>
          <a:ext cx="10553700" cy="2529780"/>
        </p:xfrm>
        <a:graphic>
          <a:graphicData uri="http://schemas.openxmlformats.org/drawingml/2006/table">
            <a:tbl>
              <a:tblPr/>
              <a:tblGrid>
                <a:gridCol w="2321814"/>
                <a:gridCol w="4115943"/>
                <a:gridCol w="4115943"/>
              </a:tblGrid>
              <a:tr h="421630">
                <a:tc>
                  <a:txBody>
                    <a:bodyPr/>
                    <a:lstStyle/>
                    <a:p>
                      <a:pPr indent="0" marL="0">
                        <a:lnSpc>
                          <a:spcPts val="1820"/>
                        </a:lnSpc>
                        <a:buNone/>
                      </a:pPr>
                      <a:r>
                        <a:rPr lang="en-US" sz="1300" b="1" dirty="0">
                          <a:solidFill>
                            <a:srgbClr val="FFFFFF"/>
                          </a:solidFill>
                          <a:latin typeface="Open Sans" pitchFamily="34" charset="0"/>
                          <a:ea typeface="Open Sans" pitchFamily="34" charset="-122"/>
                          <a:cs typeface="Open Sans" pitchFamily="34" charset="-120"/>
                        </a:rPr>
                        <a:t>Aspect</a:t>
                      </a:r>
                      <a:endParaRPr lang="en-US" sz="1300" dirty="0">
                        <a:latin typeface="Open Sans" charset="0"/>
                        <a:ea typeface="Open Sans" charset="0"/>
                        <a:cs typeface="Open Sans" charset="0"/>
                      </a:endParaRPr>
                    </a:p>
                  </a:txBody>
                  <a:tcPr marL="127000" marR="127000" marT="88900" marB="88900" anchor="t">
                    <a:lnL w="12700" cap="flat" cmpd="sng" algn="ctr">
                      <a:solidFill>
                        <a:srgbClr val="CBCBCB"/>
                      </a:solidFill>
                      <a:prstDash val="solid"/>
                      <a:round/>
                      <a:headEnd type="none" w="med" len="med"/>
                      <a:tailEnd type="none" w="med" len="med"/>
                    </a:lnL>
                    <a:lnR w="12700" cap="flat" cmpd="sng" algn="ctr">
                      <a:solidFill>
                        <a:srgbClr val="18184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81840"/>
                      </a:solidFill>
                      <a:prstDash val="solid"/>
                      <a:round/>
                      <a:headEnd type="none" w="med" len="med"/>
                      <a:tailEnd type="none" w="med" len="med"/>
                    </a:lnB>
                    <a:solidFill>
                      <a:srgbClr val="19194D"/>
                    </a:solidFill>
                  </a:tcPr>
                </a:tc>
                <a:tc>
                  <a:txBody>
                    <a:bodyPr/>
                    <a:lstStyle/>
                    <a:p>
                      <a:pPr indent="0" marL="0">
                        <a:lnSpc>
                          <a:spcPts val="1820"/>
                        </a:lnSpc>
                        <a:buNone/>
                      </a:pPr>
                      <a:r>
                        <a:rPr lang="en-US" sz="1300" b="1" dirty="0">
                          <a:solidFill>
                            <a:srgbClr val="FFFFFF"/>
                          </a:solidFill>
                          <a:latin typeface="Open Sans" pitchFamily="34" charset="0"/>
                          <a:ea typeface="Open Sans" pitchFamily="34" charset="-122"/>
                          <a:cs typeface="Open Sans" pitchFamily="34" charset="-120"/>
                        </a:rPr>
                        <a:t>Single-homed Clos</a:t>
                      </a:r>
                      <a:endParaRPr lang="en-US" sz="1300" dirty="0">
                        <a:latin typeface="Open Sans" charset="0"/>
                        <a:ea typeface="Open Sans" charset="0"/>
                        <a:cs typeface="Open Sans" charset="0"/>
                      </a:endParaRPr>
                    </a:p>
                  </a:txBody>
                  <a:tcPr marL="127000" marR="127000" marT="88900" marB="88900" anchor="t">
                    <a:lnL w="12700" cap="flat" cmpd="sng" algn="ctr">
                      <a:solidFill>
                        <a:srgbClr val="181840"/>
                      </a:solidFill>
                      <a:prstDash val="solid"/>
                      <a:round/>
                      <a:headEnd type="none" w="med" len="med"/>
                      <a:tailEnd type="none" w="med" len="med"/>
                    </a:lnL>
                    <a:lnR w="12700" cap="flat" cmpd="sng" algn="ctr">
                      <a:solidFill>
                        <a:srgbClr val="18184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81840"/>
                      </a:solidFill>
                      <a:prstDash val="solid"/>
                      <a:round/>
                      <a:headEnd type="none" w="med" len="med"/>
                      <a:tailEnd type="none" w="med" len="med"/>
                    </a:lnB>
                    <a:solidFill>
                      <a:srgbClr val="19194D"/>
                    </a:solidFill>
                  </a:tcPr>
                </a:tc>
                <a:tc>
                  <a:txBody>
                    <a:bodyPr/>
                    <a:lstStyle/>
                    <a:p>
                      <a:pPr indent="0" marL="0">
                        <a:lnSpc>
                          <a:spcPts val="1820"/>
                        </a:lnSpc>
                        <a:buNone/>
                      </a:pPr>
                      <a:r>
                        <a:rPr lang="en-US" sz="1300" b="1" dirty="0">
                          <a:solidFill>
                            <a:srgbClr val="FFFFFF"/>
                          </a:solidFill>
                          <a:latin typeface="Open Sans" pitchFamily="34" charset="0"/>
                          <a:ea typeface="Open Sans" pitchFamily="34" charset="-122"/>
                          <a:cs typeface="Open Sans" pitchFamily="34" charset="-120"/>
                        </a:rPr>
                        <a:t>Rail-optimized</a:t>
                      </a:r>
                      <a:endParaRPr lang="en-US" sz="1300" dirty="0">
                        <a:latin typeface="Open Sans" charset="0"/>
                        <a:ea typeface="Open Sans" charset="0"/>
                        <a:cs typeface="Open Sans" charset="0"/>
                      </a:endParaRPr>
                    </a:p>
                  </a:txBody>
                  <a:tcPr marL="127000" marR="127000" marT="88900" marB="88900" anchor="t">
                    <a:lnL w="12700" cap="flat" cmpd="sng" algn="ctr">
                      <a:solidFill>
                        <a:srgbClr val="181840"/>
                      </a:solidFill>
                      <a:prstDash val="solid"/>
                      <a:round/>
                      <a:headEnd type="none" w="med" len="med"/>
                      <a:tailEnd type="none" w="med" len="med"/>
                    </a:lnL>
                    <a:lnR w="12700" cap="flat" cmpd="sng" algn="ctr">
                      <a:solidFill>
                        <a:srgbClr val="18184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181840"/>
                      </a:solidFill>
                      <a:prstDash val="solid"/>
                      <a:round/>
                      <a:headEnd type="none" w="med" len="med"/>
                      <a:tailEnd type="none" w="med" len="med"/>
                    </a:lnB>
                    <a:solidFill>
                      <a:srgbClr val="19194D"/>
                    </a:solidFill>
                  </a:tcPr>
                </a:tc>
              </a:tr>
              <a:tr h="421630">
                <a:tc>
                  <a:txBody>
                    <a:bodyPr/>
                    <a:lstStyle/>
                    <a:p>
                      <a:pPr indent="0" marL="0">
                        <a:lnSpc>
                          <a:spcPts val="1820"/>
                        </a:lnSpc>
                        <a:buNone/>
                      </a:pPr>
                      <a:r>
                        <a:rPr lang="en-US" sz="1300" dirty="0">
                          <a:solidFill>
                            <a:srgbClr val="19194D"/>
                          </a:solidFill>
                          <a:latin typeface="Open Sans" pitchFamily="34" charset="0"/>
                          <a:ea typeface="Open Sans" pitchFamily="34" charset="-122"/>
                          <a:cs typeface="Open Sans" pitchFamily="34" charset="-120"/>
                        </a:rPr>
                        <a:t>Switch counts</a:t>
                      </a:r>
                      <a:endParaRPr lang="en-US" sz="1300" dirty="0">
                        <a:latin typeface="Open Sans" charset="0"/>
                        <a:ea typeface="Open Sans" charset="0"/>
                        <a:cs typeface="Open Sans" charset="0"/>
                      </a:endParaRPr>
                    </a:p>
                  </a:txBody>
                  <a:tcPr marL="127000" marR="127000" marT="88900" marB="8890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81840"/>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820"/>
                        </a:lnSpc>
                        <a:buNone/>
                      </a:pPr>
                      <a:r>
                        <a:rPr lang="en-US" sz="1300" dirty="0">
                          <a:solidFill>
                            <a:srgbClr val="5F6062"/>
                          </a:solidFill>
                          <a:latin typeface="Open Sans" pitchFamily="34" charset="0"/>
                          <a:ea typeface="Open Sans" pitchFamily="34" charset="-122"/>
                          <a:cs typeface="Open Sans" pitchFamily="34" charset="-120"/>
                        </a:rPr>
                        <a:t>Leaves = nodes ÷ 8, spines = leaves ÷ 2</a:t>
                      </a:r>
                      <a:endParaRPr lang="en-US" sz="1300" dirty="0">
                        <a:latin typeface="Open Sans" charset="0"/>
                        <a:ea typeface="Open Sans" charset="0"/>
                        <a:cs typeface="Open Sans" charset="0"/>
                      </a:endParaRPr>
                    </a:p>
                  </a:txBody>
                  <a:tcPr marL="127000" marR="127000" marT="88900" marB="8890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81840"/>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820"/>
                        </a:lnSpc>
                        <a:buNone/>
                      </a:pPr>
                      <a:r>
                        <a:rPr lang="en-US" sz="1300" dirty="0">
                          <a:solidFill>
                            <a:srgbClr val="5F6062"/>
                          </a:solidFill>
                          <a:latin typeface="Open Sans" pitchFamily="34" charset="0"/>
                          <a:ea typeface="Open Sans" pitchFamily="34" charset="-122"/>
                          <a:cs typeface="Open Sans" pitchFamily="34" charset="-120"/>
                        </a:rPr>
                        <a:t>Identical; non-blocking 1:1</a:t>
                      </a:r>
                      <a:endParaRPr lang="en-US" sz="1300" dirty="0">
                        <a:latin typeface="Open Sans" charset="0"/>
                        <a:ea typeface="Open Sans" charset="0"/>
                        <a:cs typeface="Open Sans" charset="0"/>
                      </a:endParaRPr>
                    </a:p>
                  </a:txBody>
                  <a:tcPr marL="127000" marR="127000" marT="88900" marB="8890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81840"/>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r h="421630">
                <a:tc>
                  <a:txBody>
                    <a:bodyPr/>
                    <a:lstStyle/>
                    <a:p>
                      <a:pPr indent="0" marL="0">
                        <a:lnSpc>
                          <a:spcPts val="1820"/>
                        </a:lnSpc>
                        <a:buNone/>
                      </a:pPr>
                      <a:r>
                        <a:rPr lang="en-US" sz="1300" dirty="0">
                          <a:solidFill>
                            <a:srgbClr val="19194D"/>
                          </a:solidFill>
                          <a:latin typeface="Open Sans" pitchFamily="34" charset="0"/>
                          <a:ea typeface="Open Sans" pitchFamily="34" charset="-122"/>
                          <a:cs typeface="Open Sans" pitchFamily="34" charset="-120"/>
                        </a:rPr>
                        <a:t>Wiring</a:t>
                      </a:r>
                      <a:endParaRPr lang="en-US" sz="1300" dirty="0">
                        <a:latin typeface="Open Sans" charset="0"/>
                        <a:ea typeface="Open Sans" charset="0"/>
                        <a:cs typeface="Open Sans" charset="0"/>
                      </a:endParaRPr>
                    </a:p>
                  </a:txBody>
                  <a:tcPr marL="127000" marR="127000" marT="88900" marB="88900" anchor="t">
                    <a:lnL w="12700" cap="flat" cmpd="sng" algn="ctr">
                      <a:solidFill>
                        <a:srgbClr val="CBCBCB"/>
                      </a:solidFill>
                      <a:prstDash val="solid"/>
                      <a:round/>
                      <a:headEnd type="none" w="med" len="med"/>
                      <a:tailEnd type="none" w="med" len="med"/>
                    </a:lnL>
                    <a:lnR w="12700" cap="flat" cmpd="sng" algn="ctr">
                      <a:solidFill>
                        <a:srgbClr val="C4C5C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4C5C1"/>
                      </a:solidFill>
                      <a:prstDash val="solid"/>
                      <a:round/>
                      <a:headEnd type="none" w="med" len="med"/>
                      <a:tailEnd type="none" w="med" len="med"/>
                    </a:lnB>
                    <a:solidFill>
                      <a:srgbClr val="F5F7F2"/>
                    </a:solidFill>
                  </a:tcPr>
                </a:tc>
                <a:tc>
                  <a:txBody>
                    <a:bodyPr/>
                    <a:lstStyle/>
                    <a:p>
                      <a:pPr indent="0" marL="0">
                        <a:lnSpc>
                          <a:spcPts val="1820"/>
                        </a:lnSpc>
                        <a:buNone/>
                      </a:pPr>
                      <a:r>
                        <a:rPr lang="en-US" sz="1300" dirty="0">
                          <a:solidFill>
                            <a:srgbClr val="5F6062"/>
                          </a:solidFill>
                          <a:latin typeface="Open Sans" pitchFamily="34" charset="0"/>
                          <a:ea typeface="Open Sans" pitchFamily="34" charset="-122"/>
                          <a:cs typeface="Open Sans" pitchFamily="34" charset="-120"/>
                        </a:rPr>
                        <a:t>All 8 NICs of a node to one leaf</a:t>
                      </a:r>
                      <a:endParaRPr lang="en-US" sz="1300" dirty="0">
                        <a:latin typeface="Open Sans" charset="0"/>
                        <a:ea typeface="Open Sans" charset="0"/>
                        <a:cs typeface="Open Sans" charset="0"/>
                      </a:endParaRPr>
                    </a:p>
                  </a:txBody>
                  <a:tcPr marL="127000" marR="127000" marT="88900" marB="88900" anchor="t">
                    <a:lnL w="12700" cap="flat" cmpd="sng" algn="ctr">
                      <a:solidFill>
                        <a:srgbClr val="C4C5C1"/>
                      </a:solidFill>
                      <a:prstDash val="solid"/>
                      <a:round/>
                      <a:headEnd type="none" w="med" len="med"/>
                      <a:tailEnd type="none" w="med" len="med"/>
                    </a:lnL>
                    <a:lnR w="12700" cap="flat" cmpd="sng" algn="ctr">
                      <a:solidFill>
                        <a:srgbClr val="C4C5C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4C5C1"/>
                      </a:solidFill>
                      <a:prstDash val="solid"/>
                      <a:round/>
                      <a:headEnd type="none" w="med" len="med"/>
                      <a:tailEnd type="none" w="med" len="med"/>
                    </a:lnB>
                    <a:solidFill>
                      <a:srgbClr val="F5F7F2"/>
                    </a:solidFill>
                  </a:tcPr>
                </a:tc>
                <a:tc>
                  <a:txBody>
                    <a:bodyPr/>
                    <a:lstStyle/>
                    <a:p>
                      <a:pPr indent="0" marL="0">
                        <a:lnSpc>
                          <a:spcPts val="1820"/>
                        </a:lnSpc>
                        <a:buNone/>
                      </a:pPr>
                      <a:r>
                        <a:rPr lang="en-US" sz="1300" dirty="0">
                          <a:solidFill>
                            <a:srgbClr val="5F6062"/>
                          </a:solidFill>
                          <a:latin typeface="Open Sans" pitchFamily="34" charset="0"/>
                          <a:ea typeface="Open Sans" pitchFamily="34" charset="-122"/>
                          <a:cs typeface="Open Sans" pitchFamily="34" charset="-120"/>
                        </a:rPr>
                        <a:t>NICs spread across leaves by rail</a:t>
                      </a:r>
                      <a:endParaRPr lang="en-US" sz="1300" dirty="0">
                        <a:latin typeface="Open Sans" charset="0"/>
                        <a:ea typeface="Open Sans" charset="0"/>
                        <a:cs typeface="Open Sans" charset="0"/>
                      </a:endParaRPr>
                    </a:p>
                  </a:txBody>
                  <a:tcPr marL="127000" marR="127000" marT="88900" marB="88900" anchor="t">
                    <a:lnL w="12700" cap="flat" cmpd="sng" algn="ctr">
                      <a:solidFill>
                        <a:srgbClr val="C4C5C1"/>
                      </a:solidFill>
                      <a:prstDash val="solid"/>
                      <a:round/>
                      <a:headEnd type="none" w="med" len="med"/>
                      <a:tailEnd type="none" w="med" len="med"/>
                    </a:lnL>
                    <a:lnR w="12700" cap="flat" cmpd="sng" algn="ctr">
                      <a:solidFill>
                        <a:srgbClr val="C4C5C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4C5C1"/>
                      </a:solidFill>
                      <a:prstDash val="solid"/>
                      <a:round/>
                      <a:headEnd type="none" w="med" len="med"/>
                      <a:tailEnd type="none" w="med" len="med"/>
                    </a:lnB>
                    <a:solidFill>
                      <a:srgbClr val="F5F7F2"/>
                    </a:solidFill>
                  </a:tcPr>
                </a:tc>
              </a:tr>
              <a:tr h="421630">
                <a:tc>
                  <a:txBody>
                    <a:bodyPr/>
                    <a:lstStyle/>
                    <a:p>
                      <a:pPr indent="0" marL="0">
                        <a:lnSpc>
                          <a:spcPts val="1820"/>
                        </a:lnSpc>
                        <a:buNone/>
                      </a:pPr>
                      <a:r>
                        <a:rPr lang="en-US" sz="1300" dirty="0">
                          <a:solidFill>
                            <a:srgbClr val="19194D"/>
                          </a:solidFill>
                          <a:latin typeface="Open Sans" pitchFamily="34" charset="0"/>
                          <a:ea typeface="Open Sans" pitchFamily="34" charset="-122"/>
                          <a:cs typeface="Open Sans" pitchFamily="34" charset="-120"/>
                        </a:rPr>
                        <a:t>First-hop domain</a:t>
                      </a:r>
                      <a:endParaRPr lang="en-US" sz="1300" dirty="0">
                        <a:latin typeface="Open Sans" charset="0"/>
                        <a:ea typeface="Open Sans" charset="0"/>
                        <a:cs typeface="Open Sans" charset="0"/>
                      </a:endParaRPr>
                    </a:p>
                  </a:txBody>
                  <a:tcPr marL="127000" marR="127000" marT="88900" marB="8890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4C5C1"/>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820"/>
                        </a:lnSpc>
                        <a:buNone/>
                      </a:pPr>
                      <a:r>
                        <a:rPr lang="en-US" sz="1300" dirty="0">
                          <a:solidFill>
                            <a:srgbClr val="5F6062"/>
                          </a:solidFill>
                          <a:latin typeface="Open Sans" pitchFamily="34" charset="0"/>
                          <a:ea typeface="Open Sans" pitchFamily="34" charset="-122"/>
                          <a:cs typeface="Open Sans" pitchFamily="34" charset="-120"/>
                        </a:rPr>
                        <a:t>8 nodes; all traffic leaf-local</a:t>
                      </a:r>
                      <a:endParaRPr lang="en-US" sz="1300" dirty="0">
                        <a:latin typeface="Open Sans" charset="0"/>
                        <a:ea typeface="Open Sans" charset="0"/>
                        <a:cs typeface="Open Sans" charset="0"/>
                      </a:endParaRPr>
                    </a:p>
                  </a:txBody>
                  <a:tcPr marL="127000" marR="127000" marT="88900" marB="8890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4C5C1"/>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820"/>
                        </a:lnSpc>
                        <a:buNone/>
                      </a:pPr>
                      <a:r>
                        <a:rPr lang="en-US" sz="1300" dirty="0">
                          <a:solidFill>
                            <a:srgbClr val="5F6062"/>
                          </a:solidFill>
                          <a:latin typeface="Open Sans" pitchFamily="34" charset="0"/>
                          <a:ea typeface="Open Sans" pitchFamily="34" charset="-122"/>
                          <a:cs typeface="Open Sans" pitchFamily="34" charset="-120"/>
                        </a:rPr>
                        <a:t>Up to 64 nodes; intra-rail leaf-local</a:t>
                      </a:r>
                      <a:endParaRPr lang="en-US" sz="1300" dirty="0">
                        <a:latin typeface="Open Sans" charset="0"/>
                        <a:ea typeface="Open Sans" charset="0"/>
                        <a:cs typeface="Open Sans" charset="0"/>
                      </a:endParaRPr>
                    </a:p>
                  </a:txBody>
                  <a:tcPr marL="127000" marR="127000" marT="88900" marB="8890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4C5C1"/>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r h="421630">
                <a:tc>
                  <a:txBody>
                    <a:bodyPr/>
                    <a:lstStyle/>
                    <a:p>
                      <a:pPr indent="0" marL="0">
                        <a:lnSpc>
                          <a:spcPts val="1820"/>
                        </a:lnSpc>
                        <a:buNone/>
                      </a:pPr>
                      <a:r>
                        <a:rPr lang="en-US" sz="1300" dirty="0">
                          <a:solidFill>
                            <a:srgbClr val="19194D"/>
                          </a:solidFill>
                          <a:latin typeface="Open Sans" pitchFamily="34" charset="0"/>
                          <a:ea typeface="Open Sans" pitchFamily="34" charset="-122"/>
                          <a:cs typeface="Open Sans" pitchFamily="34" charset="-120"/>
                        </a:rPr>
                        <a:t>Best for</a:t>
                      </a:r>
                      <a:endParaRPr lang="en-US" sz="1300" dirty="0">
                        <a:latin typeface="Open Sans" charset="0"/>
                        <a:ea typeface="Open Sans" charset="0"/>
                        <a:cs typeface="Open Sans" charset="0"/>
                      </a:endParaRPr>
                    </a:p>
                  </a:txBody>
                  <a:tcPr marL="127000" marR="127000" marT="88900" marB="88900" anchor="t">
                    <a:lnL w="12700" cap="flat" cmpd="sng" algn="ctr">
                      <a:solidFill>
                        <a:srgbClr val="CBCBCB"/>
                      </a:solidFill>
                      <a:prstDash val="solid"/>
                      <a:round/>
                      <a:headEnd type="none" w="med" len="med"/>
                      <a:tailEnd type="none" w="med" len="med"/>
                    </a:lnL>
                    <a:lnR w="12700" cap="flat" cmpd="sng" algn="ctr">
                      <a:solidFill>
                        <a:srgbClr val="C4C5C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4C5C1"/>
                      </a:solidFill>
                      <a:prstDash val="solid"/>
                      <a:round/>
                      <a:headEnd type="none" w="med" len="med"/>
                      <a:tailEnd type="none" w="med" len="med"/>
                    </a:lnB>
                    <a:solidFill>
                      <a:srgbClr val="F5F7F2"/>
                    </a:solidFill>
                  </a:tcPr>
                </a:tc>
                <a:tc>
                  <a:txBody>
                    <a:bodyPr/>
                    <a:lstStyle/>
                    <a:p>
                      <a:pPr indent="0" marL="0">
                        <a:lnSpc>
                          <a:spcPts val="1820"/>
                        </a:lnSpc>
                        <a:buNone/>
                      </a:pPr>
                      <a:r>
                        <a:rPr lang="en-US" sz="1300" dirty="0">
                          <a:solidFill>
                            <a:srgbClr val="5F6062"/>
                          </a:solidFill>
                          <a:latin typeface="Open Sans" pitchFamily="34" charset="0"/>
                          <a:ea typeface="Open Sans" pitchFamily="34" charset="-122"/>
                          <a:cs typeface="Open Sans" pitchFamily="34" charset="-120"/>
                        </a:rPr>
                        <a:t>Heavy cross-rail traffic</a:t>
                      </a:r>
                      <a:endParaRPr lang="en-US" sz="1300" dirty="0">
                        <a:latin typeface="Open Sans" charset="0"/>
                        <a:ea typeface="Open Sans" charset="0"/>
                        <a:cs typeface="Open Sans" charset="0"/>
                      </a:endParaRPr>
                    </a:p>
                  </a:txBody>
                  <a:tcPr marL="127000" marR="127000" marT="88900" marB="88900" anchor="t">
                    <a:lnL w="12700" cap="flat" cmpd="sng" algn="ctr">
                      <a:solidFill>
                        <a:srgbClr val="C4C5C1"/>
                      </a:solidFill>
                      <a:prstDash val="solid"/>
                      <a:round/>
                      <a:headEnd type="none" w="med" len="med"/>
                      <a:tailEnd type="none" w="med" len="med"/>
                    </a:lnL>
                    <a:lnR w="12700" cap="flat" cmpd="sng" algn="ctr">
                      <a:solidFill>
                        <a:srgbClr val="C4C5C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4C5C1"/>
                      </a:solidFill>
                      <a:prstDash val="solid"/>
                      <a:round/>
                      <a:headEnd type="none" w="med" len="med"/>
                      <a:tailEnd type="none" w="med" len="med"/>
                    </a:lnB>
                    <a:solidFill>
                      <a:srgbClr val="F5F7F2"/>
                    </a:solidFill>
                  </a:tcPr>
                </a:tc>
                <a:tc>
                  <a:txBody>
                    <a:bodyPr/>
                    <a:lstStyle/>
                    <a:p>
                      <a:pPr indent="0" marL="0">
                        <a:lnSpc>
                          <a:spcPts val="1820"/>
                        </a:lnSpc>
                        <a:buNone/>
                      </a:pPr>
                      <a:r>
                        <a:rPr lang="en-US" sz="1300" dirty="0">
                          <a:solidFill>
                            <a:srgbClr val="5F6062"/>
                          </a:solidFill>
                          <a:latin typeface="Open Sans" pitchFamily="34" charset="0"/>
                          <a:ea typeface="Open Sans" pitchFamily="34" charset="-122"/>
                          <a:cs typeface="Open Sans" pitchFamily="34" charset="-120"/>
                        </a:rPr>
                        <a:t>Mostly intra-rail traffic</a:t>
                      </a:r>
                      <a:endParaRPr lang="en-US" sz="1300" dirty="0">
                        <a:latin typeface="Open Sans" charset="0"/>
                        <a:ea typeface="Open Sans" charset="0"/>
                        <a:cs typeface="Open Sans" charset="0"/>
                      </a:endParaRPr>
                    </a:p>
                  </a:txBody>
                  <a:tcPr marL="127000" marR="127000" marT="88900" marB="88900" anchor="t">
                    <a:lnL w="12700" cap="flat" cmpd="sng" algn="ctr">
                      <a:solidFill>
                        <a:srgbClr val="C4C5C1"/>
                      </a:solidFill>
                      <a:prstDash val="solid"/>
                      <a:round/>
                      <a:headEnd type="none" w="med" len="med"/>
                      <a:tailEnd type="none" w="med" len="med"/>
                    </a:lnL>
                    <a:lnR w="12700" cap="flat" cmpd="sng" algn="ctr">
                      <a:solidFill>
                        <a:srgbClr val="C4C5C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4C5C1"/>
                      </a:solidFill>
                      <a:prstDash val="solid"/>
                      <a:round/>
                      <a:headEnd type="none" w="med" len="med"/>
                      <a:tailEnd type="none" w="med" len="med"/>
                    </a:lnB>
                    <a:solidFill>
                      <a:srgbClr val="F5F7F2"/>
                    </a:solidFill>
                  </a:tcPr>
                </a:tc>
              </a:tr>
              <a:tr h="421630">
                <a:tc>
                  <a:txBody>
                    <a:bodyPr/>
                    <a:lstStyle/>
                    <a:p>
                      <a:pPr indent="0" marL="0">
                        <a:lnSpc>
                          <a:spcPts val="1820"/>
                        </a:lnSpc>
                        <a:buNone/>
                      </a:pPr>
                      <a:r>
                        <a:rPr lang="en-US" sz="1300" dirty="0">
                          <a:solidFill>
                            <a:srgbClr val="19194D"/>
                          </a:solidFill>
                          <a:latin typeface="Open Sans" pitchFamily="34" charset="0"/>
                          <a:ea typeface="Open Sans" pitchFamily="34" charset="-122"/>
                          <a:cs typeface="Open Sans" pitchFamily="34" charset="-120"/>
                        </a:rPr>
                        <a:t>Cabling</a:t>
                      </a:r>
                      <a:endParaRPr lang="en-US" sz="1300" dirty="0">
                        <a:latin typeface="Open Sans" charset="0"/>
                        <a:ea typeface="Open Sans" charset="0"/>
                        <a:cs typeface="Open Sans" charset="0"/>
                      </a:endParaRPr>
                    </a:p>
                  </a:txBody>
                  <a:tcPr marL="127000" marR="127000" marT="88900" marB="8890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4C5C1"/>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820"/>
                        </a:lnSpc>
                        <a:buNone/>
                      </a:pPr>
                      <a:r>
                        <a:rPr lang="en-US" sz="1300" dirty="0">
                          <a:solidFill>
                            <a:srgbClr val="5F6062"/>
                          </a:solidFill>
                          <a:latin typeface="Open Sans" pitchFamily="34" charset="0"/>
                          <a:ea typeface="Open Sans" pitchFamily="34" charset="-122"/>
                          <a:cs typeface="Open Sans" pitchFamily="34" charset="-120"/>
                        </a:rPr>
                        <a:t>Lower complexity, top-of-rack</a:t>
                      </a:r>
                      <a:endParaRPr lang="en-US" sz="1300" dirty="0">
                        <a:latin typeface="Open Sans" charset="0"/>
                        <a:ea typeface="Open Sans" charset="0"/>
                        <a:cs typeface="Open Sans" charset="0"/>
                      </a:endParaRPr>
                    </a:p>
                  </a:txBody>
                  <a:tcPr marL="127000" marR="127000" marT="88900" marB="8890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4C5C1"/>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820"/>
                        </a:lnSpc>
                        <a:buNone/>
                      </a:pPr>
                      <a:r>
                        <a:rPr lang="en-US" sz="1300" dirty="0">
                          <a:solidFill>
                            <a:srgbClr val="5F6062"/>
                          </a:solidFill>
                          <a:latin typeface="Open Sans" pitchFamily="34" charset="0"/>
                          <a:ea typeface="Open Sans" pitchFamily="34" charset="-122"/>
                          <a:cs typeface="Open Sans" pitchFamily="34" charset="-120"/>
                        </a:rPr>
                        <a:t>Track rail-to-leaf, end-of-row</a:t>
                      </a:r>
                      <a:endParaRPr lang="en-US" sz="1300" dirty="0">
                        <a:latin typeface="Open Sans" charset="0"/>
                        <a:ea typeface="Open Sans" charset="0"/>
                        <a:cs typeface="Open Sans" charset="0"/>
                      </a:endParaRPr>
                    </a:p>
                  </a:txBody>
                  <a:tcPr marL="127000" marR="127000" marT="88900" marB="8890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4C5C1"/>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bl>
          </a:graphicData>
        </a:graphic>
      </p:graphicFrame>
      <p:sp>
        <p:nvSpPr>
          <p:cNvPr id="6" name="Text 3"/>
          <p:cNvSpPr/>
          <p:nvPr/>
        </p:nvSpPr>
        <p:spPr>
          <a:xfrm>
            <a:off x="812800" y="4893270"/>
            <a:ext cx="10883392" cy="642541"/>
          </a:xfrm>
          <a:prstGeom prst="rect">
            <a:avLst/>
          </a:prstGeom>
          <a:noFill/>
          <a:ln/>
        </p:spPr>
        <p:txBody>
          <a:bodyPr wrap="square" lIns="0" tIns="0" rIns="0" bIns="0" rtlCol="0" anchor="t">
            <a:normAutofit/>
          </a:bodyPr>
          <a:lstStyle/>
          <a:p>
            <a:pPr algn="l" indent="0" marL="0">
              <a:lnSpc>
                <a:spcPts val="2430"/>
              </a:lnSpc>
              <a:buNone/>
            </a:pPr>
            <a:r>
              <a:rPr lang="en-US" sz="1800" dirty="0">
                <a:solidFill>
                  <a:srgbClr val="19194D"/>
                </a:solidFill>
                <a:latin typeface="Open Sans" pitchFamily="34" charset="0"/>
                <a:ea typeface="Open Sans" pitchFamily="34" charset="-122"/>
                <a:cs typeface="Open Sans" pitchFamily="34" charset="-120"/>
              </a:rPr>
              <a:t>Rail-optimized is a cabling constraint, not a new topology: stage structure, port budgets and oversubscription are unchanged.</a:t>
            </a:r>
            <a:endParaRPr lang="en-US" sz="1800" dirty="0"/>
          </a:p>
        </p:txBody>
      </p:sp>
      <p:sp>
        <p:nvSpPr>
          <p:cNvPr id="7" name="Text 4"/>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747678"/>
                </a:solidFill>
                <a:latin typeface="Open Sans" pitchFamily="34" charset="0"/>
                <a:ea typeface="Open Sans" pitchFamily="34" charset="-122"/>
                <a:cs typeface="Open Sans" pitchFamily="34" charset="-120"/>
              </a:rPr>
              <a:t>SINGLE-PLANE, 1×400G PER NIC · AI TRAINING FABRIC RA · V1.2</a:t>
            </a:r>
            <a:endParaRPr lang="en-US" sz="1200" dirty="0"/>
          </a:p>
        </p:txBody>
      </p:sp>
      <p:sp>
        <p:nvSpPr>
          <p:cNvPr id="8" name="Text 5"/>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47678"/>
                </a:solidFill>
                <a:latin typeface="Open Sans" pitchFamily="34" charset="0"/>
                <a:ea typeface="Open Sans" pitchFamily="34" charset="-122"/>
                <a:cs typeface="Open Sans" pitchFamily="34" charset="-120"/>
              </a:rPr>
              <a:t>10</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BACKGROUND</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19194D"/>
                </a:solidFill>
                <a:latin typeface="Open Sans" pitchFamily="34" charset="0"/>
                <a:ea typeface="Open Sans" pitchFamily="34" charset="-122"/>
                <a:cs typeface="Open Sans" pitchFamily="34" charset="-120"/>
              </a:rPr>
              <a:t>WHAT THE RA DELIVERS</a:t>
            </a:r>
            <a:endParaRPr lang="en-US" sz="2800" dirty="0"/>
          </a:p>
        </p:txBody>
      </p:sp>
      <p:sp>
        <p:nvSpPr>
          <p:cNvPr id="5" name="Shape 3"/>
          <p:cNvSpPr/>
          <p:nvPr/>
        </p:nvSpPr>
        <p:spPr>
          <a:xfrm>
            <a:off x="812800" y="1816050"/>
            <a:ext cx="3386634" cy="1911350"/>
          </a:xfrm>
          <a:prstGeom prst="roundRect">
            <a:avLst>
              <a:gd name="adj" fmla="val 1993"/>
            </a:avLst>
          </a:prstGeom>
          <a:solidFill>
            <a:srgbClr val="F5F7F2"/>
          </a:solidFill>
          <a:ln/>
        </p:spPr>
      </p:sp>
      <p:sp>
        <p:nvSpPr>
          <p:cNvPr id="6" name="Shape 4"/>
          <p:cNvSpPr/>
          <p:nvPr/>
        </p:nvSpPr>
        <p:spPr>
          <a:xfrm>
            <a:off x="812800" y="1816050"/>
            <a:ext cx="3386634" cy="1911350"/>
          </a:xfrm>
          <a:custGeom>
            <a:avLst/>
            <a:gdLst/>
            <a:ahLst/>
            <a:cxnLst/>
            <a:rect l="l" t="t" r="r" b="b"/>
            <a:pathLst>
              <a:path w="3386634" h="1911350">
                <a:moveTo>
                  <a:pt x="0" y="38100"/>
                </a:moveTo>
                <a:lnTo>
                  <a:pt x="0" y="38100"/>
                </a:lnTo>
                <a:arcTo hR="38100" wR="38100" stAng="10800000" swAng="5400000"/>
                <a:lnTo>
                  <a:pt x="3348534" y="0"/>
                </a:lnTo>
                <a:arcTo hR="38100" wR="38100" stAng="16200000" swAng="5400000"/>
                <a:lnTo>
                  <a:pt x="3386634" y="38100"/>
                </a:lnTo>
                <a:lnTo>
                  <a:pt x="0" y="38100"/>
                </a:lnTo>
                <a:close/>
              </a:path>
            </a:pathLst>
          </a:custGeom>
          <a:solidFill>
            <a:srgbClr val="8DC63F"/>
          </a:solidFill>
          <a:ln/>
        </p:spPr>
      </p:sp>
      <p:sp>
        <p:nvSpPr>
          <p:cNvPr id="7" name="Text 5"/>
          <p:cNvSpPr/>
          <p:nvPr/>
        </p:nvSpPr>
        <p:spPr>
          <a:xfrm>
            <a:off x="1016000" y="2057350"/>
            <a:ext cx="3069641"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Open fabric</a:t>
            </a:r>
            <a:endParaRPr lang="en-US" sz="1800" dirty="0"/>
          </a:p>
        </p:txBody>
      </p:sp>
      <p:sp>
        <p:nvSpPr>
          <p:cNvPr id="8" name="Text 6"/>
          <p:cNvSpPr/>
          <p:nvPr/>
        </p:nvSpPr>
        <p:spPr>
          <a:xfrm>
            <a:off x="1016000" y="2407841"/>
            <a:ext cx="3069641"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SONiC on OCP 51.2T switches, Celestica DS5000 as reference. Multi-vendor via switch profiles.</a:t>
            </a:r>
            <a:endParaRPr lang="en-US" sz="1400" dirty="0"/>
          </a:p>
        </p:txBody>
      </p:sp>
      <p:sp>
        <p:nvSpPr>
          <p:cNvPr id="9" name="Shape 7"/>
          <p:cNvSpPr/>
          <p:nvPr/>
        </p:nvSpPr>
        <p:spPr>
          <a:xfrm>
            <a:off x="4402634" y="1816050"/>
            <a:ext cx="3386683" cy="1911350"/>
          </a:xfrm>
          <a:prstGeom prst="roundRect">
            <a:avLst>
              <a:gd name="adj" fmla="val 1993"/>
            </a:avLst>
          </a:prstGeom>
          <a:solidFill>
            <a:srgbClr val="F5F7F2"/>
          </a:solidFill>
          <a:ln/>
        </p:spPr>
      </p:sp>
      <p:sp>
        <p:nvSpPr>
          <p:cNvPr id="10" name="Shape 8"/>
          <p:cNvSpPr/>
          <p:nvPr/>
        </p:nvSpPr>
        <p:spPr>
          <a:xfrm>
            <a:off x="4402634" y="1816050"/>
            <a:ext cx="3386683" cy="1911350"/>
          </a:xfrm>
          <a:custGeom>
            <a:avLst/>
            <a:gdLst/>
            <a:ahLst/>
            <a:cxnLst/>
            <a:rect l="l" t="t" r="r" b="b"/>
            <a:pathLst>
              <a:path w="3386683" h="1911350">
                <a:moveTo>
                  <a:pt x="0" y="38100"/>
                </a:moveTo>
                <a:lnTo>
                  <a:pt x="0" y="38100"/>
                </a:lnTo>
                <a:arcTo hR="38100" wR="38100" stAng="10800000" swAng="5400000"/>
                <a:lnTo>
                  <a:pt x="3348583" y="0"/>
                </a:lnTo>
                <a:arcTo hR="38100" wR="38100" stAng="16200000" swAng="5400000"/>
                <a:lnTo>
                  <a:pt x="3386683" y="38100"/>
                </a:lnTo>
                <a:lnTo>
                  <a:pt x="0" y="38100"/>
                </a:lnTo>
                <a:close/>
              </a:path>
            </a:pathLst>
          </a:custGeom>
          <a:solidFill>
            <a:srgbClr val="8DC63F"/>
          </a:solidFill>
          <a:ln/>
        </p:spPr>
      </p:sp>
      <p:sp>
        <p:nvSpPr>
          <p:cNvPr id="11" name="Text 9"/>
          <p:cNvSpPr/>
          <p:nvPr/>
        </p:nvSpPr>
        <p:spPr>
          <a:xfrm>
            <a:off x="4605834" y="2057350"/>
            <a:ext cx="3069692"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Kubernetes control</a:t>
            </a:r>
            <a:endParaRPr lang="en-US" sz="1800" dirty="0"/>
          </a:p>
        </p:txBody>
      </p:sp>
      <p:sp>
        <p:nvSpPr>
          <p:cNvPr id="12" name="Text 10"/>
          <p:cNvSpPr/>
          <p:nvPr/>
        </p:nvSpPr>
        <p:spPr>
          <a:xfrm>
            <a:off x="4605834" y="2407841"/>
            <a:ext cx="3069692"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Hedgehog (Apache 2.0): topology and overlays as CRDs, continuously reconciled, GitOps-ready.</a:t>
            </a:r>
            <a:endParaRPr lang="en-US" sz="1400" dirty="0"/>
          </a:p>
        </p:txBody>
      </p:sp>
      <p:sp>
        <p:nvSpPr>
          <p:cNvPr id="13" name="Shape 11"/>
          <p:cNvSpPr/>
          <p:nvPr/>
        </p:nvSpPr>
        <p:spPr>
          <a:xfrm>
            <a:off x="7992517" y="1816050"/>
            <a:ext cx="3386634" cy="1911350"/>
          </a:xfrm>
          <a:prstGeom prst="roundRect">
            <a:avLst>
              <a:gd name="adj" fmla="val 1993"/>
            </a:avLst>
          </a:prstGeom>
          <a:solidFill>
            <a:srgbClr val="F5F7F2"/>
          </a:solidFill>
          <a:ln/>
        </p:spPr>
      </p:sp>
      <p:sp>
        <p:nvSpPr>
          <p:cNvPr id="14" name="Shape 12"/>
          <p:cNvSpPr/>
          <p:nvPr/>
        </p:nvSpPr>
        <p:spPr>
          <a:xfrm>
            <a:off x="7992517" y="1816050"/>
            <a:ext cx="3386634" cy="1911350"/>
          </a:xfrm>
          <a:custGeom>
            <a:avLst/>
            <a:gdLst/>
            <a:ahLst/>
            <a:cxnLst/>
            <a:rect l="l" t="t" r="r" b="b"/>
            <a:pathLst>
              <a:path w="3386634" h="1911350">
                <a:moveTo>
                  <a:pt x="0" y="38100"/>
                </a:moveTo>
                <a:lnTo>
                  <a:pt x="0" y="38100"/>
                </a:lnTo>
                <a:arcTo hR="38100" wR="38100" stAng="10800000" swAng="5400000"/>
                <a:lnTo>
                  <a:pt x="3348534" y="0"/>
                </a:lnTo>
                <a:arcTo hR="38100" wR="38100" stAng="16200000" swAng="5400000"/>
                <a:lnTo>
                  <a:pt x="3386634" y="38100"/>
                </a:lnTo>
                <a:lnTo>
                  <a:pt x="0" y="38100"/>
                </a:lnTo>
                <a:close/>
              </a:path>
            </a:pathLst>
          </a:custGeom>
          <a:solidFill>
            <a:srgbClr val="8DC63F"/>
          </a:solidFill>
          <a:ln/>
        </p:spPr>
      </p:sp>
      <p:sp>
        <p:nvSpPr>
          <p:cNvPr id="15" name="Text 13"/>
          <p:cNvSpPr/>
          <p:nvPr/>
        </p:nvSpPr>
        <p:spPr>
          <a:xfrm>
            <a:off x="8195717" y="2057350"/>
            <a:ext cx="3069641"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RoCE-oriented QoS</a:t>
            </a:r>
            <a:endParaRPr lang="en-US" sz="1800" dirty="0"/>
          </a:p>
        </p:txBody>
      </p:sp>
      <p:sp>
        <p:nvSpPr>
          <p:cNvPr id="16" name="Text 14"/>
          <p:cNvSpPr/>
          <p:nvPr/>
        </p:nvSpPr>
        <p:spPr>
          <a:xfrm>
            <a:off x="8195717" y="2407841"/>
            <a:ext cx="3069641"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One parameter turns on the lossless class, PFC, ECN and RDMA-aware hashing.</a:t>
            </a:r>
            <a:endParaRPr lang="en-US" sz="1400" dirty="0"/>
          </a:p>
        </p:txBody>
      </p:sp>
      <p:sp>
        <p:nvSpPr>
          <p:cNvPr id="17" name="Shape 15"/>
          <p:cNvSpPr/>
          <p:nvPr/>
        </p:nvSpPr>
        <p:spPr>
          <a:xfrm>
            <a:off x="812800" y="3930600"/>
            <a:ext cx="3386634" cy="1911400"/>
          </a:xfrm>
          <a:prstGeom prst="roundRect">
            <a:avLst>
              <a:gd name="adj" fmla="val 1993"/>
            </a:avLst>
          </a:prstGeom>
          <a:solidFill>
            <a:srgbClr val="F5F7F2"/>
          </a:solidFill>
          <a:ln/>
        </p:spPr>
      </p:sp>
      <p:sp>
        <p:nvSpPr>
          <p:cNvPr id="18" name="Shape 16"/>
          <p:cNvSpPr/>
          <p:nvPr/>
        </p:nvSpPr>
        <p:spPr>
          <a:xfrm>
            <a:off x="812800" y="3930600"/>
            <a:ext cx="3386634" cy="1911400"/>
          </a:xfrm>
          <a:custGeom>
            <a:avLst/>
            <a:gdLst/>
            <a:ahLst/>
            <a:cxnLst/>
            <a:rect l="l" t="t" r="r" b="b"/>
            <a:pathLst>
              <a:path w="3386634" h="1911400">
                <a:moveTo>
                  <a:pt x="0" y="38100"/>
                </a:moveTo>
                <a:lnTo>
                  <a:pt x="0" y="38100"/>
                </a:lnTo>
                <a:arcTo hR="38100" wR="38100" stAng="10800000" swAng="5400000"/>
                <a:lnTo>
                  <a:pt x="3348534" y="0"/>
                </a:lnTo>
                <a:arcTo hR="38100" wR="38100" stAng="16200000" swAng="5400000"/>
                <a:lnTo>
                  <a:pt x="3386634" y="38100"/>
                </a:lnTo>
                <a:lnTo>
                  <a:pt x="0" y="38100"/>
                </a:lnTo>
                <a:close/>
              </a:path>
            </a:pathLst>
          </a:custGeom>
          <a:solidFill>
            <a:srgbClr val="8DC63F"/>
          </a:solidFill>
          <a:ln/>
        </p:spPr>
      </p:sp>
      <p:sp>
        <p:nvSpPr>
          <p:cNvPr id="19" name="Text 17"/>
          <p:cNvSpPr/>
          <p:nvPr/>
        </p:nvSpPr>
        <p:spPr>
          <a:xfrm>
            <a:off x="1016000" y="4171900"/>
            <a:ext cx="3069641"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Day 0 / 1 / 2</a:t>
            </a:r>
            <a:endParaRPr lang="en-US" sz="1800" dirty="0"/>
          </a:p>
        </p:txBody>
      </p:sp>
      <p:sp>
        <p:nvSpPr>
          <p:cNvPr id="20" name="Text 18"/>
          <p:cNvSpPr/>
          <p:nvPr/>
        </p:nvSpPr>
        <p:spPr>
          <a:xfrm>
            <a:off x="1016000" y="4522391"/>
            <a:ext cx="3069641"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ONIE zero-touch provisioning, connectivity-maps-as-code, LGTM observability.</a:t>
            </a:r>
            <a:endParaRPr lang="en-US" sz="1400" dirty="0"/>
          </a:p>
        </p:txBody>
      </p:sp>
      <p:sp>
        <p:nvSpPr>
          <p:cNvPr id="21" name="Shape 19"/>
          <p:cNvSpPr/>
          <p:nvPr/>
        </p:nvSpPr>
        <p:spPr>
          <a:xfrm>
            <a:off x="4402634" y="3930600"/>
            <a:ext cx="3386683" cy="1911400"/>
          </a:xfrm>
          <a:prstGeom prst="roundRect">
            <a:avLst>
              <a:gd name="adj" fmla="val 1993"/>
            </a:avLst>
          </a:prstGeom>
          <a:solidFill>
            <a:srgbClr val="F5F7F2"/>
          </a:solidFill>
          <a:ln/>
        </p:spPr>
      </p:sp>
      <p:sp>
        <p:nvSpPr>
          <p:cNvPr id="22" name="Shape 20"/>
          <p:cNvSpPr/>
          <p:nvPr/>
        </p:nvSpPr>
        <p:spPr>
          <a:xfrm>
            <a:off x="4402634" y="3930600"/>
            <a:ext cx="3386683" cy="1911400"/>
          </a:xfrm>
          <a:custGeom>
            <a:avLst/>
            <a:gdLst/>
            <a:ahLst/>
            <a:cxnLst/>
            <a:rect l="l" t="t" r="r" b="b"/>
            <a:pathLst>
              <a:path w="3386683" h="1911400">
                <a:moveTo>
                  <a:pt x="0" y="38100"/>
                </a:moveTo>
                <a:lnTo>
                  <a:pt x="0" y="38100"/>
                </a:lnTo>
                <a:arcTo hR="38100" wR="38100" stAng="10800000" swAng="5400000"/>
                <a:lnTo>
                  <a:pt x="3348583" y="0"/>
                </a:lnTo>
                <a:arcTo hR="38100" wR="38100" stAng="16200000" swAng="5400000"/>
                <a:lnTo>
                  <a:pt x="3386683" y="38100"/>
                </a:lnTo>
                <a:lnTo>
                  <a:pt x="0" y="38100"/>
                </a:lnTo>
                <a:close/>
              </a:path>
            </a:pathLst>
          </a:custGeom>
          <a:solidFill>
            <a:srgbClr val="8DC63F"/>
          </a:solidFill>
          <a:ln/>
        </p:spPr>
      </p:sp>
      <p:sp>
        <p:nvSpPr>
          <p:cNvPr id="23" name="Text 21"/>
          <p:cNvSpPr/>
          <p:nvPr/>
        </p:nvSpPr>
        <p:spPr>
          <a:xfrm>
            <a:off x="4605834" y="4171900"/>
            <a:ext cx="3069692"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Deployable assets</a:t>
            </a:r>
            <a:endParaRPr lang="en-US" sz="1800" dirty="0"/>
          </a:p>
        </p:txBody>
      </p:sp>
      <p:sp>
        <p:nvSpPr>
          <p:cNvPr id="24" name="Text 22"/>
          <p:cNvSpPr/>
          <p:nvPr/>
        </p:nvSpPr>
        <p:spPr>
          <a:xfrm>
            <a:off x="4605834" y="4522391"/>
            <a:ext cx="3069692"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Every variant: connectivity map, BoM, wiring CRDs, NetBox inventory, diagrams.</a:t>
            </a:r>
            <a:endParaRPr lang="en-US" sz="1400" dirty="0"/>
          </a:p>
        </p:txBody>
      </p:sp>
      <p:sp>
        <p:nvSpPr>
          <p:cNvPr id="25" name="Shape 23"/>
          <p:cNvSpPr/>
          <p:nvPr/>
        </p:nvSpPr>
        <p:spPr>
          <a:xfrm>
            <a:off x="7992517" y="3930600"/>
            <a:ext cx="3386634" cy="1911400"/>
          </a:xfrm>
          <a:prstGeom prst="roundRect">
            <a:avLst>
              <a:gd name="adj" fmla="val 1993"/>
            </a:avLst>
          </a:prstGeom>
          <a:solidFill>
            <a:srgbClr val="19194D"/>
          </a:solidFill>
          <a:ln/>
        </p:spPr>
      </p:sp>
      <p:sp>
        <p:nvSpPr>
          <p:cNvPr id="26" name="Shape 24"/>
          <p:cNvSpPr/>
          <p:nvPr/>
        </p:nvSpPr>
        <p:spPr>
          <a:xfrm>
            <a:off x="7992517" y="3930600"/>
            <a:ext cx="3386634" cy="1911400"/>
          </a:xfrm>
          <a:custGeom>
            <a:avLst/>
            <a:gdLst/>
            <a:ahLst/>
            <a:cxnLst/>
            <a:rect l="l" t="t" r="r" b="b"/>
            <a:pathLst>
              <a:path w="3386634" h="1911400">
                <a:moveTo>
                  <a:pt x="0" y="38100"/>
                </a:moveTo>
                <a:lnTo>
                  <a:pt x="0" y="38100"/>
                </a:lnTo>
                <a:arcTo hR="38100" wR="38100" stAng="10800000" swAng="5400000"/>
                <a:lnTo>
                  <a:pt x="3348534" y="0"/>
                </a:lnTo>
                <a:arcTo hR="38100" wR="38100" stAng="16200000" swAng="5400000"/>
                <a:lnTo>
                  <a:pt x="3386634" y="38100"/>
                </a:lnTo>
                <a:lnTo>
                  <a:pt x="0" y="38100"/>
                </a:lnTo>
                <a:close/>
              </a:path>
            </a:pathLst>
          </a:custGeom>
          <a:solidFill>
            <a:srgbClr val="8DC63F"/>
          </a:solidFill>
          <a:ln/>
        </p:spPr>
      </p:sp>
      <p:sp>
        <p:nvSpPr>
          <p:cNvPr id="27" name="Text 25"/>
          <p:cNvSpPr/>
          <p:nvPr/>
        </p:nvSpPr>
        <p:spPr>
          <a:xfrm>
            <a:off x="8195717" y="4171900"/>
            <a:ext cx="3069641"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FFFFFF"/>
                </a:solidFill>
                <a:latin typeface="Open Sans" pitchFamily="34" charset="0"/>
                <a:ea typeface="Open Sans" pitchFamily="34" charset="-122"/>
                <a:cs typeface="Open Sans" pitchFamily="34" charset="-120"/>
              </a:rPr>
              <a:t>Try it in VLAB</a:t>
            </a:r>
            <a:endParaRPr lang="en-US" sz="1800" dirty="0"/>
          </a:p>
        </p:txBody>
      </p:sp>
      <p:sp>
        <p:nvSpPr>
          <p:cNvPr id="28" name="Text 26"/>
          <p:cNvSpPr/>
          <p:nvPr/>
        </p:nvSpPr>
        <p:spPr>
          <a:xfrm>
            <a:off x="8195717" y="4522391"/>
            <a:ext cx="3069641"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E1E2F4"/>
                </a:solidFill>
                <a:latin typeface="Open Sans" pitchFamily="34" charset="0"/>
                <a:ea typeface="Open Sans" pitchFamily="34" charset="-122"/>
                <a:cs typeface="Open Sans" pitchFamily="34" charset="-120"/>
              </a:rPr>
              <a:t>XOC-Virtual runs the same controller and Broadcom SONiC, no hardware.</a:t>
            </a:r>
            <a:endParaRPr lang="en-US" sz="1400" dirty="0"/>
          </a:p>
        </p:txBody>
      </p:sp>
      <p:sp>
        <p:nvSpPr>
          <p:cNvPr id="29" name="Text 27"/>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747678"/>
                </a:solidFill>
                <a:latin typeface="Open Sans" pitchFamily="34" charset="0"/>
                <a:ea typeface="Open Sans" pitchFamily="34" charset="-122"/>
                <a:cs typeface="Open Sans" pitchFamily="34" charset="-120"/>
              </a:rPr>
              <a:t>AI TRAINING FABRIC RA · V1.2</a:t>
            </a:r>
            <a:endParaRPr lang="en-US" sz="1200" dirty="0"/>
          </a:p>
        </p:txBody>
      </p:sp>
      <p:sp>
        <p:nvSpPr>
          <p:cNvPr id="30" name="Text 28"/>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47678"/>
                </a:solidFill>
                <a:latin typeface="Open Sans" pitchFamily="34" charset="0"/>
                <a:ea typeface="Open Sans" pitchFamily="34" charset="-122"/>
                <a:cs typeface="Open Sans" pitchFamily="34" charset="-120"/>
              </a:rPr>
              <a:t>03</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BACKGROUND</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19194D"/>
                </a:solidFill>
                <a:latin typeface="Open Sans" pitchFamily="34" charset="0"/>
                <a:ea typeface="Open Sans" pitchFamily="34" charset="-122"/>
                <a:cs typeface="Open Sans" pitchFamily="34" charset="-120"/>
              </a:rPr>
              <a:t>THE FABRIC WAS LEFT TO IMPLEMENTERS</a:t>
            </a:r>
            <a:endParaRPr lang="en-US" sz="2800" dirty="0"/>
          </a:p>
        </p:txBody>
      </p:sp>
      <p:sp>
        <p:nvSpPr>
          <p:cNvPr id="5" name="Text 3"/>
          <p:cNvSpPr/>
          <p:nvPr/>
        </p:nvSpPr>
        <p:spPr>
          <a:xfrm>
            <a:off x="812800" y="2877889"/>
            <a:ext cx="5232400" cy="951111"/>
          </a:xfrm>
          <a:prstGeom prst="rect">
            <a:avLst/>
          </a:prstGeom>
          <a:noFill/>
          <a:ln/>
        </p:spPr>
        <p:txBody>
          <a:bodyPr wrap="square" lIns="0" tIns="0" rIns="0" bIns="0" rtlCol="0" anchor="t">
            <a:normAutofit/>
          </a:bodyPr>
          <a:lstStyle/>
          <a:p>
            <a:pPr algn="l" indent="0" marL="0">
              <a:lnSpc>
                <a:spcPts val="2430"/>
              </a:lnSpc>
              <a:buNone/>
            </a:pPr>
            <a:r>
              <a:rPr lang="en-US" sz="1800" dirty="0">
                <a:solidFill>
                  <a:srgbClr val="19194D"/>
                </a:solidFill>
                <a:latin typeface="Open Sans" pitchFamily="34" charset="0"/>
                <a:ea typeface="Open Sans" pitchFamily="34" charset="-122"/>
                <a:cs typeface="Open Sans" pitchFamily="34" charset="-120"/>
              </a:rPr>
              <a:t>The OPG-M and XOC-N system architectures (January 2026) define modular building blocks for AI clusters, then stop at the network.</a:t>
            </a:r>
            <a:endParaRPr lang="en-US" sz="1800" dirty="0"/>
          </a:p>
        </p:txBody>
      </p:sp>
      <p:sp>
        <p:nvSpPr>
          <p:cNvPr id="6" name="Text 4"/>
          <p:cNvSpPr/>
          <p:nvPr/>
        </p:nvSpPr>
        <p:spPr>
          <a:xfrm>
            <a:off x="812800" y="4006800"/>
            <a:ext cx="5232400" cy="79871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5F6062"/>
                </a:solidFill>
                <a:latin typeface="Open Sans" pitchFamily="34" charset="0"/>
                <a:ea typeface="Open Sans" pitchFamily="34" charset="-122"/>
                <a:cs typeface="Open Sans" pitchFamily="34" charset="-120"/>
              </a:rPr>
              <a:t>Without a prescriptive, network-centric reference, operators get </a:t>
            </a:r>
            <a:r>
              <a:rPr lang="en-US" sz="1400" b="1" dirty="0">
                <a:solidFill>
                  <a:srgbClr val="5F6062"/>
                </a:solidFill>
                <a:latin typeface="Open Sans" pitchFamily="34" charset="0"/>
                <a:ea typeface="Open Sans" pitchFamily="34" charset="-122"/>
                <a:cs typeface="Open Sans" pitchFamily="34" charset="-120"/>
              </a:rPr>
              <a:t>fragmented vendor guidance</a:t>
            </a:r>
            <a:r>
              <a:rPr lang="en-US" sz="1400" dirty="0">
                <a:solidFill>
                  <a:srgbClr val="5F6062"/>
                </a:solidFill>
                <a:latin typeface="Open Sans" pitchFamily="34" charset="0"/>
                <a:ea typeface="Open Sans" pitchFamily="34" charset="-122"/>
                <a:cs typeface="Open Sans" pitchFamily="34" charset="-120"/>
              </a:rPr>
              <a:t>, ad-hoc tooling and inconsistent operations that slow deployment and add risk.</a:t>
            </a:r>
            <a:endParaRPr lang="en-US" sz="1400" dirty="0"/>
          </a:p>
        </p:txBody>
      </p:sp>
      <p:sp>
        <p:nvSpPr>
          <p:cNvPr id="7" name="Shape 5"/>
          <p:cNvSpPr/>
          <p:nvPr/>
        </p:nvSpPr>
        <p:spPr>
          <a:xfrm>
            <a:off x="6299200" y="1880939"/>
            <a:ext cx="5080000" cy="878780"/>
          </a:xfrm>
          <a:prstGeom prst="roundRect">
            <a:avLst>
              <a:gd name="adj" fmla="val 4336"/>
            </a:avLst>
          </a:prstGeom>
          <a:solidFill>
            <a:srgbClr val="F5F7F2"/>
          </a:solidFill>
          <a:ln/>
        </p:spPr>
      </p:sp>
      <p:sp>
        <p:nvSpPr>
          <p:cNvPr id="8" name="Shape 6"/>
          <p:cNvSpPr/>
          <p:nvPr/>
        </p:nvSpPr>
        <p:spPr>
          <a:xfrm>
            <a:off x="6299200" y="1880939"/>
            <a:ext cx="5080000" cy="878780"/>
          </a:xfrm>
          <a:custGeom>
            <a:avLst/>
            <a:gdLst/>
            <a:ahLst/>
            <a:cxnLst/>
            <a:rect l="l" t="t" r="r" b="b"/>
            <a:pathLst>
              <a:path w="5080000" h="878780">
                <a:moveTo>
                  <a:pt x="50800" y="878780"/>
                </a:moveTo>
                <a:lnTo>
                  <a:pt x="38100" y="878780"/>
                </a:lnTo>
                <a:arcTo hR="38100" wR="38100" stAng="5400000" swAng="5400000"/>
                <a:lnTo>
                  <a:pt x="0" y="38100"/>
                </a:lnTo>
                <a:arcTo hR="38100" wR="38100" stAng="10800000" swAng="5400000"/>
                <a:lnTo>
                  <a:pt x="50800" y="0"/>
                </a:lnTo>
                <a:lnTo>
                  <a:pt x="50800" y="878780"/>
                </a:lnTo>
                <a:close/>
              </a:path>
            </a:pathLst>
          </a:custGeom>
          <a:solidFill>
            <a:srgbClr val="8DC63F"/>
          </a:solidFill>
          <a:ln/>
        </p:spPr>
      </p:sp>
      <p:sp>
        <p:nvSpPr>
          <p:cNvPr id="9" name="Text 7"/>
          <p:cNvSpPr/>
          <p:nvPr/>
        </p:nvSpPr>
        <p:spPr>
          <a:xfrm>
            <a:off x="6553200" y="2033339"/>
            <a:ext cx="4761484"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Switch management</a:t>
            </a:r>
            <a:endParaRPr lang="en-US" sz="1800" dirty="0"/>
          </a:p>
        </p:txBody>
      </p:sp>
      <p:sp>
        <p:nvSpPr>
          <p:cNvPr id="10" name="Text 8"/>
          <p:cNvSpPr/>
          <p:nvPr/>
        </p:nvSpPr>
        <p:spPr>
          <a:xfrm>
            <a:off x="6553200" y="2358430"/>
            <a:ext cx="4761484"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NOS, provisioning, upgrades</a:t>
            </a:r>
            <a:endParaRPr lang="en-US" sz="1400" dirty="0"/>
          </a:p>
        </p:txBody>
      </p:sp>
      <p:sp>
        <p:nvSpPr>
          <p:cNvPr id="11" name="Shape 9"/>
          <p:cNvSpPr/>
          <p:nvPr/>
        </p:nvSpPr>
        <p:spPr>
          <a:xfrm>
            <a:off x="6299200" y="2886720"/>
            <a:ext cx="5080000" cy="878780"/>
          </a:xfrm>
          <a:prstGeom prst="roundRect">
            <a:avLst>
              <a:gd name="adj" fmla="val 4336"/>
            </a:avLst>
          </a:prstGeom>
          <a:solidFill>
            <a:srgbClr val="F5F7F2"/>
          </a:solidFill>
          <a:ln/>
        </p:spPr>
      </p:sp>
      <p:sp>
        <p:nvSpPr>
          <p:cNvPr id="12" name="Shape 10"/>
          <p:cNvSpPr/>
          <p:nvPr/>
        </p:nvSpPr>
        <p:spPr>
          <a:xfrm>
            <a:off x="6299200" y="2886720"/>
            <a:ext cx="5080000" cy="878780"/>
          </a:xfrm>
          <a:custGeom>
            <a:avLst/>
            <a:gdLst/>
            <a:ahLst/>
            <a:cxnLst/>
            <a:rect l="l" t="t" r="r" b="b"/>
            <a:pathLst>
              <a:path w="5080000" h="878780">
                <a:moveTo>
                  <a:pt x="50800" y="878780"/>
                </a:moveTo>
                <a:lnTo>
                  <a:pt x="38100" y="878780"/>
                </a:lnTo>
                <a:arcTo hR="38100" wR="38100" stAng="5400000" swAng="5400000"/>
                <a:lnTo>
                  <a:pt x="0" y="38100"/>
                </a:lnTo>
                <a:arcTo hR="38100" wR="38100" stAng="10800000" swAng="5400000"/>
                <a:lnTo>
                  <a:pt x="50800" y="0"/>
                </a:lnTo>
                <a:lnTo>
                  <a:pt x="50800" y="878780"/>
                </a:lnTo>
                <a:close/>
              </a:path>
            </a:pathLst>
          </a:custGeom>
          <a:solidFill>
            <a:srgbClr val="8DC63F"/>
          </a:solidFill>
          <a:ln/>
        </p:spPr>
      </p:sp>
      <p:sp>
        <p:nvSpPr>
          <p:cNvPr id="13" name="Text 11"/>
          <p:cNvSpPr/>
          <p:nvPr/>
        </p:nvSpPr>
        <p:spPr>
          <a:xfrm>
            <a:off x="6553200" y="3039120"/>
            <a:ext cx="4761484"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Multi-tenancy &amp; overlays</a:t>
            </a:r>
            <a:endParaRPr lang="en-US" sz="1800" dirty="0"/>
          </a:p>
        </p:txBody>
      </p:sp>
      <p:sp>
        <p:nvSpPr>
          <p:cNvPr id="14" name="Text 12"/>
          <p:cNvSpPr/>
          <p:nvPr/>
        </p:nvSpPr>
        <p:spPr>
          <a:xfrm>
            <a:off x="6553200" y="3364210"/>
            <a:ext cx="4761484"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Isolation and overlay policy</a:t>
            </a:r>
            <a:endParaRPr lang="en-US" sz="1400" dirty="0"/>
          </a:p>
        </p:txBody>
      </p:sp>
      <p:sp>
        <p:nvSpPr>
          <p:cNvPr id="15" name="Shape 13"/>
          <p:cNvSpPr/>
          <p:nvPr/>
        </p:nvSpPr>
        <p:spPr>
          <a:xfrm>
            <a:off x="6299200" y="3892500"/>
            <a:ext cx="5080000" cy="878780"/>
          </a:xfrm>
          <a:prstGeom prst="roundRect">
            <a:avLst>
              <a:gd name="adj" fmla="val 4336"/>
            </a:avLst>
          </a:prstGeom>
          <a:solidFill>
            <a:srgbClr val="F5F7F2"/>
          </a:solidFill>
          <a:ln/>
        </p:spPr>
      </p:sp>
      <p:sp>
        <p:nvSpPr>
          <p:cNvPr id="16" name="Shape 14"/>
          <p:cNvSpPr/>
          <p:nvPr/>
        </p:nvSpPr>
        <p:spPr>
          <a:xfrm>
            <a:off x="6299200" y="3892500"/>
            <a:ext cx="5080000" cy="878780"/>
          </a:xfrm>
          <a:custGeom>
            <a:avLst/>
            <a:gdLst/>
            <a:ahLst/>
            <a:cxnLst/>
            <a:rect l="l" t="t" r="r" b="b"/>
            <a:pathLst>
              <a:path w="5080000" h="878780">
                <a:moveTo>
                  <a:pt x="50800" y="878780"/>
                </a:moveTo>
                <a:lnTo>
                  <a:pt x="38100" y="878780"/>
                </a:lnTo>
                <a:arcTo hR="38100" wR="38100" stAng="5400000" swAng="5400000"/>
                <a:lnTo>
                  <a:pt x="0" y="38100"/>
                </a:lnTo>
                <a:arcTo hR="38100" wR="38100" stAng="10800000" swAng="5400000"/>
                <a:lnTo>
                  <a:pt x="50800" y="0"/>
                </a:lnTo>
                <a:lnTo>
                  <a:pt x="50800" y="878780"/>
                </a:lnTo>
                <a:close/>
              </a:path>
            </a:pathLst>
          </a:custGeom>
          <a:solidFill>
            <a:srgbClr val="8DC63F"/>
          </a:solidFill>
          <a:ln/>
        </p:spPr>
      </p:sp>
      <p:sp>
        <p:nvSpPr>
          <p:cNvPr id="17" name="Text 15"/>
          <p:cNvSpPr/>
          <p:nvPr/>
        </p:nvSpPr>
        <p:spPr>
          <a:xfrm>
            <a:off x="6553200" y="4044900"/>
            <a:ext cx="4761484"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Quality of service</a:t>
            </a:r>
            <a:endParaRPr lang="en-US" sz="1800" dirty="0"/>
          </a:p>
        </p:txBody>
      </p:sp>
      <p:sp>
        <p:nvSpPr>
          <p:cNvPr id="18" name="Text 16"/>
          <p:cNvSpPr/>
          <p:nvPr/>
        </p:nvSpPr>
        <p:spPr>
          <a:xfrm>
            <a:off x="6553200" y="4369991"/>
            <a:ext cx="4761484"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Lossless RoCE without per-device tuning</a:t>
            </a:r>
            <a:endParaRPr lang="en-US" sz="1400" dirty="0"/>
          </a:p>
        </p:txBody>
      </p:sp>
      <p:sp>
        <p:nvSpPr>
          <p:cNvPr id="19" name="Shape 17"/>
          <p:cNvSpPr/>
          <p:nvPr/>
        </p:nvSpPr>
        <p:spPr>
          <a:xfrm>
            <a:off x="6299200" y="4898281"/>
            <a:ext cx="5080000" cy="878780"/>
          </a:xfrm>
          <a:prstGeom prst="roundRect">
            <a:avLst>
              <a:gd name="adj" fmla="val 4336"/>
            </a:avLst>
          </a:prstGeom>
          <a:solidFill>
            <a:srgbClr val="F5F7F2"/>
          </a:solidFill>
          <a:ln/>
        </p:spPr>
      </p:sp>
      <p:sp>
        <p:nvSpPr>
          <p:cNvPr id="20" name="Shape 18"/>
          <p:cNvSpPr/>
          <p:nvPr/>
        </p:nvSpPr>
        <p:spPr>
          <a:xfrm>
            <a:off x="6299200" y="4898281"/>
            <a:ext cx="5080000" cy="878780"/>
          </a:xfrm>
          <a:custGeom>
            <a:avLst/>
            <a:gdLst/>
            <a:ahLst/>
            <a:cxnLst/>
            <a:rect l="l" t="t" r="r" b="b"/>
            <a:pathLst>
              <a:path w="5080000" h="878780">
                <a:moveTo>
                  <a:pt x="50800" y="878780"/>
                </a:moveTo>
                <a:lnTo>
                  <a:pt x="38100" y="878780"/>
                </a:lnTo>
                <a:arcTo hR="38100" wR="38100" stAng="5400000" swAng="5400000"/>
                <a:lnTo>
                  <a:pt x="0" y="38100"/>
                </a:lnTo>
                <a:arcTo hR="38100" wR="38100" stAng="10800000" swAng="5400000"/>
                <a:lnTo>
                  <a:pt x="50800" y="0"/>
                </a:lnTo>
                <a:lnTo>
                  <a:pt x="50800" y="878780"/>
                </a:lnTo>
                <a:close/>
              </a:path>
            </a:pathLst>
          </a:custGeom>
          <a:solidFill>
            <a:srgbClr val="8DC63F"/>
          </a:solidFill>
          <a:ln/>
        </p:spPr>
      </p:sp>
      <p:sp>
        <p:nvSpPr>
          <p:cNvPr id="21" name="Text 19"/>
          <p:cNvSpPr/>
          <p:nvPr/>
        </p:nvSpPr>
        <p:spPr>
          <a:xfrm>
            <a:off x="6553200" y="5050681"/>
            <a:ext cx="4761484"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Lifecycle automation</a:t>
            </a:r>
            <a:endParaRPr lang="en-US" sz="1800" dirty="0"/>
          </a:p>
        </p:txBody>
      </p:sp>
      <p:sp>
        <p:nvSpPr>
          <p:cNvPr id="22" name="Text 20"/>
          <p:cNvSpPr/>
          <p:nvPr/>
        </p:nvSpPr>
        <p:spPr>
          <a:xfrm>
            <a:off x="6553200" y="5375771"/>
            <a:ext cx="4761484"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Day 0 through Day 2, repeatably</a:t>
            </a:r>
            <a:endParaRPr lang="en-US" sz="1400" dirty="0"/>
          </a:p>
        </p:txBody>
      </p:sp>
      <p:sp>
        <p:nvSpPr>
          <p:cNvPr id="23" name="Text 21"/>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747678"/>
                </a:solidFill>
                <a:latin typeface="Open Sans" pitchFamily="34" charset="0"/>
                <a:ea typeface="Open Sans" pitchFamily="34" charset="-122"/>
                <a:cs typeface="Open Sans" pitchFamily="34" charset="-120"/>
              </a:rPr>
              <a:t>AI TRAINING FABRIC RA · V1.2</a:t>
            </a:r>
            <a:endParaRPr lang="en-US" sz="1200" dirty="0"/>
          </a:p>
        </p:txBody>
      </p:sp>
      <p:sp>
        <p:nvSpPr>
          <p:cNvPr id="24" name="Text 22"/>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47678"/>
                </a:solidFill>
                <a:latin typeface="Open Sans" pitchFamily="34" charset="0"/>
                <a:ea typeface="Open Sans" pitchFamily="34" charset="-122"/>
                <a:cs typeface="Open Sans" pitchFamily="34" charset="-120"/>
              </a:rPr>
              <a:t>02</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OPERATIONS</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19194D"/>
                </a:solidFill>
                <a:latin typeface="Open Sans" pitchFamily="34" charset="0"/>
                <a:ea typeface="Open Sans" pitchFamily="34" charset="-122"/>
                <a:cs typeface="Open Sans" pitchFamily="34" charset="-120"/>
              </a:rPr>
              <a:t>OVERLAYS AND LOSSLESS ROCE</a:t>
            </a:r>
            <a:endParaRPr lang="en-US" sz="2800" dirty="0"/>
          </a:p>
        </p:txBody>
      </p:sp>
      <p:sp>
        <p:nvSpPr>
          <p:cNvPr id="5" name="Text 3"/>
          <p:cNvSpPr/>
          <p:nvPr/>
        </p:nvSpPr>
        <p:spPr>
          <a:xfrm>
            <a:off x="812800" y="2361009"/>
            <a:ext cx="5232400"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Overlay model</a:t>
            </a:r>
            <a:endParaRPr lang="en-US" sz="1800" dirty="0"/>
          </a:p>
        </p:txBody>
      </p:sp>
      <p:sp>
        <p:nvSpPr>
          <p:cNvPr id="6" name="Text 4"/>
          <p:cNvSpPr/>
          <p:nvPr/>
        </p:nvSpPr>
        <p:spPr>
          <a:xfrm>
            <a:off x="812800" y="2762300"/>
            <a:ext cx="1524000" cy="426690"/>
          </a:xfrm>
          <a:prstGeom prst="roundRect">
            <a:avLst>
              <a:gd name="adj" fmla="val 5953"/>
            </a:avLst>
          </a:prstGeom>
          <a:solidFill>
            <a:srgbClr val="343895"/>
          </a:solidFill>
          <a:ln/>
        </p:spPr>
        <p:txBody>
          <a:bodyPr wrap="square" lIns="56061" tIns="81461" rIns="56061" bIns="56061" rtlCol="0" anchor="t">
            <a:normAutofit/>
          </a:bodyPr>
          <a:lstStyle/>
          <a:p>
            <a:pPr algn="ctr" indent="0" marL="0">
              <a:lnSpc>
                <a:spcPts val="1960"/>
              </a:lnSpc>
              <a:buNone/>
            </a:pPr>
            <a:r>
              <a:rPr lang="en-US" sz="1400" b="1" dirty="0">
                <a:solidFill>
                  <a:srgbClr val="FFFFFF"/>
                </a:solidFill>
                <a:latin typeface="Open Sans" pitchFamily="34" charset="0"/>
                <a:ea typeface="Open Sans" pitchFamily="34" charset="-122"/>
                <a:cs typeface="Open Sans" pitchFamily="34" charset="-120"/>
              </a:rPr>
              <a:t>VPC</a:t>
            </a:r>
            <a:endParaRPr lang="en-US" sz="1400" dirty="0"/>
          </a:p>
        </p:txBody>
      </p:sp>
      <p:pic>
        <p:nvPicPr>
          <p:cNvPr id="7" name="Image 0" descr="arrow-right">    </p:cNvPr>
          <p:cNvPicPr>
            <a:picLocks noChangeAspect="1"/>
          </p:cNvPicPr>
          <p:nvPr/>
        </p:nvPicPr>
        <p:blipFill>
          <a:blip r:embed="rId1"/>
          <a:srcRect l="0" r="0" t="0" b="0"/>
          <a:stretch/>
        </p:blipFill>
        <p:spPr>
          <a:xfrm>
            <a:off x="2489200" y="2899420"/>
            <a:ext cx="304800" cy="152400"/>
          </a:xfrm>
          <a:prstGeom prst="rect">
            <a:avLst/>
          </a:prstGeom>
        </p:spPr>
      </p:pic>
      <p:sp>
        <p:nvSpPr>
          <p:cNvPr id="8" name="Text 5"/>
          <p:cNvSpPr/>
          <p:nvPr/>
        </p:nvSpPr>
        <p:spPr>
          <a:xfrm>
            <a:off x="2946400" y="2762300"/>
            <a:ext cx="2946400" cy="426690"/>
          </a:xfrm>
          <a:prstGeom prst="roundRect">
            <a:avLst>
              <a:gd name="adj" fmla="val 5953"/>
            </a:avLst>
          </a:prstGeom>
          <a:solidFill>
            <a:srgbClr val="EEF1EA"/>
          </a:solidFill>
          <a:ln/>
        </p:spPr>
        <p:txBody>
          <a:bodyPr wrap="square" lIns="144961" tIns="81461" rIns="65713" bIns="56061" rtlCol="0" anchor="t">
            <a:normAutofit/>
          </a:bodyPr>
          <a:lstStyle/>
          <a:p>
            <a:pPr algn="l" indent="0" marL="0">
              <a:lnSpc>
                <a:spcPts val="1960"/>
              </a:lnSpc>
              <a:buNone/>
            </a:pPr>
            <a:r>
              <a:rPr lang="en-US" sz="1400" dirty="0">
                <a:solidFill>
                  <a:srgbClr val="19194D"/>
                </a:solidFill>
                <a:latin typeface="Open Sans" pitchFamily="34" charset="0"/>
                <a:ea typeface="Open Sans" pitchFamily="34" charset="-122"/>
                <a:cs typeface="Open Sans" pitchFamily="34" charset="-120"/>
              </a:rPr>
              <a:t>VRF, the tenant routing context</a:t>
            </a:r>
            <a:endParaRPr lang="en-US" sz="1400" dirty="0"/>
          </a:p>
        </p:txBody>
      </p:sp>
      <p:sp>
        <p:nvSpPr>
          <p:cNvPr id="9" name="Text 6"/>
          <p:cNvSpPr/>
          <p:nvPr/>
        </p:nvSpPr>
        <p:spPr>
          <a:xfrm>
            <a:off x="812800" y="3315990"/>
            <a:ext cx="1524000" cy="426690"/>
          </a:xfrm>
          <a:prstGeom prst="roundRect">
            <a:avLst>
              <a:gd name="adj" fmla="val 5953"/>
            </a:avLst>
          </a:prstGeom>
          <a:solidFill>
            <a:srgbClr val="343895"/>
          </a:solidFill>
          <a:ln/>
        </p:spPr>
        <p:txBody>
          <a:bodyPr wrap="square" lIns="56061" tIns="81461" rIns="56061" bIns="56061" rtlCol="0" anchor="t">
            <a:normAutofit/>
          </a:bodyPr>
          <a:lstStyle/>
          <a:p>
            <a:pPr algn="ctr" indent="0" marL="0">
              <a:lnSpc>
                <a:spcPts val="1960"/>
              </a:lnSpc>
              <a:buNone/>
            </a:pPr>
            <a:r>
              <a:rPr lang="en-US" sz="1400" b="1" dirty="0">
                <a:solidFill>
                  <a:srgbClr val="FFFFFF"/>
                </a:solidFill>
                <a:latin typeface="Open Sans" pitchFamily="34" charset="0"/>
                <a:ea typeface="Open Sans" pitchFamily="34" charset="-122"/>
                <a:cs typeface="Open Sans" pitchFamily="34" charset="-120"/>
              </a:rPr>
              <a:t>Subnet</a:t>
            </a:r>
            <a:endParaRPr lang="en-US" sz="1400" dirty="0"/>
          </a:p>
        </p:txBody>
      </p:sp>
      <p:pic>
        <p:nvPicPr>
          <p:cNvPr id="10" name="Image 1" descr="arrow-right">    </p:cNvPr>
          <p:cNvPicPr>
            <a:picLocks noChangeAspect="1"/>
          </p:cNvPicPr>
          <p:nvPr/>
        </p:nvPicPr>
        <p:blipFill>
          <a:blip r:embed="rId2"/>
          <a:srcRect l="0" r="0" t="0" b="0"/>
          <a:stretch/>
        </p:blipFill>
        <p:spPr>
          <a:xfrm>
            <a:off x="2489200" y="3453110"/>
            <a:ext cx="304800" cy="152400"/>
          </a:xfrm>
          <a:prstGeom prst="rect">
            <a:avLst/>
          </a:prstGeom>
        </p:spPr>
      </p:pic>
      <p:sp>
        <p:nvSpPr>
          <p:cNvPr id="11" name="Text 7"/>
          <p:cNvSpPr/>
          <p:nvPr/>
        </p:nvSpPr>
        <p:spPr>
          <a:xfrm>
            <a:off x="2946400" y="3315990"/>
            <a:ext cx="2946400" cy="426690"/>
          </a:xfrm>
          <a:prstGeom prst="roundRect">
            <a:avLst>
              <a:gd name="adj" fmla="val 5953"/>
            </a:avLst>
          </a:prstGeom>
          <a:solidFill>
            <a:srgbClr val="EEF1EA"/>
          </a:solidFill>
          <a:ln/>
        </p:spPr>
        <p:txBody>
          <a:bodyPr wrap="square" lIns="144961" tIns="81461" rIns="65713" bIns="56061" rtlCol="0" anchor="t">
            <a:normAutofit/>
          </a:bodyPr>
          <a:lstStyle/>
          <a:p>
            <a:pPr algn="l" indent="0" marL="0">
              <a:lnSpc>
                <a:spcPts val="1960"/>
              </a:lnSpc>
              <a:buNone/>
            </a:pPr>
            <a:r>
              <a:rPr lang="en-US" sz="1400" dirty="0">
                <a:solidFill>
                  <a:srgbClr val="19194D"/>
                </a:solidFill>
                <a:latin typeface="Open Sans" pitchFamily="34" charset="0"/>
                <a:ea typeface="Open Sans" pitchFamily="34" charset="-122"/>
                <a:cs typeface="Open Sans" pitchFamily="34" charset="-120"/>
              </a:rPr>
              <a:t>VNI, symmetric IRB</a:t>
            </a:r>
            <a:endParaRPr lang="en-US" sz="1400" dirty="0"/>
          </a:p>
        </p:txBody>
      </p:sp>
      <p:sp>
        <p:nvSpPr>
          <p:cNvPr id="12" name="Text 8"/>
          <p:cNvSpPr/>
          <p:nvPr/>
        </p:nvSpPr>
        <p:spPr>
          <a:xfrm>
            <a:off x="812800" y="3869680"/>
            <a:ext cx="5232400"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EVPN Type-2 and Type-5 over BGP, VXLAN in the data plane. Isolation by default; VPCPeering opens scoped paths.</a:t>
            </a:r>
            <a:endParaRPr lang="en-US" sz="1400" dirty="0"/>
          </a:p>
        </p:txBody>
      </p:sp>
      <p:sp>
        <p:nvSpPr>
          <p:cNvPr id="13" name="Text 9"/>
          <p:cNvSpPr/>
          <p:nvPr/>
        </p:nvSpPr>
        <p:spPr>
          <a:xfrm>
            <a:off x="812800" y="4494461"/>
            <a:ext cx="5080000" cy="802580"/>
          </a:xfrm>
          <a:prstGeom prst="roundRect">
            <a:avLst>
              <a:gd name="adj" fmla="val 4747"/>
            </a:avLst>
          </a:prstGeom>
          <a:solidFill>
            <a:srgbClr val="F5F7F2"/>
          </a:solidFill>
          <a:ln/>
        </p:spPr>
        <p:txBody>
          <a:bodyPr wrap="square" lIns="242841" tIns="141241" rIns="53357" bIns="115841" rtlCol="0" anchor="t">
            <a:normAutofit/>
          </a:bodyPr>
          <a:lstStyle/>
          <a:p>
            <a:pPr algn="l" indent="0" marL="0">
              <a:lnSpc>
                <a:spcPts val="1960"/>
              </a:lnSpc>
              <a:buNone/>
            </a:pPr>
            <a:r>
              <a:rPr lang="en-US" sz="1400" b="1" dirty="0">
                <a:solidFill>
                  <a:srgbClr val="5F6062"/>
                </a:solidFill>
                <a:latin typeface="Open Sans" pitchFamily="34" charset="0"/>
                <a:ea typeface="Open Sans" pitchFamily="34" charset="-122"/>
                <a:cs typeface="Open Sans" pitchFamily="34" charset="-120"/>
              </a:rPr>
              <a:t>TH5 leaves are L3VNI only:</a:t>
            </a:r>
            <a:r>
              <a:rPr lang="en-US" sz="1400" dirty="0">
                <a:solidFill>
                  <a:srgbClr val="5F6062"/>
                </a:solidFill>
                <a:latin typeface="Open Sans" pitchFamily="34" charset="0"/>
                <a:ea typeface="Open Sans" pitchFamily="34" charset="-122"/>
                <a:cs typeface="Open Sans" pitchFamily="34" charset="-120"/>
              </a:rPr>
              <a:t> Broadcom Enterprise SONiC has no L2VNI on DS5000.</a:t>
            </a:r>
            <a:endParaRPr lang="en-US" sz="1400" dirty="0"/>
          </a:p>
        </p:txBody>
      </p:sp>
      <p:sp>
        <p:nvSpPr>
          <p:cNvPr id="14" name="Shape 10"/>
          <p:cNvSpPr/>
          <p:nvPr/>
        </p:nvSpPr>
        <p:spPr>
          <a:xfrm>
            <a:off x="812800" y="4494461"/>
            <a:ext cx="5080000" cy="802580"/>
          </a:xfrm>
          <a:custGeom>
            <a:avLst/>
            <a:gdLst/>
            <a:ahLst/>
            <a:cxnLst/>
            <a:rect l="l" t="t" r="r" b="b"/>
            <a:pathLst>
              <a:path w="5080000" h="802580">
                <a:moveTo>
                  <a:pt x="50800" y="802580"/>
                </a:moveTo>
                <a:lnTo>
                  <a:pt x="38100" y="802580"/>
                </a:lnTo>
                <a:arcTo hR="38100" wR="38100" stAng="5400000" swAng="5400000"/>
                <a:lnTo>
                  <a:pt x="0" y="38100"/>
                </a:lnTo>
                <a:arcTo hR="38100" wR="38100" stAng="10800000" swAng="5400000"/>
                <a:lnTo>
                  <a:pt x="50800" y="0"/>
                </a:lnTo>
                <a:lnTo>
                  <a:pt x="50800" y="802580"/>
                </a:lnTo>
                <a:close/>
              </a:path>
            </a:pathLst>
          </a:custGeom>
          <a:solidFill>
            <a:srgbClr val="F6B71C"/>
          </a:solidFill>
          <a:ln/>
        </p:spPr>
      </p:sp>
      <p:sp>
        <p:nvSpPr>
          <p:cNvPr id="15" name="Text 11"/>
          <p:cNvSpPr/>
          <p:nvPr/>
        </p:nvSpPr>
        <p:spPr>
          <a:xfrm>
            <a:off x="6299200" y="2150219"/>
            <a:ext cx="5232400"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One-parameter RoCE</a:t>
            </a:r>
            <a:endParaRPr lang="en-US" sz="1800" dirty="0"/>
          </a:p>
        </p:txBody>
      </p:sp>
      <p:sp>
        <p:nvSpPr>
          <p:cNvPr id="16" name="Shape 12"/>
          <p:cNvSpPr/>
          <p:nvPr/>
        </p:nvSpPr>
        <p:spPr>
          <a:xfrm>
            <a:off x="6299200" y="2551509"/>
            <a:ext cx="2476500" cy="843211"/>
          </a:xfrm>
          <a:prstGeom prst="roundRect">
            <a:avLst>
              <a:gd name="adj" fmla="val 4518"/>
            </a:avLst>
          </a:prstGeom>
          <a:solidFill>
            <a:srgbClr val="F5F7F2"/>
          </a:solidFill>
          <a:ln/>
        </p:spPr>
      </p:sp>
      <p:sp>
        <p:nvSpPr>
          <p:cNvPr id="17" name="Shape 13"/>
          <p:cNvSpPr/>
          <p:nvPr/>
        </p:nvSpPr>
        <p:spPr>
          <a:xfrm>
            <a:off x="6299200" y="2551509"/>
            <a:ext cx="2476500" cy="843211"/>
          </a:xfrm>
          <a:custGeom>
            <a:avLst/>
            <a:gdLst/>
            <a:ahLst/>
            <a:cxnLst/>
            <a:rect l="l" t="t" r="r" b="b"/>
            <a:pathLst>
              <a:path w="2476500" h="843211">
                <a:moveTo>
                  <a:pt x="0" y="38100"/>
                </a:moveTo>
                <a:lnTo>
                  <a:pt x="0" y="38100"/>
                </a:lnTo>
                <a:arcTo hR="38100" wR="38100" stAng="10800000" swAng="5400000"/>
                <a:lnTo>
                  <a:pt x="2438400" y="0"/>
                </a:lnTo>
                <a:arcTo hR="38100" wR="38100" stAng="16200000" swAng="5400000"/>
                <a:lnTo>
                  <a:pt x="2476500" y="38100"/>
                </a:lnTo>
                <a:lnTo>
                  <a:pt x="0" y="38100"/>
                </a:lnTo>
                <a:close/>
              </a:path>
            </a:pathLst>
          </a:custGeom>
          <a:solidFill>
            <a:srgbClr val="8DC63F"/>
          </a:solidFill>
          <a:ln/>
        </p:spPr>
      </p:sp>
      <p:sp>
        <p:nvSpPr>
          <p:cNvPr id="18" name="Text 14"/>
          <p:cNvSpPr/>
          <p:nvPr/>
        </p:nvSpPr>
        <p:spPr>
          <a:xfrm>
            <a:off x="6451600" y="2742009"/>
            <a:ext cx="2236851"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9194D"/>
                </a:solidFill>
                <a:latin typeface="Open Sans" pitchFamily="34" charset="0"/>
                <a:ea typeface="Open Sans" pitchFamily="34" charset="-122"/>
                <a:cs typeface="Open Sans" pitchFamily="34" charset="-120"/>
              </a:rPr>
              <a:t>PFC</a:t>
            </a:r>
            <a:endParaRPr lang="en-US" sz="1400" dirty="0"/>
          </a:p>
        </p:txBody>
      </p:sp>
      <p:sp>
        <p:nvSpPr>
          <p:cNvPr id="19" name="Text 15"/>
          <p:cNvSpPr/>
          <p:nvPr/>
        </p:nvSpPr>
        <p:spPr>
          <a:xfrm>
            <a:off x="6451600" y="3029000"/>
            <a:ext cx="223685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802.1Qbb on the RDMA class</a:t>
            </a:r>
            <a:endParaRPr lang="en-US" sz="1200" dirty="0"/>
          </a:p>
        </p:txBody>
      </p:sp>
      <p:sp>
        <p:nvSpPr>
          <p:cNvPr id="20" name="Shape 16"/>
          <p:cNvSpPr/>
          <p:nvPr/>
        </p:nvSpPr>
        <p:spPr>
          <a:xfrm>
            <a:off x="8902700" y="2551509"/>
            <a:ext cx="2476500" cy="843211"/>
          </a:xfrm>
          <a:prstGeom prst="roundRect">
            <a:avLst>
              <a:gd name="adj" fmla="val 4518"/>
            </a:avLst>
          </a:prstGeom>
          <a:solidFill>
            <a:srgbClr val="F5F7F2"/>
          </a:solidFill>
          <a:ln/>
        </p:spPr>
      </p:sp>
      <p:sp>
        <p:nvSpPr>
          <p:cNvPr id="21" name="Shape 17"/>
          <p:cNvSpPr/>
          <p:nvPr/>
        </p:nvSpPr>
        <p:spPr>
          <a:xfrm>
            <a:off x="8902700" y="2551509"/>
            <a:ext cx="2476500" cy="843211"/>
          </a:xfrm>
          <a:custGeom>
            <a:avLst/>
            <a:gdLst/>
            <a:ahLst/>
            <a:cxnLst/>
            <a:rect l="l" t="t" r="r" b="b"/>
            <a:pathLst>
              <a:path w="2476500" h="843211">
                <a:moveTo>
                  <a:pt x="0" y="38100"/>
                </a:moveTo>
                <a:lnTo>
                  <a:pt x="0" y="38100"/>
                </a:lnTo>
                <a:arcTo hR="38100" wR="38100" stAng="10800000" swAng="5400000"/>
                <a:lnTo>
                  <a:pt x="2438400" y="0"/>
                </a:lnTo>
                <a:arcTo hR="38100" wR="38100" stAng="16200000" swAng="5400000"/>
                <a:lnTo>
                  <a:pt x="2476500" y="38100"/>
                </a:lnTo>
                <a:lnTo>
                  <a:pt x="0" y="38100"/>
                </a:lnTo>
                <a:close/>
              </a:path>
            </a:pathLst>
          </a:custGeom>
          <a:solidFill>
            <a:srgbClr val="8DC63F"/>
          </a:solidFill>
          <a:ln/>
        </p:spPr>
      </p:sp>
      <p:sp>
        <p:nvSpPr>
          <p:cNvPr id="22" name="Text 18"/>
          <p:cNvSpPr/>
          <p:nvPr/>
        </p:nvSpPr>
        <p:spPr>
          <a:xfrm>
            <a:off x="9055100" y="2742009"/>
            <a:ext cx="2236851"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9194D"/>
                </a:solidFill>
                <a:latin typeface="Open Sans" pitchFamily="34" charset="0"/>
                <a:ea typeface="Open Sans" pitchFamily="34" charset="-122"/>
                <a:cs typeface="Open Sans" pitchFamily="34" charset="-120"/>
              </a:rPr>
              <a:t>ECN</a:t>
            </a:r>
            <a:endParaRPr lang="en-US" sz="1400" dirty="0"/>
          </a:p>
        </p:txBody>
      </p:sp>
      <p:sp>
        <p:nvSpPr>
          <p:cNvPr id="23" name="Text 19"/>
          <p:cNvSpPr/>
          <p:nvPr/>
        </p:nvSpPr>
        <p:spPr>
          <a:xfrm>
            <a:off x="9055100" y="3029000"/>
            <a:ext cx="223685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Marking tuned for collectives</a:t>
            </a:r>
            <a:endParaRPr lang="en-US" sz="1200" dirty="0"/>
          </a:p>
        </p:txBody>
      </p:sp>
      <p:sp>
        <p:nvSpPr>
          <p:cNvPr id="24" name="Shape 20"/>
          <p:cNvSpPr/>
          <p:nvPr/>
        </p:nvSpPr>
        <p:spPr>
          <a:xfrm>
            <a:off x="6299200" y="3521720"/>
            <a:ext cx="2476500" cy="1056531"/>
          </a:xfrm>
          <a:prstGeom prst="roundRect">
            <a:avLst>
              <a:gd name="adj" fmla="val 3606"/>
            </a:avLst>
          </a:prstGeom>
          <a:solidFill>
            <a:srgbClr val="F5F7F2"/>
          </a:solidFill>
          <a:ln/>
        </p:spPr>
      </p:sp>
      <p:sp>
        <p:nvSpPr>
          <p:cNvPr id="25" name="Shape 21"/>
          <p:cNvSpPr/>
          <p:nvPr/>
        </p:nvSpPr>
        <p:spPr>
          <a:xfrm>
            <a:off x="6299200" y="3521720"/>
            <a:ext cx="2476500" cy="1056531"/>
          </a:xfrm>
          <a:custGeom>
            <a:avLst/>
            <a:gdLst/>
            <a:ahLst/>
            <a:cxnLst/>
            <a:rect l="l" t="t" r="r" b="b"/>
            <a:pathLst>
              <a:path w="2476500" h="1056531">
                <a:moveTo>
                  <a:pt x="0" y="38100"/>
                </a:moveTo>
                <a:lnTo>
                  <a:pt x="0" y="38100"/>
                </a:lnTo>
                <a:arcTo hR="38100" wR="38100" stAng="10800000" swAng="5400000"/>
                <a:lnTo>
                  <a:pt x="2438400" y="0"/>
                </a:lnTo>
                <a:arcTo hR="38100" wR="38100" stAng="16200000" swAng="5400000"/>
                <a:lnTo>
                  <a:pt x="2476500" y="38100"/>
                </a:lnTo>
                <a:lnTo>
                  <a:pt x="0" y="38100"/>
                </a:lnTo>
                <a:close/>
              </a:path>
            </a:pathLst>
          </a:custGeom>
          <a:solidFill>
            <a:srgbClr val="8DC63F"/>
          </a:solidFill>
          <a:ln/>
        </p:spPr>
      </p:sp>
      <p:sp>
        <p:nvSpPr>
          <p:cNvPr id="26" name="Text 22"/>
          <p:cNvSpPr/>
          <p:nvPr/>
        </p:nvSpPr>
        <p:spPr>
          <a:xfrm>
            <a:off x="6451600" y="3712220"/>
            <a:ext cx="2236851"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9194D"/>
                </a:solidFill>
                <a:latin typeface="Open Sans" pitchFamily="34" charset="0"/>
                <a:ea typeface="Open Sans" pitchFamily="34" charset="-122"/>
                <a:cs typeface="Open Sans" pitchFamily="34" charset="-120"/>
              </a:rPr>
              <a:t>DSCP</a:t>
            </a:r>
            <a:endParaRPr lang="en-US" sz="1400" dirty="0"/>
          </a:p>
        </p:txBody>
      </p:sp>
      <p:sp>
        <p:nvSpPr>
          <p:cNvPr id="27" name="Text 23"/>
          <p:cNvSpPr/>
          <p:nvPr/>
        </p:nvSpPr>
        <p:spPr>
          <a:xfrm>
            <a:off x="6451600" y="3999210"/>
            <a:ext cx="2236851"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Hosts pick the class; queues match</a:t>
            </a:r>
            <a:endParaRPr lang="en-US" sz="1200" dirty="0"/>
          </a:p>
        </p:txBody>
      </p:sp>
      <p:sp>
        <p:nvSpPr>
          <p:cNvPr id="28" name="Shape 24"/>
          <p:cNvSpPr/>
          <p:nvPr/>
        </p:nvSpPr>
        <p:spPr>
          <a:xfrm>
            <a:off x="8902700" y="3521720"/>
            <a:ext cx="2476500" cy="1056531"/>
          </a:xfrm>
          <a:prstGeom prst="roundRect">
            <a:avLst>
              <a:gd name="adj" fmla="val 3606"/>
            </a:avLst>
          </a:prstGeom>
          <a:solidFill>
            <a:srgbClr val="F5F7F2"/>
          </a:solidFill>
          <a:ln/>
        </p:spPr>
      </p:sp>
      <p:sp>
        <p:nvSpPr>
          <p:cNvPr id="29" name="Shape 25"/>
          <p:cNvSpPr/>
          <p:nvPr/>
        </p:nvSpPr>
        <p:spPr>
          <a:xfrm>
            <a:off x="8902700" y="3521720"/>
            <a:ext cx="2476500" cy="1056531"/>
          </a:xfrm>
          <a:custGeom>
            <a:avLst/>
            <a:gdLst/>
            <a:ahLst/>
            <a:cxnLst/>
            <a:rect l="l" t="t" r="r" b="b"/>
            <a:pathLst>
              <a:path w="2476500" h="1056531">
                <a:moveTo>
                  <a:pt x="0" y="38100"/>
                </a:moveTo>
                <a:lnTo>
                  <a:pt x="0" y="38100"/>
                </a:lnTo>
                <a:arcTo hR="38100" wR="38100" stAng="10800000" swAng="5400000"/>
                <a:lnTo>
                  <a:pt x="2438400" y="0"/>
                </a:lnTo>
                <a:arcTo hR="38100" wR="38100" stAng="16200000" swAng="5400000"/>
                <a:lnTo>
                  <a:pt x="2476500" y="38100"/>
                </a:lnTo>
                <a:lnTo>
                  <a:pt x="0" y="38100"/>
                </a:lnTo>
                <a:close/>
              </a:path>
            </a:pathLst>
          </a:custGeom>
          <a:solidFill>
            <a:srgbClr val="8DC63F"/>
          </a:solidFill>
          <a:ln/>
        </p:spPr>
      </p:sp>
      <p:sp>
        <p:nvSpPr>
          <p:cNvPr id="30" name="Text 26"/>
          <p:cNvSpPr/>
          <p:nvPr/>
        </p:nvSpPr>
        <p:spPr>
          <a:xfrm>
            <a:off x="9055100" y="3712220"/>
            <a:ext cx="2236851"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9194D"/>
                </a:solidFill>
                <a:latin typeface="Open Sans" pitchFamily="34" charset="0"/>
                <a:ea typeface="Open Sans" pitchFamily="34" charset="-122"/>
                <a:cs typeface="Open Sans" pitchFamily="34" charset="-120"/>
              </a:rPr>
              <a:t>QPN hashing</a:t>
            </a:r>
            <a:endParaRPr lang="en-US" sz="1400" dirty="0"/>
          </a:p>
        </p:txBody>
      </p:sp>
      <p:sp>
        <p:nvSpPr>
          <p:cNvPr id="31" name="Text 27"/>
          <p:cNvSpPr/>
          <p:nvPr/>
        </p:nvSpPr>
        <p:spPr>
          <a:xfrm>
            <a:off x="9055100" y="3999210"/>
            <a:ext cx="2236851"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Spreads RDMA flows over ECMP</a:t>
            </a:r>
            <a:endParaRPr lang="en-US" sz="1200" dirty="0"/>
          </a:p>
        </p:txBody>
      </p:sp>
      <p:sp>
        <p:nvSpPr>
          <p:cNvPr id="32" name="Text 28"/>
          <p:cNvSpPr/>
          <p:nvPr/>
        </p:nvSpPr>
        <p:spPr>
          <a:xfrm>
            <a:off x="6299200" y="4705251"/>
            <a:ext cx="5080000" cy="802580"/>
          </a:xfrm>
          <a:prstGeom prst="roundRect">
            <a:avLst>
              <a:gd name="adj" fmla="val 4747"/>
            </a:avLst>
          </a:prstGeom>
          <a:solidFill>
            <a:srgbClr val="19194D"/>
          </a:solidFill>
          <a:ln/>
        </p:spPr>
        <p:txBody>
          <a:bodyPr wrap="square" lIns="192041" tIns="141241" rIns="51833" bIns="115841" rtlCol="0" anchor="t">
            <a:normAutofit/>
          </a:bodyPr>
          <a:lstStyle/>
          <a:p>
            <a:pPr algn="l" indent="0" marL="0">
              <a:lnSpc>
                <a:spcPts val="1960"/>
              </a:lnSpc>
              <a:buNone/>
            </a:pPr>
            <a:r>
              <a:rPr lang="en-US" sz="1400" b="1" dirty="0">
                <a:solidFill>
                  <a:srgbClr val="FFFFFF"/>
                </a:solidFill>
                <a:latin typeface="Open Sans" pitchFamily="34" charset="0"/>
                <a:ea typeface="Open Sans" pitchFamily="34" charset="-122"/>
                <a:cs typeface="Open Sans" pitchFamily="34" charset="-120"/>
              </a:rPr>
              <a:t>Host and NIC tuning</a:t>
            </a:r>
            <a:r>
              <a:rPr lang="en-US" sz="1400" dirty="0">
                <a:solidFill>
                  <a:srgbClr val="E1E2F4"/>
                </a:solidFill>
                <a:latin typeface="Open Sans" pitchFamily="34" charset="0"/>
                <a:ea typeface="Open Sans" pitchFamily="34" charset="-122"/>
                <a:cs typeface="Open Sans" pitchFamily="34" charset="-120"/>
              </a:rPr>
              <a:t> from FarmGPU's XOC-512 ships in the companion repo.</a:t>
            </a:r>
            <a:endParaRPr lang="en-US" sz="1400" dirty="0"/>
          </a:p>
        </p:txBody>
      </p:sp>
      <p:sp>
        <p:nvSpPr>
          <p:cNvPr id="33" name="Text 29"/>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747678"/>
                </a:solidFill>
                <a:latin typeface="Open Sans" pitchFamily="34" charset="0"/>
                <a:ea typeface="Open Sans" pitchFamily="34" charset="-122"/>
                <a:cs typeface="Open Sans" pitchFamily="34" charset="-120"/>
              </a:rPr>
              <a:t>AI TRAINING FABRIC RA · V1.2</a:t>
            </a:r>
            <a:endParaRPr lang="en-US" sz="1200" dirty="0"/>
          </a:p>
        </p:txBody>
      </p:sp>
      <p:sp>
        <p:nvSpPr>
          <p:cNvPr id="34" name="Text 30"/>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47678"/>
                </a:solidFill>
                <a:latin typeface="Open Sans" pitchFamily="34" charset="0"/>
                <a:ea typeface="Open Sans" pitchFamily="34" charset="-122"/>
                <a:cs typeface="Open Sans" pitchFamily="34" charset="-120"/>
              </a:rPr>
              <a:t>14</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VALIDATION &amp; ADOPTION</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19194D"/>
                </a:solidFill>
                <a:latin typeface="Open Sans" pitchFamily="34" charset="0"/>
                <a:ea typeface="Open Sans" pitchFamily="34" charset="-122"/>
                <a:cs typeface="Open Sans" pitchFamily="34" charset="-120"/>
              </a:rPr>
              <a:t>RUNNING IN PRODUCTION TODAY</a:t>
            </a:r>
            <a:endParaRPr lang="en-US" sz="2800" dirty="0"/>
          </a:p>
        </p:txBody>
      </p:sp>
      <p:sp>
        <p:nvSpPr>
          <p:cNvPr id="5" name="Shape 3"/>
          <p:cNvSpPr/>
          <p:nvPr/>
        </p:nvSpPr>
        <p:spPr>
          <a:xfrm>
            <a:off x="812800" y="2325439"/>
            <a:ext cx="4064000" cy="3007171"/>
          </a:xfrm>
          <a:prstGeom prst="roundRect">
            <a:avLst>
              <a:gd name="adj" fmla="val 1267"/>
            </a:avLst>
          </a:prstGeom>
          <a:solidFill>
            <a:srgbClr val="19194D"/>
          </a:solidFill>
          <a:ln/>
        </p:spPr>
      </p:sp>
      <p:sp>
        <p:nvSpPr>
          <p:cNvPr id="6" name="Shape 4"/>
          <p:cNvSpPr/>
          <p:nvPr/>
        </p:nvSpPr>
        <p:spPr>
          <a:xfrm>
            <a:off x="812800" y="2325439"/>
            <a:ext cx="4064000" cy="3007171"/>
          </a:xfrm>
          <a:custGeom>
            <a:avLst/>
            <a:gdLst/>
            <a:ahLst/>
            <a:cxnLst/>
            <a:rect l="l" t="t" r="r" b="b"/>
            <a:pathLst>
              <a:path w="4064000" h="3007171">
                <a:moveTo>
                  <a:pt x="76200" y="3007171"/>
                </a:moveTo>
                <a:lnTo>
                  <a:pt x="38100" y="3007171"/>
                </a:lnTo>
                <a:arcTo hR="38100" wR="38100" stAng="5400000" swAng="5400000"/>
                <a:lnTo>
                  <a:pt x="0" y="38100"/>
                </a:lnTo>
                <a:arcTo hR="38100" wR="38100" stAng="10800000" swAng="5400000"/>
                <a:lnTo>
                  <a:pt x="76200" y="0"/>
                </a:lnTo>
                <a:lnTo>
                  <a:pt x="76200" y="3007171"/>
                </a:lnTo>
                <a:close/>
              </a:path>
            </a:pathLst>
          </a:custGeom>
          <a:solidFill>
            <a:srgbClr val="8DC63F"/>
          </a:solidFill>
          <a:ln/>
        </p:spPr>
      </p:sp>
      <p:sp>
        <p:nvSpPr>
          <p:cNvPr id="7" name="Text 5"/>
          <p:cNvSpPr/>
          <p:nvPr/>
        </p:nvSpPr>
        <p:spPr>
          <a:xfrm>
            <a:off x="1143000" y="2579439"/>
            <a:ext cx="3584194"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8DC63F"/>
                </a:solidFill>
                <a:latin typeface="Open Sans" pitchFamily="34" charset="0"/>
                <a:ea typeface="Open Sans" pitchFamily="34" charset="-122"/>
                <a:cs typeface="Open Sans" pitchFamily="34" charset="-120"/>
              </a:rPr>
              <a:t>FARMGPU · FEATURED PARTNER</a:t>
            </a:r>
            <a:endParaRPr lang="en-US" sz="1200" dirty="0"/>
          </a:p>
        </p:txBody>
      </p:sp>
      <p:sp>
        <p:nvSpPr>
          <p:cNvPr id="8" name="Text 6"/>
          <p:cNvSpPr/>
          <p:nvPr/>
        </p:nvSpPr>
        <p:spPr>
          <a:xfrm>
            <a:off x="1143000" y="2894360"/>
            <a:ext cx="3584194" cy="86360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FFFFFF"/>
                </a:solidFill>
                <a:latin typeface="Open Sans" pitchFamily="34" charset="0"/>
                <a:ea typeface="Open Sans" pitchFamily="34" charset="-122"/>
                <a:cs typeface="Open Sans" pitchFamily="34" charset="-120"/>
              </a:rPr>
              <a:t>XOC-512</a:t>
            </a:r>
            <a:endParaRPr lang="en-US" sz="6000" dirty="0"/>
          </a:p>
        </p:txBody>
      </p:sp>
      <p:sp>
        <p:nvSpPr>
          <p:cNvPr id="9" name="Text 7"/>
          <p:cNvSpPr/>
          <p:nvPr/>
        </p:nvSpPr>
        <p:spPr>
          <a:xfrm>
            <a:off x="1143000" y="3834160"/>
            <a:ext cx="3584194" cy="126985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E1E2F4"/>
                </a:solidFill>
                <a:latin typeface="Open Sans" pitchFamily="34" charset="0"/>
                <a:ea typeface="Open Sans" pitchFamily="34" charset="-122"/>
                <a:cs typeface="Open Sans" pitchFamily="34" charset="-120"/>
              </a:rPr>
              <a:t>NVIDIA B200 nodes on this RA's Hedgehog and Celestica topology, operated by a neocloud that co-leads the OCP Scaling AI Clusters at Neoclouds workstream.</a:t>
            </a:r>
            <a:endParaRPr lang="en-US" sz="1400" dirty="0"/>
          </a:p>
        </p:txBody>
      </p:sp>
      <p:sp>
        <p:nvSpPr>
          <p:cNvPr id="10" name="Shape 8"/>
          <p:cNvSpPr/>
          <p:nvPr/>
        </p:nvSpPr>
        <p:spPr>
          <a:xfrm>
            <a:off x="5283200" y="2211139"/>
            <a:ext cx="2971800" cy="1541661"/>
          </a:xfrm>
          <a:prstGeom prst="roundRect">
            <a:avLst>
              <a:gd name="adj" fmla="val 2471"/>
            </a:avLst>
          </a:prstGeom>
          <a:solidFill>
            <a:srgbClr val="F5F7F2"/>
          </a:solidFill>
          <a:ln/>
        </p:spPr>
      </p:sp>
      <p:sp>
        <p:nvSpPr>
          <p:cNvPr id="11" name="Shape 9"/>
          <p:cNvSpPr/>
          <p:nvPr/>
        </p:nvSpPr>
        <p:spPr>
          <a:xfrm>
            <a:off x="5283200" y="2211139"/>
            <a:ext cx="2971800" cy="1541661"/>
          </a:xfrm>
          <a:custGeom>
            <a:avLst/>
            <a:gdLst/>
            <a:ahLst/>
            <a:cxnLst/>
            <a:rect l="l" t="t" r="r" b="b"/>
            <a:pathLst>
              <a:path w="2971800" h="1541661">
                <a:moveTo>
                  <a:pt x="0" y="38100"/>
                </a:moveTo>
                <a:lnTo>
                  <a:pt x="0" y="38100"/>
                </a:lnTo>
                <a:arcTo hR="38100" wR="38100" stAng="10800000" swAng="5400000"/>
                <a:lnTo>
                  <a:pt x="2933700" y="0"/>
                </a:lnTo>
                <a:arcTo hR="38100" wR="38100" stAng="16200000" swAng="5400000"/>
                <a:lnTo>
                  <a:pt x="2971800" y="38100"/>
                </a:lnTo>
                <a:lnTo>
                  <a:pt x="0" y="38100"/>
                </a:lnTo>
                <a:close/>
              </a:path>
            </a:pathLst>
          </a:custGeom>
          <a:solidFill>
            <a:srgbClr val="8DC63F"/>
          </a:solidFill>
          <a:ln/>
        </p:spPr>
      </p:sp>
      <p:sp>
        <p:nvSpPr>
          <p:cNvPr id="12" name="Text 10"/>
          <p:cNvSpPr/>
          <p:nvPr/>
        </p:nvSpPr>
        <p:spPr>
          <a:xfrm>
            <a:off x="5486400" y="2452439"/>
            <a:ext cx="2642362"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Independent</a:t>
            </a:r>
            <a:endParaRPr lang="en-US" sz="1800" dirty="0"/>
          </a:p>
        </p:txBody>
      </p:sp>
      <p:sp>
        <p:nvSpPr>
          <p:cNvPr id="13" name="Text 11"/>
          <p:cNvSpPr/>
          <p:nvPr/>
        </p:nvSpPr>
        <p:spPr>
          <a:xfrm>
            <a:off x="5486400" y="2802930"/>
            <a:ext cx="2642362"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SemiAnalysis found the fabric outperformed several alternative network solutions.</a:t>
            </a:r>
            <a:endParaRPr lang="en-US" sz="1400" dirty="0"/>
          </a:p>
        </p:txBody>
      </p:sp>
      <p:sp>
        <p:nvSpPr>
          <p:cNvPr id="14" name="Shape 12"/>
          <p:cNvSpPr/>
          <p:nvPr/>
        </p:nvSpPr>
        <p:spPr>
          <a:xfrm>
            <a:off x="8407400" y="2211139"/>
            <a:ext cx="2971800" cy="1541661"/>
          </a:xfrm>
          <a:prstGeom prst="roundRect">
            <a:avLst>
              <a:gd name="adj" fmla="val 2471"/>
            </a:avLst>
          </a:prstGeom>
          <a:solidFill>
            <a:srgbClr val="F5F7F2"/>
          </a:solidFill>
          <a:ln/>
        </p:spPr>
      </p:sp>
      <p:sp>
        <p:nvSpPr>
          <p:cNvPr id="15" name="Shape 13"/>
          <p:cNvSpPr/>
          <p:nvPr/>
        </p:nvSpPr>
        <p:spPr>
          <a:xfrm>
            <a:off x="8407400" y="2211139"/>
            <a:ext cx="2971800" cy="1541661"/>
          </a:xfrm>
          <a:custGeom>
            <a:avLst/>
            <a:gdLst/>
            <a:ahLst/>
            <a:cxnLst/>
            <a:rect l="l" t="t" r="r" b="b"/>
            <a:pathLst>
              <a:path w="2971800" h="1541661">
                <a:moveTo>
                  <a:pt x="0" y="38100"/>
                </a:moveTo>
                <a:lnTo>
                  <a:pt x="0" y="38100"/>
                </a:lnTo>
                <a:arcTo hR="38100" wR="38100" stAng="10800000" swAng="5400000"/>
                <a:lnTo>
                  <a:pt x="2933700" y="0"/>
                </a:lnTo>
                <a:arcTo hR="38100" wR="38100" stAng="16200000" swAng="5400000"/>
                <a:lnTo>
                  <a:pt x="2971800" y="38100"/>
                </a:lnTo>
                <a:lnTo>
                  <a:pt x="0" y="38100"/>
                </a:lnTo>
                <a:close/>
              </a:path>
            </a:pathLst>
          </a:custGeom>
          <a:solidFill>
            <a:srgbClr val="8DC63F"/>
          </a:solidFill>
          <a:ln/>
        </p:spPr>
      </p:sp>
      <p:sp>
        <p:nvSpPr>
          <p:cNvPr id="16" name="Text 14"/>
          <p:cNvSpPr/>
          <p:nvPr/>
        </p:nvSpPr>
        <p:spPr>
          <a:xfrm>
            <a:off x="8610600" y="2452439"/>
            <a:ext cx="2642362"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Fast bring-up</a:t>
            </a:r>
            <a:endParaRPr lang="en-US" sz="1800" dirty="0"/>
          </a:p>
        </p:txBody>
      </p:sp>
      <p:sp>
        <p:nvSpPr>
          <p:cNvPr id="17" name="Text 15"/>
          <p:cNvSpPr/>
          <p:nvPr/>
        </p:nvSpPr>
        <p:spPr>
          <a:xfrm>
            <a:off x="8610600" y="2802930"/>
            <a:ext cx="2642362"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The declarative, ZTP-driven model, documented in a public blog series.</a:t>
            </a:r>
            <a:endParaRPr lang="en-US" sz="1400" dirty="0"/>
          </a:p>
        </p:txBody>
      </p:sp>
      <p:sp>
        <p:nvSpPr>
          <p:cNvPr id="18" name="Shape 16"/>
          <p:cNvSpPr/>
          <p:nvPr/>
        </p:nvSpPr>
        <p:spPr>
          <a:xfrm>
            <a:off x="5283200" y="3905200"/>
            <a:ext cx="2971800" cy="1541661"/>
          </a:xfrm>
          <a:prstGeom prst="roundRect">
            <a:avLst>
              <a:gd name="adj" fmla="val 2471"/>
            </a:avLst>
          </a:prstGeom>
          <a:solidFill>
            <a:srgbClr val="F5F7F2"/>
          </a:solidFill>
          <a:ln/>
        </p:spPr>
      </p:sp>
      <p:sp>
        <p:nvSpPr>
          <p:cNvPr id="19" name="Shape 17"/>
          <p:cNvSpPr/>
          <p:nvPr/>
        </p:nvSpPr>
        <p:spPr>
          <a:xfrm>
            <a:off x="5283200" y="3905200"/>
            <a:ext cx="2971800" cy="1541661"/>
          </a:xfrm>
          <a:custGeom>
            <a:avLst/>
            <a:gdLst/>
            <a:ahLst/>
            <a:cxnLst/>
            <a:rect l="l" t="t" r="r" b="b"/>
            <a:pathLst>
              <a:path w="2971800" h="1541661">
                <a:moveTo>
                  <a:pt x="0" y="38100"/>
                </a:moveTo>
                <a:lnTo>
                  <a:pt x="0" y="38100"/>
                </a:lnTo>
                <a:arcTo hR="38100" wR="38100" stAng="10800000" swAng="5400000"/>
                <a:lnTo>
                  <a:pt x="2933700" y="0"/>
                </a:lnTo>
                <a:arcTo hR="38100" wR="38100" stAng="16200000" swAng="5400000"/>
                <a:lnTo>
                  <a:pt x="2971800" y="38100"/>
                </a:lnTo>
                <a:lnTo>
                  <a:pt x="0" y="38100"/>
                </a:lnTo>
                <a:close/>
              </a:path>
            </a:pathLst>
          </a:custGeom>
          <a:solidFill>
            <a:srgbClr val="8DC63F"/>
          </a:solidFill>
          <a:ln/>
        </p:spPr>
      </p:sp>
      <p:sp>
        <p:nvSpPr>
          <p:cNvPr id="20" name="Text 18"/>
          <p:cNvSpPr/>
          <p:nvPr/>
        </p:nvSpPr>
        <p:spPr>
          <a:xfrm>
            <a:off x="5486400" y="4146500"/>
            <a:ext cx="2642362"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Contributed back</a:t>
            </a:r>
            <a:endParaRPr lang="en-US" sz="1800" dirty="0"/>
          </a:p>
        </p:txBody>
      </p:sp>
      <p:sp>
        <p:nvSpPr>
          <p:cNvPr id="21" name="Text 19"/>
          <p:cNvSpPr/>
          <p:nvPr/>
        </p:nvSpPr>
        <p:spPr>
          <a:xfrm>
            <a:off x="5486400" y="4496991"/>
            <a:ext cx="2642362"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Production host and NIC tuning, now in the companion repo.</a:t>
            </a:r>
            <a:endParaRPr lang="en-US" sz="1400" dirty="0"/>
          </a:p>
        </p:txBody>
      </p:sp>
      <p:sp>
        <p:nvSpPr>
          <p:cNvPr id="22" name="Shape 20"/>
          <p:cNvSpPr/>
          <p:nvPr/>
        </p:nvSpPr>
        <p:spPr>
          <a:xfrm>
            <a:off x="8407400" y="3905200"/>
            <a:ext cx="2971800" cy="1541661"/>
          </a:xfrm>
          <a:prstGeom prst="roundRect">
            <a:avLst>
              <a:gd name="adj" fmla="val 2471"/>
            </a:avLst>
          </a:prstGeom>
          <a:solidFill>
            <a:srgbClr val="F5F7F2"/>
          </a:solidFill>
          <a:ln/>
        </p:spPr>
      </p:sp>
      <p:sp>
        <p:nvSpPr>
          <p:cNvPr id="23" name="Shape 21"/>
          <p:cNvSpPr/>
          <p:nvPr/>
        </p:nvSpPr>
        <p:spPr>
          <a:xfrm>
            <a:off x="8407400" y="3905200"/>
            <a:ext cx="2971800" cy="1541661"/>
          </a:xfrm>
          <a:custGeom>
            <a:avLst/>
            <a:gdLst/>
            <a:ahLst/>
            <a:cxnLst/>
            <a:rect l="l" t="t" r="r" b="b"/>
            <a:pathLst>
              <a:path w="2971800" h="1541661">
                <a:moveTo>
                  <a:pt x="0" y="38100"/>
                </a:moveTo>
                <a:lnTo>
                  <a:pt x="0" y="38100"/>
                </a:lnTo>
                <a:arcTo hR="38100" wR="38100" stAng="10800000" swAng="5400000"/>
                <a:lnTo>
                  <a:pt x="2933700" y="0"/>
                </a:lnTo>
                <a:arcTo hR="38100" wR="38100" stAng="16200000" swAng="5400000"/>
                <a:lnTo>
                  <a:pt x="2971800" y="38100"/>
                </a:lnTo>
                <a:lnTo>
                  <a:pt x="0" y="38100"/>
                </a:lnTo>
                <a:close/>
              </a:path>
            </a:pathLst>
          </a:custGeom>
          <a:solidFill>
            <a:srgbClr val="343895"/>
          </a:solidFill>
          <a:ln/>
        </p:spPr>
      </p:sp>
      <p:sp>
        <p:nvSpPr>
          <p:cNvPr id="24" name="Text 22"/>
          <p:cNvSpPr/>
          <p:nvPr/>
        </p:nvSpPr>
        <p:spPr>
          <a:xfrm>
            <a:off x="8610600" y="4146500"/>
            <a:ext cx="2642362"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Not alone</a:t>
            </a:r>
            <a:endParaRPr lang="en-US" sz="1800" dirty="0"/>
          </a:p>
        </p:txBody>
      </p:sp>
      <p:sp>
        <p:nvSpPr>
          <p:cNvPr id="25" name="Text 23"/>
          <p:cNvSpPr/>
          <p:nvPr/>
        </p:nvSpPr>
        <p:spPr>
          <a:xfrm>
            <a:off x="8610600" y="4496991"/>
            <a:ext cx="2642362"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More operators run compositions from this RA at other size tiers.</a:t>
            </a:r>
            <a:endParaRPr lang="en-US" sz="1400" dirty="0"/>
          </a:p>
        </p:txBody>
      </p:sp>
      <p:sp>
        <p:nvSpPr>
          <p:cNvPr id="26" name="Text 24"/>
          <p:cNvSpPr/>
          <p:nvPr/>
        </p:nvSpPr>
        <p:spPr>
          <a:xfrm>
            <a:off x="812800" y="6024959"/>
            <a:ext cx="9156700"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47678"/>
                </a:solidFill>
                <a:latin typeface="Open Sans" pitchFamily="34" charset="0"/>
                <a:ea typeface="Open Sans" pitchFamily="34" charset="-122"/>
                <a:cs typeface="Open Sans" pitchFamily="34" charset="-120"/>
              </a:rPr>
              <a:t>RA references [12] hedgehog.cloud blog · [13] blog.farmgpu.com/b200-cluster · [14] FarmGPU 17-day crash course in open networking</a:t>
            </a:r>
            <a:endParaRPr lang="en-US" sz="1200" dirty="0"/>
          </a:p>
        </p:txBody>
      </p:sp>
      <p:sp>
        <p:nvSpPr>
          <p:cNvPr id="27" name="Text 25"/>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47678"/>
                </a:solidFill>
                <a:latin typeface="Open Sans" pitchFamily="34" charset="0"/>
                <a:ea typeface="Open Sans" pitchFamily="34" charset="-122"/>
                <a:cs typeface="Open Sans" pitchFamily="34" charset="-120"/>
              </a:rPr>
              <a:t>16</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VALIDATION &amp; ADOPTION</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19194D"/>
                </a:solidFill>
                <a:latin typeface="Open Sans" pitchFamily="34" charset="0"/>
                <a:ea typeface="Open Sans" pitchFamily="34" charset="-122"/>
                <a:cs typeface="Open Sans" pitchFamily="34" charset="-120"/>
              </a:rPr>
              <a:t>TWENTY VARIANTS, ONE NAMING SCHEME</a:t>
            </a:r>
            <a:endParaRPr lang="en-US" sz="2800" dirty="0"/>
          </a:p>
        </p:txBody>
      </p:sp>
      <p:sp>
        <p:nvSpPr>
          <p:cNvPr id="5" name="Text 3"/>
          <p:cNvSpPr/>
          <p:nvPr/>
        </p:nvSpPr>
        <p:spPr>
          <a:xfrm>
            <a:off x="812800" y="1768376"/>
            <a:ext cx="711498" cy="170180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19194D"/>
                </a:solidFill>
                <a:latin typeface="Open Sans" pitchFamily="34" charset="0"/>
                <a:ea typeface="Open Sans" pitchFamily="34" charset="-122"/>
                <a:cs typeface="Open Sans" pitchFamily="34" charset="-120"/>
              </a:rPr>
              <a:t>20</a:t>
            </a:r>
            <a:endParaRPr lang="en-US" sz="6000" dirty="0"/>
          </a:p>
        </p:txBody>
      </p:sp>
      <p:sp>
        <p:nvSpPr>
          <p:cNvPr id="6" name="Text 4"/>
          <p:cNvSpPr/>
          <p:nvPr/>
        </p:nvSpPr>
        <p:spPr>
          <a:xfrm>
            <a:off x="1778298" y="2297956"/>
            <a:ext cx="9888929" cy="642541"/>
          </a:xfrm>
          <a:prstGeom prst="rect">
            <a:avLst/>
          </a:prstGeom>
          <a:noFill/>
          <a:ln/>
        </p:spPr>
        <p:txBody>
          <a:bodyPr wrap="square" lIns="0" tIns="0" rIns="0" bIns="0" rtlCol="0" anchor="t">
            <a:normAutofit/>
          </a:bodyPr>
          <a:lstStyle/>
          <a:p>
            <a:pPr algn="l" indent="0" marL="0">
              <a:lnSpc>
                <a:spcPts val="2430"/>
              </a:lnSpc>
              <a:buNone/>
            </a:pPr>
            <a:r>
              <a:rPr lang="en-US" sz="1800" dirty="0">
                <a:solidFill>
                  <a:srgbClr val="19194D"/>
                </a:solidFill>
                <a:latin typeface="Open Sans" pitchFamily="34" charset="0"/>
                <a:ea typeface="Open Sans" pitchFamily="34" charset="-122"/>
                <a:cs typeface="Open Sans" pitchFamily="34" charset="-120"/>
              </a:rPr>
              <a:t>composition variants: 10 OPG building blocks from OPG-64 to OPG-512, and 10 XOC clusters from XOC-64 to XOC-1024.</a:t>
            </a:r>
            <a:endParaRPr lang="en-US" sz="1800" dirty="0"/>
          </a:p>
        </p:txBody>
      </p:sp>
      <p:sp>
        <p:nvSpPr>
          <p:cNvPr id="7" name="Shape 5"/>
          <p:cNvSpPr/>
          <p:nvPr/>
        </p:nvSpPr>
        <p:spPr>
          <a:xfrm>
            <a:off x="812800" y="3651052"/>
            <a:ext cx="10566400" cy="909439"/>
          </a:xfrm>
          <a:prstGeom prst="roundRect">
            <a:avLst>
              <a:gd name="adj" fmla="val 4189"/>
            </a:avLst>
          </a:prstGeom>
          <a:solidFill>
            <a:srgbClr val="19194D"/>
          </a:solidFill>
          <a:ln/>
        </p:spPr>
      </p:sp>
      <p:sp>
        <p:nvSpPr>
          <p:cNvPr id="8" name="Text 6"/>
          <p:cNvSpPr/>
          <p:nvPr/>
        </p:nvSpPr>
        <p:spPr>
          <a:xfrm>
            <a:off x="1016000" y="3854252"/>
            <a:ext cx="10464800" cy="238820"/>
          </a:xfrm>
          <a:prstGeom prst="rect">
            <a:avLst/>
          </a:prstGeom>
          <a:noFill/>
          <a:ln/>
        </p:spPr>
        <p:txBody>
          <a:bodyPr wrap="square" lIns="0" tIns="0" rIns="0" bIns="0" rtlCol="0" anchor="t">
            <a:normAutofit/>
          </a:bodyPr>
          <a:lstStyle/>
          <a:p>
            <a:pPr algn="l" indent="0" marL="0">
              <a:lnSpc>
                <a:spcPts val="1721"/>
              </a:lnSpc>
              <a:buNone/>
            </a:pPr>
            <a:r>
              <a:rPr lang="en-US" sz="1148" dirty="0">
                <a:solidFill>
                  <a:srgbClr val="8DC63F"/>
                </a:solidFill>
                <a:latin typeface="Courier New" pitchFamily="49" charset="0"/>
                <a:ea typeface="Courier New" pitchFamily="49" charset="-122"/>
                <a:cs typeface="Courier New" pitchFamily="49" charset="-120"/>
              </a:rPr>
              <a:t>&lt;topology&gt;--&lt;scale-out NIC&gt;--&lt;front-end NIC&gt;--[planes]--&lt;storage&gt;</a:t>
            </a:r>
            <a:endParaRPr lang="en-US" sz="1148" dirty="0"/>
          </a:p>
        </p:txBody>
      </p:sp>
      <p:sp>
        <p:nvSpPr>
          <p:cNvPr id="9" name="Text 7"/>
          <p:cNvSpPr/>
          <p:nvPr/>
        </p:nvSpPr>
        <p:spPr>
          <a:xfrm>
            <a:off x="1016000" y="4143871"/>
            <a:ext cx="10464800" cy="238820"/>
          </a:xfrm>
          <a:prstGeom prst="rect">
            <a:avLst/>
          </a:prstGeom>
          <a:noFill/>
          <a:ln/>
        </p:spPr>
        <p:txBody>
          <a:bodyPr wrap="square" lIns="0" tIns="0" rIns="0" bIns="0" rtlCol="0" anchor="t">
            <a:normAutofit/>
          </a:bodyPr>
          <a:lstStyle/>
          <a:p>
            <a:pPr algn="l" indent="0" marL="0">
              <a:lnSpc>
                <a:spcPts val="1721"/>
              </a:lnSpc>
              <a:buNone/>
            </a:pPr>
            <a:r>
              <a:rPr lang="en-US" sz="1148" dirty="0">
                <a:solidFill>
                  <a:srgbClr val="E1E2F4"/>
                </a:solidFill>
                <a:latin typeface="Courier New" pitchFamily="49" charset="0"/>
                <a:ea typeface="Courier New" pitchFamily="49" charset="-122"/>
                <a:cs typeface="Courier New" pitchFamily="49" charset="-120"/>
              </a:rPr>
              <a:t>XOC-512/4x-OPG-128/clos-ro--cx7-1x400g--bf3-2x200g--storage-conv-2x200g</a:t>
            </a:r>
            <a:endParaRPr lang="en-US" sz="1148" dirty="0"/>
          </a:p>
        </p:txBody>
      </p:sp>
      <p:sp>
        <p:nvSpPr>
          <p:cNvPr id="10" name="Shape 8"/>
          <p:cNvSpPr/>
          <p:nvPr/>
        </p:nvSpPr>
        <p:spPr>
          <a:xfrm>
            <a:off x="812800" y="4814491"/>
            <a:ext cx="5181600" cy="1027509"/>
          </a:xfrm>
          <a:prstGeom prst="roundRect">
            <a:avLst>
              <a:gd name="adj" fmla="val 3708"/>
            </a:avLst>
          </a:prstGeom>
          <a:solidFill>
            <a:srgbClr val="F5F7F2"/>
          </a:solidFill>
          <a:ln/>
        </p:spPr>
      </p:sp>
      <p:sp>
        <p:nvSpPr>
          <p:cNvPr id="11" name="Shape 9"/>
          <p:cNvSpPr/>
          <p:nvPr/>
        </p:nvSpPr>
        <p:spPr>
          <a:xfrm>
            <a:off x="812800" y="4814491"/>
            <a:ext cx="5181600" cy="1027509"/>
          </a:xfrm>
          <a:custGeom>
            <a:avLst/>
            <a:gdLst/>
            <a:ahLst/>
            <a:cxnLst/>
            <a:rect l="l" t="t" r="r" b="b"/>
            <a:pathLst>
              <a:path w="5181600" h="1027509">
                <a:moveTo>
                  <a:pt x="50800" y="1027509"/>
                </a:moveTo>
                <a:lnTo>
                  <a:pt x="38100" y="1027509"/>
                </a:lnTo>
                <a:arcTo hR="38100" wR="38100" stAng="5400000" swAng="5400000"/>
                <a:lnTo>
                  <a:pt x="0" y="38100"/>
                </a:lnTo>
                <a:arcTo hR="38100" wR="38100" stAng="10800000" swAng="5400000"/>
                <a:lnTo>
                  <a:pt x="50800" y="0"/>
                </a:lnTo>
                <a:lnTo>
                  <a:pt x="50800" y="1027509"/>
                </a:lnTo>
                <a:close/>
              </a:path>
            </a:pathLst>
          </a:custGeom>
          <a:solidFill>
            <a:srgbClr val="8DC63F"/>
          </a:solidFill>
          <a:ln/>
        </p:spPr>
      </p:sp>
      <p:sp>
        <p:nvSpPr>
          <p:cNvPr id="12" name="Text 10"/>
          <p:cNvSpPr/>
          <p:nvPr/>
        </p:nvSpPr>
        <p:spPr>
          <a:xfrm>
            <a:off x="1066800" y="4992291"/>
            <a:ext cx="4866132" cy="256530"/>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19194D"/>
                </a:solidFill>
                <a:latin typeface="Open Sans" pitchFamily="34" charset="0"/>
                <a:ea typeface="Open Sans" pitchFamily="34" charset="-122"/>
                <a:cs typeface="Open Sans" pitchFamily="34" charset="-120"/>
              </a:rPr>
              <a:t>Topologies</a:t>
            </a:r>
            <a:endParaRPr lang="en-US" sz="1400" dirty="0"/>
          </a:p>
        </p:txBody>
      </p:sp>
      <p:sp>
        <p:nvSpPr>
          <p:cNvPr id="13" name="Text 11"/>
          <p:cNvSpPr/>
          <p:nvPr/>
        </p:nvSpPr>
        <p:spPr>
          <a:xfrm>
            <a:off x="1066800" y="5299621"/>
            <a:ext cx="486613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clos-ro · clos-sh · dual-plane · mesh-conv · collapsed-conv</a:t>
            </a:r>
            <a:endParaRPr lang="en-US" sz="1200" dirty="0"/>
          </a:p>
        </p:txBody>
      </p:sp>
      <p:sp>
        <p:nvSpPr>
          <p:cNvPr id="14" name="Shape 12"/>
          <p:cNvSpPr/>
          <p:nvPr/>
        </p:nvSpPr>
        <p:spPr>
          <a:xfrm>
            <a:off x="6197600" y="4814491"/>
            <a:ext cx="5181600" cy="1027509"/>
          </a:xfrm>
          <a:prstGeom prst="roundRect">
            <a:avLst>
              <a:gd name="adj" fmla="val 3708"/>
            </a:avLst>
          </a:prstGeom>
          <a:solidFill>
            <a:srgbClr val="F5F7F2"/>
          </a:solidFill>
          <a:ln/>
        </p:spPr>
      </p:sp>
      <p:sp>
        <p:nvSpPr>
          <p:cNvPr id="15" name="Shape 13"/>
          <p:cNvSpPr/>
          <p:nvPr/>
        </p:nvSpPr>
        <p:spPr>
          <a:xfrm>
            <a:off x="6197600" y="4814491"/>
            <a:ext cx="5181600" cy="1027509"/>
          </a:xfrm>
          <a:custGeom>
            <a:avLst/>
            <a:gdLst/>
            <a:ahLst/>
            <a:cxnLst/>
            <a:rect l="l" t="t" r="r" b="b"/>
            <a:pathLst>
              <a:path w="5181600" h="1027509">
                <a:moveTo>
                  <a:pt x="50800" y="1027509"/>
                </a:moveTo>
                <a:lnTo>
                  <a:pt x="38100" y="1027509"/>
                </a:lnTo>
                <a:arcTo hR="38100" wR="38100" stAng="5400000" swAng="5400000"/>
                <a:lnTo>
                  <a:pt x="0" y="38100"/>
                </a:lnTo>
                <a:arcTo hR="38100" wR="38100" stAng="10800000" swAng="5400000"/>
                <a:lnTo>
                  <a:pt x="50800" y="0"/>
                </a:lnTo>
                <a:lnTo>
                  <a:pt x="50800" y="1027509"/>
                </a:lnTo>
                <a:close/>
              </a:path>
            </a:pathLst>
          </a:custGeom>
          <a:solidFill>
            <a:srgbClr val="343895"/>
          </a:solidFill>
          <a:ln/>
        </p:spPr>
      </p:sp>
      <p:sp>
        <p:nvSpPr>
          <p:cNvPr id="16" name="Text 14"/>
          <p:cNvSpPr/>
          <p:nvPr/>
        </p:nvSpPr>
        <p:spPr>
          <a:xfrm>
            <a:off x="6451600" y="4992291"/>
            <a:ext cx="4866132" cy="234702"/>
          </a:xfrm>
          <a:prstGeom prst="rect">
            <a:avLst/>
          </a:prstGeom>
          <a:noFill/>
          <a:ln/>
        </p:spPr>
        <p:txBody>
          <a:bodyPr wrap="square" lIns="0" tIns="0" rIns="0" bIns="0" rtlCol="0" anchor="t">
            <a:normAutofit/>
          </a:bodyPr>
          <a:lstStyle/>
          <a:p>
            <a:pPr algn="l" indent="0" marL="0">
              <a:lnSpc>
                <a:spcPts val="1672"/>
              </a:lnSpc>
              <a:buNone/>
            </a:pPr>
            <a:r>
              <a:rPr lang="en-US" sz="1286" b="1" dirty="0">
                <a:solidFill>
                  <a:srgbClr val="19194D"/>
                </a:solidFill>
                <a:latin typeface="Open Sans" pitchFamily="34" charset="0"/>
                <a:ea typeface="Open Sans" pitchFamily="34" charset="-122"/>
                <a:cs typeface="Open Sans" pitchFamily="34" charset="-120"/>
              </a:rPr>
              <a:t>Assets per variant</a:t>
            </a:r>
            <a:endParaRPr lang="en-US" sz="1286" dirty="0"/>
          </a:p>
        </p:txBody>
      </p:sp>
      <p:sp>
        <p:nvSpPr>
          <p:cNvPr id="17" name="Text 15"/>
          <p:cNvSpPr/>
          <p:nvPr/>
        </p:nvSpPr>
        <p:spPr>
          <a:xfrm>
            <a:off x="6451600" y="5277793"/>
            <a:ext cx="4866132" cy="411807"/>
          </a:xfrm>
          <a:prstGeom prst="rect">
            <a:avLst/>
          </a:prstGeom>
          <a:noFill/>
          <a:ln/>
        </p:spPr>
        <p:txBody>
          <a:bodyPr wrap="square" lIns="0" tIns="0" rIns="0" bIns="0" rtlCol="0" anchor="t">
            <a:normAutofit/>
          </a:bodyPr>
          <a:lstStyle/>
          <a:p>
            <a:pPr algn="l" indent="0" marL="0">
              <a:lnSpc>
                <a:spcPts val="1533"/>
              </a:lnSpc>
              <a:buNone/>
            </a:pPr>
            <a:r>
              <a:rPr lang="en-US" sz="1095" dirty="0">
                <a:solidFill>
                  <a:srgbClr val="5F6062"/>
                </a:solidFill>
                <a:latin typeface="Open Sans" pitchFamily="34" charset="0"/>
                <a:ea typeface="Open Sans" pitchFamily="34" charset="-122"/>
                <a:cs typeface="Open Sans" pitchFamily="34" charset="-120"/>
              </a:rPr>
              <a:t>connectivity-map.csv · topology-map.yaml · wiring CRDs · NetBox inventory · draw.io</a:t>
            </a:r>
            <a:endParaRPr lang="en-US" sz="1095" dirty="0"/>
          </a:p>
        </p:txBody>
      </p:sp>
      <p:sp>
        <p:nvSpPr>
          <p:cNvPr id="18" name="Text 16"/>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47678"/>
                </a:solidFill>
                <a:latin typeface="Open Sans" pitchFamily="34" charset="0"/>
                <a:ea typeface="Open Sans" pitchFamily="34" charset="-122"/>
                <a:cs typeface="Open Sans" pitchFamily="34" charset="-120"/>
              </a:rPr>
              <a:t>github.com/opencomputeproject/OCP-OCDAI-training-fabric · RA Appendix A</a:t>
            </a:r>
            <a:endParaRPr lang="en-US" sz="1200" dirty="0"/>
          </a:p>
        </p:txBody>
      </p:sp>
      <p:sp>
        <p:nvSpPr>
          <p:cNvPr id="19" name="Text 1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47678"/>
                </a:solidFill>
                <a:latin typeface="Open Sans" pitchFamily="34" charset="0"/>
                <a:ea typeface="Open Sans" pitchFamily="34" charset="-122"/>
                <a:cs typeface="Open Sans" pitchFamily="34" charset="-120"/>
              </a:rPr>
              <a:t>18</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5F7F2"/>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VALIDATION &amp; ADOPTION</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19194D"/>
                </a:solidFill>
                <a:latin typeface="Open Sans" pitchFamily="34" charset="0"/>
                <a:ea typeface="Open Sans" pitchFamily="34" charset="-122"/>
                <a:cs typeface="Open Sans" pitchFamily="34" charset="-120"/>
              </a:rPr>
              <a:t>THREE WAYS TO VALIDATE</a:t>
            </a:r>
            <a:endParaRPr lang="en-US" sz="2800" dirty="0"/>
          </a:p>
        </p:txBody>
      </p:sp>
      <p:sp>
        <p:nvSpPr>
          <p:cNvPr id="5" name="Shape 3"/>
          <p:cNvSpPr/>
          <p:nvPr/>
        </p:nvSpPr>
        <p:spPr>
          <a:xfrm>
            <a:off x="812800" y="2095599"/>
            <a:ext cx="3386634" cy="1790551"/>
          </a:xfrm>
          <a:prstGeom prst="roundRect">
            <a:avLst>
              <a:gd name="adj" fmla="val 2128"/>
            </a:avLst>
          </a:prstGeom>
          <a:solidFill>
            <a:srgbClr val="FFFFFF"/>
          </a:solidFill>
          <a:ln/>
        </p:spPr>
      </p:sp>
      <p:sp>
        <p:nvSpPr>
          <p:cNvPr id="6" name="Shape 4"/>
          <p:cNvSpPr/>
          <p:nvPr/>
        </p:nvSpPr>
        <p:spPr>
          <a:xfrm>
            <a:off x="812800" y="2095599"/>
            <a:ext cx="3386634" cy="1790551"/>
          </a:xfrm>
          <a:custGeom>
            <a:avLst/>
            <a:gdLst/>
            <a:ahLst/>
            <a:cxnLst/>
            <a:rect l="l" t="t" r="r" b="b"/>
            <a:pathLst>
              <a:path w="3386634" h="1790551">
                <a:moveTo>
                  <a:pt x="0" y="38100"/>
                </a:moveTo>
                <a:lnTo>
                  <a:pt x="0" y="38100"/>
                </a:lnTo>
                <a:arcTo hR="38100" wR="38100" stAng="10800000" swAng="5400000"/>
                <a:lnTo>
                  <a:pt x="3348534" y="0"/>
                </a:lnTo>
                <a:arcTo hR="38100" wR="38100" stAng="16200000" swAng="5400000"/>
                <a:lnTo>
                  <a:pt x="3386634" y="38100"/>
                </a:lnTo>
                <a:lnTo>
                  <a:pt x="0" y="38100"/>
                </a:lnTo>
                <a:close/>
              </a:path>
            </a:pathLst>
          </a:custGeom>
          <a:solidFill>
            <a:srgbClr val="8DC63F"/>
          </a:solidFill>
          <a:ln/>
        </p:spPr>
      </p:sp>
      <p:sp>
        <p:nvSpPr>
          <p:cNvPr id="7" name="Text 5"/>
          <p:cNvSpPr/>
          <p:nvPr/>
        </p:nvSpPr>
        <p:spPr>
          <a:xfrm>
            <a:off x="1016000" y="2336899"/>
            <a:ext cx="3069641"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Logical</a:t>
            </a:r>
            <a:endParaRPr lang="en-US" sz="1800" dirty="0"/>
          </a:p>
        </p:txBody>
      </p:sp>
      <p:sp>
        <p:nvSpPr>
          <p:cNvPr id="8" name="Text 6"/>
          <p:cNvSpPr/>
          <p:nvPr/>
        </p:nvSpPr>
        <p:spPr>
          <a:xfrm>
            <a:off x="1016000" y="2687389"/>
            <a:ext cx="3069641"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CRD schema and admission checks, connectivity-map rules, VRF and redistribution policy checks.</a:t>
            </a:r>
            <a:endParaRPr lang="en-US" sz="1400" dirty="0"/>
          </a:p>
        </p:txBody>
      </p:sp>
      <p:sp>
        <p:nvSpPr>
          <p:cNvPr id="9" name="Shape 7"/>
          <p:cNvSpPr/>
          <p:nvPr/>
        </p:nvSpPr>
        <p:spPr>
          <a:xfrm>
            <a:off x="4402634" y="2095599"/>
            <a:ext cx="3386683" cy="1790551"/>
          </a:xfrm>
          <a:prstGeom prst="roundRect">
            <a:avLst>
              <a:gd name="adj" fmla="val 2128"/>
            </a:avLst>
          </a:prstGeom>
          <a:solidFill>
            <a:srgbClr val="FFFFFF"/>
          </a:solidFill>
          <a:ln/>
        </p:spPr>
      </p:sp>
      <p:sp>
        <p:nvSpPr>
          <p:cNvPr id="10" name="Shape 8"/>
          <p:cNvSpPr/>
          <p:nvPr/>
        </p:nvSpPr>
        <p:spPr>
          <a:xfrm>
            <a:off x="4402634" y="2095599"/>
            <a:ext cx="3386683" cy="1790551"/>
          </a:xfrm>
          <a:custGeom>
            <a:avLst/>
            <a:gdLst/>
            <a:ahLst/>
            <a:cxnLst/>
            <a:rect l="l" t="t" r="r" b="b"/>
            <a:pathLst>
              <a:path w="3386683" h="1790551">
                <a:moveTo>
                  <a:pt x="0" y="38100"/>
                </a:moveTo>
                <a:lnTo>
                  <a:pt x="0" y="38100"/>
                </a:lnTo>
                <a:arcTo hR="38100" wR="38100" stAng="10800000" swAng="5400000"/>
                <a:lnTo>
                  <a:pt x="3348583" y="0"/>
                </a:lnTo>
                <a:arcTo hR="38100" wR="38100" stAng="16200000" swAng="5400000"/>
                <a:lnTo>
                  <a:pt x="3386683" y="38100"/>
                </a:lnTo>
                <a:lnTo>
                  <a:pt x="0" y="38100"/>
                </a:lnTo>
                <a:close/>
              </a:path>
            </a:pathLst>
          </a:custGeom>
          <a:solidFill>
            <a:srgbClr val="8DC63F"/>
          </a:solidFill>
          <a:ln/>
        </p:spPr>
      </p:sp>
      <p:sp>
        <p:nvSpPr>
          <p:cNvPr id="11" name="Text 9"/>
          <p:cNvSpPr/>
          <p:nvPr/>
        </p:nvSpPr>
        <p:spPr>
          <a:xfrm>
            <a:off x="4605834" y="2336899"/>
            <a:ext cx="3069692"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Lab scale</a:t>
            </a:r>
            <a:endParaRPr lang="en-US" sz="1800" dirty="0"/>
          </a:p>
        </p:txBody>
      </p:sp>
      <p:sp>
        <p:nvSpPr>
          <p:cNvPr id="12" name="Text 10"/>
          <p:cNvSpPr/>
          <p:nvPr/>
        </p:nvSpPr>
        <p:spPr>
          <a:xfrm>
            <a:off x="4605834" y="2687389"/>
            <a:ext cx="3069692"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OPG-64 and OPG-128 emulation, NCCL-like traffic, link, node and controller failure drills.</a:t>
            </a:r>
            <a:endParaRPr lang="en-US" sz="1400" dirty="0"/>
          </a:p>
        </p:txBody>
      </p:sp>
      <p:sp>
        <p:nvSpPr>
          <p:cNvPr id="13" name="Shape 11"/>
          <p:cNvSpPr/>
          <p:nvPr/>
        </p:nvSpPr>
        <p:spPr>
          <a:xfrm>
            <a:off x="7992517" y="2095599"/>
            <a:ext cx="3386634" cy="1790551"/>
          </a:xfrm>
          <a:prstGeom prst="roundRect">
            <a:avLst>
              <a:gd name="adj" fmla="val 2128"/>
            </a:avLst>
          </a:prstGeom>
          <a:solidFill>
            <a:srgbClr val="FFFFFF"/>
          </a:solidFill>
          <a:ln/>
        </p:spPr>
      </p:sp>
      <p:sp>
        <p:nvSpPr>
          <p:cNvPr id="14" name="Shape 12"/>
          <p:cNvSpPr/>
          <p:nvPr/>
        </p:nvSpPr>
        <p:spPr>
          <a:xfrm>
            <a:off x="7992517" y="2095599"/>
            <a:ext cx="3386634" cy="1790551"/>
          </a:xfrm>
          <a:custGeom>
            <a:avLst/>
            <a:gdLst/>
            <a:ahLst/>
            <a:cxnLst/>
            <a:rect l="l" t="t" r="r" b="b"/>
            <a:pathLst>
              <a:path w="3386634" h="1790551">
                <a:moveTo>
                  <a:pt x="0" y="38100"/>
                </a:moveTo>
                <a:lnTo>
                  <a:pt x="0" y="38100"/>
                </a:lnTo>
                <a:arcTo hR="38100" wR="38100" stAng="10800000" swAng="5400000"/>
                <a:lnTo>
                  <a:pt x="3348534" y="0"/>
                </a:lnTo>
                <a:arcTo hR="38100" wR="38100" stAng="16200000" swAng="5400000"/>
                <a:lnTo>
                  <a:pt x="3386634" y="38100"/>
                </a:lnTo>
                <a:lnTo>
                  <a:pt x="0" y="38100"/>
                </a:lnTo>
                <a:close/>
              </a:path>
            </a:pathLst>
          </a:custGeom>
          <a:solidFill>
            <a:srgbClr val="343895"/>
          </a:solidFill>
          <a:ln/>
        </p:spPr>
      </p:sp>
      <p:sp>
        <p:nvSpPr>
          <p:cNvPr id="15" name="Text 13"/>
          <p:cNvSpPr/>
          <p:nvPr/>
        </p:nvSpPr>
        <p:spPr>
          <a:xfrm>
            <a:off x="8195717" y="2336899"/>
            <a:ext cx="3069641"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VLAB</a:t>
            </a:r>
            <a:endParaRPr lang="en-US" sz="1800" dirty="0"/>
          </a:p>
        </p:txBody>
      </p:sp>
      <p:sp>
        <p:nvSpPr>
          <p:cNvPr id="16" name="Text 14"/>
          <p:cNvSpPr/>
          <p:nvPr/>
        </p:nvSpPr>
        <p:spPr>
          <a:xfrm>
            <a:off x="8195717" y="2687389"/>
            <a:ext cx="3069641" cy="102096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Same controller and SONiC, about 95% command coverage. For correctness and training, not benchmarks.</a:t>
            </a:r>
            <a:endParaRPr lang="en-US" sz="1400" dirty="0"/>
          </a:p>
        </p:txBody>
      </p:sp>
      <p:sp>
        <p:nvSpPr>
          <p:cNvPr id="17" name="Text 15"/>
          <p:cNvSpPr/>
          <p:nvPr/>
        </p:nvSpPr>
        <p:spPr>
          <a:xfrm>
            <a:off x="812800" y="4203650"/>
            <a:ext cx="732929"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343895"/>
                </a:solidFill>
                <a:latin typeface="Open Sans" pitchFamily="34" charset="0"/>
                <a:ea typeface="Open Sans" pitchFamily="34" charset="-122"/>
                <a:cs typeface="Open Sans" pitchFamily="34" charset="-120"/>
              </a:rPr>
              <a:t>PASS IF</a:t>
            </a:r>
            <a:endParaRPr lang="en-US" sz="1200" dirty="0"/>
          </a:p>
        </p:txBody>
      </p:sp>
      <p:sp>
        <p:nvSpPr>
          <p:cNvPr id="18" name="Text 16"/>
          <p:cNvSpPr/>
          <p:nvPr/>
        </p:nvSpPr>
        <p:spPr>
          <a:xfrm>
            <a:off x="1545729" y="4140150"/>
            <a:ext cx="1538635" cy="340320"/>
          </a:xfrm>
          <a:prstGeom prst="roundRect">
            <a:avLst>
              <a:gd name="adj" fmla="val 50000"/>
            </a:avLst>
          </a:prstGeom>
          <a:solidFill>
            <a:srgbClr val="E8F5D9"/>
          </a:solidFill>
          <a:ln/>
        </p:spPr>
        <p:txBody>
          <a:bodyPr wrap="none" lIns="0" tIns="0" rIns="0" bIns="0" rtlCol="0" anchor="ctr">
            <a:normAutofit/>
          </a:bodyPr>
          <a:lstStyle/>
          <a:p>
            <a:pPr algn="ctr" indent="0" marL="0">
              <a:lnSpc>
                <a:spcPts val="1680"/>
              </a:lnSpc>
              <a:buNone/>
            </a:pPr>
            <a:r>
              <a:rPr lang="en-US" sz="1200" dirty="0">
                <a:solidFill>
                  <a:srgbClr val="2D4310"/>
                </a:solidFill>
                <a:latin typeface="Open Sans" pitchFamily="34" charset="0"/>
                <a:ea typeface="Open Sans" pitchFamily="34" charset="-122"/>
                <a:cs typeface="Open Sans" pitchFamily="34" charset="-120"/>
              </a:rPr>
              <a:t>No map violations</a:t>
            </a:r>
            <a:endParaRPr lang="en-US" sz="1200" dirty="0"/>
          </a:p>
        </p:txBody>
      </p:sp>
      <p:sp>
        <p:nvSpPr>
          <p:cNvPr id="19" name="Text 17"/>
          <p:cNvSpPr/>
          <p:nvPr/>
        </p:nvSpPr>
        <p:spPr>
          <a:xfrm>
            <a:off x="3185964" y="4140150"/>
            <a:ext cx="2022326" cy="340320"/>
          </a:xfrm>
          <a:prstGeom prst="roundRect">
            <a:avLst>
              <a:gd name="adj" fmla="val 50000"/>
            </a:avLst>
          </a:prstGeom>
          <a:solidFill>
            <a:srgbClr val="E8F5D9"/>
          </a:solidFill>
          <a:ln/>
        </p:spPr>
        <p:txBody>
          <a:bodyPr wrap="none" lIns="0" tIns="0" rIns="0" bIns="0" rtlCol="0" anchor="ctr">
            <a:normAutofit/>
          </a:bodyPr>
          <a:lstStyle/>
          <a:p>
            <a:pPr algn="ctr" indent="0" marL="0">
              <a:lnSpc>
                <a:spcPts val="1680"/>
              </a:lnSpc>
              <a:buNone/>
            </a:pPr>
            <a:r>
              <a:rPr lang="en-US" sz="1200" dirty="0">
                <a:solidFill>
                  <a:srgbClr val="2D4310"/>
                </a:solidFill>
                <a:latin typeface="Open Sans" pitchFamily="34" charset="0"/>
                <a:ea typeface="Open Sans" pitchFamily="34" charset="-122"/>
                <a:cs typeface="Open Sans" pitchFamily="34" charset="-120"/>
              </a:rPr>
              <a:t>EVPN routes as expected</a:t>
            </a:r>
            <a:endParaRPr lang="en-US" sz="1200" dirty="0"/>
          </a:p>
        </p:txBody>
      </p:sp>
      <p:sp>
        <p:nvSpPr>
          <p:cNvPr id="20" name="Text 18"/>
          <p:cNvSpPr/>
          <p:nvPr/>
        </p:nvSpPr>
        <p:spPr>
          <a:xfrm>
            <a:off x="5309890" y="4140150"/>
            <a:ext cx="1413917" cy="340320"/>
          </a:xfrm>
          <a:prstGeom prst="roundRect">
            <a:avLst>
              <a:gd name="adj" fmla="val 50000"/>
            </a:avLst>
          </a:prstGeom>
          <a:solidFill>
            <a:srgbClr val="E8F5D9"/>
          </a:solidFill>
          <a:ln/>
        </p:spPr>
        <p:txBody>
          <a:bodyPr wrap="none" lIns="0" tIns="0" rIns="0" bIns="0" rtlCol="0" anchor="ctr">
            <a:normAutofit/>
          </a:bodyPr>
          <a:lstStyle/>
          <a:p>
            <a:pPr algn="ctr" indent="0" marL="0">
              <a:lnSpc>
                <a:spcPts val="1680"/>
              </a:lnSpc>
              <a:buNone/>
            </a:pPr>
            <a:r>
              <a:rPr lang="en-US" sz="1200" dirty="0">
                <a:solidFill>
                  <a:srgbClr val="2D4310"/>
                </a:solidFill>
                <a:latin typeface="Open Sans" pitchFamily="34" charset="0"/>
                <a:ea typeface="Open Sans" pitchFamily="34" charset="-122"/>
                <a:cs typeface="Open Sans" pitchFamily="34" charset="-120"/>
              </a:rPr>
              <a:t>Zero manual CLI</a:t>
            </a:r>
            <a:endParaRPr lang="en-US" sz="1200" dirty="0"/>
          </a:p>
        </p:txBody>
      </p:sp>
      <p:sp>
        <p:nvSpPr>
          <p:cNvPr id="21" name="Text 19"/>
          <p:cNvSpPr/>
          <p:nvPr/>
        </p:nvSpPr>
        <p:spPr>
          <a:xfrm>
            <a:off x="6825407" y="4140150"/>
            <a:ext cx="1854746" cy="340320"/>
          </a:xfrm>
          <a:prstGeom prst="roundRect">
            <a:avLst>
              <a:gd name="adj" fmla="val 50000"/>
            </a:avLst>
          </a:prstGeom>
          <a:solidFill>
            <a:srgbClr val="E8F5D9"/>
          </a:solidFill>
          <a:ln/>
        </p:spPr>
        <p:txBody>
          <a:bodyPr wrap="none" lIns="0" tIns="0" rIns="0" bIns="0" rtlCol="0" anchor="ctr">
            <a:normAutofit/>
          </a:bodyPr>
          <a:lstStyle/>
          <a:p>
            <a:pPr algn="ctr" indent="0" marL="0">
              <a:lnSpc>
                <a:spcPts val="1680"/>
              </a:lnSpc>
              <a:buNone/>
            </a:pPr>
            <a:r>
              <a:rPr lang="en-US" sz="1200" dirty="0">
                <a:solidFill>
                  <a:srgbClr val="2D4310"/>
                </a:solidFill>
                <a:latin typeface="Open Sans" pitchFamily="34" charset="0"/>
                <a:ea typeface="Open Sans" pitchFamily="34" charset="-122"/>
                <a:cs typeface="Open Sans" pitchFamily="34" charset="-120"/>
              </a:rPr>
              <a:t>Deterministic recovery</a:t>
            </a:r>
            <a:endParaRPr lang="en-US" sz="1200" dirty="0"/>
          </a:p>
        </p:txBody>
      </p:sp>
      <p:sp>
        <p:nvSpPr>
          <p:cNvPr id="22" name="Text 20"/>
          <p:cNvSpPr/>
          <p:nvPr/>
        </p:nvSpPr>
        <p:spPr>
          <a:xfrm>
            <a:off x="819150" y="4740821"/>
            <a:ext cx="10553700" cy="815280"/>
          </a:xfrm>
          <a:prstGeom prst="roundRect">
            <a:avLst>
              <a:gd name="adj" fmla="val 3894"/>
            </a:avLst>
          </a:prstGeom>
          <a:solidFill>
            <a:srgbClr val="FFFFFF"/>
          </a:solidFill>
          <a:ln w="12700">
            <a:solidFill>
              <a:srgbClr val="F6B71C"/>
            </a:solidFill>
            <a:prstDash val="solid"/>
          </a:ln>
        </p:spPr>
        <p:txBody>
          <a:bodyPr wrap="square" lIns="200251" tIns="149451" rIns="0" bIns="124051" rtlCol="0" anchor="t">
            <a:normAutofit/>
          </a:bodyPr>
          <a:lstStyle/>
          <a:p>
            <a:pPr algn="l" indent="0" marL="0">
              <a:lnSpc>
                <a:spcPts val="1960"/>
              </a:lnSpc>
              <a:buNone/>
            </a:pPr>
            <a:r>
              <a:rPr lang="en-US" sz="1400" b="1" dirty="0">
                <a:solidFill>
                  <a:srgbClr val="5F6062"/>
                </a:solidFill>
                <a:latin typeface="Open Sans" pitchFamily="34" charset="0"/>
                <a:ea typeface="Open Sans" pitchFamily="34" charset="-122"/>
                <a:cs typeface="Open Sans" pitchFamily="34" charset="-120"/>
              </a:rPr>
              <a:t>Stated limit:</a:t>
            </a:r>
            <a:r>
              <a:rPr lang="en-US" sz="1400" dirty="0">
                <a:solidFill>
                  <a:srgbClr val="5F6062"/>
                </a:solidFill>
                <a:latin typeface="Open Sans" pitchFamily="34" charset="0"/>
                <a:ea typeface="Open Sans" pitchFamily="34" charset="-122"/>
                <a:cs typeface="Open Sans" pitchFamily="34" charset="-120"/>
              </a:rPr>
              <a:t> no in-house validation at XOC-1k scale. Large-tier expectations come from lab emulation plus field deployments such as FarmGPU's XOC-512.</a:t>
            </a:r>
            <a:endParaRPr lang="en-US" sz="1400" dirty="0"/>
          </a:p>
        </p:txBody>
      </p:sp>
      <p:sp>
        <p:nvSpPr>
          <p:cNvPr id="23" name="Text 21"/>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5F6062"/>
                </a:solidFill>
                <a:latin typeface="Open Sans" pitchFamily="34" charset="0"/>
                <a:ea typeface="Open Sans" pitchFamily="34" charset="-122"/>
                <a:cs typeface="Open Sans" pitchFamily="34" charset="-120"/>
              </a:rPr>
              <a:t>AI TRAINING FABRIC RA · V1.2</a:t>
            </a:r>
            <a:endParaRPr lang="en-US" sz="1200" dirty="0"/>
          </a:p>
        </p:txBody>
      </p:sp>
      <p:sp>
        <p:nvSpPr>
          <p:cNvPr id="24" name="Text 22"/>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17</a:t>
            </a:r>
            <a:endParaRPr lang="en-US" sz="1200" dirty="0"/>
          </a:p>
        </p:txBody>
      </p:sp>
    </p:spTree>
  </p:cSld>
  <p:clrMapOvr>
    <a:masterClrMapping/>
  </p:clrMapOvr>
</p:sld>
</file>

<file path=ppt/theme/theme1.xml><?xml version="1.0" encoding="utf-8"?>
<a:theme xmlns:a="http://schemas.openxmlformats.org/drawingml/2006/main" name="OCP Open Cluster Designs AI Training Fabric RA">
  <a:themeElements>
    <a:clrScheme name="OCP Open Cluster Designs AI Training Fabric RA">
      <a:dk1>
        <a:srgbClr val="19194D"/>
      </a:dk1>
      <a:lt1>
        <a:srgbClr val="FFFFFF"/>
      </a:lt1>
      <a:dk2>
        <a:srgbClr val="53537A"/>
      </a:dk2>
      <a:lt2>
        <a:srgbClr val="E8E8ED"/>
      </a:lt2>
      <a:accent1>
        <a:srgbClr val="8DC63F"/>
      </a:accent1>
      <a:accent2>
        <a:srgbClr val="343895"/>
      </a:accent2>
      <a:accent3>
        <a:srgbClr val="2D4310"/>
      </a:accent3>
      <a:accent4>
        <a:srgbClr val="262673"/>
      </a:accent4>
      <a:accent5>
        <a:srgbClr val="C87729"/>
      </a:accent5>
      <a:accent6>
        <a:srgbClr val="5F6062"/>
      </a:accent6>
      <a:hlink>
        <a:srgbClr val="0563C1"/>
      </a:hlink>
      <a:folHlink>
        <a:srgbClr val="954F72"/>
      </a:folHlink>
    </a:clrScheme>
    <a:fontScheme name="OCP Open Cluster Designs AI Training Fabric RA">
      <a:majorFont>
        <a:latin typeface="Open Sa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Open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OCP Open Cluster Designs AI Training Fabric RA</dc:title>
  <dc:subject/>
  <dc:creator/>
  <cp:lastModifiedBy/>
  <cp:revision>1</cp:revision>
  <dcterms:created xsi:type="dcterms:W3CDTF">2026-10-13T15:54:53Z</dcterms:created>
  <dcterms:modified xsi:type="dcterms:W3CDTF">2026-10-13T15:54:53Z</dcterms:modified>
</cp:coreProperties>
</file>