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 I chair the OCP neocloud workstream (Scaling AI Clusters at Neoclouds). This is the Neocloud Redfish profile family, draft v0.6.0, developed in opencomputeproject/neocloud-redfish. It is a draft for the workstream and the Hardware Management Profiles workstream, not an approved OCP profile. The headline: every requirement is backed by measurements from production fleets, not datasheets. The numbers on the right are from 2026-09-20: 153 BMCs across two sites and three server platforms, about 148k active series, zero probe errors. Site and node names are anonymized throughout.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neocloud operating model is the reason for a separate profile. We run servers from several OEMs, we didn't design them, and once a node is rented the tenant owns the OS, so there's no host agent, no DCGM, no OS logs. The BMC is the one surface we always have. The question this profile answers: what must the BMC expose so an operator can do fleet health at ClusterMAX Reliability and Monitoring grade, agentless, GET-only, with a read-only credential.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OCP, why now. In the March 2026 survey of the Scaling AI Clusters at Neoclouds workstream, hardware management and interop ranked number one on both importance and on how much leverage OCP has. The survey named the deliverable: an interoperability checklist plus gap tickets into the Hardware Management project. This repo is that checklist, written as a Redfish Interoperability Profile so a machine can check it. The gap it fills: the existing GPU baseline, OCP_UBB_BaselineManagement 2.0.0, requires only BandwidthPercent from MemoryMetrics and RX/TX bytes from PortMetrics. No ECC, no row remap, no link errors, nothing an operator alerts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things make this different from a typical profile. One: every requirement carries an evidence tag. [live] is a Thanos query against two production sites on 2026-09-20; [rec] is a recorded BMC tree committed as a test fixture; [sweep] is an unauthenticated sweep of 259 BMC addresses. Two: you can test it with no hardware: recordings in DMTF mockup layout are served by the DMTF Redfish-Mockup-Server and checked by the DMTF Redfish-Interop-Validator. Three: it composes the approved OCP Service Baseline, Baseline Hardware Management and Server profiles and the System GPU Management workstream's UBB 2.0.0 rather than restating them. Four: the host BMC and the accelerator controller are profiled separately, at two levels: Neocloud-Core is Mandatory, Neocloud-Trusted is Recommended and meant for contracts.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Timeline. The March survey set the priority. The v0.5.0 draft in August reasoned from the standards and vendor docs, developed in a fork of HWMgmt-OCP-Profiles on a neocloud-profiles branch. The repo opencomputeproject/neocloud-redfish was created August 13. Then the collector the draft described actually shipped: the reference exporter 1.0.0 has run continuously against 153 BMCs at two sites, and three BMC trees were recorded as fixtures (a healthy Supermicro HGX B200, the same SKU with its tray detached, and a Dell XE9680). v0.6.0 on September 20 is the rebuild on that evidence. Today at the Summit we bring the DMTF proposals and ask other operators to run the validator.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measured on 2026-09-20. Every number is a PromQL result, not an estimate. Site A fleet A1: 128 Supermicro HGX B200 nodes, 128 of 128 BMCs and 127 of 128 HMCs up, 10 days continuous, about 1,000 series per node, 1.7 second median probe. Site B: 15 more Supermicro B200 nodes and 10 Dell XE9680 H100 nodes on iDRAC9 7.20. Dell has no HMC surface by design, and its probe is 4x slower because iDRAC advertises $expand MaxLevels 1, so the exporter walks 8 GPUs resource by resource. Supermicro advertises MaxLevels 3 plus excerpt and $select. Active series: 127,734 at Site A, 20,245 at Site B. Zero probe errors.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Mandatory set surfaced on one evening, with no host agent. One HGX tray detached: host off, zero of 34 accelerator components. 13 dead power supplies on 11 nodes, drawing about 5 W input; 8 of them in one rack, which points to a feed or PDU problem rather than 8 coincident PSU failures. 9 GPUs at zero PCIe lanes on 2 nodes, the fell-off-the-bus signature, while Redfish still reports them Enabled and OK. 2 GPUs with no HBM row-remap capacity left: RMA candidates before a double-bit error. 1 GPU with lifetime uncorrectable HBM ECC. NVSwitch unintentional link-down counters up to 978 per switch, lifetime counters, so useful as increase(). Three HMC firmware bands in production at once, which changes the tree shape: 34 firmware components on 25.05 and 26.04, 25 on 25.02. And 555.5 kW of chassis power, 309.7 kW of it GPU tray, visible fleet-wide out of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story that changed the design most. In August, node A1-69 lost its HGX tray. The host BMC kept answering, redfish_up stayed 1, and every HGX path returned 503. Nothing in any other monitoring path noticed for nine days. On September 18 the same signature hit A1-17: Chassis members dropped from 39 to 3, FirmwareInventory from 66 to 19, HGX members 34 to 0. This time the exporter caught it in five minutes. Two detached trays in six weeks, both invisible to everything else. So liveness of the accelerator subsystem is now a first-class conformance item: the subordinate Manager must report Status.State, FirmwareInventory must enumerate every accelerator component so a drop is visible, and the draft OCPAcceleratorRAS registry defines AcceleratorSubsystemUnavailable and Restored. We are also asking DMTF to clarify this in DSP2090, the aggregation guidance.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profiles run against real recorded responses with no hardware. Read these numbers with the recording's scope in mind: a resource the collector never fetched shows as not found, which is not the same as absent from the BMC. The property-level fails on recorded resources are few and real. Dell: MultipleHTTPRequests, UUID, Chassis.Controls, the Intake thermal context, serial-console types, and the LogServices link on the GPU system. Supermicro: MultipleHTTPRequests. On Dell's Accelerator run, 15 property-level fails, 8 of them UBB 2.0.0 items. Validating also exposed 7 defects upstream: Server 1.0.0 declares ProfileVersion "1,0,0"; Baseline 1.1.1 self-declares 1.1.0; Server 1.0.0 assumes Intake thermal context and SSH/IPMI serial console; the HWMgmt-OCP-Profiles README cites DSP0272 1.4.0; the System GPU spec links UBB at its old path; UBB 2.0.0 has IfImplement and HTTP?? typos that abort the validator; and validator 3.0.0 calls get_resource_data instead of get_resource for UseCaseType, which crashes any profile using ProcessorType UseCases. Our CI carries a one-word workaround.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architectural finding. There are two management surfaces on a GPU server and the fleet shows they behave differently. The host BMC speaks standard DMTF Redfish on every vendor. The accelerator side is the NVIDIA HMC on the HGX baseboard, and its content is consistent, but its reachability isn't. Supermicro aggregates the HMC natively: 12 HGX bulk MetricReports, 14 of 15 standard ProcessorMetrics paths, HBM LifeTime ECC. Dell iDRAC9 7.20 models the GPUs itself with Oem.Dell and Oem.Nvidia properties, no HBM ECC, and NVLink only as OEM properties rather than Port resources. Lenovo XCC exposes GPU temperature and power and nothing else. A single flat GPU server profile can't be Mandatory-satisfiable across all three, so the host tier and the accelerator tier are separate profiles. That way each vendor's gap is legible instead of one red fail.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family composes. Three new files, in green. Accelerator requires ServiceCore and the System GPU Management workstream's OCP_UBB_BaselineManagement 2.0.0, which is being renamed MAS. Platform requires ServiceCore. ServiceCore requires the three approved OCP profiles: Service Baseline 1.0.0, Baseline Hardware Management 1.1.0, and Server Hardware Management 1.0.0 (1.1.0 is awaiting promotion). A GPU node conforms to Platform plus Accelerator, which pulls in everything transitively. A CPU or storage node conforms to Platform alone. The validator merges required profiles and applies the strictest requirement per property, so one run tests the whole tree. Accelerator requirements are scoped with UseCases on ProcessorType so they don't get applied to CPU sockets, which is exactly what happened in v0.5.0.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levels, expressed with ReadRequirement. Neocloud-Core is Mandatory: the floor for onboarding a fleet for agentless health. Direct-GET telemetry only, no telemetry license, no writes. Neocloud-Trusted is Recommended: what an operator asks for in a contract. ServiceCore adds pre-auth identity, $expand MaxLevels (value guidance at least 2, because MaxLevels 1 costs 4x per node), subordinate Manager state for tray liveness, a FirmwareInventory census, EventService, a provably ReadOnly role for the monitoring credential, and the audit log. Platform adds PSU semantics where an empty bay reports Absent rather than failed, Drive.FailurePredicted, DIMM and CPU health and containment links for power scope. Accelerator is UseCase-scoped to GPU processors: PCIe AER and LanesInUse, which is the bus-drop signal, HBM LifeTime ECC, NVLink port health. Things nothing in the fleet implements, like MemoryMetrics CurrentPeriod and HealthData, were demoted to Recommended. Today Platform Core passes on Supermicro, Dell and Lenovo; Accelerator Core passes on Supermicro HGX. No BMC in the fleet populates Status.Conditions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the evidence stays attached. Three sources. Live: an agentless, GET-only Redfish exporter with read-only credentials on 153 BMCs, scraped by Grafana Alloy into Thanos; every number in this talk is a PromQL result. Recorded: BMC trees recorded GET-only with identities redacted and every metric value and firmware string kept, laid out as DMTF mockups so the DMTF Mockup Server can serve them and the Interop Validator can run against real responses with no hardware and no credential. Sweep: an unauthenticated sweep of 259 addresses; 121 of 121 BMCs were uniquely identified before login, which is why pre-auth identity is a requirement. In the repo, build_profiles.py is the source and generates the JSON; CI regenerates it, checks every profile and every composed upstream profile against the DSP0272 schema, and smoke-runs the validator. Each requirement's Purpose text carries its [live], [rec] or [sweep] tag. The recordings will be published once a second unit per platform is recorded.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counters that carry the fleet's real RAS load have no standard home; they all live in Oem.Nvidia. These are the top six of twelve proposals in docs/dmtf-proposals.md, ordered by operational weight. One: tray liveness, an aggregated subordinate Manager should report UnavailableOffline and emit a presence-mismatch-class or AcceleratorSubsystemUnavailable event, clarified in DSP2090. Two: HBM row remapping, ten GPUs with remaps and two with no capacity left; propose a MemoryMetrics.RowRemapping block with counts, pending, failed and bank availability. Three: scale-up link counters, link downed, unintentional link down, recovery, symbol errors, effective BER; Port already has PortProtocol NVLink, UALink and UET. Four: throttle reasons as an enum mirroring DCGM clock-event reasons, plus violation durations. Five: per-value staleness in MetricReports; we drop 11 stale values per fleet scrape. Six: XID and SXID use the new VendorCode field from Redfish 2026.2 with a neutral MessageId from an OCP accelerator RAS registry. Mike Raineri at DMTF co-authors the OCP profiles, so schema items come through the HM Profiles call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profile makes each vendor's gap legible, and that's the deliverable, not a defect of the profile. Dell: iDRAC9 7.20 passes Platform and fails Accelerator Core on MemoryMetrics.LifeTime, meaning no HBM ECC over Redfish, and on Processor.Ports. The iDRAC10 telemetry guide documents a GPU Statistics report with SBE and DBE counters, so the data likely exists. Lenovo: the SR680a V3 is an HGX H200 system, but XCC exposes no HMC aggregation, only GPU temperature and power. NVIDIA: LinkStatus on HMC ports reads "OK" instead of LinkUp, the HMC Manager should report Status.State when the tray is lost, and MetricValueStale should become standard. Supermicro passes Core on both tiers today; the asks are Status.Conditions, which no BMC in the fleet populates yet, and MultipleHTTPRequests, which fails the OCP Service Baseline.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becomes an approved OCP profile. All OCP Redfish profiles are owned by the Hardware Management project's Manageability Profiles workstream; John Leung maintains HWMgmt-OCP-Profiles and Mike Raineri from DMTF co-authors. The FTI neocloud workstream is the sponsor, not the approval body. This week: the DMTF schema proposals, a tracking issue in HWMgmt-OCP-Profiles, and the seven upstream defects. Q4: ask System GPU Management to co-review the Accelerator profile and fold the OCPAcceleratorRAS messages into their registry work (their issue 56), track the UBB-to-MAS rename, and take the vendor asks through the Profiles call and account teams. Then: every recording today is one machine per platform, so we re-run Core on a second unit per OEM and on Gigabyte, ASUS and MSI HGX units, publish the trees, write the Usage Guide in the OCP markdown template, and request promotion once two machines per OEM validate. Rack power and cooling for NVL72 comes later as an OCPNeocloudRack profile once a Redfish-speaking PDU is in the fleet to record.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ask. Operators: run the validator against one HGX unit per OEM you operate and file the fails as issues on the repo. We are not asking anyone to adopt our collector; we're asking you to validate your OEMs against the profile. Denvr, Scaleway, Lambda and Crusoe were asked at the workstream; anyone in the room running HGX is welcome. It's GET-only with a read-only account, so it is safe to point at production. OEMs and NVIDIA: the gaps are named on the vendor slide. DMTF and OCP: co-review the Accelerator profile and the schema and registry proposals. Everything is in opencomputeproject/neocloud-redfish under CC-BY-SA-4.0, matching the OCP profile corpus. Thank you;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08930"/>
          </a:xfrm>
          <a:prstGeom prst="rect">
            <a:avLst/>
          </a:prstGeom>
          <a:noFill/>
          <a:ln/>
        </p:spPr>
        <p:txBody>
          <a:bodyPr wrap="square" lIns="0" tIns="0" rIns="0" bIns="0" rtlCol="0" anchor="t"/>
          <a:lstStyle>
            <a:lvl1pPr algn="l" indent="0" marL="0">
              <a:lnSpc>
                <a:spcPct val="115000"/>
              </a:lnSpc>
              <a:buNone/>
              <a:defRPr lang="en-US" sz="2800" dirty="0">
                <a:solidFill>
                  <a:srgbClr val="19194D"/>
                </a:solidFill>
                <a:latin typeface="Open Sans" pitchFamily="34" charset="0"/>
                <a:ea typeface="Open Sans" pitchFamily="34" charset="-122"/>
                <a:cs typeface="Open Sans" pitchFamily="34" charset="-120"/>
              </a:defRPr>
            </a:lvl1pPr>
          </a:lstStyle>
          <a:p>
            <a:pPr algn="l" indent="0" marL="0">
              <a:lnSpc>
                <a:spcPct val="115000"/>
              </a:lnSpc>
              <a:buNone/>
            </a:pPr>
            <a:endParaRPr lang="en-US" sz="2800" dirty="0"/>
          </a:p>
        </p:txBody>
      </p:sp>
      <p:sp>
        <p:nvSpPr>
          <p:cNvPr id="3" name="Text Placeholder 2"/>
          <p:cNvSpPr/>
          <p:nvPr>
            <p:ph idx="101" type="body"/>
          </p:nvPr>
        </p:nvSpPr>
        <p:spPr>
          <a:xfrm>
            <a:off x="812800" y="1816050"/>
            <a:ext cx="10566400" cy="4229150"/>
          </a:xfrm>
          <a:prstGeom prst="rect">
            <a:avLst/>
          </a:prstGeom>
          <a:noFill/>
          <a:ln/>
        </p:spPr>
        <p:txBody>
          <a:bodyPr wrap="square" lIns="0" tIns="0" rIns="0" bIns="0" rtlCol="0" anchor="t"/>
          <a:lstStyle>
            <a:lvl1pPr algn="l" indent="0" marL="0">
              <a:lnSpc>
                <a:spcPct val="140000"/>
              </a:lnSpc>
              <a:buNone/>
              <a:defRPr lang="en-US" sz="1600" dirty="0">
                <a:solidFill>
                  <a:srgbClr val="19194D"/>
                </a:solidFill>
                <a:latin typeface="Open Sans" pitchFamily="34" charset="0"/>
                <a:ea typeface="Open Sans" pitchFamily="34" charset="-122"/>
                <a:cs typeface="Open Sans" pitchFamily="34" charset="-120"/>
              </a:defRPr>
            </a:lvl1pPr>
          </a:lstStyle>
          <a:p>
            <a:pPr algn="l" indent="0" marL="0">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p:bgPr>
    </p:bg>
    <p:spTree>
      <p:nvGrpSpPr>
        <p:cNvPr id="1" name=""/>
        <p:cNvGrpSpPr/>
        <p:nvPr/>
      </p:nvGrpSpPr>
      <p:grpSpPr>
        <a:xfrm>
          <a:off x="0" y="0"/>
          <a:ext cx="0" cy="0"/>
          <a:chOff x="0" y="0"/>
          <a:chExt cx="0" cy="0"/>
        </a:xfrm>
      </p:grpSpPr>
      <p:sp>
        <p:nvSpPr>
          <p:cNvPr id="2" name="Title Placeholder 1"/>
          <p:cNvSpPr/>
          <p:nvPr>
            <p:ph type="title"/>
          </p:nvPr>
        </p:nvSpPr>
        <p:spPr>
          <a:xfrm>
            <a:off x="812800" y="1102320"/>
            <a:ext cx="10566400" cy="408930"/>
          </a:xfrm>
          <a:prstGeom prst="rect">
            <a:avLst/>
          </a:prstGeom>
          <a:noFill/>
          <a:ln/>
        </p:spPr>
        <p:txBody>
          <a:bodyPr wrap="square" lIns="0" tIns="0" rIns="0" bIns="0" rtlCol="0" anchor="t"/>
          <a:lstStyle>
            <a:lvl1pPr algn="l" indent="0" marL="0">
              <a:lnSpc>
                <a:spcPct val="115000"/>
              </a:lnSpc>
              <a:buNone/>
              <a:defRPr lang="en-US" sz="2800" dirty="0">
                <a:solidFill>
                  <a:srgbClr val="19194D"/>
                </a:solidFill>
                <a:latin typeface="Open Sans" pitchFamily="34" charset="0"/>
                <a:ea typeface="Open Sans" pitchFamily="34" charset="-122"/>
                <a:cs typeface="Open Sans" pitchFamily="34" charset="-120"/>
              </a:defRPr>
            </a:lvl1pPr>
          </a:lstStyle>
          <a:p>
            <a:pPr algn="l" indent="0" marL="0">
              <a:lnSpc>
                <a:spcPct val="115000"/>
              </a:lnSpc>
              <a:buNone/>
            </a:pPr>
            <a:endParaRPr lang="en-US" sz="2800" dirty="0"/>
          </a:p>
        </p:txBody>
      </p:sp>
      <p:sp>
        <p:nvSpPr>
          <p:cNvPr id="3" name="Text Placeholder 2"/>
          <p:cNvSpPr/>
          <p:nvPr>
            <p:ph idx="101" type="body"/>
          </p:nvPr>
        </p:nvSpPr>
        <p:spPr>
          <a:xfrm>
            <a:off x="812800" y="1816050"/>
            <a:ext cx="10566400" cy="4229150"/>
          </a:xfrm>
          <a:prstGeom prst="rect">
            <a:avLst/>
          </a:prstGeom>
          <a:noFill/>
          <a:ln/>
        </p:spPr>
        <p:txBody>
          <a:bodyPr wrap="square" lIns="0" tIns="0" rIns="0" bIns="0" rtlCol="0" anchor="t"/>
          <a:lstStyle>
            <a:lvl1pPr algn="l" indent="0" marL="0">
              <a:lnSpc>
                <a:spcPct val="140000"/>
              </a:lnSpc>
              <a:buNone/>
              <a:defRPr lang="en-US" sz="1600" dirty="0">
                <a:solidFill>
                  <a:srgbClr val="19194D"/>
                </a:solidFill>
                <a:latin typeface="Open Sans" pitchFamily="34" charset="0"/>
                <a:ea typeface="Open Sans" pitchFamily="34" charset="-122"/>
                <a:cs typeface="Open Sans" pitchFamily="34" charset="-120"/>
              </a:defRPr>
            </a:lvl1pPr>
          </a:lstStyle>
          <a:p>
            <a:pPr algn="l" indent="0" marL="0">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2.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2.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github.com/opencomputeproject/neocloud-redfish" TargetMode="External"/><Relationship Id="rId2" Type="http://schemas.openxmlformats.org/officeDocument/2006/relationships/image" Target="../media/image-17-1.png"/><Relationship Id="rId3" Type="http://schemas.openxmlformats.org/officeDocument/2006/relationships/slideLayout" Target="../slideLayouts/slideLayout2.xml"/><Relationship Id="rId4"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890000" y="0"/>
            <a:ext cx="3302000" cy="6858000"/>
          </a:xfrm>
          <a:prstGeom prst="rect">
            <a:avLst/>
          </a:prstGeom>
          <a:solidFill>
            <a:srgbClr val="19194D"/>
          </a:solidFill>
          <a:ln/>
        </p:spPr>
      </p:sp>
      <p:sp>
        <p:nvSpPr>
          <p:cNvPr id="3" name="Shape 1"/>
          <p:cNvSpPr/>
          <p:nvPr/>
        </p:nvSpPr>
        <p:spPr>
          <a:xfrm>
            <a:off x="8890000" y="0"/>
            <a:ext cx="101600" cy="6858000"/>
          </a:xfrm>
          <a:prstGeom prst="rect">
            <a:avLst/>
          </a:prstGeom>
          <a:solidFill>
            <a:srgbClr val="8DC63F"/>
          </a:solidFill>
          <a:ln/>
        </p:spPr>
      </p:sp>
      <p:pic>
        <p:nvPicPr>
          <p:cNvPr id="4" name="Image 0" descr="Open Compute Project logo">    </p:cNvPr>
          <p:cNvPicPr>
            <a:picLocks noChangeAspect="1"/>
          </p:cNvPicPr>
          <p:nvPr/>
        </p:nvPicPr>
        <p:blipFill>
          <a:blip r:embed="rId1"/>
          <a:srcRect l="0" r="0" t="-83" b="-83"/>
          <a:stretch/>
        </p:blipFill>
        <p:spPr>
          <a:xfrm>
            <a:off x="812800" y="812800"/>
            <a:ext cx="1905000" cy="774700"/>
          </a:xfrm>
          <a:prstGeom prst="rect">
            <a:avLst/>
          </a:prstGeom>
        </p:spPr>
      </p:pic>
      <p:sp>
        <p:nvSpPr>
          <p:cNvPr id="5" name="Text 2"/>
          <p:cNvSpPr/>
          <p:nvPr/>
        </p:nvSpPr>
        <p:spPr>
          <a:xfrm>
            <a:off x="812800" y="2532509"/>
            <a:ext cx="7728406"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OCP GLOBAL SUMMIT 2026 · SCALING AI CLUSTERS AT NEOCLOUDS</a:t>
            </a:r>
            <a:endParaRPr lang="en-US" sz="1200" dirty="0"/>
          </a:p>
        </p:txBody>
      </p:sp>
      <p:sp>
        <p:nvSpPr>
          <p:cNvPr id="6" name="Text 3"/>
          <p:cNvSpPr/>
          <p:nvPr>
            <p:ph type="title"/>
          </p:nvPr>
        </p:nvSpPr>
        <p:spPr>
          <a:xfrm>
            <a:off x="812800" y="2898229"/>
            <a:ext cx="4758674" cy="1625600"/>
          </a:xfrm>
          <a:prstGeom prst="rect">
            <a:avLst/>
          </a:prstGeom>
          <a:noFill/>
          <a:ln/>
        </p:spPr>
        <p:txBody>
          <a:bodyPr wrap="square" lIns="0" tIns="0" rIns="0" bIns="0" rtlCol="0" anchor="t">
            <a:normAutofit/>
          </a:bodyPr>
          <a:lstStyle/>
          <a:p>
            <a:pPr algn="l" indent="0" marL="0">
              <a:lnSpc>
                <a:spcPts val="6300"/>
              </a:lnSpc>
              <a:buNone/>
            </a:pPr>
            <a:r>
              <a:rPr lang="en-US" sz="6000" b="1" i="0" spc="300" kern="0" dirty="0">
                <a:solidFill>
                  <a:srgbClr val="19194D"/>
                </a:solidFill>
                <a:latin typeface="Open Sans" pitchFamily="34" charset="0"/>
                <a:ea typeface="Open Sans" pitchFamily="34" charset="-122"/>
                <a:cs typeface="Open Sans" pitchFamily="34" charset="-120"/>
              </a:rPr>
              <a:t>NEOCLOUD</a:t>
            </a:r>
            <a:endParaRPr lang="en-US" sz="6000" dirty="0"/>
          </a:p>
          <a:p>
            <a:pPr algn="l" indent="0" marL="0">
              <a:lnSpc>
                <a:spcPts val="6300"/>
              </a:lnSpc>
              <a:buNone/>
            </a:pPr>
            <a:r>
              <a:rPr lang="en-US" sz="6000" b="1" i="0" spc="300" kern="0" dirty="0">
                <a:solidFill>
                  <a:srgbClr val="19194D"/>
                </a:solidFill>
                <a:latin typeface="Open Sans" pitchFamily="34" charset="0"/>
                <a:ea typeface="Open Sans" pitchFamily="34" charset="-122"/>
                <a:cs typeface="Open Sans" pitchFamily="34" charset="-120"/>
              </a:rPr>
              <a:t>REDFISH</a:t>
            </a:r>
            <a:endParaRPr lang="en-US" sz="6000" dirty="0"/>
          </a:p>
        </p:txBody>
      </p:sp>
      <p:sp>
        <p:nvSpPr>
          <p:cNvPr id="7" name="Text 4"/>
          <p:cNvSpPr/>
          <p:nvPr/>
        </p:nvSpPr>
        <p:spPr>
          <a:xfrm>
            <a:off x="812800" y="4650829"/>
            <a:ext cx="8077200" cy="322560"/>
          </a:xfrm>
          <a:prstGeom prst="rect">
            <a:avLst/>
          </a:prstGeom>
          <a:noFill/>
          <a:ln/>
        </p:spPr>
        <p:txBody>
          <a:bodyPr wrap="square" lIns="0" tIns="0" rIns="0" bIns="0" rtlCol="0" anchor="t">
            <a:normAutofit/>
          </a:bodyPr>
          <a:lstStyle/>
          <a:p>
            <a:pPr algn="l" indent="0" marL="0">
              <a:lnSpc>
                <a:spcPts val="2340"/>
              </a:lnSpc>
              <a:buNone/>
            </a:pPr>
            <a:r>
              <a:rPr lang="en-US" sz="1800" dirty="0">
                <a:solidFill>
                  <a:srgbClr val="5F6062"/>
                </a:solidFill>
                <a:latin typeface="Open Sans" pitchFamily="34" charset="0"/>
                <a:ea typeface="Open Sans" pitchFamily="34" charset="-122"/>
                <a:cs typeface="Open Sans" pitchFamily="34" charset="-120"/>
              </a:rPr>
              <a:t>An evidence-based out-of-band management profile for GPU fleets</a:t>
            </a:r>
            <a:endParaRPr lang="en-US" sz="1800" dirty="0"/>
          </a:p>
        </p:txBody>
      </p:sp>
      <p:sp>
        <p:nvSpPr>
          <p:cNvPr id="8" name="Shape 5"/>
          <p:cNvSpPr/>
          <p:nvPr/>
        </p:nvSpPr>
        <p:spPr>
          <a:xfrm>
            <a:off x="812800" y="5100389"/>
            <a:ext cx="1016000" cy="76200"/>
          </a:xfrm>
          <a:prstGeom prst="rect">
            <a:avLst/>
          </a:prstGeom>
          <a:solidFill>
            <a:srgbClr val="8DC63F"/>
          </a:solidFill>
          <a:ln/>
        </p:spPr>
      </p:sp>
      <p:sp>
        <p:nvSpPr>
          <p:cNvPr id="9" name="Text 6"/>
          <p:cNvSpPr/>
          <p:nvPr/>
        </p:nvSpPr>
        <p:spPr>
          <a:xfrm>
            <a:off x="812800" y="5328989"/>
            <a:ext cx="6496288" cy="274290"/>
          </a:xfrm>
          <a:prstGeom prst="rect">
            <a:avLst/>
          </a:prstGeom>
          <a:noFill/>
          <a:ln/>
        </p:spPr>
        <p:txBody>
          <a:bodyPr wrap="square" lIns="0" tIns="0" rIns="0" bIns="0" rtlCol="0" anchor="t">
            <a:normAutofit/>
          </a:bodyPr>
          <a:lstStyle/>
          <a:p>
            <a:pPr algn="l"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Jonmichael Hands</a:t>
            </a:r>
            <a:r>
              <a:rPr lang="en-US" sz="1400" dirty="0">
                <a:solidFill>
                  <a:srgbClr val="19194D"/>
                </a:solidFill>
                <a:latin typeface="Open Sans" pitchFamily="34" charset="0"/>
                <a:ea typeface="Open Sans" pitchFamily="34" charset="-122"/>
                <a:cs typeface="Open Sans" pitchFamily="34" charset="-120"/>
              </a:rPr>
              <a:t> · FarmGPU · Chair, OCP neocloud workstream</a:t>
            </a:r>
            <a:endParaRPr lang="en-US" sz="1400" dirty="0"/>
          </a:p>
        </p:txBody>
      </p:sp>
      <p:sp>
        <p:nvSpPr>
          <p:cNvPr id="10" name="Text 7"/>
          <p:cNvSpPr/>
          <p:nvPr/>
        </p:nvSpPr>
        <p:spPr>
          <a:xfrm>
            <a:off x="812800" y="5730280"/>
            <a:ext cx="3216821" cy="314920"/>
          </a:xfrm>
          <a:prstGeom prst="roundRect">
            <a:avLst>
              <a:gd name="adj" fmla="val 50000"/>
            </a:avLst>
          </a:pr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Draft v0.6.0 · not an approved OCP profile</a:t>
            </a:r>
            <a:endParaRPr lang="en-US" sz="1200" dirty="0"/>
          </a:p>
        </p:txBody>
      </p:sp>
      <p:sp>
        <p:nvSpPr>
          <p:cNvPr id="11" name="Text 8"/>
          <p:cNvSpPr/>
          <p:nvPr/>
        </p:nvSpPr>
        <p:spPr>
          <a:xfrm>
            <a:off x="9398000" y="1219200"/>
            <a:ext cx="2485390" cy="452041"/>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MEASURED IN PRODUCTION</a:t>
            </a:r>
            <a:endParaRPr lang="en-US" sz="1200" dirty="0"/>
          </a:p>
        </p:txBody>
      </p:sp>
      <p:sp>
        <p:nvSpPr>
          <p:cNvPr id="12" name="Text 9"/>
          <p:cNvSpPr/>
          <p:nvPr/>
        </p:nvSpPr>
        <p:spPr>
          <a:xfrm>
            <a:off x="9398000" y="1587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153</a:t>
            </a:r>
            <a:endParaRPr lang="en-US" sz="6000" dirty="0"/>
          </a:p>
        </p:txBody>
      </p:sp>
      <p:sp>
        <p:nvSpPr>
          <p:cNvPr id="13" name="Text 10"/>
          <p:cNvSpPr/>
          <p:nvPr/>
        </p:nvSpPr>
        <p:spPr>
          <a:xfrm>
            <a:off x="9398000" y="2476500"/>
            <a:ext cx="248539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BMCs at two sites</a:t>
            </a:r>
            <a:endParaRPr lang="en-US" sz="1400" dirty="0"/>
          </a:p>
        </p:txBody>
      </p:sp>
      <p:sp>
        <p:nvSpPr>
          <p:cNvPr id="14" name="Text 11"/>
          <p:cNvSpPr/>
          <p:nvPr/>
        </p:nvSpPr>
        <p:spPr>
          <a:xfrm>
            <a:off x="9398000" y="2984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3</a:t>
            </a:r>
            <a:endParaRPr lang="en-US" sz="6000" dirty="0"/>
          </a:p>
        </p:txBody>
      </p:sp>
      <p:sp>
        <p:nvSpPr>
          <p:cNvPr id="15" name="Text 12"/>
          <p:cNvSpPr/>
          <p:nvPr/>
        </p:nvSpPr>
        <p:spPr>
          <a:xfrm>
            <a:off x="9398000" y="3873500"/>
            <a:ext cx="2485390"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server platforms, two OEMs</a:t>
            </a:r>
            <a:endParaRPr lang="en-US" sz="1400" dirty="0"/>
          </a:p>
        </p:txBody>
      </p:sp>
      <p:sp>
        <p:nvSpPr>
          <p:cNvPr id="16" name="Text 13"/>
          <p:cNvSpPr/>
          <p:nvPr/>
        </p:nvSpPr>
        <p:spPr>
          <a:xfrm>
            <a:off x="9398000" y="4381500"/>
            <a:ext cx="2485390"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148k</a:t>
            </a:r>
            <a:endParaRPr lang="en-US" sz="6000" dirty="0"/>
          </a:p>
        </p:txBody>
      </p:sp>
      <p:sp>
        <p:nvSpPr>
          <p:cNvPr id="17" name="Text 14"/>
          <p:cNvSpPr/>
          <p:nvPr/>
        </p:nvSpPr>
        <p:spPr>
          <a:xfrm>
            <a:off x="9398000" y="5270500"/>
            <a:ext cx="2485390"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active series, zero probe errors</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BACKGROUND</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HARDWARE YOU DIDN'T DESIGN</a:t>
            </a:r>
            <a:endParaRPr lang="en-US" sz="2800" dirty="0"/>
          </a:p>
        </p:txBody>
      </p:sp>
      <p:sp>
        <p:nvSpPr>
          <p:cNvPr id="5" name="Text 3"/>
          <p:cNvSpPr/>
          <p:nvPr/>
        </p:nvSpPr>
        <p:spPr>
          <a:xfrm>
            <a:off x="812800" y="2749004"/>
            <a:ext cx="5232400" cy="95111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A neocloud rents GPU servers it did not design, from several OEMs, to tenants whose operating systems it often cannot touch.</a:t>
            </a:r>
            <a:endParaRPr lang="en-US" sz="1800" dirty="0"/>
          </a:p>
        </p:txBody>
      </p:sp>
      <p:sp>
        <p:nvSpPr>
          <p:cNvPr id="6" name="Text 4"/>
          <p:cNvSpPr/>
          <p:nvPr/>
        </p:nvSpPr>
        <p:spPr>
          <a:xfrm>
            <a:off x="812800" y="3877915"/>
            <a:ext cx="5232400"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5F6062"/>
                </a:solidFill>
                <a:latin typeface="Open Sans" pitchFamily="34" charset="0"/>
                <a:ea typeface="Open Sans" pitchFamily="34" charset="-122"/>
                <a:cs typeface="Open Sans" pitchFamily="34" charset="-120"/>
              </a:rPr>
              <a:t>The only management surface guaranteed on every node is the </a:t>
            </a:r>
            <a:r>
              <a:rPr lang="en-US" sz="1400" b="1" dirty="0">
                <a:solidFill>
                  <a:srgbClr val="5F6062"/>
                </a:solidFill>
                <a:latin typeface="Open Sans" pitchFamily="34" charset="0"/>
                <a:ea typeface="Open Sans" pitchFamily="34" charset="-122"/>
                <a:cs typeface="Open Sans" pitchFamily="34" charset="-120"/>
              </a:rPr>
              <a:t>BMC</a:t>
            </a:r>
            <a:r>
              <a:rPr lang="en-US" sz="1400" dirty="0">
                <a:solidFill>
                  <a:srgbClr val="5F6062"/>
                </a:solidFill>
                <a:latin typeface="Open Sans" pitchFamily="34" charset="0"/>
                <a:ea typeface="Open Sans" pitchFamily="34" charset="-122"/>
                <a:cs typeface="Open Sans" pitchFamily="34" charset="-120"/>
              </a:rPr>
              <a:t>. This profile says what that surface must expose for agentless, read-only fleet health at ClusterMAX Reliability &amp; Monitoring grade.</a:t>
            </a:r>
            <a:endParaRPr lang="en-US" sz="1400" dirty="0"/>
          </a:p>
        </p:txBody>
      </p:sp>
      <p:sp>
        <p:nvSpPr>
          <p:cNvPr id="7" name="Shape 5"/>
          <p:cNvSpPr/>
          <p:nvPr/>
        </p:nvSpPr>
        <p:spPr>
          <a:xfrm>
            <a:off x="6299200" y="2206030"/>
            <a:ext cx="5080000" cy="980380"/>
          </a:xfrm>
          <a:prstGeom prst="roundRect">
            <a:avLst>
              <a:gd name="adj" fmla="val 3886"/>
            </a:avLst>
          </a:prstGeom>
          <a:solidFill>
            <a:srgbClr val="F5F7F2"/>
          </a:solidFill>
          <a:ln/>
        </p:spPr>
      </p:sp>
      <p:sp>
        <p:nvSpPr>
          <p:cNvPr id="8" name="Shape 6"/>
          <p:cNvSpPr/>
          <p:nvPr/>
        </p:nvSpPr>
        <p:spPr>
          <a:xfrm>
            <a:off x="6299200" y="2206030"/>
            <a:ext cx="5080000" cy="980380"/>
          </a:xfrm>
          <a:custGeom>
            <a:avLst/>
            <a:gdLst/>
            <a:ahLst/>
            <a:cxnLst/>
            <a:rect l="l" t="t" r="r" b="b"/>
            <a:pathLst>
              <a:path w="5080000" h="980380">
                <a:moveTo>
                  <a:pt x="50800" y="980380"/>
                </a:moveTo>
                <a:lnTo>
                  <a:pt x="38100" y="980380"/>
                </a:lnTo>
                <a:arcTo hR="38100" wR="38100" stAng="5400000" swAng="5400000"/>
                <a:lnTo>
                  <a:pt x="0" y="38100"/>
                </a:lnTo>
                <a:arcTo hR="38100" wR="38100" stAng="10800000" swAng="5400000"/>
                <a:lnTo>
                  <a:pt x="50800" y="0"/>
                </a:lnTo>
                <a:lnTo>
                  <a:pt x="50800" y="980380"/>
                </a:lnTo>
                <a:close/>
              </a:path>
            </a:pathLst>
          </a:custGeom>
          <a:solidFill>
            <a:srgbClr val="8DC63F"/>
          </a:solidFill>
          <a:ln/>
        </p:spPr>
      </p:sp>
      <p:sp>
        <p:nvSpPr>
          <p:cNvPr id="9" name="Text 7"/>
          <p:cNvSpPr/>
          <p:nvPr/>
        </p:nvSpPr>
        <p:spPr>
          <a:xfrm>
            <a:off x="6553200" y="240923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Several OEMs per fleet</a:t>
            </a:r>
            <a:endParaRPr lang="en-US" sz="1800" dirty="0"/>
          </a:p>
        </p:txBody>
      </p:sp>
      <p:sp>
        <p:nvSpPr>
          <p:cNvPr id="10" name="Text 8"/>
          <p:cNvSpPr/>
          <p:nvPr/>
        </p:nvSpPr>
        <p:spPr>
          <a:xfrm>
            <a:off x="6553200" y="2734320"/>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Each models the GPU tray its own way</a:t>
            </a:r>
            <a:endParaRPr lang="en-US" sz="1400" dirty="0"/>
          </a:p>
        </p:txBody>
      </p:sp>
      <p:sp>
        <p:nvSpPr>
          <p:cNvPr id="11" name="Shape 9"/>
          <p:cNvSpPr/>
          <p:nvPr/>
        </p:nvSpPr>
        <p:spPr>
          <a:xfrm>
            <a:off x="6299200" y="3338810"/>
            <a:ext cx="5080000" cy="980380"/>
          </a:xfrm>
          <a:prstGeom prst="roundRect">
            <a:avLst>
              <a:gd name="adj" fmla="val 3886"/>
            </a:avLst>
          </a:prstGeom>
          <a:solidFill>
            <a:srgbClr val="F5F7F2"/>
          </a:solidFill>
          <a:ln/>
        </p:spPr>
      </p:sp>
      <p:sp>
        <p:nvSpPr>
          <p:cNvPr id="12" name="Shape 10"/>
          <p:cNvSpPr/>
          <p:nvPr/>
        </p:nvSpPr>
        <p:spPr>
          <a:xfrm>
            <a:off x="6299200" y="3338810"/>
            <a:ext cx="5080000" cy="980380"/>
          </a:xfrm>
          <a:custGeom>
            <a:avLst/>
            <a:gdLst/>
            <a:ahLst/>
            <a:cxnLst/>
            <a:rect l="l" t="t" r="r" b="b"/>
            <a:pathLst>
              <a:path w="5080000" h="980380">
                <a:moveTo>
                  <a:pt x="50800" y="980380"/>
                </a:moveTo>
                <a:lnTo>
                  <a:pt x="38100" y="980380"/>
                </a:lnTo>
                <a:arcTo hR="38100" wR="38100" stAng="5400000" swAng="5400000"/>
                <a:lnTo>
                  <a:pt x="0" y="38100"/>
                </a:lnTo>
                <a:arcTo hR="38100" wR="38100" stAng="10800000" swAng="5400000"/>
                <a:lnTo>
                  <a:pt x="50800" y="0"/>
                </a:lnTo>
                <a:lnTo>
                  <a:pt x="50800" y="980380"/>
                </a:lnTo>
                <a:close/>
              </a:path>
            </a:pathLst>
          </a:custGeom>
          <a:solidFill>
            <a:srgbClr val="8DC63F"/>
          </a:solidFill>
          <a:ln/>
        </p:spPr>
      </p:sp>
      <p:sp>
        <p:nvSpPr>
          <p:cNvPr id="13" name="Text 11"/>
          <p:cNvSpPr/>
          <p:nvPr/>
        </p:nvSpPr>
        <p:spPr>
          <a:xfrm>
            <a:off x="6553200" y="3542010"/>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No in-band on tenant nodes</a:t>
            </a:r>
            <a:endParaRPr lang="en-US" sz="1800" dirty="0"/>
          </a:p>
        </p:txBody>
      </p:sp>
      <p:sp>
        <p:nvSpPr>
          <p:cNvPr id="14" name="Text 12"/>
          <p:cNvSpPr/>
          <p:nvPr/>
        </p:nvSpPr>
        <p:spPr>
          <a:xfrm>
            <a:off x="6553200" y="3867100"/>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No host agent, no DCGM, no OS logs once rented</a:t>
            </a:r>
            <a:endParaRPr lang="en-US" sz="1400" dirty="0"/>
          </a:p>
        </p:txBody>
      </p:sp>
      <p:sp>
        <p:nvSpPr>
          <p:cNvPr id="15" name="Shape 13"/>
          <p:cNvSpPr/>
          <p:nvPr/>
        </p:nvSpPr>
        <p:spPr>
          <a:xfrm>
            <a:off x="6299200" y="4471591"/>
            <a:ext cx="5080000" cy="980380"/>
          </a:xfrm>
          <a:prstGeom prst="roundRect">
            <a:avLst>
              <a:gd name="adj" fmla="val 3886"/>
            </a:avLst>
          </a:prstGeom>
          <a:solidFill>
            <a:srgbClr val="F5F7F2"/>
          </a:solidFill>
          <a:ln/>
        </p:spPr>
      </p:sp>
      <p:sp>
        <p:nvSpPr>
          <p:cNvPr id="16" name="Shape 14"/>
          <p:cNvSpPr/>
          <p:nvPr/>
        </p:nvSpPr>
        <p:spPr>
          <a:xfrm>
            <a:off x="6299200" y="4471591"/>
            <a:ext cx="5080000" cy="980380"/>
          </a:xfrm>
          <a:custGeom>
            <a:avLst/>
            <a:gdLst/>
            <a:ahLst/>
            <a:cxnLst/>
            <a:rect l="l" t="t" r="r" b="b"/>
            <a:pathLst>
              <a:path w="5080000" h="980380">
                <a:moveTo>
                  <a:pt x="50800" y="980380"/>
                </a:moveTo>
                <a:lnTo>
                  <a:pt x="38100" y="980380"/>
                </a:lnTo>
                <a:arcTo hR="38100" wR="38100" stAng="5400000" swAng="5400000"/>
                <a:lnTo>
                  <a:pt x="0" y="38100"/>
                </a:lnTo>
                <a:arcTo hR="38100" wR="38100" stAng="10800000" swAng="5400000"/>
                <a:lnTo>
                  <a:pt x="50800" y="0"/>
                </a:lnTo>
                <a:lnTo>
                  <a:pt x="50800" y="980380"/>
                </a:lnTo>
                <a:close/>
              </a:path>
            </a:pathLst>
          </a:custGeom>
          <a:solidFill>
            <a:srgbClr val="8DC63F"/>
          </a:solidFill>
          <a:ln/>
        </p:spPr>
      </p:sp>
      <p:sp>
        <p:nvSpPr>
          <p:cNvPr id="17" name="Text 15"/>
          <p:cNvSpPr/>
          <p:nvPr/>
        </p:nvSpPr>
        <p:spPr>
          <a:xfrm>
            <a:off x="6553200" y="4674791"/>
            <a:ext cx="476148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The BMC is the floor</a:t>
            </a:r>
            <a:endParaRPr lang="en-US" sz="1800" dirty="0"/>
          </a:p>
        </p:txBody>
      </p:sp>
      <p:sp>
        <p:nvSpPr>
          <p:cNvPr id="18" name="Text 16"/>
          <p:cNvSpPr/>
          <p:nvPr/>
        </p:nvSpPr>
        <p:spPr>
          <a:xfrm>
            <a:off x="6553200" y="4999881"/>
            <a:ext cx="4761484" cy="27429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Agentless, GET-only, one read-only credential</a:t>
            </a:r>
            <a:endParaRPr lang="en-US" sz="1400" dirty="0"/>
          </a:p>
        </p:txBody>
      </p:sp>
      <p:sp>
        <p:nvSpPr>
          <p:cNvPr id="19" name="Text 1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BACKGROUND</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OPERATORS RANKED THIS FIRST</a:t>
            </a:r>
            <a:endParaRPr lang="en-US" sz="2800" dirty="0"/>
          </a:p>
        </p:txBody>
      </p:sp>
      <p:sp>
        <p:nvSpPr>
          <p:cNvPr id="5" name="Text 3"/>
          <p:cNvSpPr/>
          <p:nvPr/>
        </p:nvSpPr>
        <p:spPr>
          <a:xfrm>
            <a:off x="812800" y="1892350"/>
            <a:ext cx="551656" cy="17018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a:t>
            </a:r>
            <a:endParaRPr lang="en-US" sz="6000" dirty="0"/>
          </a:p>
        </p:txBody>
      </p:sp>
      <p:sp>
        <p:nvSpPr>
          <p:cNvPr id="6" name="Text 4"/>
          <p:cNvSpPr/>
          <p:nvPr/>
        </p:nvSpPr>
        <p:spPr>
          <a:xfrm>
            <a:off x="1618456" y="2421979"/>
            <a:ext cx="10053566"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Hardware management &amp; interop — BMC, BIOS, firmware, telemetry — ranked first on importance and on OCP leverage in the workstream's March 2026 operator survey.</a:t>
            </a:r>
            <a:endParaRPr lang="en-US" sz="1800" dirty="0"/>
          </a:p>
        </p:txBody>
      </p:sp>
      <p:sp>
        <p:nvSpPr>
          <p:cNvPr id="7" name="Shape 5"/>
          <p:cNvSpPr/>
          <p:nvPr/>
        </p:nvSpPr>
        <p:spPr>
          <a:xfrm>
            <a:off x="812800" y="3975150"/>
            <a:ext cx="3386634" cy="1790551"/>
          </a:xfrm>
          <a:prstGeom prst="roundRect">
            <a:avLst>
              <a:gd name="adj" fmla="val 2128"/>
            </a:avLst>
          </a:prstGeom>
          <a:solidFill>
            <a:srgbClr val="F5F7F2"/>
          </a:solidFill>
          <a:ln/>
        </p:spPr>
      </p:sp>
      <p:sp>
        <p:nvSpPr>
          <p:cNvPr id="8" name="Shape 6"/>
          <p:cNvSpPr/>
          <p:nvPr/>
        </p:nvSpPr>
        <p:spPr>
          <a:xfrm>
            <a:off x="812800" y="3975150"/>
            <a:ext cx="3386634" cy="1790551"/>
          </a:xfrm>
          <a:custGeom>
            <a:avLst/>
            <a:gdLst/>
            <a:ahLst/>
            <a:cxnLst/>
            <a:rect l="l" t="t" r="r" b="b"/>
            <a:pathLst>
              <a:path w="3386634" h="179055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9" name="Text 7"/>
          <p:cNvSpPr/>
          <p:nvPr/>
        </p:nvSpPr>
        <p:spPr>
          <a:xfrm>
            <a:off x="1016000" y="42164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The ask</a:t>
            </a:r>
            <a:endParaRPr lang="en-US" sz="1800" dirty="0"/>
          </a:p>
        </p:txBody>
      </p:sp>
      <p:sp>
        <p:nvSpPr>
          <p:cNvPr id="10" name="Text 8"/>
          <p:cNvSpPr/>
          <p:nvPr/>
        </p:nvSpPr>
        <p:spPr>
          <a:xfrm>
            <a:off x="1016000" y="4566940"/>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An interoperability checklist, plus gap tickets into the OCP Hardware Management project.</a:t>
            </a:r>
            <a:endParaRPr lang="en-US" sz="1400" dirty="0"/>
          </a:p>
        </p:txBody>
      </p:sp>
      <p:sp>
        <p:nvSpPr>
          <p:cNvPr id="11" name="Shape 9"/>
          <p:cNvSpPr/>
          <p:nvPr/>
        </p:nvSpPr>
        <p:spPr>
          <a:xfrm>
            <a:off x="4402634" y="3975150"/>
            <a:ext cx="3386683" cy="1790551"/>
          </a:xfrm>
          <a:prstGeom prst="roundRect">
            <a:avLst>
              <a:gd name="adj" fmla="val 2128"/>
            </a:avLst>
          </a:prstGeom>
          <a:solidFill>
            <a:srgbClr val="F5F7F2"/>
          </a:solidFill>
          <a:ln/>
        </p:spPr>
      </p:sp>
      <p:sp>
        <p:nvSpPr>
          <p:cNvPr id="12" name="Shape 10"/>
          <p:cNvSpPr/>
          <p:nvPr/>
        </p:nvSpPr>
        <p:spPr>
          <a:xfrm>
            <a:off x="4402634" y="3975150"/>
            <a:ext cx="3386683" cy="1790551"/>
          </a:xfrm>
          <a:custGeom>
            <a:avLst/>
            <a:gdLst/>
            <a:ahLst/>
            <a:cxnLst/>
            <a:rect l="l" t="t" r="r" b="b"/>
            <a:pathLst>
              <a:path w="3386683" h="1790551">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3" name="Text 11"/>
          <p:cNvSpPr/>
          <p:nvPr/>
        </p:nvSpPr>
        <p:spPr>
          <a:xfrm>
            <a:off x="4605834" y="4216450"/>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The deliverable</a:t>
            </a:r>
            <a:endParaRPr lang="en-US" sz="1800" dirty="0"/>
          </a:p>
        </p:txBody>
      </p:sp>
      <p:sp>
        <p:nvSpPr>
          <p:cNvPr id="14" name="Text 12"/>
          <p:cNvSpPr/>
          <p:nvPr/>
        </p:nvSpPr>
        <p:spPr>
          <a:xfrm>
            <a:off x="4605834" y="4566940"/>
            <a:ext cx="3069692"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That checklist in machine-validatable form: a DSP0272 Redfish Interoperability Profile family.</a:t>
            </a:r>
            <a:endParaRPr lang="en-US" sz="1400" dirty="0"/>
          </a:p>
        </p:txBody>
      </p:sp>
      <p:sp>
        <p:nvSpPr>
          <p:cNvPr id="15" name="Shape 13"/>
          <p:cNvSpPr/>
          <p:nvPr/>
        </p:nvSpPr>
        <p:spPr>
          <a:xfrm>
            <a:off x="7992517" y="3975150"/>
            <a:ext cx="3386634" cy="1790551"/>
          </a:xfrm>
          <a:prstGeom prst="roundRect">
            <a:avLst>
              <a:gd name="adj" fmla="val 2128"/>
            </a:avLst>
          </a:prstGeom>
          <a:solidFill>
            <a:srgbClr val="F5F7F2"/>
          </a:solidFill>
          <a:ln/>
        </p:spPr>
      </p:sp>
      <p:sp>
        <p:nvSpPr>
          <p:cNvPr id="16" name="Shape 14"/>
          <p:cNvSpPr/>
          <p:nvPr/>
        </p:nvSpPr>
        <p:spPr>
          <a:xfrm>
            <a:off x="7992517" y="3975150"/>
            <a:ext cx="3386634" cy="1790551"/>
          </a:xfrm>
          <a:custGeom>
            <a:avLst/>
            <a:gdLst/>
            <a:ahLst/>
            <a:cxnLst/>
            <a:rect l="l" t="t" r="r" b="b"/>
            <a:pathLst>
              <a:path w="3386634" h="179055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7" name="Text 15"/>
          <p:cNvSpPr/>
          <p:nvPr/>
        </p:nvSpPr>
        <p:spPr>
          <a:xfrm>
            <a:off x="8195717" y="42164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The baseline gap</a:t>
            </a:r>
            <a:endParaRPr lang="en-US" sz="1800" dirty="0"/>
          </a:p>
        </p:txBody>
      </p:sp>
      <p:sp>
        <p:nvSpPr>
          <p:cNvPr id="18" name="Text 16"/>
          <p:cNvSpPr/>
          <p:nvPr/>
        </p:nvSpPr>
        <p:spPr>
          <a:xfrm>
            <a:off x="8195717" y="4566940"/>
            <a:ext cx="3069641" cy="102096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UBB 2.0.0 asks MemoryMetrics for BandwidthPercent only, PortMetrics for RX/TX bytes. No RAS content.</a:t>
            </a:r>
            <a:endParaRPr lang="en-US" sz="1400" dirty="0"/>
          </a:p>
        </p:txBody>
      </p:sp>
      <p:sp>
        <p:nvSpPr>
          <p:cNvPr id="19" name="Text 1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20" name="Text 18"/>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BACKGROUND</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FOUR DESIGN CHOICES</a:t>
            </a:r>
            <a:endParaRPr lang="en-US" sz="2800" dirty="0"/>
          </a:p>
        </p:txBody>
      </p:sp>
      <p:sp>
        <p:nvSpPr>
          <p:cNvPr id="5" name="Shape 3"/>
          <p:cNvSpPr/>
          <p:nvPr/>
        </p:nvSpPr>
        <p:spPr>
          <a:xfrm>
            <a:off x="812800" y="1816050"/>
            <a:ext cx="5181600" cy="1911350"/>
          </a:xfrm>
          <a:prstGeom prst="roundRect">
            <a:avLst>
              <a:gd name="adj" fmla="val 1993"/>
            </a:avLst>
          </a:prstGeom>
          <a:solidFill>
            <a:srgbClr val="F5F7F2"/>
          </a:solidFill>
          <a:ln/>
        </p:spPr>
      </p:sp>
      <p:sp>
        <p:nvSpPr>
          <p:cNvPr id="6" name="Text 4"/>
          <p:cNvSpPr/>
          <p:nvPr/>
        </p:nvSpPr>
        <p:spPr>
          <a:xfrm>
            <a:off x="1016000" y="201925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01</a:t>
            </a:r>
            <a:endParaRPr lang="en-US" sz="1200" dirty="0"/>
          </a:p>
        </p:txBody>
      </p:sp>
      <p:sp>
        <p:nvSpPr>
          <p:cNvPr id="7" name="Text 5"/>
          <p:cNvSpPr/>
          <p:nvPr/>
        </p:nvSpPr>
        <p:spPr>
          <a:xfrm>
            <a:off x="1016000" y="2308771"/>
            <a:ext cx="491845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Every rule cites evidence</a:t>
            </a:r>
            <a:endParaRPr lang="en-US" sz="1800" dirty="0"/>
          </a:p>
        </p:txBody>
      </p:sp>
      <p:sp>
        <p:nvSpPr>
          <p:cNvPr id="8" name="Text 6"/>
          <p:cNvSpPr/>
          <p:nvPr/>
        </p:nvSpPr>
        <p:spPr>
          <a:xfrm>
            <a:off x="1016000" y="2659261"/>
            <a:ext cx="491845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[live] fleet queries · [rec] recorded BMC trees · [sweep] a 259-address unauthenticated sweep. Nothing from datasheets.</a:t>
            </a:r>
            <a:endParaRPr lang="en-US" sz="1400" dirty="0"/>
          </a:p>
        </p:txBody>
      </p:sp>
      <p:sp>
        <p:nvSpPr>
          <p:cNvPr id="9" name="Shape 7"/>
          <p:cNvSpPr/>
          <p:nvPr/>
        </p:nvSpPr>
        <p:spPr>
          <a:xfrm>
            <a:off x="6197600" y="1816050"/>
            <a:ext cx="5181600" cy="1911350"/>
          </a:xfrm>
          <a:prstGeom prst="roundRect">
            <a:avLst>
              <a:gd name="adj" fmla="val 1993"/>
            </a:avLst>
          </a:prstGeom>
          <a:solidFill>
            <a:srgbClr val="F5F7F2"/>
          </a:solidFill>
          <a:ln/>
        </p:spPr>
      </p:sp>
      <p:sp>
        <p:nvSpPr>
          <p:cNvPr id="10" name="Text 8"/>
          <p:cNvSpPr/>
          <p:nvPr/>
        </p:nvSpPr>
        <p:spPr>
          <a:xfrm>
            <a:off x="6400800" y="201925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02</a:t>
            </a:r>
            <a:endParaRPr lang="en-US" sz="1200" dirty="0"/>
          </a:p>
        </p:txBody>
      </p:sp>
      <p:sp>
        <p:nvSpPr>
          <p:cNvPr id="11" name="Text 9"/>
          <p:cNvSpPr/>
          <p:nvPr/>
        </p:nvSpPr>
        <p:spPr>
          <a:xfrm>
            <a:off x="6400800" y="2308771"/>
            <a:ext cx="491845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Testable without hardware</a:t>
            </a:r>
            <a:endParaRPr lang="en-US" sz="1800" dirty="0"/>
          </a:p>
        </p:txBody>
      </p:sp>
      <p:sp>
        <p:nvSpPr>
          <p:cNvPr id="12" name="Text 10"/>
          <p:cNvSpPr/>
          <p:nvPr/>
        </p:nvSpPr>
        <p:spPr>
          <a:xfrm>
            <a:off x="6400800" y="2659261"/>
            <a:ext cx="491845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Recorded trees in DMTF mockup layout, checked by the DMTF Interop Validator. CI checks every profile against DSP0272.</a:t>
            </a:r>
            <a:endParaRPr lang="en-US" sz="1400" dirty="0"/>
          </a:p>
        </p:txBody>
      </p:sp>
      <p:sp>
        <p:nvSpPr>
          <p:cNvPr id="13" name="Shape 11"/>
          <p:cNvSpPr/>
          <p:nvPr/>
        </p:nvSpPr>
        <p:spPr>
          <a:xfrm>
            <a:off x="812800" y="3930600"/>
            <a:ext cx="5181600" cy="1911400"/>
          </a:xfrm>
          <a:prstGeom prst="roundRect">
            <a:avLst>
              <a:gd name="adj" fmla="val 1993"/>
            </a:avLst>
          </a:prstGeom>
          <a:solidFill>
            <a:srgbClr val="F5F7F2"/>
          </a:solidFill>
          <a:ln/>
        </p:spPr>
      </p:sp>
      <p:sp>
        <p:nvSpPr>
          <p:cNvPr id="14" name="Text 12"/>
          <p:cNvSpPr/>
          <p:nvPr/>
        </p:nvSpPr>
        <p:spPr>
          <a:xfrm>
            <a:off x="1016000" y="413380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03</a:t>
            </a:r>
            <a:endParaRPr lang="en-US" sz="1200" dirty="0"/>
          </a:p>
        </p:txBody>
      </p:sp>
      <p:sp>
        <p:nvSpPr>
          <p:cNvPr id="15" name="Text 13"/>
          <p:cNvSpPr/>
          <p:nvPr/>
        </p:nvSpPr>
        <p:spPr>
          <a:xfrm>
            <a:off x="1016000" y="4423321"/>
            <a:ext cx="491845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Composes, doesn't re-specify</a:t>
            </a:r>
            <a:endParaRPr lang="en-US" sz="1800" dirty="0"/>
          </a:p>
        </p:txBody>
      </p:sp>
      <p:sp>
        <p:nvSpPr>
          <p:cNvPr id="16" name="Text 14"/>
          <p:cNvSpPr/>
          <p:nvPr/>
        </p:nvSpPr>
        <p:spPr>
          <a:xfrm>
            <a:off x="1016000" y="4773811"/>
            <a:ext cx="4918456"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RequiredProfiles pulls in approved OCP baselines and UBB 2.0.0. This family adds only what neoclouds need.</a:t>
            </a:r>
            <a:endParaRPr lang="en-US" sz="1400" dirty="0"/>
          </a:p>
        </p:txBody>
      </p:sp>
      <p:sp>
        <p:nvSpPr>
          <p:cNvPr id="17" name="Shape 15"/>
          <p:cNvSpPr/>
          <p:nvPr/>
        </p:nvSpPr>
        <p:spPr>
          <a:xfrm>
            <a:off x="6197600" y="3930600"/>
            <a:ext cx="5181600" cy="1911400"/>
          </a:xfrm>
          <a:prstGeom prst="roundRect">
            <a:avLst>
              <a:gd name="adj" fmla="val 1993"/>
            </a:avLst>
          </a:prstGeom>
          <a:solidFill>
            <a:srgbClr val="F5F7F2"/>
          </a:solidFill>
          <a:ln/>
        </p:spPr>
      </p:sp>
      <p:sp>
        <p:nvSpPr>
          <p:cNvPr id="18" name="Text 16"/>
          <p:cNvSpPr/>
          <p:nvPr/>
        </p:nvSpPr>
        <p:spPr>
          <a:xfrm>
            <a:off x="6400800" y="4133800"/>
            <a:ext cx="4918456"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04</a:t>
            </a:r>
            <a:endParaRPr lang="en-US" sz="1200" dirty="0"/>
          </a:p>
        </p:txBody>
      </p:sp>
      <p:sp>
        <p:nvSpPr>
          <p:cNvPr id="19" name="Text 17"/>
          <p:cNvSpPr/>
          <p:nvPr/>
        </p:nvSpPr>
        <p:spPr>
          <a:xfrm>
            <a:off x="6400800" y="4423321"/>
            <a:ext cx="4918456"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Two surfaces, two levels</a:t>
            </a:r>
            <a:endParaRPr lang="en-US" sz="1800" dirty="0"/>
          </a:p>
        </p:txBody>
      </p:sp>
      <p:sp>
        <p:nvSpPr>
          <p:cNvPr id="20" name="Text 18"/>
          <p:cNvSpPr/>
          <p:nvPr/>
        </p:nvSpPr>
        <p:spPr>
          <a:xfrm>
            <a:off x="6400800" y="4773811"/>
            <a:ext cx="4918456"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Host BMC and accelerator controller profiled separately. Core = Mandatory floor; Trusted = Recommended, for contracts.</a:t>
            </a:r>
            <a:endParaRPr lang="en-US" sz="1400" dirty="0"/>
          </a:p>
        </p:txBody>
      </p:sp>
      <p:sp>
        <p:nvSpPr>
          <p:cNvPr id="21" name="Text 19"/>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22"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PROGRESS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SURVEY TO FLEET EVIDENCE</a:t>
            </a:r>
            <a:endParaRPr lang="en-US" sz="2800" dirty="0"/>
          </a:p>
        </p:txBody>
      </p:sp>
      <p:sp>
        <p:nvSpPr>
          <p:cNvPr id="5" name="Shape 3"/>
          <p:cNvSpPr/>
          <p:nvPr/>
        </p:nvSpPr>
        <p:spPr>
          <a:xfrm>
            <a:off x="812800" y="2742605"/>
            <a:ext cx="1634034" cy="0"/>
          </a:xfrm>
          <a:prstGeom prst="line">
            <a:avLst/>
          </a:prstGeom>
          <a:noFill/>
          <a:ln w="38100">
            <a:solidFill>
              <a:srgbClr val="8DC63F"/>
            </a:solidFill>
            <a:prstDash val="solid"/>
          </a:ln>
        </p:spPr>
      </p:sp>
      <p:sp>
        <p:nvSpPr>
          <p:cNvPr id="6" name="Text 4"/>
          <p:cNvSpPr/>
          <p:nvPr/>
        </p:nvSpPr>
        <p:spPr>
          <a:xfrm>
            <a:off x="812800" y="2914055"/>
            <a:ext cx="168483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MAR 2026</a:t>
            </a:r>
            <a:endParaRPr lang="en-US" sz="1200" dirty="0"/>
          </a:p>
        </p:txBody>
      </p:sp>
      <p:sp>
        <p:nvSpPr>
          <p:cNvPr id="7" name="Text 5"/>
          <p:cNvSpPr/>
          <p:nvPr/>
        </p:nvSpPr>
        <p:spPr>
          <a:xfrm>
            <a:off x="812800" y="3203575"/>
            <a:ext cx="16848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Operator survey</a:t>
            </a:r>
            <a:endParaRPr lang="en-US" sz="1400" dirty="0"/>
          </a:p>
        </p:txBody>
      </p:sp>
      <p:sp>
        <p:nvSpPr>
          <p:cNvPr id="8" name="Text 6"/>
          <p:cNvSpPr/>
          <p:nvPr/>
        </p:nvSpPr>
        <p:spPr>
          <a:xfrm>
            <a:off x="812800" y="3510905"/>
            <a:ext cx="168483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HW management &amp; interop ranked #1 by workstream members</a:t>
            </a:r>
            <a:endParaRPr lang="en-US" sz="1200" dirty="0"/>
          </a:p>
        </p:txBody>
      </p:sp>
      <p:sp>
        <p:nvSpPr>
          <p:cNvPr id="9" name="Shape 7"/>
          <p:cNvSpPr/>
          <p:nvPr/>
        </p:nvSpPr>
        <p:spPr>
          <a:xfrm>
            <a:off x="2599234" y="2742605"/>
            <a:ext cx="1634083" cy="0"/>
          </a:xfrm>
          <a:prstGeom prst="line">
            <a:avLst/>
          </a:prstGeom>
          <a:noFill/>
          <a:ln w="38100">
            <a:solidFill>
              <a:srgbClr val="8DC63F"/>
            </a:solidFill>
            <a:prstDash val="solid"/>
          </a:ln>
        </p:spPr>
      </p:sp>
      <p:sp>
        <p:nvSpPr>
          <p:cNvPr id="10" name="Text 8"/>
          <p:cNvSpPr/>
          <p:nvPr/>
        </p:nvSpPr>
        <p:spPr>
          <a:xfrm>
            <a:off x="2599234" y="2914055"/>
            <a:ext cx="168488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AUG 2026</a:t>
            </a:r>
            <a:endParaRPr lang="en-US" sz="1200" dirty="0"/>
          </a:p>
        </p:txBody>
      </p:sp>
      <p:sp>
        <p:nvSpPr>
          <p:cNvPr id="11" name="Text 9"/>
          <p:cNvSpPr/>
          <p:nvPr/>
        </p:nvSpPr>
        <p:spPr>
          <a:xfrm>
            <a:off x="2599234" y="3203575"/>
            <a:ext cx="1684883"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v0.5.0 draft</a:t>
            </a:r>
            <a:endParaRPr lang="en-US" sz="1400" dirty="0"/>
          </a:p>
        </p:txBody>
      </p:sp>
      <p:sp>
        <p:nvSpPr>
          <p:cNvPr id="12" name="Text 10"/>
          <p:cNvSpPr/>
          <p:nvPr/>
        </p:nvSpPr>
        <p:spPr>
          <a:xfrm>
            <a:off x="2599234" y="3510905"/>
            <a:ext cx="1684883"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Reasoned from the standards, in a fork of the OCP profiles repo</a:t>
            </a:r>
            <a:endParaRPr lang="en-US" sz="1200" dirty="0"/>
          </a:p>
        </p:txBody>
      </p:sp>
      <p:sp>
        <p:nvSpPr>
          <p:cNvPr id="13" name="Shape 11"/>
          <p:cNvSpPr/>
          <p:nvPr/>
        </p:nvSpPr>
        <p:spPr>
          <a:xfrm>
            <a:off x="4385717" y="2742605"/>
            <a:ext cx="1634083" cy="0"/>
          </a:xfrm>
          <a:prstGeom prst="line">
            <a:avLst/>
          </a:prstGeom>
          <a:noFill/>
          <a:ln w="38100">
            <a:solidFill>
              <a:srgbClr val="8DC63F"/>
            </a:solidFill>
            <a:prstDash val="solid"/>
          </a:ln>
        </p:spPr>
      </p:sp>
      <p:sp>
        <p:nvSpPr>
          <p:cNvPr id="14" name="Text 12"/>
          <p:cNvSpPr/>
          <p:nvPr/>
        </p:nvSpPr>
        <p:spPr>
          <a:xfrm>
            <a:off x="4385717" y="2914055"/>
            <a:ext cx="168488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AUG 13</a:t>
            </a:r>
            <a:endParaRPr lang="en-US" sz="1200" dirty="0"/>
          </a:p>
        </p:txBody>
      </p:sp>
      <p:sp>
        <p:nvSpPr>
          <p:cNvPr id="15" name="Text 13"/>
          <p:cNvSpPr/>
          <p:nvPr/>
        </p:nvSpPr>
        <p:spPr>
          <a:xfrm>
            <a:off x="4385717" y="3203575"/>
            <a:ext cx="1684883"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Repo created</a:t>
            </a:r>
            <a:endParaRPr lang="en-US" sz="1400" dirty="0"/>
          </a:p>
        </p:txBody>
      </p:sp>
      <p:sp>
        <p:nvSpPr>
          <p:cNvPr id="16" name="Text 14"/>
          <p:cNvSpPr/>
          <p:nvPr/>
        </p:nvSpPr>
        <p:spPr>
          <a:xfrm>
            <a:off x="4385717" y="3510905"/>
            <a:ext cx="1684883"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neocloud-redfish under the OCP GitHub org</a:t>
            </a:r>
            <a:endParaRPr lang="en-US" sz="1200" dirty="0"/>
          </a:p>
        </p:txBody>
      </p:sp>
      <p:sp>
        <p:nvSpPr>
          <p:cNvPr id="17" name="Shape 15"/>
          <p:cNvSpPr/>
          <p:nvPr/>
        </p:nvSpPr>
        <p:spPr>
          <a:xfrm>
            <a:off x="6172200" y="2742605"/>
            <a:ext cx="1634034" cy="0"/>
          </a:xfrm>
          <a:prstGeom prst="line">
            <a:avLst/>
          </a:prstGeom>
          <a:noFill/>
          <a:ln w="38100">
            <a:solidFill>
              <a:srgbClr val="8DC63F"/>
            </a:solidFill>
            <a:prstDash val="solid"/>
          </a:ln>
        </p:spPr>
      </p:sp>
      <p:sp>
        <p:nvSpPr>
          <p:cNvPr id="18" name="Text 16"/>
          <p:cNvSpPr/>
          <p:nvPr/>
        </p:nvSpPr>
        <p:spPr>
          <a:xfrm>
            <a:off x="6172200" y="2914055"/>
            <a:ext cx="168483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AUG – SEP</a:t>
            </a:r>
            <a:endParaRPr lang="en-US" sz="1200" dirty="0"/>
          </a:p>
        </p:txBody>
      </p:sp>
      <p:sp>
        <p:nvSpPr>
          <p:cNvPr id="19" name="Text 17"/>
          <p:cNvSpPr/>
          <p:nvPr/>
        </p:nvSpPr>
        <p:spPr>
          <a:xfrm>
            <a:off x="6172200" y="3203575"/>
            <a:ext cx="16848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Fleet collection</a:t>
            </a:r>
            <a:endParaRPr lang="en-US" sz="1400" dirty="0"/>
          </a:p>
        </p:txBody>
      </p:sp>
      <p:sp>
        <p:nvSpPr>
          <p:cNvPr id="20" name="Text 18"/>
          <p:cNvSpPr/>
          <p:nvPr/>
        </p:nvSpPr>
        <p:spPr>
          <a:xfrm>
            <a:off x="6172200" y="3510905"/>
            <a:ext cx="1684834"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Exporter 1.0.0 on 153 BMCs; three BMC trees recorded</a:t>
            </a:r>
            <a:endParaRPr lang="en-US" sz="1200" dirty="0"/>
          </a:p>
        </p:txBody>
      </p:sp>
      <p:sp>
        <p:nvSpPr>
          <p:cNvPr id="21" name="Shape 19"/>
          <p:cNvSpPr/>
          <p:nvPr/>
        </p:nvSpPr>
        <p:spPr>
          <a:xfrm>
            <a:off x="7958634" y="2742605"/>
            <a:ext cx="1634083" cy="0"/>
          </a:xfrm>
          <a:prstGeom prst="line">
            <a:avLst/>
          </a:prstGeom>
          <a:noFill/>
          <a:ln w="38100">
            <a:solidFill>
              <a:srgbClr val="8DC63F"/>
            </a:solidFill>
            <a:prstDash val="solid"/>
          </a:ln>
        </p:spPr>
      </p:sp>
      <p:sp>
        <p:nvSpPr>
          <p:cNvPr id="22" name="Text 20"/>
          <p:cNvSpPr/>
          <p:nvPr/>
        </p:nvSpPr>
        <p:spPr>
          <a:xfrm>
            <a:off x="7958634" y="2914055"/>
            <a:ext cx="168488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SEP 20</a:t>
            </a:r>
            <a:endParaRPr lang="en-US" sz="1200" dirty="0"/>
          </a:p>
        </p:txBody>
      </p:sp>
      <p:sp>
        <p:nvSpPr>
          <p:cNvPr id="23" name="Text 21"/>
          <p:cNvSpPr/>
          <p:nvPr/>
        </p:nvSpPr>
        <p:spPr>
          <a:xfrm>
            <a:off x="7958634" y="3203575"/>
            <a:ext cx="1684883"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v0.6.0 draft</a:t>
            </a:r>
            <a:endParaRPr lang="en-US" sz="1400" dirty="0"/>
          </a:p>
        </p:txBody>
      </p:sp>
      <p:sp>
        <p:nvSpPr>
          <p:cNvPr id="24" name="Text 22"/>
          <p:cNvSpPr/>
          <p:nvPr/>
        </p:nvSpPr>
        <p:spPr>
          <a:xfrm>
            <a:off x="7958634" y="3510905"/>
            <a:ext cx="1684883" cy="66536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Three-profile family rebuilt on fleet evidence</a:t>
            </a:r>
            <a:endParaRPr lang="en-US" sz="1200" dirty="0"/>
          </a:p>
        </p:txBody>
      </p:sp>
      <p:sp>
        <p:nvSpPr>
          <p:cNvPr id="25" name="Shape 23"/>
          <p:cNvSpPr/>
          <p:nvPr/>
        </p:nvSpPr>
        <p:spPr>
          <a:xfrm>
            <a:off x="9745117" y="2742605"/>
            <a:ext cx="1634083" cy="0"/>
          </a:xfrm>
          <a:prstGeom prst="line">
            <a:avLst/>
          </a:prstGeom>
          <a:noFill/>
          <a:ln w="38100">
            <a:solidFill>
              <a:srgbClr val="19194D"/>
            </a:solidFill>
            <a:prstDash val="solid"/>
          </a:ln>
        </p:spPr>
      </p:sp>
      <p:sp>
        <p:nvSpPr>
          <p:cNvPr id="26" name="Text 24"/>
          <p:cNvSpPr/>
          <p:nvPr/>
        </p:nvSpPr>
        <p:spPr>
          <a:xfrm>
            <a:off x="9745117" y="2914055"/>
            <a:ext cx="168488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343895"/>
                </a:solidFill>
                <a:latin typeface="Open Sans" pitchFamily="34" charset="0"/>
                <a:ea typeface="Open Sans" pitchFamily="34" charset="-122"/>
                <a:cs typeface="Open Sans" pitchFamily="34" charset="-120"/>
              </a:rPr>
              <a:t>OCT 12–15</a:t>
            </a:r>
            <a:endParaRPr lang="en-US" sz="1200" dirty="0"/>
          </a:p>
        </p:txBody>
      </p:sp>
      <p:sp>
        <p:nvSpPr>
          <p:cNvPr id="27" name="Text 25"/>
          <p:cNvSpPr/>
          <p:nvPr/>
        </p:nvSpPr>
        <p:spPr>
          <a:xfrm>
            <a:off x="9745117" y="3203575"/>
            <a:ext cx="1684883" cy="48766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OCP Global Summit</a:t>
            </a:r>
            <a:endParaRPr lang="en-US" sz="1400" dirty="0"/>
          </a:p>
        </p:txBody>
      </p:sp>
      <p:sp>
        <p:nvSpPr>
          <p:cNvPr id="28" name="Text 26"/>
          <p:cNvSpPr/>
          <p:nvPr/>
        </p:nvSpPr>
        <p:spPr>
          <a:xfrm>
            <a:off x="9745117" y="3742035"/>
            <a:ext cx="1684883"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DMTF proposals and a call for validation runs</a:t>
            </a:r>
            <a:endParaRPr lang="en-US" sz="1200" dirty="0"/>
          </a:p>
        </p:txBody>
      </p:sp>
      <p:sp>
        <p:nvSpPr>
          <p:cNvPr id="29" name="Text 27"/>
          <p:cNvSpPr/>
          <p:nvPr/>
        </p:nvSpPr>
        <p:spPr>
          <a:xfrm>
            <a:off x="812800" y="4625876"/>
            <a:ext cx="10883392" cy="333970"/>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19194D"/>
                </a:solidFill>
                <a:latin typeface="Open Sans" pitchFamily="34" charset="0"/>
                <a:ea typeface="Open Sans" pitchFamily="34" charset="-122"/>
                <a:cs typeface="Open Sans" pitchFamily="34" charset="-120"/>
              </a:rPr>
              <a:t>v0.5.0 reasoned from the standards. v0.6.0 is what six weeks of production collection changed.</a:t>
            </a:r>
            <a:endParaRPr lang="en-US" sz="1800" dirty="0"/>
          </a:p>
        </p:txBody>
      </p:sp>
      <p:sp>
        <p:nvSpPr>
          <p:cNvPr id="30" name="Text 28"/>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5F6062"/>
                </a:solidFill>
                <a:latin typeface="Open Sans" pitchFamily="34" charset="0"/>
                <a:ea typeface="Open Sans" pitchFamily="34" charset="-122"/>
                <a:cs typeface="Open Sans" pitchFamily="34" charset="-120"/>
              </a:rPr>
              <a:t>NEOCLOUD REDFISH PROFILE · DRAFT V0.6.0</a:t>
            </a:r>
            <a:endParaRPr lang="en-US" sz="1200" dirty="0"/>
          </a:p>
        </p:txBody>
      </p:sp>
      <p:sp>
        <p:nvSpPr>
          <p:cNvPr id="31" name="Text 2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PROGRESS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MEASURED ON PRODUCTION FLEETS</a:t>
            </a:r>
            <a:endParaRPr lang="en-US" sz="2800" dirty="0"/>
          </a:p>
        </p:txBody>
      </p:sp>
      <p:sp>
        <p:nvSpPr>
          <p:cNvPr id="5" name="Text 3"/>
          <p:cNvSpPr/>
          <p:nvPr/>
        </p:nvSpPr>
        <p:spPr>
          <a:xfrm>
            <a:off x="812800" y="1816050"/>
            <a:ext cx="256387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153</a:t>
            </a:r>
            <a:endParaRPr lang="en-US" sz="6000" dirty="0"/>
          </a:p>
        </p:txBody>
      </p:sp>
      <p:sp>
        <p:nvSpPr>
          <p:cNvPr id="6" name="Text 4"/>
          <p:cNvSpPr/>
          <p:nvPr/>
        </p:nvSpPr>
        <p:spPr>
          <a:xfrm>
            <a:off x="812800" y="2679650"/>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BMCs across two sites</a:t>
            </a:r>
            <a:endParaRPr lang="en-US" sz="1200" dirty="0"/>
          </a:p>
        </p:txBody>
      </p:sp>
      <p:sp>
        <p:nvSpPr>
          <p:cNvPr id="7" name="Text 5"/>
          <p:cNvSpPr/>
          <p:nvPr/>
        </p:nvSpPr>
        <p:spPr>
          <a:xfrm>
            <a:off x="3505200" y="1816050"/>
            <a:ext cx="256387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3</a:t>
            </a:r>
            <a:endParaRPr lang="en-US" sz="6000" dirty="0"/>
          </a:p>
        </p:txBody>
      </p:sp>
      <p:sp>
        <p:nvSpPr>
          <p:cNvPr id="8" name="Text 6"/>
          <p:cNvSpPr/>
          <p:nvPr/>
        </p:nvSpPr>
        <p:spPr>
          <a:xfrm>
            <a:off x="3505200" y="2679650"/>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server platforms, two OEMs</a:t>
            </a:r>
            <a:endParaRPr lang="en-US" sz="1200" dirty="0"/>
          </a:p>
        </p:txBody>
      </p:sp>
      <p:sp>
        <p:nvSpPr>
          <p:cNvPr id="9" name="Text 7"/>
          <p:cNvSpPr/>
          <p:nvPr/>
        </p:nvSpPr>
        <p:spPr>
          <a:xfrm>
            <a:off x="6197600" y="1816050"/>
            <a:ext cx="256387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148k</a:t>
            </a:r>
            <a:endParaRPr lang="en-US" sz="6000" dirty="0"/>
          </a:p>
        </p:txBody>
      </p:sp>
      <p:sp>
        <p:nvSpPr>
          <p:cNvPr id="10" name="Text 8"/>
          <p:cNvSpPr/>
          <p:nvPr/>
        </p:nvSpPr>
        <p:spPr>
          <a:xfrm>
            <a:off x="6197600" y="2679650"/>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active series in Thanos</a:t>
            </a:r>
            <a:endParaRPr lang="en-US" sz="1200" dirty="0"/>
          </a:p>
        </p:txBody>
      </p:sp>
      <p:sp>
        <p:nvSpPr>
          <p:cNvPr id="11" name="Text 9"/>
          <p:cNvSpPr/>
          <p:nvPr/>
        </p:nvSpPr>
        <p:spPr>
          <a:xfrm>
            <a:off x="8890000" y="1816050"/>
            <a:ext cx="2563876"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0</a:t>
            </a:r>
            <a:endParaRPr lang="en-US" sz="6000" dirty="0"/>
          </a:p>
        </p:txBody>
      </p:sp>
      <p:sp>
        <p:nvSpPr>
          <p:cNvPr id="12" name="Text 10"/>
          <p:cNvSpPr/>
          <p:nvPr/>
        </p:nvSpPr>
        <p:spPr>
          <a:xfrm>
            <a:off x="8890000" y="2679650"/>
            <a:ext cx="256387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probe errors on any fleet</a:t>
            </a:r>
            <a:endParaRPr lang="en-US" sz="12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825500" y="4404717"/>
          <a:ext cx="10553700" cy="1437283"/>
        </p:xfrm>
        <a:graphic>
          <a:graphicData uri="http://schemas.openxmlformats.org/drawingml/2006/table">
            <a:tbl>
              <a:tblPr/>
              <a:tblGrid>
                <a:gridCol w="1477518"/>
                <a:gridCol w="3166110"/>
                <a:gridCol w="844296"/>
                <a:gridCol w="2743962"/>
                <a:gridCol w="1160907"/>
                <a:gridCol w="1160907"/>
              </a:tblGrid>
              <a:tr h="359321">
                <a:tc>
                  <a:txBody>
                    <a:bodyPr/>
                    <a:lstStyle/>
                    <a:p>
                      <a:pP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Fleet</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Platform</a:t>
                      </a:r>
                      <a:endParaRPr lang="en-US" sz="1300" dirty="0">
                        <a:latin typeface="Open Sans" charset="0"/>
                        <a:ea typeface="Open Sans" charset="0"/>
                        <a:cs typeface="Open Sans" charset="0"/>
                      </a:endParaRPr>
                    </a:p>
                  </a:txBody>
                  <a:tcPr marL="57785" marR="57785" marT="57785" marB="57785"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BMCs</a:t>
                      </a:r>
                      <a:endParaRPr lang="en-US" sz="1300" dirty="0">
                        <a:latin typeface="Open Sans" charset="0"/>
                        <a:ea typeface="Open Sans" charset="0"/>
                        <a:cs typeface="Open Sans" charset="0"/>
                      </a:endParaRPr>
                    </a:p>
                  </a:txBody>
                  <a:tcPr marL="57785" marR="57785" marT="57785" marB="57785"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OOB coverage</a:t>
                      </a:r>
                      <a:endParaRPr lang="en-US" sz="1300" dirty="0">
                        <a:latin typeface="Open Sans" charset="0"/>
                        <a:ea typeface="Open Sans" charset="0"/>
                        <a:cs typeface="Open Sans" charset="0"/>
                      </a:endParaRPr>
                    </a:p>
                  </a:txBody>
                  <a:tcPr marL="57785" marR="57785" marT="57785" marB="57785"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Series/node</a:t>
                      </a:r>
                      <a:endParaRPr lang="en-US" sz="1300" dirty="0">
                        <a:latin typeface="Open Sans" charset="0"/>
                        <a:ea typeface="Open Sans" charset="0"/>
                        <a:cs typeface="Open Sans" charset="0"/>
                      </a:endParaRPr>
                    </a:p>
                  </a:txBody>
                  <a:tcPr marL="57785" marR="57785" marT="57785" marB="57785"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820"/>
                        </a:lnSpc>
                        <a:buNone/>
                      </a:pPr>
                      <a:r>
                        <a:rPr lang="en-US" sz="1300" b="1" dirty="0">
                          <a:solidFill>
                            <a:srgbClr val="19194D"/>
                          </a:solidFill>
                          <a:latin typeface="Open Sans" pitchFamily="34" charset="0"/>
                          <a:ea typeface="Open Sans" pitchFamily="34" charset="-122"/>
                          <a:cs typeface="Open Sans" pitchFamily="34" charset="-120"/>
                        </a:rPr>
                        <a:t>Probe p50</a:t>
                      </a:r>
                      <a:endParaRPr lang="en-US" sz="1300" dirty="0">
                        <a:latin typeface="Open Sans" charset="0"/>
                        <a:ea typeface="Open Sans" charset="0"/>
                        <a:cs typeface="Open Sans" charset="0"/>
                      </a:endParaRPr>
                    </a:p>
                  </a:txBody>
                  <a:tcPr marL="57785" marR="57785" marT="57785" marB="57785"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r>
              <a:tr h="359321">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Site A · A1</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Supermicro HGX B200</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128</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128/128 BMC · 127/128 HMC</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996</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1.7 s</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59321">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Site B · B1</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Supermicro HGX B200</a:t>
                      </a:r>
                      <a:endParaRPr lang="en-US" sz="1300" dirty="0">
                        <a:latin typeface="Open Sans" charset="0"/>
                        <a:ea typeface="Open Sans" charset="0"/>
                        <a:cs typeface="Open Sans" charset="0"/>
                      </a:endParaRPr>
                    </a:p>
                  </a:txBody>
                  <a:tcPr marL="57785" marR="57785" marT="57785" marB="57785"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15</a:t>
                      </a:r>
                      <a:endParaRPr lang="en-US" sz="1300" dirty="0">
                        <a:latin typeface="Open Sans" charset="0"/>
                        <a:ea typeface="Open Sans" charset="0"/>
                        <a:cs typeface="Open Sans" charset="0"/>
                      </a:endParaRPr>
                    </a:p>
                  </a:txBody>
                  <a:tcPr marL="57785" marR="57785" marT="57785" marB="57785"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15/15 · 14 days continuous</a:t>
                      </a:r>
                      <a:endParaRPr lang="en-US" sz="1300" dirty="0">
                        <a:latin typeface="Open Sans" charset="0"/>
                        <a:ea typeface="Open Sans" charset="0"/>
                        <a:cs typeface="Open Sans" charset="0"/>
                      </a:endParaRPr>
                    </a:p>
                  </a:txBody>
                  <a:tcPr marL="57785" marR="57785" marT="57785" marB="57785"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1,062</a:t>
                      </a:r>
                      <a:endParaRPr lang="en-US" sz="1300" dirty="0">
                        <a:latin typeface="Open Sans" charset="0"/>
                        <a:ea typeface="Open Sans" charset="0"/>
                        <a:cs typeface="Open Sans" charset="0"/>
                      </a:endParaRPr>
                    </a:p>
                  </a:txBody>
                  <a:tcPr marL="57785" marR="57785" marT="57785" marB="57785"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1.8 s</a:t>
                      </a:r>
                      <a:endParaRPr lang="en-US" sz="1300" dirty="0">
                        <a:latin typeface="Open Sans" charset="0"/>
                        <a:ea typeface="Open Sans" charset="0"/>
                        <a:cs typeface="Open Sans" charset="0"/>
                      </a:endParaRPr>
                    </a:p>
                  </a:txBody>
                  <a:tcPr marL="57785" marR="57785" marT="57785" marB="57785"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59321">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Site B · B2</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Dell XE9680 H100 · iDRAC9 7.20</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10</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10/10 · no HMC by design</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432</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820"/>
                        </a:lnSpc>
                        <a:buNone/>
                      </a:pPr>
                      <a:r>
                        <a:rPr lang="en-US" sz="1300" dirty="0">
                          <a:solidFill>
                            <a:srgbClr val="5F6062"/>
                          </a:solidFill>
                          <a:latin typeface="Open Sans" pitchFamily="34" charset="0"/>
                          <a:ea typeface="Open Sans" pitchFamily="34" charset="-122"/>
                          <a:cs typeface="Open Sans" pitchFamily="34" charset="-120"/>
                        </a:rPr>
                        <a:t>6.7 s</a:t>
                      </a:r>
                      <a:endParaRPr lang="en-US" sz="1300" dirty="0">
                        <a:latin typeface="Open Sans" charset="0"/>
                        <a:ea typeface="Open Sans" charset="0"/>
                        <a:cs typeface="Open Sans" charset="0"/>
                      </a:endParaRPr>
                    </a:p>
                  </a:txBody>
                  <a:tcPr marL="57785" marR="57785" marT="57785" marB="57785"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bl>
          </a:graphicData>
        </a:graphic>
      </p:graphicFrame>
      <p:sp>
        <p:nvSpPr>
          <p:cNvPr id="14" name="Text 1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Source: Thanos PromQL at both sites, 2026-09-20 · GET-only exporter, read-only BMC accounts</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PROGRESS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FOUND OUT-OF-BAND, NO HOST AGENT</a:t>
            </a:r>
            <a:endParaRPr lang="en-US" sz="2800" dirty="0"/>
          </a:p>
        </p:txBody>
      </p:sp>
      <p:sp>
        <p:nvSpPr>
          <p:cNvPr id="5" name="Shape 3"/>
          <p:cNvSpPr/>
          <p:nvPr/>
        </p:nvSpPr>
        <p:spPr>
          <a:xfrm>
            <a:off x="812800" y="1816050"/>
            <a:ext cx="2527300" cy="1936750"/>
          </a:xfrm>
          <a:prstGeom prst="roundRect">
            <a:avLst>
              <a:gd name="adj" fmla="val 1967"/>
            </a:avLst>
          </a:prstGeom>
          <a:solidFill>
            <a:srgbClr val="F5F7F2"/>
          </a:solidFill>
          <a:ln/>
        </p:spPr>
      </p:sp>
      <p:sp>
        <p:nvSpPr>
          <p:cNvPr id="6" name="Shape 4"/>
          <p:cNvSpPr/>
          <p:nvPr/>
        </p:nvSpPr>
        <p:spPr>
          <a:xfrm>
            <a:off x="812800" y="1816050"/>
            <a:ext cx="2527300" cy="1936750"/>
          </a:xfrm>
          <a:custGeom>
            <a:avLst/>
            <a:gdLst/>
            <a:ahLst/>
            <a:cxnLst/>
            <a:rect l="l" t="t" r="r" b="b"/>
            <a:pathLst>
              <a:path w="2527300" h="193675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7" name="Text 5"/>
          <p:cNvSpPr/>
          <p:nvPr/>
        </p:nvSpPr>
        <p:spPr>
          <a:xfrm>
            <a:off x="1016000" y="205735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a:t>
            </a:r>
            <a:endParaRPr lang="en-US" sz="6000" dirty="0"/>
          </a:p>
        </p:txBody>
      </p:sp>
      <p:sp>
        <p:nvSpPr>
          <p:cNvPr id="8" name="Text 6"/>
          <p:cNvSpPr/>
          <p:nvPr/>
        </p:nvSpPr>
        <p:spPr>
          <a:xfrm>
            <a:off x="1016000" y="297175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HGX tray detached: host off, 0/34 parts</a:t>
            </a:r>
            <a:endParaRPr lang="en-US" sz="1400" dirty="0"/>
          </a:p>
        </p:txBody>
      </p:sp>
      <p:sp>
        <p:nvSpPr>
          <p:cNvPr id="9" name="Shape 7"/>
          <p:cNvSpPr/>
          <p:nvPr/>
        </p:nvSpPr>
        <p:spPr>
          <a:xfrm>
            <a:off x="3492500" y="1816050"/>
            <a:ext cx="2527300" cy="1936750"/>
          </a:xfrm>
          <a:prstGeom prst="roundRect">
            <a:avLst>
              <a:gd name="adj" fmla="val 1967"/>
            </a:avLst>
          </a:prstGeom>
          <a:solidFill>
            <a:srgbClr val="F5F7F2"/>
          </a:solidFill>
          <a:ln/>
        </p:spPr>
      </p:sp>
      <p:sp>
        <p:nvSpPr>
          <p:cNvPr id="10" name="Shape 8"/>
          <p:cNvSpPr/>
          <p:nvPr/>
        </p:nvSpPr>
        <p:spPr>
          <a:xfrm>
            <a:off x="3492500" y="1816050"/>
            <a:ext cx="2527300" cy="1936750"/>
          </a:xfrm>
          <a:custGeom>
            <a:avLst/>
            <a:gdLst/>
            <a:ahLst/>
            <a:cxnLst/>
            <a:rect l="l" t="t" r="r" b="b"/>
            <a:pathLst>
              <a:path w="2527300" h="193675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11" name="Text 9"/>
          <p:cNvSpPr/>
          <p:nvPr/>
        </p:nvSpPr>
        <p:spPr>
          <a:xfrm>
            <a:off x="3695700" y="205735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13</a:t>
            </a:r>
            <a:endParaRPr lang="en-US" sz="6000" dirty="0"/>
          </a:p>
        </p:txBody>
      </p:sp>
      <p:sp>
        <p:nvSpPr>
          <p:cNvPr id="12" name="Text 10"/>
          <p:cNvSpPr/>
          <p:nvPr/>
        </p:nvSpPr>
        <p:spPr>
          <a:xfrm>
            <a:off x="3695700" y="297175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dead PSUs on 11 nodes, 8 in one rack</a:t>
            </a:r>
            <a:endParaRPr lang="en-US" sz="1400" dirty="0"/>
          </a:p>
        </p:txBody>
      </p:sp>
      <p:sp>
        <p:nvSpPr>
          <p:cNvPr id="13" name="Shape 11"/>
          <p:cNvSpPr/>
          <p:nvPr/>
        </p:nvSpPr>
        <p:spPr>
          <a:xfrm>
            <a:off x="6172200" y="1816050"/>
            <a:ext cx="2527300" cy="1936750"/>
          </a:xfrm>
          <a:prstGeom prst="roundRect">
            <a:avLst>
              <a:gd name="adj" fmla="val 1967"/>
            </a:avLst>
          </a:prstGeom>
          <a:solidFill>
            <a:srgbClr val="F5F7F2"/>
          </a:solidFill>
          <a:ln/>
        </p:spPr>
      </p:sp>
      <p:sp>
        <p:nvSpPr>
          <p:cNvPr id="14" name="Shape 12"/>
          <p:cNvSpPr/>
          <p:nvPr/>
        </p:nvSpPr>
        <p:spPr>
          <a:xfrm>
            <a:off x="6172200" y="1816050"/>
            <a:ext cx="2527300" cy="1936750"/>
          </a:xfrm>
          <a:custGeom>
            <a:avLst/>
            <a:gdLst/>
            <a:ahLst/>
            <a:cxnLst/>
            <a:rect l="l" t="t" r="r" b="b"/>
            <a:pathLst>
              <a:path w="2527300" h="193675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15" name="Text 13"/>
          <p:cNvSpPr/>
          <p:nvPr/>
        </p:nvSpPr>
        <p:spPr>
          <a:xfrm>
            <a:off x="6375400" y="205735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9</a:t>
            </a:r>
            <a:endParaRPr lang="en-US" sz="6000" dirty="0"/>
          </a:p>
        </p:txBody>
      </p:sp>
      <p:sp>
        <p:nvSpPr>
          <p:cNvPr id="16" name="Text 14"/>
          <p:cNvSpPr/>
          <p:nvPr/>
        </p:nvSpPr>
        <p:spPr>
          <a:xfrm>
            <a:off x="6375400" y="297175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GPUs at 0 PCIe lanes, still Enabled/OK</a:t>
            </a:r>
            <a:endParaRPr lang="en-US" sz="1400" dirty="0"/>
          </a:p>
        </p:txBody>
      </p:sp>
      <p:sp>
        <p:nvSpPr>
          <p:cNvPr id="17" name="Shape 15"/>
          <p:cNvSpPr/>
          <p:nvPr/>
        </p:nvSpPr>
        <p:spPr>
          <a:xfrm>
            <a:off x="8851900" y="1816050"/>
            <a:ext cx="2527300" cy="1936750"/>
          </a:xfrm>
          <a:prstGeom prst="roundRect">
            <a:avLst>
              <a:gd name="adj" fmla="val 1967"/>
            </a:avLst>
          </a:prstGeom>
          <a:solidFill>
            <a:srgbClr val="F5F7F2"/>
          </a:solidFill>
          <a:ln/>
        </p:spPr>
      </p:sp>
      <p:sp>
        <p:nvSpPr>
          <p:cNvPr id="18" name="Shape 16"/>
          <p:cNvSpPr/>
          <p:nvPr/>
        </p:nvSpPr>
        <p:spPr>
          <a:xfrm>
            <a:off x="8851900" y="1816050"/>
            <a:ext cx="2527300" cy="1936750"/>
          </a:xfrm>
          <a:custGeom>
            <a:avLst/>
            <a:gdLst/>
            <a:ahLst/>
            <a:cxnLst/>
            <a:rect l="l" t="t" r="r" b="b"/>
            <a:pathLst>
              <a:path w="2527300" h="193675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19" name="Text 17"/>
          <p:cNvSpPr/>
          <p:nvPr/>
        </p:nvSpPr>
        <p:spPr>
          <a:xfrm>
            <a:off x="9055100" y="205735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2</a:t>
            </a:r>
            <a:endParaRPr lang="en-US" sz="6000" dirty="0"/>
          </a:p>
        </p:txBody>
      </p:sp>
      <p:sp>
        <p:nvSpPr>
          <p:cNvPr id="20" name="Text 18"/>
          <p:cNvSpPr/>
          <p:nvPr/>
        </p:nvSpPr>
        <p:spPr>
          <a:xfrm>
            <a:off x="9055100" y="297175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GPUs with no HBM row-remap capacity left</a:t>
            </a:r>
            <a:endParaRPr lang="en-US" sz="1400" dirty="0"/>
          </a:p>
        </p:txBody>
      </p:sp>
      <p:sp>
        <p:nvSpPr>
          <p:cNvPr id="21" name="Shape 19"/>
          <p:cNvSpPr/>
          <p:nvPr/>
        </p:nvSpPr>
        <p:spPr>
          <a:xfrm>
            <a:off x="812800" y="3905200"/>
            <a:ext cx="2527300" cy="1936800"/>
          </a:xfrm>
          <a:prstGeom prst="roundRect">
            <a:avLst>
              <a:gd name="adj" fmla="val 1967"/>
            </a:avLst>
          </a:prstGeom>
          <a:solidFill>
            <a:srgbClr val="F5F7F2"/>
          </a:solidFill>
          <a:ln/>
        </p:spPr>
      </p:sp>
      <p:sp>
        <p:nvSpPr>
          <p:cNvPr id="22" name="Shape 20"/>
          <p:cNvSpPr/>
          <p:nvPr/>
        </p:nvSpPr>
        <p:spPr>
          <a:xfrm>
            <a:off x="812800" y="3905200"/>
            <a:ext cx="2527300" cy="1936800"/>
          </a:xfrm>
          <a:custGeom>
            <a:avLst/>
            <a:gdLst/>
            <a:ahLst/>
            <a:cxnLst/>
            <a:rect l="l" t="t" r="r" b="b"/>
            <a:pathLst>
              <a:path w="2527300" h="193680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23" name="Text 21"/>
          <p:cNvSpPr/>
          <p:nvPr/>
        </p:nvSpPr>
        <p:spPr>
          <a:xfrm>
            <a:off x="1016000" y="414650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1</a:t>
            </a:r>
            <a:endParaRPr lang="en-US" sz="6000" dirty="0"/>
          </a:p>
        </p:txBody>
      </p:sp>
      <p:sp>
        <p:nvSpPr>
          <p:cNvPr id="24" name="Text 22"/>
          <p:cNvSpPr/>
          <p:nvPr/>
        </p:nvSpPr>
        <p:spPr>
          <a:xfrm>
            <a:off x="1016000" y="506090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GPU with lifetime uncorrectable HBM ECC</a:t>
            </a:r>
            <a:endParaRPr lang="en-US" sz="1400" dirty="0"/>
          </a:p>
        </p:txBody>
      </p:sp>
      <p:sp>
        <p:nvSpPr>
          <p:cNvPr id="25" name="Shape 23"/>
          <p:cNvSpPr/>
          <p:nvPr/>
        </p:nvSpPr>
        <p:spPr>
          <a:xfrm>
            <a:off x="3492500" y="3905200"/>
            <a:ext cx="2527300" cy="1936800"/>
          </a:xfrm>
          <a:prstGeom prst="roundRect">
            <a:avLst>
              <a:gd name="adj" fmla="val 1967"/>
            </a:avLst>
          </a:prstGeom>
          <a:solidFill>
            <a:srgbClr val="F5F7F2"/>
          </a:solidFill>
          <a:ln/>
        </p:spPr>
      </p:sp>
      <p:sp>
        <p:nvSpPr>
          <p:cNvPr id="26" name="Shape 24"/>
          <p:cNvSpPr/>
          <p:nvPr/>
        </p:nvSpPr>
        <p:spPr>
          <a:xfrm>
            <a:off x="3492500" y="3905200"/>
            <a:ext cx="2527300" cy="1936800"/>
          </a:xfrm>
          <a:custGeom>
            <a:avLst/>
            <a:gdLst/>
            <a:ahLst/>
            <a:cxnLst/>
            <a:rect l="l" t="t" r="r" b="b"/>
            <a:pathLst>
              <a:path w="2527300" h="193680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27" name="Text 25"/>
          <p:cNvSpPr/>
          <p:nvPr/>
        </p:nvSpPr>
        <p:spPr>
          <a:xfrm>
            <a:off x="3695700" y="414650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978</a:t>
            </a:r>
            <a:endParaRPr lang="en-US" sz="6000" dirty="0"/>
          </a:p>
        </p:txBody>
      </p:sp>
      <p:sp>
        <p:nvSpPr>
          <p:cNvPr id="28" name="Text 26"/>
          <p:cNvSpPr/>
          <p:nvPr/>
        </p:nvSpPr>
        <p:spPr>
          <a:xfrm>
            <a:off x="3695700" y="506090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lifetime NVSwitch link-downs, one switch</a:t>
            </a:r>
            <a:endParaRPr lang="en-US" sz="1400" dirty="0"/>
          </a:p>
        </p:txBody>
      </p:sp>
      <p:sp>
        <p:nvSpPr>
          <p:cNvPr id="29" name="Shape 27"/>
          <p:cNvSpPr/>
          <p:nvPr/>
        </p:nvSpPr>
        <p:spPr>
          <a:xfrm>
            <a:off x="6172200" y="3905200"/>
            <a:ext cx="2527300" cy="1936800"/>
          </a:xfrm>
          <a:prstGeom prst="roundRect">
            <a:avLst>
              <a:gd name="adj" fmla="val 1967"/>
            </a:avLst>
          </a:prstGeom>
          <a:solidFill>
            <a:srgbClr val="F5F7F2"/>
          </a:solidFill>
          <a:ln/>
        </p:spPr>
      </p:sp>
      <p:sp>
        <p:nvSpPr>
          <p:cNvPr id="30" name="Shape 28"/>
          <p:cNvSpPr/>
          <p:nvPr/>
        </p:nvSpPr>
        <p:spPr>
          <a:xfrm>
            <a:off x="6172200" y="3905200"/>
            <a:ext cx="2527300" cy="1936800"/>
          </a:xfrm>
          <a:custGeom>
            <a:avLst/>
            <a:gdLst/>
            <a:ahLst/>
            <a:cxnLst/>
            <a:rect l="l" t="t" r="r" b="b"/>
            <a:pathLst>
              <a:path w="2527300" h="193680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31" name="Text 29"/>
          <p:cNvSpPr/>
          <p:nvPr/>
        </p:nvSpPr>
        <p:spPr>
          <a:xfrm>
            <a:off x="6375400" y="414650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3</a:t>
            </a:r>
            <a:endParaRPr lang="en-US" sz="6000" dirty="0"/>
          </a:p>
        </p:txBody>
      </p:sp>
      <p:sp>
        <p:nvSpPr>
          <p:cNvPr id="32" name="Text 30"/>
          <p:cNvSpPr/>
          <p:nvPr/>
        </p:nvSpPr>
        <p:spPr>
          <a:xfrm>
            <a:off x="6375400" y="506090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HMC firmware bands mid-rollout</a:t>
            </a:r>
            <a:endParaRPr lang="en-US" sz="1400" dirty="0"/>
          </a:p>
        </p:txBody>
      </p:sp>
      <p:sp>
        <p:nvSpPr>
          <p:cNvPr id="33" name="Shape 31"/>
          <p:cNvSpPr/>
          <p:nvPr/>
        </p:nvSpPr>
        <p:spPr>
          <a:xfrm>
            <a:off x="8851900" y="3905200"/>
            <a:ext cx="2527300" cy="1936800"/>
          </a:xfrm>
          <a:prstGeom prst="roundRect">
            <a:avLst>
              <a:gd name="adj" fmla="val 1967"/>
            </a:avLst>
          </a:prstGeom>
          <a:solidFill>
            <a:srgbClr val="F5F7F2"/>
          </a:solidFill>
          <a:ln/>
        </p:spPr>
      </p:sp>
      <p:sp>
        <p:nvSpPr>
          <p:cNvPr id="34" name="Shape 32"/>
          <p:cNvSpPr/>
          <p:nvPr/>
        </p:nvSpPr>
        <p:spPr>
          <a:xfrm>
            <a:off x="8851900" y="3905200"/>
            <a:ext cx="2527300" cy="1936800"/>
          </a:xfrm>
          <a:custGeom>
            <a:avLst/>
            <a:gdLst/>
            <a:ahLst/>
            <a:cxnLst/>
            <a:rect l="l" t="t" r="r" b="b"/>
            <a:pathLst>
              <a:path w="2527300" h="1936800">
                <a:moveTo>
                  <a:pt x="0" y="38100"/>
                </a:moveTo>
                <a:lnTo>
                  <a:pt x="0" y="38100"/>
                </a:lnTo>
                <a:arcTo hR="38100" wR="38100" stAng="10800000" swAng="5400000"/>
                <a:lnTo>
                  <a:pt x="2489200" y="0"/>
                </a:lnTo>
                <a:arcTo hR="38100" wR="38100" stAng="16200000" swAng="5400000"/>
                <a:lnTo>
                  <a:pt x="2527300" y="38100"/>
                </a:lnTo>
                <a:lnTo>
                  <a:pt x="0" y="38100"/>
                </a:lnTo>
                <a:close/>
              </a:path>
            </a:pathLst>
          </a:custGeom>
          <a:solidFill>
            <a:srgbClr val="8DC63F"/>
          </a:solidFill>
          <a:ln/>
        </p:spPr>
      </p:sp>
      <p:sp>
        <p:nvSpPr>
          <p:cNvPr id="35" name="Text 33"/>
          <p:cNvSpPr/>
          <p:nvPr/>
        </p:nvSpPr>
        <p:spPr>
          <a:xfrm>
            <a:off x="9055100" y="4146500"/>
            <a:ext cx="2184527"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19194D"/>
                </a:solidFill>
                <a:latin typeface="Open Sans" pitchFamily="34" charset="0"/>
                <a:ea typeface="Open Sans" pitchFamily="34" charset="-122"/>
                <a:cs typeface="Open Sans" pitchFamily="34" charset="-120"/>
              </a:rPr>
              <a:t>555</a:t>
            </a:r>
            <a:endParaRPr lang="en-US" sz="6000" dirty="0"/>
          </a:p>
        </p:txBody>
      </p:sp>
      <p:sp>
        <p:nvSpPr>
          <p:cNvPr id="36" name="Text 34"/>
          <p:cNvSpPr/>
          <p:nvPr/>
        </p:nvSpPr>
        <p:spPr>
          <a:xfrm>
            <a:off x="9055100" y="5060900"/>
            <a:ext cx="2184527" cy="505420"/>
          </a:xfrm>
          <a:prstGeom prst="rect">
            <a:avLst/>
          </a:prstGeom>
          <a:noFill/>
          <a:ln/>
        </p:spPr>
        <p:txBody>
          <a:bodyPr wrap="square" lIns="0" tIns="0" rIns="0" bIns="0" rtlCol="0" anchor="t">
            <a:normAutofit/>
          </a:bodyPr>
          <a:lstStyle/>
          <a:p>
            <a:pPr algn="l" indent="0" marL="0">
              <a:lnSpc>
                <a:spcPts val="1890"/>
              </a:lnSpc>
              <a:buNone/>
            </a:pPr>
            <a:r>
              <a:rPr lang="en-US" sz="1400" b="1" dirty="0">
                <a:solidFill>
                  <a:srgbClr val="19194D"/>
                </a:solidFill>
                <a:latin typeface="Open Sans" pitchFamily="34" charset="0"/>
                <a:ea typeface="Open Sans" pitchFamily="34" charset="-122"/>
                <a:cs typeface="Open Sans" pitchFamily="34" charset="-120"/>
              </a:rPr>
              <a:t>kW chassis power visible OOB at Site A</a:t>
            </a:r>
            <a:endParaRPr lang="en-US" sz="1400" dirty="0"/>
          </a:p>
        </p:txBody>
      </p:sp>
      <p:sp>
        <p:nvSpPr>
          <p:cNvPr id="37" name="Text 3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Live alerts and fleet state, 2026-09-20 · every signal from the profile's Mandatory set</a:t>
            </a:r>
            <a:endParaRPr lang="en-US" sz="1200" dirty="0"/>
          </a:p>
        </p:txBody>
      </p:sp>
      <p:sp>
        <p:nvSpPr>
          <p:cNvPr id="38" name="Text 36"/>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9194D"/>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8DC63F"/>
                </a:solidFill>
                <a:latin typeface="Open Sans" pitchFamily="34" charset="0"/>
                <a:ea typeface="Open Sans" pitchFamily="34" charset="-122"/>
                <a:cs typeface="Open Sans" pitchFamily="34" charset="-120"/>
              </a:rPr>
              <a:t>PROGRESS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FFFFFF"/>
                </a:solidFill>
                <a:latin typeface="Open Sans" pitchFamily="34" charset="0"/>
                <a:ea typeface="Open Sans" pitchFamily="34" charset="-122"/>
                <a:cs typeface="Open Sans" pitchFamily="34" charset="-120"/>
              </a:rPr>
              <a:t>THE FAILURE EVERY PATH MISSED</a:t>
            </a:r>
            <a:endParaRPr lang="en-US" sz="2800" dirty="0"/>
          </a:p>
        </p:txBody>
      </p:sp>
      <p:sp>
        <p:nvSpPr>
          <p:cNvPr id="5" name="Shape 3"/>
          <p:cNvSpPr/>
          <p:nvPr/>
        </p:nvSpPr>
        <p:spPr>
          <a:xfrm>
            <a:off x="812800" y="2237780"/>
            <a:ext cx="5181600" cy="2209701"/>
          </a:xfrm>
          <a:prstGeom prst="roundRect">
            <a:avLst>
              <a:gd name="adj" fmla="val 1724"/>
            </a:avLst>
          </a:prstGeom>
          <a:solidFill>
            <a:srgbClr val="262673"/>
          </a:solidFill>
          <a:ln/>
        </p:spPr>
      </p:sp>
      <p:sp>
        <p:nvSpPr>
          <p:cNvPr id="6" name="Text 4"/>
          <p:cNvSpPr/>
          <p:nvPr/>
        </p:nvSpPr>
        <p:spPr>
          <a:xfrm>
            <a:off x="1066800" y="249178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DC63F"/>
                </a:solidFill>
                <a:latin typeface="Open Sans" pitchFamily="34" charset="0"/>
                <a:ea typeface="Open Sans" pitchFamily="34" charset="-122"/>
                <a:cs typeface="Open Sans" pitchFamily="34" charset="-120"/>
              </a:rPr>
              <a:t>AUG 2026 · NODE A1-69</a:t>
            </a:r>
            <a:endParaRPr lang="en-US" sz="1200" dirty="0"/>
          </a:p>
        </p:txBody>
      </p:sp>
      <p:sp>
        <p:nvSpPr>
          <p:cNvPr id="7" name="Text 5"/>
          <p:cNvSpPr/>
          <p:nvPr/>
        </p:nvSpPr>
        <p:spPr>
          <a:xfrm>
            <a:off x="1066800" y="2781300"/>
            <a:ext cx="4813808"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9 days</a:t>
            </a:r>
            <a:endParaRPr lang="en-US" sz="6000" dirty="0"/>
          </a:p>
        </p:txBody>
      </p:sp>
      <p:sp>
        <p:nvSpPr>
          <p:cNvPr id="8" name="Text 6"/>
          <p:cNvSpPr/>
          <p:nvPr/>
        </p:nvSpPr>
        <p:spPr>
          <a:xfrm>
            <a:off x="1066800" y="3695700"/>
            <a:ext cx="481380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Undetected. The BMC stayed healthy while the HGX tray answered HTTP 503 on every path.</a:t>
            </a:r>
            <a:endParaRPr lang="en-US" sz="1400" dirty="0"/>
          </a:p>
        </p:txBody>
      </p:sp>
      <p:sp>
        <p:nvSpPr>
          <p:cNvPr id="9" name="Shape 7"/>
          <p:cNvSpPr/>
          <p:nvPr/>
        </p:nvSpPr>
        <p:spPr>
          <a:xfrm>
            <a:off x="6197600" y="2237780"/>
            <a:ext cx="5181600" cy="2209701"/>
          </a:xfrm>
          <a:prstGeom prst="roundRect">
            <a:avLst>
              <a:gd name="adj" fmla="val 1724"/>
            </a:avLst>
          </a:prstGeom>
          <a:solidFill>
            <a:srgbClr val="262673"/>
          </a:solidFill>
          <a:ln/>
        </p:spPr>
      </p:sp>
      <p:sp>
        <p:nvSpPr>
          <p:cNvPr id="10" name="Text 8"/>
          <p:cNvSpPr/>
          <p:nvPr/>
        </p:nvSpPr>
        <p:spPr>
          <a:xfrm>
            <a:off x="6451600" y="2491780"/>
            <a:ext cx="4813808"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8DC63F"/>
                </a:solidFill>
                <a:latin typeface="Open Sans" pitchFamily="34" charset="0"/>
                <a:ea typeface="Open Sans" pitchFamily="34" charset="-122"/>
                <a:cs typeface="Open Sans" pitchFamily="34" charset="-120"/>
              </a:rPr>
              <a:t>SEP 18, 2026 · NODE A1-17</a:t>
            </a:r>
            <a:endParaRPr lang="en-US" sz="1200" dirty="0"/>
          </a:p>
        </p:txBody>
      </p:sp>
      <p:sp>
        <p:nvSpPr>
          <p:cNvPr id="11" name="Text 9"/>
          <p:cNvSpPr/>
          <p:nvPr/>
        </p:nvSpPr>
        <p:spPr>
          <a:xfrm>
            <a:off x="6451600" y="2781300"/>
            <a:ext cx="4813808" cy="863600"/>
          </a:xfrm>
          <a:prstGeom prst="rect">
            <a:avLst/>
          </a:prstGeom>
          <a:noFill/>
          <a:ln/>
        </p:spPr>
        <p:txBody>
          <a:bodyPr wrap="square" lIns="0" tIns="0" rIns="0" bIns="0" rtlCol="0" anchor="t">
            <a:normAutofit/>
          </a:bodyPr>
          <a:lstStyle/>
          <a:p>
            <a:pPr algn="l" indent="0" marL="0">
              <a:lnSpc>
                <a:spcPts val="6600"/>
              </a:lnSpc>
              <a:buNone/>
            </a:pPr>
            <a:r>
              <a:rPr lang="en-US" sz="6000" b="1" dirty="0">
                <a:solidFill>
                  <a:srgbClr val="FFFFFF"/>
                </a:solidFill>
                <a:latin typeface="Open Sans" pitchFamily="34" charset="0"/>
                <a:ea typeface="Open Sans" pitchFamily="34" charset="-122"/>
                <a:cs typeface="Open Sans" pitchFamily="34" charset="-120"/>
              </a:rPr>
              <a:t>5 min</a:t>
            </a:r>
            <a:endParaRPr lang="en-US" sz="6000" dirty="0"/>
          </a:p>
        </p:txBody>
      </p:sp>
      <p:sp>
        <p:nvSpPr>
          <p:cNvPr id="12" name="Text 10"/>
          <p:cNvSpPr/>
          <p:nvPr/>
        </p:nvSpPr>
        <p:spPr>
          <a:xfrm>
            <a:off x="6451600" y="3695700"/>
            <a:ext cx="4813808"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E1E2F4"/>
                </a:solidFill>
                <a:latin typeface="Open Sans" pitchFamily="34" charset="0"/>
                <a:ea typeface="Open Sans" pitchFamily="34" charset="-122"/>
                <a:cs typeface="Open Sans" pitchFamily="34" charset="-120"/>
              </a:rPr>
              <a:t>Caught by out-of-band liveness: host off, 0 of 34 accelerator components answering.</a:t>
            </a:r>
            <a:endParaRPr lang="en-US" sz="1400" dirty="0"/>
          </a:p>
        </p:txBody>
      </p:sp>
      <p:sp>
        <p:nvSpPr>
          <p:cNvPr id="13" name="Text 11"/>
          <p:cNvSpPr/>
          <p:nvPr/>
        </p:nvSpPr>
        <p:spPr>
          <a:xfrm>
            <a:off x="812800" y="4803080"/>
            <a:ext cx="10883392" cy="642541"/>
          </a:xfrm>
          <a:prstGeom prst="rect">
            <a:avLst/>
          </a:prstGeom>
          <a:noFill/>
          <a:ln/>
        </p:spPr>
        <p:txBody>
          <a:bodyPr wrap="square" lIns="0" tIns="0" rIns="0" bIns="0" rtlCol="0" anchor="t">
            <a:normAutofit/>
          </a:bodyPr>
          <a:lstStyle/>
          <a:p>
            <a:pPr algn="l" indent="0" marL="0">
              <a:lnSpc>
                <a:spcPts val="2430"/>
              </a:lnSpc>
              <a:buNone/>
            </a:pPr>
            <a:r>
              <a:rPr lang="en-US" sz="1800" dirty="0">
                <a:solidFill>
                  <a:srgbClr val="FFFFFF"/>
                </a:solidFill>
                <a:latin typeface="Open Sans" pitchFamily="34" charset="0"/>
                <a:ea typeface="Open Sans" pitchFamily="34" charset="-122"/>
                <a:cs typeface="Open Sans" pitchFamily="34" charset="-120"/>
              </a:rPr>
              <a:t>Accelerator-subsystem liveness is now a Core item: subordinate Manager.Status.State, a FirmwareInventory census, and an AcceleratorSubsystemUnavailable message.</a:t>
            </a:r>
            <a:endParaRPr lang="en-US" sz="1800" dirty="0"/>
          </a:p>
        </p:txBody>
      </p:sp>
      <p:sp>
        <p:nvSpPr>
          <p:cNvPr id="14" name="Text 1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E1E2F4"/>
                </a:solidFill>
                <a:latin typeface="Open Sans" pitchFamily="34" charset="0"/>
                <a:ea typeface="Open Sans" pitchFamily="34" charset="-122"/>
                <a:cs typeface="Open Sans" pitchFamily="34" charset="-120"/>
              </a:rPr>
              <a:t>NEOCLOUD REDFISH PROFILE · DRAFT V0.6.0</a:t>
            </a:r>
            <a:endParaRPr lang="en-US" sz="1200" dirty="0"/>
          </a:p>
        </p:txBody>
      </p:sp>
      <p:sp>
        <p:nvSpPr>
          <p:cNvPr id="15"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E1E2F4"/>
                </a:solidFill>
                <a:latin typeface="Open Sans" pitchFamily="34" charset="0"/>
                <a:ea typeface="Open Sans" pitchFamily="34" charset="-122"/>
                <a:cs typeface="Open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PROGRESS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VALIDATOR RUNS ON REAL BMC TREES</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2575719"/>
          <a:ext cx="6083300" cy="2178943"/>
        </p:xfrm>
        <a:graphic>
          <a:graphicData uri="http://schemas.openxmlformats.org/drawingml/2006/table">
            <a:tbl>
              <a:tblPr/>
              <a:tblGrid>
                <a:gridCol w="2798318"/>
                <a:gridCol w="1094994"/>
                <a:gridCol w="1094994"/>
                <a:gridCol w="1094994"/>
              </a:tblGrid>
              <a:tr h="634901">
                <a:tc>
                  <a:txBody>
                    <a:bodyPr/>
                    <a:lstStyle/>
                    <a:p>
                      <a:pP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Profile · BMC</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Pass</a:t>
                      </a:r>
                      <a:endParaRPr lang="en-US" sz="1400" dirty="0">
                        <a:latin typeface="Open Sans" charset="0"/>
                        <a:ea typeface="Open Sans" charset="0"/>
                        <a:cs typeface="Open Sans" charset="0"/>
                      </a:endParaRPr>
                    </a:p>
                  </a:txBody>
                  <a:tcPr marL="62230" marR="62230" marT="62230" marB="6223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Fail</a:t>
                      </a:r>
                      <a:endParaRPr lang="en-US" sz="1400" dirty="0">
                        <a:latin typeface="Open Sans" charset="0"/>
                        <a:ea typeface="Open Sans" charset="0"/>
                        <a:cs typeface="Open Sans" charset="0"/>
                      </a:endParaRPr>
                    </a:p>
                  </a:txBody>
                  <a:tcPr marL="62230" marR="62230" marT="62230" marB="6223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algn="r" indent="0" marL="0">
                        <a:lnSpc>
                          <a:spcPts val="1960"/>
                        </a:lnSpc>
                        <a:buNone/>
                      </a:pPr>
                      <a:r>
                        <a:rPr lang="en-US" sz="1400" b="1" dirty="0">
                          <a:solidFill>
                            <a:srgbClr val="19194D"/>
                          </a:solidFill>
                          <a:latin typeface="Open Sans" pitchFamily="34" charset="0"/>
                          <a:ea typeface="Open Sans" pitchFamily="34" charset="-122"/>
                          <a:cs typeface="Open Sans" pitchFamily="34" charset="-120"/>
                        </a:rPr>
                        <a:t>Not tested</a:t>
                      </a:r>
                      <a:endParaRPr lang="en-US" sz="1400" dirty="0">
                        <a:latin typeface="Open Sans" charset="0"/>
                        <a:ea typeface="Open Sans" charset="0"/>
                        <a:cs typeface="Open Sans" charset="0"/>
                      </a:endParaRPr>
                    </a:p>
                  </a:txBody>
                  <a:tcPr marL="62230" marR="62230" marT="62230" marB="6223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r>
              <a:tr h="386011">
                <a:tc>
                  <a:txBody>
                    <a:bodyPr/>
                    <a:lstStyle/>
                    <a:p>
                      <a:pP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Platform · Dell</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675</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40</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78</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86011">
                <a:tc>
                  <a:txBody>
                    <a:bodyPr/>
                    <a:lstStyle/>
                    <a:p>
                      <a:pP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Platform · Supermicro</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48</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25</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26</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86011">
                <a:tc>
                  <a:txBody>
                    <a:bodyPr/>
                    <a:lstStyle/>
                    <a:p>
                      <a:pP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Accelerator · Dell</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7,107</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93</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98</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86011">
                <a:tc>
                  <a:txBody>
                    <a:bodyPr/>
                    <a:lstStyle/>
                    <a:p>
                      <a:pP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Accelerator · Supermicro</a:t>
                      </a:r>
                      <a:endParaRPr lang="en-US" sz="1400" dirty="0">
                        <a:latin typeface="Open Sans" charset="0"/>
                        <a:ea typeface="Open Sans" charset="0"/>
                        <a:cs typeface="Open Sans" charset="0"/>
                      </a:endParaRPr>
                    </a:p>
                  </a:txBody>
                  <a:tcPr marL="62230" marR="62230" marT="62230" marB="6223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54</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47</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algn="r" indent="0" marL="0">
                        <a:lnSpc>
                          <a:spcPts val="1960"/>
                        </a:lnSpc>
                        <a:buNone/>
                      </a:pPr>
                      <a:r>
                        <a:rPr lang="en-US" sz="1400" dirty="0">
                          <a:solidFill>
                            <a:srgbClr val="5F6062"/>
                          </a:solidFill>
                          <a:latin typeface="Open Sans" pitchFamily="34" charset="0"/>
                          <a:ea typeface="Open Sans" pitchFamily="34" charset="-122"/>
                          <a:cs typeface="Open Sans" pitchFamily="34" charset="-120"/>
                        </a:rPr>
                        <a:t>22</a:t>
                      </a:r>
                      <a:endParaRPr lang="en-US" sz="1400" dirty="0">
                        <a:latin typeface="Open Sans" charset="0"/>
                        <a:ea typeface="Open Sans" charset="0"/>
                        <a:cs typeface="Open Sans" charset="0"/>
                      </a:endParaRPr>
                    </a:p>
                  </a:txBody>
                  <a:tcPr marL="62230" marR="62230" marT="62230" marB="6223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bl>
          </a:graphicData>
        </a:graphic>
      </p:graphicFrame>
      <p:sp>
        <p:nvSpPr>
          <p:cNvPr id="6" name="Text 3"/>
          <p:cNvSpPr/>
          <p:nvPr/>
        </p:nvSpPr>
        <p:spPr>
          <a:xfrm>
            <a:off x="812800" y="4881662"/>
            <a:ext cx="627888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DMTF Redfish-Interop-Validator 3.0.0 · composed profile tree · --nooemcheck</a:t>
            </a:r>
            <a:endParaRPr lang="en-US" sz="1200" dirty="0"/>
          </a:p>
        </p:txBody>
      </p:sp>
      <p:sp>
        <p:nvSpPr>
          <p:cNvPr id="7" name="Shape 4"/>
          <p:cNvSpPr/>
          <p:nvPr/>
        </p:nvSpPr>
        <p:spPr>
          <a:xfrm>
            <a:off x="7315200" y="2249239"/>
            <a:ext cx="4064000" cy="1503561"/>
          </a:xfrm>
          <a:prstGeom prst="roundRect">
            <a:avLst>
              <a:gd name="adj" fmla="val 2534"/>
            </a:avLst>
          </a:prstGeom>
          <a:solidFill>
            <a:srgbClr val="F5F7F2"/>
          </a:solidFill>
          <a:ln/>
        </p:spPr>
      </p:sp>
      <p:sp>
        <p:nvSpPr>
          <p:cNvPr id="8" name="Shape 5"/>
          <p:cNvSpPr/>
          <p:nvPr/>
        </p:nvSpPr>
        <p:spPr>
          <a:xfrm>
            <a:off x="7315200" y="2249239"/>
            <a:ext cx="4064000" cy="1503561"/>
          </a:xfrm>
          <a:custGeom>
            <a:avLst/>
            <a:gdLst/>
            <a:ahLst/>
            <a:cxnLst/>
            <a:rect l="l" t="t" r="r" b="b"/>
            <a:pathLst>
              <a:path w="4064000" h="1503561">
                <a:moveTo>
                  <a:pt x="50800" y="1503561"/>
                </a:moveTo>
                <a:lnTo>
                  <a:pt x="38100" y="1503561"/>
                </a:lnTo>
                <a:arcTo hR="38100" wR="38100" stAng="5400000" swAng="5400000"/>
                <a:lnTo>
                  <a:pt x="0" y="38100"/>
                </a:lnTo>
                <a:arcTo hR="38100" wR="38100" stAng="10800000" swAng="5400000"/>
                <a:lnTo>
                  <a:pt x="50800" y="0"/>
                </a:lnTo>
                <a:lnTo>
                  <a:pt x="50800" y="1503561"/>
                </a:lnTo>
                <a:close/>
              </a:path>
            </a:pathLst>
          </a:custGeom>
          <a:solidFill>
            <a:srgbClr val="8DC63F"/>
          </a:solidFill>
          <a:ln/>
        </p:spPr>
      </p:sp>
      <p:sp>
        <p:nvSpPr>
          <p:cNvPr id="9" name="Text 6"/>
          <p:cNvSpPr/>
          <p:nvPr/>
        </p:nvSpPr>
        <p:spPr>
          <a:xfrm>
            <a:off x="7569200" y="2452439"/>
            <a:ext cx="371500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Read the fails right</a:t>
            </a:r>
            <a:endParaRPr lang="en-US" sz="1800" dirty="0"/>
          </a:p>
        </p:txBody>
      </p:sp>
      <p:sp>
        <p:nvSpPr>
          <p:cNvPr id="10" name="Text 7"/>
          <p:cNvSpPr/>
          <p:nvPr/>
        </p:nvSpPr>
        <p:spPr>
          <a:xfrm>
            <a:off x="7569200" y="2802930"/>
            <a:ext cx="371500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Most are resources the recording never fetched. Property-level fails are few, and real.</a:t>
            </a:r>
            <a:endParaRPr lang="en-US" sz="1400" dirty="0"/>
          </a:p>
        </p:txBody>
      </p:sp>
      <p:sp>
        <p:nvSpPr>
          <p:cNvPr id="11" name="Shape 8"/>
          <p:cNvSpPr/>
          <p:nvPr/>
        </p:nvSpPr>
        <p:spPr>
          <a:xfrm>
            <a:off x="7315200" y="3905200"/>
            <a:ext cx="4064000" cy="1503561"/>
          </a:xfrm>
          <a:prstGeom prst="roundRect">
            <a:avLst>
              <a:gd name="adj" fmla="val 2534"/>
            </a:avLst>
          </a:prstGeom>
          <a:solidFill>
            <a:srgbClr val="F5F7F2"/>
          </a:solidFill>
          <a:ln/>
        </p:spPr>
      </p:sp>
      <p:sp>
        <p:nvSpPr>
          <p:cNvPr id="12" name="Shape 9"/>
          <p:cNvSpPr/>
          <p:nvPr/>
        </p:nvSpPr>
        <p:spPr>
          <a:xfrm>
            <a:off x="7315200" y="3905200"/>
            <a:ext cx="4064000" cy="1503561"/>
          </a:xfrm>
          <a:custGeom>
            <a:avLst/>
            <a:gdLst/>
            <a:ahLst/>
            <a:cxnLst/>
            <a:rect l="l" t="t" r="r" b="b"/>
            <a:pathLst>
              <a:path w="4064000" h="1503561">
                <a:moveTo>
                  <a:pt x="50800" y="1503561"/>
                </a:moveTo>
                <a:lnTo>
                  <a:pt x="38100" y="1503561"/>
                </a:lnTo>
                <a:arcTo hR="38100" wR="38100" stAng="5400000" swAng="5400000"/>
                <a:lnTo>
                  <a:pt x="0" y="38100"/>
                </a:lnTo>
                <a:arcTo hR="38100" wR="38100" stAng="10800000" swAng="5400000"/>
                <a:lnTo>
                  <a:pt x="50800" y="0"/>
                </a:lnTo>
                <a:lnTo>
                  <a:pt x="50800" y="1503561"/>
                </a:lnTo>
                <a:close/>
              </a:path>
            </a:pathLst>
          </a:custGeom>
          <a:solidFill>
            <a:srgbClr val="8DC63F"/>
          </a:solidFill>
          <a:ln/>
        </p:spPr>
      </p:sp>
      <p:sp>
        <p:nvSpPr>
          <p:cNvPr id="13" name="Text 10"/>
          <p:cNvSpPr/>
          <p:nvPr/>
        </p:nvSpPr>
        <p:spPr>
          <a:xfrm>
            <a:off x="7569200" y="4108400"/>
            <a:ext cx="371500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7 upstream defects</a:t>
            </a:r>
            <a:endParaRPr lang="en-US" sz="1800" dirty="0"/>
          </a:p>
        </p:txBody>
      </p:sp>
      <p:sp>
        <p:nvSpPr>
          <p:cNvPr id="14" name="Text 11"/>
          <p:cNvSpPr/>
          <p:nvPr/>
        </p:nvSpPr>
        <p:spPr>
          <a:xfrm>
            <a:off x="7569200" y="4458891"/>
            <a:ext cx="371500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Found while validating. Two abort every run: a UBB 2.0.0 typo and a validator UseCaseType crash.</a:t>
            </a:r>
            <a:endParaRPr lang="en-US" sz="1400" dirty="0"/>
          </a:p>
        </p:txBody>
      </p:sp>
      <p:sp>
        <p:nvSpPr>
          <p:cNvPr id="15" name="Text 1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16" name="Text 13"/>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TWO SURFACES FAIL INDEPENDENTLY</a:t>
            </a:r>
            <a:endParaRPr lang="en-US" sz="2800" dirty="0"/>
          </a:p>
        </p:txBody>
      </p:sp>
      <p:sp>
        <p:nvSpPr>
          <p:cNvPr id="5" name="Shape 3"/>
          <p:cNvSpPr/>
          <p:nvPr/>
        </p:nvSpPr>
        <p:spPr>
          <a:xfrm>
            <a:off x="812800" y="1816050"/>
            <a:ext cx="5181600" cy="1127671"/>
          </a:xfrm>
          <a:prstGeom prst="roundRect">
            <a:avLst>
              <a:gd name="adj" fmla="val 3379"/>
            </a:avLst>
          </a:prstGeom>
          <a:solidFill>
            <a:srgbClr val="F5F7F2"/>
          </a:solidFill>
          <a:ln/>
        </p:spPr>
      </p:sp>
      <p:sp>
        <p:nvSpPr>
          <p:cNvPr id="6" name="Shape 4"/>
          <p:cNvSpPr/>
          <p:nvPr/>
        </p:nvSpPr>
        <p:spPr>
          <a:xfrm>
            <a:off x="812800" y="1816050"/>
            <a:ext cx="5181600" cy="1127671"/>
          </a:xfrm>
          <a:custGeom>
            <a:avLst/>
            <a:gdLst/>
            <a:ahLst/>
            <a:cxnLst/>
            <a:rect l="l" t="t" r="r" b="b"/>
            <a:pathLst>
              <a:path w="5181600" h="1127671">
                <a:moveTo>
                  <a:pt x="50800" y="1127671"/>
                </a:moveTo>
                <a:lnTo>
                  <a:pt x="38100" y="1127671"/>
                </a:lnTo>
                <a:arcTo hR="38100" wR="38100" stAng="5400000" swAng="5400000"/>
                <a:lnTo>
                  <a:pt x="0" y="38100"/>
                </a:lnTo>
                <a:arcTo hR="38100" wR="38100" stAng="10800000" swAng="5400000"/>
                <a:lnTo>
                  <a:pt x="50800" y="0"/>
                </a:lnTo>
                <a:lnTo>
                  <a:pt x="50800" y="1127671"/>
                </a:lnTo>
                <a:close/>
              </a:path>
            </a:pathLst>
          </a:custGeom>
          <a:solidFill>
            <a:srgbClr val="8DC63F"/>
          </a:solidFill>
          <a:ln/>
        </p:spPr>
      </p:sp>
      <p:sp>
        <p:nvSpPr>
          <p:cNvPr id="7" name="Text 5"/>
          <p:cNvSpPr/>
          <p:nvPr/>
        </p:nvSpPr>
        <p:spPr>
          <a:xfrm>
            <a:off x="1066800" y="1968450"/>
            <a:ext cx="486613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Host BMC · Platform</a:t>
            </a:r>
            <a:endParaRPr lang="en-US" sz="1800" dirty="0"/>
          </a:p>
        </p:txBody>
      </p:sp>
      <p:sp>
        <p:nvSpPr>
          <p:cNvPr id="8" name="Text 6"/>
          <p:cNvSpPr/>
          <p:nvPr/>
        </p:nvSpPr>
        <p:spPr>
          <a:xfrm>
            <a:off x="1066800" y="2293541"/>
            <a:ext cx="486613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DMTF-standard Redfish on every vendor: power, thermal, drives, DIMMs, CPUs.</a:t>
            </a:r>
            <a:endParaRPr lang="en-US" sz="1400" dirty="0"/>
          </a:p>
        </p:txBody>
      </p:sp>
      <p:sp>
        <p:nvSpPr>
          <p:cNvPr id="9" name="Shape 7"/>
          <p:cNvSpPr/>
          <p:nvPr/>
        </p:nvSpPr>
        <p:spPr>
          <a:xfrm>
            <a:off x="6197600" y="1816050"/>
            <a:ext cx="5181600" cy="1127671"/>
          </a:xfrm>
          <a:prstGeom prst="roundRect">
            <a:avLst>
              <a:gd name="adj" fmla="val 3379"/>
            </a:avLst>
          </a:prstGeom>
          <a:solidFill>
            <a:srgbClr val="F5F7F2"/>
          </a:solidFill>
          <a:ln/>
        </p:spPr>
      </p:sp>
      <p:sp>
        <p:nvSpPr>
          <p:cNvPr id="10" name="Shape 8"/>
          <p:cNvSpPr/>
          <p:nvPr/>
        </p:nvSpPr>
        <p:spPr>
          <a:xfrm>
            <a:off x="6197600" y="1816050"/>
            <a:ext cx="5181600" cy="1127671"/>
          </a:xfrm>
          <a:custGeom>
            <a:avLst/>
            <a:gdLst/>
            <a:ahLst/>
            <a:cxnLst/>
            <a:rect l="l" t="t" r="r" b="b"/>
            <a:pathLst>
              <a:path w="5181600" h="1127671">
                <a:moveTo>
                  <a:pt x="50800" y="1127671"/>
                </a:moveTo>
                <a:lnTo>
                  <a:pt x="38100" y="1127671"/>
                </a:lnTo>
                <a:arcTo hR="38100" wR="38100" stAng="5400000" swAng="5400000"/>
                <a:lnTo>
                  <a:pt x="0" y="38100"/>
                </a:lnTo>
                <a:arcTo hR="38100" wR="38100" stAng="10800000" swAng="5400000"/>
                <a:lnTo>
                  <a:pt x="50800" y="0"/>
                </a:lnTo>
                <a:lnTo>
                  <a:pt x="50800" y="1127671"/>
                </a:lnTo>
                <a:close/>
              </a:path>
            </a:pathLst>
          </a:custGeom>
          <a:solidFill>
            <a:srgbClr val="343895"/>
          </a:solidFill>
          <a:ln/>
        </p:spPr>
      </p:sp>
      <p:sp>
        <p:nvSpPr>
          <p:cNvPr id="11" name="Text 9"/>
          <p:cNvSpPr/>
          <p:nvPr/>
        </p:nvSpPr>
        <p:spPr>
          <a:xfrm>
            <a:off x="6451600" y="1968450"/>
            <a:ext cx="486613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GPU HMC · Accelerator</a:t>
            </a:r>
            <a:endParaRPr lang="en-US" sz="1800" dirty="0"/>
          </a:p>
        </p:txBody>
      </p:sp>
      <p:sp>
        <p:nvSpPr>
          <p:cNvPr id="12" name="Text 10"/>
          <p:cNvSpPr/>
          <p:nvPr/>
        </p:nvSpPr>
        <p:spPr>
          <a:xfrm>
            <a:off x="6451600" y="2293541"/>
            <a:ext cx="4866132"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NVIDIA HMC on the HGX baseboard: GPUs, HBM, NVLink. Reachable only if the BMC aggregates it.</a:t>
            </a:r>
            <a:endParaRPr lang="en-US" sz="1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825500" y="3210421"/>
          <a:ext cx="10553700" cy="1996083"/>
        </p:xfrm>
        <a:graphic>
          <a:graphicData uri="http://schemas.openxmlformats.org/drawingml/2006/table">
            <a:tbl>
              <a:tblPr/>
              <a:tblGrid>
                <a:gridCol w="2638425"/>
                <a:gridCol w="2638425"/>
                <a:gridCol w="2638425"/>
                <a:gridCol w="2638425"/>
              </a:tblGrid>
              <a:tr h="332680">
                <a:tc>
                  <a:txBody>
                    <a:bodyPr/>
                    <a:lstStyle/>
                    <a:p>
                      <a:pPr indent="0" marL="0">
                        <a:lnSpc>
                          <a:spcPts val="1680"/>
                        </a:lnSpc>
                        <a:buNone/>
                      </a:pP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Supermicro HGX B200</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Dell XE9680 · iDRAC9</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Lenovo SR680a V3 · XCC</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Platform tier</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Pass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Pass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Pass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Accelerator surface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HMC aggregated</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Own GPU model, OEM props</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Temp &amp; power only</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HBM ECC (LifeTime)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Present</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BA1A1A"/>
                          </a:solidFill>
                          <a:latin typeface="Open Sans" pitchFamily="34" charset="0"/>
                          <a:ea typeface="Open Sans" pitchFamily="34" charset="-122"/>
                          <a:cs typeface="Open Sans" pitchFamily="34" charset="-120"/>
                        </a:rPr>
                        <a:t>Absent</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BA1A1A"/>
                          </a:solidFill>
                          <a:latin typeface="Open Sans" pitchFamily="34" charset="0"/>
                          <a:ea typeface="Open Sans" pitchFamily="34" charset="-122"/>
                          <a:cs typeface="Open Sans" pitchFamily="34" charset="-120"/>
                        </a:rPr>
                        <a:t>No surface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NVLink as Port</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19 per GPU</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BA1A1A"/>
                          </a:solidFill>
                          <a:latin typeface="Open Sans" pitchFamily="34" charset="0"/>
                          <a:ea typeface="Open Sans" pitchFamily="34" charset="-122"/>
                          <a:cs typeface="Open Sans" pitchFamily="34" charset="-120"/>
                        </a:rPr>
                        <a:t>Oem.Dell only</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BA1A1A"/>
                          </a:solidFill>
                          <a:latin typeface="Open Sans" pitchFamily="34" charset="0"/>
                          <a:ea typeface="Open Sans" pitchFamily="34" charset="-122"/>
                          <a:cs typeface="Open Sans" pitchFamily="34" charset="-120"/>
                        </a:rPr>
                        <a:t>No surface</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$expand MaxLevels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3 · 1.7 s per node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 · 6.7 s per node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Not measured</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bl>
          </a:graphicData>
        </a:graphic>
      </p:graphicFrame>
      <p:sp>
        <p:nvSpPr>
          <p:cNvPr id="14" name="Text 1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15" name="Text 12"/>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COMPOSED FROM APPROVED OCP WORK</a:t>
            </a:r>
            <a:endParaRPr lang="en-US" sz="2800" dirty="0"/>
          </a:p>
        </p:txBody>
      </p:sp>
      <p:sp>
        <p:nvSpPr>
          <p:cNvPr id="5" name="Shape 3"/>
          <p:cNvSpPr/>
          <p:nvPr/>
        </p:nvSpPr>
        <p:spPr>
          <a:xfrm>
            <a:off x="819150" y="1771600"/>
            <a:ext cx="3035300" cy="876300"/>
          </a:xfrm>
          <a:prstGeom prst="roundRect">
            <a:avLst>
              <a:gd name="adj" fmla="val 3623"/>
            </a:avLst>
          </a:prstGeom>
          <a:solidFill>
            <a:srgbClr val="E8F5D9"/>
          </a:solidFill>
          <a:ln w="12700">
            <a:solidFill>
              <a:srgbClr val="8DC63F"/>
            </a:solidFill>
            <a:prstDash val="solid"/>
          </a:ln>
        </p:spPr>
      </p:sp>
      <p:sp>
        <p:nvSpPr>
          <p:cNvPr id="6" name="Text 4"/>
          <p:cNvSpPr/>
          <p:nvPr/>
        </p:nvSpPr>
        <p:spPr>
          <a:xfrm>
            <a:off x="977900" y="19684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2D4310"/>
                </a:solidFill>
                <a:latin typeface="Open Sans" pitchFamily="34" charset="0"/>
                <a:ea typeface="Open Sans" pitchFamily="34" charset="-122"/>
                <a:cs typeface="Open Sans" pitchFamily="34" charset="-120"/>
              </a:rPr>
              <a:t>Neocloud Accelerator</a:t>
            </a:r>
            <a:endParaRPr lang="en-US" sz="1400" dirty="0"/>
          </a:p>
        </p:txBody>
      </p:sp>
      <p:sp>
        <p:nvSpPr>
          <p:cNvPr id="7" name="Text 5"/>
          <p:cNvSpPr/>
          <p:nvPr/>
        </p:nvSpPr>
        <p:spPr>
          <a:xfrm>
            <a:off x="977900" y="22376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0.6.0 · GPU tier, new</a:t>
            </a:r>
            <a:endParaRPr lang="en-US" sz="1200" dirty="0"/>
          </a:p>
        </p:txBody>
      </p:sp>
      <p:sp>
        <p:nvSpPr>
          <p:cNvPr id="8" name="Shape 6"/>
          <p:cNvSpPr/>
          <p:nvPr/>
        </p:nvSpPr>
        <p:spPr>
          <a:xfrm>
            <a:off x="8337550" y="1771600"/>
            <a:ext cx="3035300" cy="876300"/>
          </a:xfrm>
          <a:prstGeom prst="roundRect">
            <a:avLst>
              <a:gd name="adj" fmla="val 3623"/>
            </a:avLst>
          </a:prstGeom>
          <a:solidFill>
            <a:srgbClr val="E8F5D9"/>
          </a:solidFill>
          <a:ln w="12700">
            <a:solidFill>
              <a:srgbClr val="8DC63F"/>
            </a:solidFill>
            <a:prstDash val="solid"/>
          </a:ln>
        </p:spPr>
      </p:sp>
      <p:sp>
        <p:nvSpPr>
          <p:cNvPr id="9" name="Text 7"/>
          <p:cNvSpPr/>
          <p:nvPr/>
        </p:nvSpPr>
        <p:spPr>
          <a:xfrm>
            <a:off x="8496300" y="19684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2D4310"/>
                </a:solidFill>
                <a:latin typeface="Open Sans" pitchFamily="34" charset="0"/>
                <a:ea typeface="Open Sans" pitchFamily="34" charset="-122"/>
                <a:cs typeface="Open Sans" pitchFamily="34" charset="-120"/>
              </a:rPr>
              <a:t>Neocloud Platform</a:t>
            </a:r>
            <a:endParaRPr lang="en-US" sz="1400" dirty="0"/>
          </a:p>
        </p:txBody>
      </p:sp>
      <p:sp>
        <p:nvSpPr>
          <p:cNvPr id="10" name="Text 8"/>
          <p:cNvSpPr/>
          <p:nvPr/>
        </p:nvSpPr>
        <p:spPr>
          <a:xfrm>
            <a:off x="8496300" y="22376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0.6.0 · host tier, new</a:t>
            </a:r>
            <a:endParaRPr lang="en-US" sz="1200" dirty="0"/>
          </a:p>
        </p:txBody>
      </p:sp>
      <p:sp>
        <p:nvSpPr>
          <p:cNvPr id="11" name="Shape 9"/>
          <p:cNvSpPr/>
          <p:nvPr/>
        </p:nvSpPr>
        <p:spPr>
          <a:xfrm>
            <a:off x="819150" y="3232100"/>
            <a:ext cx="3035300" cy="876300"/>
          </a:xfrm>
          <a:prstGeom prst="roundRect">
            <a:avLst>
              <a:gd name="adj" fmla="val 3623"/>
            </a:avLst>
          </a:prstGeom>
          <a:solidFill>
            <a:srgbClr val="E1E2F4"/>
          </a:solidFill>
          <a:ln w="12700">
            <a:solidFill>
              <a:srgbClr val="343895"/>
            </a:solidFill>
            <a:prstDash val="solid"/>
          </a:ln>
        </p:spPr>
      </p:sp>
      <p:sp>
        <p:nvSpPr>
          <p:cNvPr id="12" name="Text 10"/>
          <p:cNvSpPr/>
          <p:nvPr/>
        </p:nvSpPr>
        <p:spPr>
          <a:xfrm>
            <a:off x="977900" y="34289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OCP UBB Baseline</a:t>
            </a:r>
            <a:endParaRPr lang="en-US" sz="1400" dirty="0"/>
          </a:p>
        </p:txBody>
      </p:sp>
      <p:sp>
        <p:nvSpPr>
          <p:cNvPr id="13" name="Text 11"/>
          <p:cNvSpPr/>
          <p:nvPr/>
        </p:nvSpPr>
        <p:spPr>
          <a:xfrm>
            <a:off x="977900" y="36981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19194D"/>
                </a:solidFill>
                <a:latin typeface="Open Sans" pitchFamily="34" charset="0"/>
                <a:ea typeface="Open Sans" pitchFamily="34" charset="-122"/>
                <a:cs typeface="Open Sans" pitchFamily="34" charset="-120"/>
              </a:rPr>
              <a:t>2.0.0 · System GPU Mgmt</a:t>
            </a:r>
            <a:endParaRPr lang="en-US" sz="1200" dirty="0"/>
          </a:p>
        </p:txBody>
      </p:sp>
      <p:sp>
        <p:nvSpPr>
          <p:cNvPr id="14" name="Shape 12"/>
          <p:cNvSpPr/>
          <p:nvPr/>
        </p:nvSpPr>
        <p:spPr>
          <a:xfrm>
            <a:off x="4578350" y="3232100"/>
            <a:ext cx="3035300" cy="876300"/>
          </a:xfrm>
          <a:prstGeom prst="roundRect">
            <a:avLst>
              <a:gd name="adj" fmla="val 3623"/>
            </a:avLst>
          </a:prstGeom>
          <a:solidFill>
            <a:srgbClr val="E8F5D9"/>
          </a:solidFill>
          <a:ln w="12700">
            <a:solidFill>
              <a:srgbClr val="8DC63F"/>
            </a:solidFill>
            <a:prstDash val="solid"/>
          </a:ln>
        </p:spPr>
      </p:sp>
      <p:sp>
        <p:nvSpPr>
          <p:cNvPr id="15" name="Text 13"/>
          <p:cNvSpPr/>
          <p:nvPr/>
        </p:nvSpPr>
        <p:spPr>
          <a:xfrm>
            <a:off x="4737100" y="34289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2D4310"/>
                </a:solidFill>
                <a:latin typeface="Open Sans" pitchFamily="34" charset="0"/>
                <a:ea typeface="Open Sans" pitchFamily="34" charset="-122"/>
                <a:cs typeface="Open Sans" pitchFamily="34" charset="-120"/>
              </a:rPr>
              <a:t>Neocloud ServiceCore</a:t>
            </a:r>
            <a:endParaRPr lang="en-US" sz="1400" dirty="0"/>
          </a:p>
        </p:txBody>
      </p:sp>
      <p:sp>
        <p:nvSpPr>
          <p:cNvPr id="16" name="Text 14"/>
          <p:cNvSpPr/>
          <p:nvPr/>
        </p:nvSpPr>
        <p:spPr>
          <a:xfrm>
            <a:off x="4737100" y="36981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2D4310"/>
                </a:solidFill>
                <a:latin typeface="Open Sans" pitchFamily="34" charset="0"/>
                <a:ea typeface="Open Sans" pitchFamily="34" charset="-122"/>
                <a:cs typeface="Open Sans" pitchFamily="34" charset="-120"/>
              </a:rPr>
              <a:t>0.6.0 · service plane, new</a:t>
            </a:r>
            <a:endParaRPr lang="en-US" sz="1200" dirty="0"/>
          </a:p>
        </p:txBody>
      </p:sp>
      <p:sp>
        <p:nvSpPr>
          <p:cNvPr id="17" name="Shape 15"/>
          <p:cNvSpPr/>
          <p:nvPr/>
        </p:nvSpPr>
        <p:spPr>
          <a:xfrm>
            <a:off x="819150" y="4692600"/>
            <a:ext cx="3035300" cy="876300"/>
          </a:xfrm>
          <a:prstGeom prst="roundRect">
            <a:avLst>
              <a:gd name="adj" fmla="val 3623"/>
            </a:avLst>
          </a:prstGeom>
          <a:solidFill>
            <a:srgbClr val="FFFFFF"/>
          </a:solidFill>
          <a:ln w="12700">
            <a:solidFill>
              <a:srgbClr val="C9CCC4"/>
            </a:solidFill>
            <a:prstDash val="solid"/>
          </a:ln>
        </p:spPr>
      </p:sp>
      <p:sp>
        <p:nvSpPr>
          <p:cNvPr id="18" name="Text 16"/>
          <p:cNvSpPr/>
          <p:nvPr/>
        </p:nvSpPr>
        <p:spPr>
          <a:xfrm>
            <a:off x="977900" y="48894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OCP Service Baseline</a:t>
            </a:r>
            <a:endParaRPr lang="en-US" sz="1400" dirty="0"/>
          </a:p>
        </p:txBody>
      </p:sp>
      <p:sp>
        <p:nvSpPr>
          <p:cNvPr id="19" name="Text 17"/>
          <p:cNvSpPr/>
          <p:nvPr/>
        </p:nvSpPr>
        <p:spPr>
          <a:xfrm>
            <a:off x="977900" y="51586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1.0.0 · approved</a:t>
            </a:r>
            <a:endParaRPr lang="en-US" sz="1200" dirty="0"/>
          </a:p>
        </p:txBody>
      </p:sp>
      <p:sp>
        <p:nvSpPr>
          <p:cNvPr id="20" name="Shape 18"/>
          <p:cNvSpPr/>
          <p:nvPr/>
        </p:nvSpPr>
        <p:spPr>
          <a:xfrm>
            <a:off x="4578350" y="4692600"/>
            <a:ext cx="3035300" cy="876300"/>
          </a:xfrm>
          <a:prstGeom prst="roundRect">
            <a:avLst>
              <a:gd name="adj" fmla="val 3623"/>
            </a:avLst>
          </a:prstGeom>
          <a:solidFill>
            <a:srgbClr val="FFFFFF"/>
          </a:solidFill>
          <a:ln w="12700">
            <a:solidFill>
              <a:srgbClr val="C9CCC4"/>
            </a:solidFill>
            <a:prstDash val="solid"/>
          </a:ln>
        </p:spPr>
      </p:sp>
      <p:sp>
        <p:nvSpPr>
          <p:cNvPr id="21" name="Text 19"/>
          <p:cNvSpPr/>
          <p:nvPr/>
        </p:nvSpPr>
        <p:spPr>
          <a:xfrm>
            <a:off x="4737100" y="48894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OCP Baseline HW Mgmt</a:t>
            </a:r>
            <a:endParaRPr lang="en-US" sz="1400" dirty="0"/>
          </a:p>
        </p:txBody>
      </p:sp>
      <p:sp>
        <p:nvSpPr>
          <p:cNvPr id="22" name="Text 20"/>
          <p:cNvSpPr/>
          <p:nvPr/>
        </p:nvSpPr>
        <p:spPr>
          <a:xfrm>
            <a:off x="4737100" y="51586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1.1.0 · approved</a:t>
            </a:r>
            <a:endParaRPr lang="en-US" sz="1200" dirty="0"/>
          </a:p>
        </p:txBody>
      </p:sp>
      <p:sp>
        <p:nvSpPr>
          <p:cNvPr id="23" name="Shape 21"/>
          <p:cNvSpPr/>
          <p:nvPr/>
        </p:nvSpPr>
        <p:spPr>
          <a:xfrm>
            <a:off x="8337550" y="4692600"/>
            <a:ext cx="3035300" cy="876300"/>
          </a:xfrm>
          <a:prstGeom prst="roundRect">
            <a:avLst>
              <a:gd name="adj" fmla="val 3623"/>
            </a:avLst>
          </a:prstGeom>
          <a:solidFill>
            <a:srgbClr val="FFFFFF"/>
          </a:solidFill>
          <a:ln w="12700">
            <a:solidFill>
              <a:srgbClr val="C9CCC4"/>
            </a:solidFill>
            <a:prstDash val="solid"/>
          </a:ln>
        </p:spPr>
      </p:sp>
      <p:sp>
        <p:nvSpPr>
          <p:cNvPr id="24" name="Text 22"/>
          <p:cNvSpPr/>
          <p:nvPr/>
        </p:nvSpPr>
        <p:spPr>
          <a:xfrm>
            <a:off x="8496300" y="4889450"/>
            <a:ext cx="2799334" cy="256530"/>
          </a:xfrm>
          <a:prstGeom prst="rect">
            <a:avLst/>
          </a:prstGeom>
          <a:noFill/>
          <a:ln/>
        </p:spPr>
        <p:txBody>
          <a:bodyPr wrap="square" lIns="0" tIns="0" rIns="0" bIns="0" rtlCol="0" anchor="t">
            <a:normAutofit/>
          </a:bodyPr>
          <a:lstStyle/>
          <a:p>
            <a:pPr algn="l" indent="0" marL="0">
              <a:lnSpc>
                <a:spcPts val="1820"/>
              </a:lnSpc>
              <a:buNone/>
            </a:pPr>
            <a:r>
              <a:rPr lang="en-US" sz="1400" b="1" dirty="0">
                <a:solidFill>
                  <a:srgbClr val="19194D"/>
                </a:solidFill>
                <a:latin typeface="Open Sans" pitchFamily="34" charset="0"/>
                <a:ea typeface="Open Sans" pitchFamily="34" charset="-122"/>
                <a:cs typeface="Open Sans" pitchFamily="34" charset="-120"/>
              </a:rPr>
              <a:t>OCP Server HW Mgmt</a:t>
            </a:r>
            <a:endParaRPr lang="en-US" sz="1400" dirty="0"/>
          </a:p>
        </p:txBody>
      </p:sp>
      <p:sp>
        <p:nvSpPr>
          <p:cNvPr id="25" name="Text 23"/>
          <p:cNvSpPr/>
          <p:nvPr/>
        </p:nvSpPr>
        <p:spPr>
          <a:xfrm>
            <a:off x="8496300" y="5158680"/>
            <a:ext cx="2799334"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1.0.0 · approved</a:t>
            </a:r>
            <a:endParaRPr lang="en-US" sz="1200" dirty="0"/>
          </a:p>
        </p:txBody>
      </p:sp>
      <p:pic>
        <p:nvPicPr>
          <p:cNvPr id="26" name="Image 0" descr="connector">    </p:cNvPr>
          <p:cNvPicPr>
            <a:picLocks noChangeAspect="1"/>
          </p:cNvPicPr>
          <p:nvPr/>
        </p:nvPicPr>
        <p:blipFill>
          <a:blip r:embed="rId1"/>
          <a:srcRect l="0" r="0" t="0" b="0"/>
          <a:stretch/>
        </p:blipFill>
        <p:spPr>
          <a:xfrm>
            <a:off x="2286000" y="2603450"/>
            <a:ext cx="101600" cy="673100"/>
          </a:xfrm>
          <a:prstGeom prst="rect">
            <a:avLst/>
          </a:prstGeom>
        </p:spPr>
      </p:pic>
      <p:pic>
        <p:nvPicPr>
          <p:cNvPr id="27" name="Image 1" descr="connector">    </p:cNvPr>
          <p:cNvPicPr>
            <a:picLocks noChangeAspect="1"/>
          </p:cNvPicPr>
          <p:nvPr/>
        </p:nvPicPr>
        <p:blipFill>
          <a:blip r:embed="rId2"/>
          <a:srcRect l="0" r="0" t="0" b="0"/>
          <a:stretch/>
        </p:blipFill>
        <p:spPr>
          <a:xfrm>
            <a:off x="3810000" y="2158950"/>
            <a:ext cx="1828800" cy="1117600"/>
          </a:xfrm>
          <a:prstGeom prst="rect">
            <a:avLst/>
          </a:prstGeom>
        </p:spPr>
      </p:pic>
      <p:pic>
        <p:nvPicPr>
          <p:cNvPr id="28" name="Image 2" descr="connector">    </p:cNvPr>
          <p:cNvPicPr>
            <a:picLocks noChangeAspect="1"/>
          </p:cNvPicPr>
          <p:nvPr/>
        </p:nvPicPr>
        <p:blipFill>
          <a:blip r:embed="rId3"/>
          <a:srcRect l="0" r="0" t="0" b="0"/>
          <a:stretch/>
        </p:blipFill>
        <p:spPr>
          <a:xfrm>
            <a:off x="6553200" y="2158950"/>
            <a:ext cx="1828800" cy="1117600"/>
          </a:xfrm>
          <a:prstGeom prst="rect">
            <a:avLst/>
          </a:prstGeom>
        </p:spPr>
      </p:pic>
      <p:pic>
        <p:nvPicPr>
          <p:cNvPr id="29" name="Image 3" descr="connector">    </p:cNvPr>
          <p:cNvPicPr>
            <a:picLocks noChangeAspect="1"/>
          </p:cNvPicPr>
          <p:nvPr/>
        </p:nvPicPr>
        <p:blipFill>
          <a:blip r:embed="rId4"/>
          <a:srcRect l="0" r="0" t="0" b="0"/>
          <a:stretch/>
        </p:blipFill>
        <p:spPr>
          <a:xfrm>
            <a:off x="6045200" y="4063950"/>
            <a:ext cx="101600" cy="673100"/>
          </a:xfrm>
          <a:prstGeom prst="rect">
            <a:avLst/>
          </a:prstGeom>
        </p:spPr>
      </p:pic>
      <p:pic>
        <p:nvPicPr>
          <p:cNvPr id="30" name="Image 4" descr="connector">    </p:cNvPr>
          <p:cNvPicPr>
            <a:picLocks noChangeAspect="1"/>
          </p:cNvPicPr>
          <p:nvPr/>
        </p:nvPicPr>
        <p:blipFill>
          <a:blip r:embed="rId5"/>
          <a:srcRect l="0" r="0" t="0" b="0"/>
          <a:stretch/>
        </p:blipFill>
        <p:spPr>
          <a:xfrm>
            <a:off x="2286000" y="4349700"/>
            <a:ext cx="7620000" cy="101600"/>
          </a:xfrm>
          <a:prstGeom prst="rect">
            <a:avLst/>
          </a:prstGeom>
        </p:spPr>
      </p:pic>
      <p:pic>
        <p:nvPicPr>
          <p:cNvPr id="31" name="Image 5" descr="connector">    </p:cNvPr>
          <p:cNvPicPr>
            <a:picLocks noChangeAspect="1"/>
          </p:cNvPicPr>
          <p:nvPr/>
        </p:nvPicPr>
        <p:blipFill>
          <a:blip r:embed="rId6"/>
          <a:srcRect l="0" r="0" t="0" b="0"/>
          <a:stretch/>
        </p:blipFill>
        <p:spPr>
          <a:xfrm>
            <a:off x="2286000" y="4349700"/>
            <a:ext cx="101600" cy="387350"/>
          </a:xfrm>
          <a:prstGeom prst="rect">
            <a:avLst/>
          </a:prstGeom>
        </p:spPr>
      </p:pic>
      <p:pic>
        <p:nvPicPr>
          <p:cNvPr id="32" name="Image 6" descr="connector">    </p:cNvPr>
          <p:cNvPicPr>
            <a:picLocks noChangeAspect="1"/>
          </p:cNvPicPr>
          <p:nvPr/>
        </p:nvPicPr>
        <p:blipFill>
          <a:blip r:embed="rId7"/>
          <a:srcRect l="0" r="0" t="0" b="0"/>
          <a:stretch/>
        </p:blipFill>
        <p:spPr>
          <a:xfrm>
            <a:off x="9804400" y="4349700"/>
            <a:ext cx="101600" cy="387350"/>
          </a:xfrm>
          <a:prstGeom prst="rect">
            <a:avLst/>
          </a:prstGeom>
        </p:spPr>
      </p:pic>
      <p:sp>
        <p:nvSpPr>
          <p:cNvPr id="33" name="Text 24"/>
          <p:cNvSpPr/>
          <p:nvPr/>
        </p:nvSpPr>
        <p:spPr>
          <a:xfrm>
            <a:off x="812800" y="6238280"/>
            <a:ext cx="91567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Arrows = RequiredProfiles · GPU node = Platform + Accelerator · CPU or storage node = Platform alone</a:t>
            </a:r>
            <a:endParaRPr lang="en-US" sz="1200" dirty="0"/>
          </a:p>
        </p:txBody>
      </p:sp>
      <p:sp>
        <p:nvSpPr>
          <p:cNvPr id="34" name="Text 2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WHAT EACH PROFILE REQUIRES</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828750"/>
          <a:ext cx="10553700" cy="2397323"/>
        </p:xfrm>
        <a:graphic>
          <a:graphicData uri="http://schemas.openxmlformats.org/drawingml/2006/table">
            <a:tbl>
              <a:tblPr/>
              <a:tblGrid>
                <a:gridCol w="1899666"/>
                <a:gridCol w="4854702"/>
                <a:gridCol w="3799332"/>
              </a:tblGrid>
              <a:tr h="332680">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Profile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Neocloud-Core · Mandatory</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Neocloud-Trusted · Recommended</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r>
              <a:tr h="759321">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ServiceCore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Pre-auth identity · $expand MaxLevels · subordinate Manager.Status.State · full accelerator FirmwareInventory · EventService · ReadOnly role · audit log</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SSE streaming · VendorCode/CPER · Status.Conditions · SPDM attestation · SecureBoot · MFA/OAuth2</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546001">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Platform</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PowerState · PSU status incl. Absent bays, in/out watts · thermal &amp; fans · Drive.FailurePredicted · DIMM/CPU health · containment</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Energy metrics · Sensor thresholds · NVMe SMART where present</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759321">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Accelerator</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ProcessorMetrics with PCIe AER and LanesInUse · HBM LifeTime ECC · temp &amp; power · NVLink Port status, speed, errors · accelerator Manager</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Throttle durations · cache ECC · Switch/Fabric · per-value timestamps · RAS registry MessageIds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bl>
          </a:graphicData>
        </a:graphic>
      </p:graphicFrame>
      <p:sp>
        <p:nvSpPr>
          <p:cNvPr id="6" name="Text 3"/>
          <p:cNvSpPr/>
          <p:nvPr/>
        </p:nvSpPr>
        <p:spPr>
          <a:xfrm>
            <a:off x="812800" y="4429274"/>
            <a:ext cx="10566400" cy="731441"/>
          </a:xfrm>
          <a:prstGeom prst="roundRect">
            <a:avLst>
              <a:gd name="adj" fmla="val 5209"/>
            </a:avLst>
          </a:prstGeom>
          <a:solidFill>
            <a:srgbClr val="E1E2F4"/>
          </a:solidFill>
          <a:ln/>
        </p:spPr>
        <p:txBody>
          <a:bodyPr wrap="square" lIns="192041" tIns="141241" rIns="0" bIns="115841" rtlCol="0" anchor="t">
            <a:normAutofit/>
          </a:bodyPr>
          <a:lstStyle/>
          <a:p>
            <a:pPr algn="l"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Plus a draft OCPAcceleratorRAS 1.0.0 registry</a:t>
            </a:r>
            <a:r>
              <a:rPr lang="en-US" sz="1200" dirty="0">
                <a:solidFill>
                  <a:srgbClr val="19194D"/>
                </a:solidFill>
                <a:latin typeface="Open Sans" pitchFamily="34" charset="0"/>
                <a:ea typeface="Open Sans" pitchFamily="34" charset="-122"/>
                <a:cs typeface="Open Sans" pitchFamily="34" charset="-120"/>
              </a:rPr>
              <a:t> — 13 messages: subsystem unavailable/restored, XID and SXID, HBM ECC, row remap pending/failed/exhausted, fell off bus, PCIe link degraded, sustained throttle, stale metric.</a:t>
            </a:r>
            <a:endParaRPr lang="en-US" sz="1200" dirty="0"/>
          </a:p>
        </p:txBody>
      </p:sp>
      <p:sp>
        <p:nvSpPr>
          <p:cNvPr id="7" name="Text 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8" name="Text 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ARCHITECTURE</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EVERY REQUIREMENT HAS EVIDENCE</a:t>
            </a:r>
            <a:endParaRPr lang="en-US" sz="2800" dirty="0"/>
          </a:p>
        </p:txBody>
      </p:sp>
      <p:sp>
        <p:nvSpPr>
          <p:cNvPr id="5" name="Text 3"/>
          <p:cNvSpPr/>
          <p:nvPr/>
        </p:nvSpPr>
        <p:spPr>
          <a:xfrm>
            <a:off x="812800" y="2152700"/>
            <a:ext cx="1016000" cy="452090"/>
          </a:xfrm>
          <a:prstGeom prst="roundRect">
            <a:avLst>
              <a:gd name="adj" fmla="val 5618"/>
            </a:avLst>
          </a:prstGeom>
          <a:solidFill>
            <a:srgbClr val="343895"/>
          </a:solidFill>
          <a:ln/>
        </p:spPr>
        <p:txBody>
          <a:bodyPr wrap="square" lIns="68761" tIns="94161" rIns="68761" bIns="68761" rtlCol="0" anchor="t">
            <a:normAutofit/>
          </a:bodyPr>
          <a:lstStyle/>
          <a:p>
            <a:pPr algn="ctr"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[live]</a:t>
            </a:r>
            <a:endParaRPr lang="en-US" sz="1400" dirty="0"/>
          </a:p>
        </p:txBody>
      </p:sp>
      <p:sp>
        <p:nvSpPr>
          <p:cNvPr id="6" name="Text 4"/>
          <p:cNvSpPr/>
          <p:nvPr/>
        </p:nvSpPr>
        <p:spPr>
          <a:xfrm>
            <a:off x="1981200" y="2013049"/>
            <a:ext cx="2726234" cy="731441"/>
          </a:xfrm>
          <a:prstGeom prst="roundRect">
            <a:avLst>
              <a:gd name="adj" fmla="val 5209"/>
            </a:avLst>
          </a:prstGeom>
          <a:solidFill>
            <a:srgbClr val="EEF1EA"/>
          </a:solidFill>
          <a:ln/>
        </p:spPr>
        <p:txBody>
          <a:bodyPr wrap="square" lIns="141241" tIns="141241" rIns="68598"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153 BMCs, two sites, three platforms</a:t>
            </a:r>
            <a:endParaRPr lang="en-US" sz="1200" dirty="0"/>
          </a:p>
        </p:txBody>
      </p:sp>
      <p:pic>
        <p:nvPicPr>
          <p:cNvPr id="7" name="Image 0" descr="arrow-right">    </p:cNvPr>
          <p:cNvPicPr>
            <a:picLocks noChangeAspect="1"/>
          </p:cNvPicPr>
          <p:nvPr/>
        </p:nvPicPr>
        <p:blipFill>
          <a:blip r:embed="rId1"/>
          <a:srcRect l="0" r="0" t="0" b="0"/>
          <a:stretch/>
        </p:blipFill>
        <p:spPr>
          <a:xfrm>
            <a:off x="4859834" y="2302570"/>
            <a:ext cx="304800" cy="152400"/>
          </a:xfrm>
          <a:prstGeom prst="rect">
            <a:avLst/>
          </a:prstGeom>
        </p:spPr>
      </p:pic>
      <p:sp>
        <p:nvSpPr>
          <p:cNvPr id="8" name="Text 5"/>
          <p:cNvSpPr/>
          <p:nvPr/>
        </p:nvSpPr>
        <p:spPr>
          <a:xfrm>
            <a:off x="5317034" y="2013049"/>
            <a:ext cx="2726283" cy="731441"/>
          </a:xfrm>
          <a:prstGeom prst="roundRect">
            <a:avLst>
              <a:gd name="adj" fmla="val 5209"/>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GET-only exporter, read-only accounts</a:t>
            </a:r>
            <a:endParaRPr lang="en-US" sz="1200" dirty="0"/>
          </a:p>
        </p:txBody>
      </p:sp>
      <p:pic>
        <p:nvPicPr>
          <p:cNvPr id="9" name="Image 1" descr="arrow-right">    </p:cNvPr>
          <p:cNvPicPr>
            <a:picLocks noChangeAspect="1"/>
          </p:cNvPicPr>
          <p:nvPr/>
        </p:nvPicPr>
        <p:blipFill>
          <a:blip r:embed="rId2"/>
          <a:srcRect l="0" r="0" t="0" b="0"/>
          <a:stretch/>
        </p:blipFill>
        <p:spPr>
          <a:xfrm>
            <a:off x="8195717" y="2302570"/>
            <a:ext cx="304800" cy="152400"/>
          </a:xfrm>
          <a:prstGeom prst="rect">
            <a:avLst/>
          </a:prstGeom>
        </p:spPr>
      </p:pic>
      <p:sp>
        <p:nvSpPr>
          <p:cNvPr id="10" name="Text 6"/>
          <p:cNvSpPr/>
          <p:nvPr/>
        </p:nvSpPr>
        <p:spPr>
          <a:xfrm>
            <a:off x="8652917" y="2013049"/>
            <a:ext cx="2726283" cy="731441"/>
          </a:xfrm>
          <a:prstGeom prst="roundRect">
            <a:avLst>
              <a:gd name="adj" fmla="val 5209"/>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Alloy to Thanos; every number a PromQL result</a:t>
            </a:r>
            <a:endParaRPr lang="en-US" sz="1200" dirty="0"/>
          </a:p>
        </p:txBody>
      </p:sp>
      <p:sp>
        <p:nvSpPr>
          <p:cNvPr id="11" name="Text 7"/>
          <p:cNvSpPr/>
          <p:nvPr/>
        </p:nvSpPr>
        <p:spPr>
          <a:xfrm>
            <a:off x="812800" y="3087340"/>
            <a:ext cx="1016000" cy="452090"/>
          </a:xfrm>
          <a:prstGeom prst="roundRect">
            <a:avLst>
              <a:gd name="adj" fmla="val 5618"/>
            </a:avLst>
          </a:prstGeom>
          <a:solidFill>
            <a:srgbClr val="343895"/>
          </a:solidFill>
          <a:ln/>
        </p:spPr>
        <p:txBody>
          <a:bodyPr wrap="square" lIns="68761" tIns="94161" rIns="68761" bIns="68761" rtlCol="0" anchor="t">
            <a:normAutofit/>
          </a:bodyPr>
          <a:lstStyle/>
          <a:p>
            <a:pPr algn="ctr"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[rec]</a:t>
            </a:r>
            <a:endParaRPr lang="en-US" sz="1400" dirty="0"/>
          </a:p>
        </p:txBody>
      </p:sp>
      <p:sp>
        <p:nvSpPr>
          <p:cNvPr id="12" name="Text 8"/>
          <p:cNvSpPr/>
          <p:nvPr/>
        </p:nvSpPr>
        <p:spPr>
          <a:xfrm>
            <a:off x="1981200" y="2947690"/>
            <a:ext cx="2726234" cy="731441"/>
          </a:xfrm>
          <a:prstGeom prst="roundRect">
            <a:avLst>
              <a:gd name="adj" fmla="val 5209"/>
            </a:avLst>
          </a:prstGeom>
          <a:solidFill>
            <a:srgbClr val="EEF1EA"/>
          </a:solidFill>
          <a:ln/>
        </p:spPr>
        <p:txBody>
          <a:bodyPr wrap="square" lIns="141241" tIns="141241" rIns="68598"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BMC trees recorded, identities redacted</a:t>
            </a:r>
            <a:endParaRPr lang="en-US" sz="1200" dirty="0"/>
          </a:p>
        </p:txBody>
      </p:sp>
      <p:pic>
        <p:nvPicPr>
          <p:cNvPr id="13" name="Image 2" descr="arrow-right">    </p:cNvPr>
          <p:cNvPicPr>
            <a:picLocks noChangeAspect="1"/>
          </p:cNvPicPr>
          <p:nvPr/>
        </p:nvPicPr>
        <p:blipFill>
          <a:blip r:embed="rId3"/>
          <a:srcRect l="0" r="0" t="0" b="0"/>
          <a:stretch/>
        </p:blipFill>
        <p:spPr>
          <a:xfrm>
            <a:off x="4859834" y="3237210"/>
            <a:ext cx="304800" cy="152400"/>
          </a:xfrm>
          <a:prstGeom prst="rect">
            <a:avLst/>
          </a:prstGeom>
        </p:spPr>
      </p:pic>
      <p:sp>
        <p:nvSpPr>
          <p:cNvPr id="14" name="Text 9"/>
          <p:cNvSpPr/>
          <p:nvPr/>
        </p:nvSpPr>
        <p:spPr>
          <a:xfrm>
            <a:off x="5317034" y="3054350"/>
            <a:ext cx="2726283" cy="518120"/>
          </a:xfrm>
          <a:prstGeom prst="roundRect">
            <a:avLst>
              <a:gd name="adj" fmla="val 7354"/>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Served in DMTF mockup layout</a:t>
            </a:r>
            <a:endParaRPr lang="en-US" sz="1200" dirty="0"/>
          </a:p>
        </p:txBody>
      </p:sp>
      <p:pic>
        <p:nvPicPr>
          <p:cNvPr id="15" name="Image 3" descr="arrow-right">    </p:cNvPr>
          <p:cNvPicPr>
            <a:picLocks noChangeAspect="1"/>
          </p:cNvPicPr>
          <p:nvPr/>
        </p:nvPicPr>
        <p:blipFill>
          <a:blip r:embed="rId4"/>
          <a:srcRect l="0" r="0" t="0" b="0"/>
          <a:stretch/>
        </p:blipFill>
        <p:spPr>
          <a:xfrm>
            <a:off x="8195717" y="3237210"/>
            <a:ext cx="304800" cy="152400"/>
          </a:xfrm>
          <a:prstGeom prst="rect">
            <a:avLst/>
          </a:prstGeom>
        </p:spPr>
      </p:pic>
      <p:sp>
        <p:nvSpPr>
          <p:cNvPr id="16" name="Text 10"/>
          <p:cNvSpPr/>
          <p:nvPr/>
        </p:nvSpPr>
        <p:spPr>
          <a:xfrm>
            <a:off x="8652917" y="2947690"/>
            <a:ext cx="2726283" cy="731441"/>
          </a:xfrm>
          <a:prstGeom prst="roundRect">
            <a:avLst>
              <a:gd name="adj" fmla="val 5209"/>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DMTF Mockup Server + Interop Validator 3.0.0</a:t>
            </a:r>
            <a:endParaRPr lang="en-US" sz="1200" dirty="0"/>
          </a:p>
        </p:txBody>
      </p:sp>
      <p:sp>
        <p:nvSpPr>
          <p:cNvPr id="17" name="Text 11"/>
          <p:cNvSpPr/>
          <p:nvPr/>
        </p:nvSpPr>
        <p:spPr>
          <a:xfrm>
            <a:off x="812800" y="4021981"/>
            <a:ext cx="1016000" cy="452090"/>
          </a:xfrm>
          <a:prstGeom prst="roundRect">
            <a:avLst>
              <a:gd name="adj" fmla="val 5618"/>
            </a:avLst>
          </a:prstGeom>
          <a:solidFill>
            <a:srgbClr val="343895"/>
          </a:solidFill>
          <a:ln/>
        </p:spPr>
        <p:txBody>
          <a:bodyPr wrap="square" lIns="68761" tIns="94161" rIns="68761" bIns="68761" rtlCol="0" anchor="t">
            <a:normAutofit/>
          </a:bodyPr>
          <a:lstStyle/>
          <a:p>
            <a:pPr algn="ctr" indent="0" marL="0">
              <a:lnSpc>
                <a:spcPts val="1960"/>
              </a:lnSpc>
              <a:buNone/>
            </a:pPr>
            <a:r>
              <a:rPr lang="en-US" sz="1400" b="1" dirty="0">
                <a:solidFill>
                  <a:srgbClr val="FFFFFF"/>
                </a:solidFill>
                <a:latin typeface="Open Sans" pitchFamily="34" charset="0"/>
                <a:ea typeface="Open Sans" pitchFamily="34" charset="-122"/>
                <a:cs typeface="Open Sans" pitchFamily="34" charset="-120"/>
              </a:rPr>
              <a:t>[sweep]</a:t>
            </a:r>
            <a:endParaRPr lang="en-US" sz="1400" dirty="0"/>
          </a:p>
        </p:txBody>
      </p:sp>
      <p:sp>
        <p:nvSpPr>
          <p:cNvPr id="18" name="Text 12"/>
          <p:cNvSpPr/>
          <p:nvPr/>
        </p:nvSpPr>
        <p:spPr>
          <a:xfrm>
            <a:off x="1981200" y="3882330"/>
            <a:ext cx="2726234" cy="731441"/>
          </a:xfrm>
          <a:prstGeom prst="roundRect">
            <a:avLst>
              <a:gd name="adj" fmla="val 5209"/>
            </a:avLst>
          </a:prstGeom>
          <a:solidFill>
            <a:srgbClr val="EEF1EA"/>
          </a:solidFill>
          <a:ln/>
        </p:spPr>
        <p:txBody>
          <a:bodyPr wrap="square" lIns="141241" tIns="141241" rIns="68598"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259 BMC addresses, no credentials</a:t>
            </a:r>
            <a:endParaRPr lang="en-US" sz="1200" dirty="0"/>
          </a:p>
        </p:txBody>
      </p:sp>
      <p:pic>
        <p:nvPicPr>
          <p:cNvPr id="19" name="Image 4" descr="arrow-right">    </p:cNvPr>
          <p:cNvPicPr>
            <a:picLocks noChangeAspect="1"/>
          </p:cNvPicPr>
          <p:nvPr/>
        </p:nvPicPr>
        <p:blipFill>
          <a:blip r:embed="rId5"/>
          <a:srcRect l="0" r="0" t="0" b="0"/>
          <a:stretch/>
        </p:blipFill>
        <p:spPr>
          <a:xfrm>
            <a:off x="4859834" y="4171851"/>
            <a:ext cx="304800" cy="152400"/>
          </a:xfrm>
          <a:prstGeom prst="rect">
            <a:avLst/>
          </a:prstGeom>
        </p:spPr>
      </p:pic>
      <p:sp>
        <p:nvSpPr>
          <p:cNvPr id="20" name="Text 13"/>
          <p:cNvSpPr/>
          <p:nvPr/>
        </p:nvSpPr>
        <p:spPr>
          <a:xfrm>
            <a:off x="5317034" y="3882330"/>
            <a:ext cx="2726283" cy="731441"/>
          </a:xfrm>
          <a:prstGeom prst="roundRect">
            <a:avLst>
              <a:gd name="adj" fmla="val 5209"/>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Unauthenticated service-root GETs</a:t>
            </a:r>
            <a:endParaRPr lang="en-US" sz="1200" dirty="0"/>
          </a:p>
        </p:txBody>
      </p:sp>
      <p:pic>
        <p:nvPicPr>
          <p:cNvPr id="21" name="Image 5" descr="arrow-right">    </p:cNvPr>
          <p:cNvPicPr>
            <a:picLocks noChangeAspect="1"/>
          </p:cNvPicPr>
          <p:nvPr/>
        </p:nvPicPr>
        <p:blipFill>
          <a:blip r:embed="rId6"/>
          <a:srcRect l="0" r="0" t="0" b="0"/>
          <a:stretch/>
        </p:blipFill>
        <p:spPr>
          <a:xfrm>
            <a:off x="8195717" y="4171851"/>
            <a:ext cx="304800" cy="152400"/>
          </a:xfrm>
          <a:prstGeom prst="rect">
            <a:avLst/>
          </a:prstGeom>
        </p:spPr>
      </p:pic>
      <p:sp>
        <p:nvSpPr>
          <p:cNvPr id="22" name="Text 14"/>
          <p:cNvSpPr/>
          <p:nvPr/>
        </p:nvSpPr>
        <p:spPr>
          <a:xfrm>
            <a:off x="8652917" y="3882330"/>
            <a:ext cx="2726283" cy="731441"/>
          </a:xfrm>
          <a:prstGeom prst="roundRect">
            <a:avLst>
              <a:gd name="adj" fmla="val 5209"/>
            </a:avLst>
          </a:prstGeom>
          <a:solidFill>
            <a:srgbClr val="EEF1EA"/>
          </a:solidFill>
          <a:ln/>
        </p:spPr>
        <p:txBody>
          <a:bodyPr wrap="square" lIns="141241" tIns="141241" rIns="68596" bIns="115841"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121 of 121 BMCs identified before login</a:t>
            </a:r>
            <a:endParaRPr lang="en-US" sz="1200" dirty="0"/>
          </a:p>
        </p:txBody>
      </p:sp>
      <p:sp>
        <p:nvSpPr>
          <p:cNvPr id="23" name="Text 15"/>
          <p:cNvSpPr/>
          <p:nvPr/>
        </p:nvSpPr>
        <p:spPr>
          <a:xfrm>
            <a:off x="819150" y="4823321"/>
            <a:ext cx="10553700" cy="815280"/>
          </a:xfrm>
          <a:prstGeom prst="roundRect">
            <a:avLst>
              <a:gd name="adj" fmla="val 3894"/>
            </a:avLst>
          </a:prstGeom>
          <a:solidFill>
            <a:srgbClr val="FFFFFF"/>
          </a:solidFill>
          <a:ln w="12700">
            <a:solidFill>
              <a:srgbClr val="8DC63F"/>
            </a:solidFill>
            <a:prstDash val="solid"/>
          </a:ln>
        </p:spPr>
        <p:txBody>
          <a:bodyPr wrap="square" lIns="200251" tIns="149451" rIns="0" bIns="124051" rtlCol="0" anchor="t">
            <a:normAutofit/>
          </a:bodyPr>
          <a:lstStyle/>
          <a:p>
            <a:pPr algn="l" indent="0" marL="0">
              <a:lnSpc>
                <a:spcPts val="1960"/>
              </a:lnSpc>
              <a:buNone/>
            </a:pPr>
            <a:r>
              <a:rPr lang="en-US" sz="1400" b="1" dirty="0">
                <a:solidFill>
                  <a:srgbClr val="5F6062"/>
                </a:solidFill>
                <a:latin typeface="Open Sans" pitchFamily="34" charset="0"/>
                <a:ea typeface="Open Sans" pitchFamily="34" charset="-122"/>
                <a:cs typeface="Open Sans" pitchFamily="34" charset="-120"/>
              </a:rPr>
              <a:t>CI on every push:</a:t>
            </a:r>
            <a:r>
              <a:rPr lang="en-US" sz="1400" dirty="0">
                <a:solidFill>
                  <a:srgbClr val="5F6062"/>
                </a:solidFill>
                <a:latin typeface="Open Sans" pitchFamily="34" charset="0"/>
                <a:ea typeface="Open Sans" pitchFamily="34" charset="-122"/>
                <a:cs typeface="Open Sans" pitchFamily="34" charset="-120"/>
              </a:rPr>
              <a:t> build_profiles.py regenerates the JSON, every profile is checked against the DSP0272 schema, and each requirement's Purpose carries its evidence tag.</a:t>
            </a:r>
            <a:endParaRPr lang="en-US" sz="1400" dirty="0"/>
          </a:p>
        </p:txBody>
      </p:sp>
      <p:sp>
        <p:nvSpPr>
          <p:cNvPr id="24" name="Text 16"/>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25" name="Text 17"/>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NEXT STEPS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TAKING OEM COUNTERS TO DMTF</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825500" y="1828750"/>
          <a:ext cx="10553700" cy="2328763"/>
        </p:xfrm>
        <a:graphic>
          <a:graphicData uri="http://schemas.openxmlformats.org/drawingml/2006/table">
            <a:tbl>
              <a:tblPr/>
              <a:tblGrid>
                <a:gridCol w="2532888"/>
                <a:gridCol w="2955036"/>
                <a:gridCol w="5065776"/>
              </a:tblGrid>
              <a:tr h="332680">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Signal the fleet alerts on</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Where it lives today</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c>
                  <a:txBody>
                    <a:bodyPr/>
                    <a:lstStyle/>
                    <a:p>
                      <a:pPr indent="0" marL="0">
                        <a:lnSpc>
                          <a:spcPts val="1680"/>
                        </a:lnSpc>
                        <a:buNone/>
                      </a:pPr>
                      <a:r>
                        <a:rPr lang="en-US" sz="1200" b="1" dirty="0">
                          <a:solidFill>
                            <a:srgbClr val="19194D"/>
                          </a:solidFill>
                          <a:latin typeface="Open Sans" pitchFamily="34" charset="0"/>
                          <a:ea typeface="Open Sans" pitchFamily="34" charset="-122"/>
                          <a:cs typeface="Open Sans" pitchFamily="34" charset="-120"/>
                        </a:rPr>
                        <a:t>Proposed standard carrier</a:t>
                      </a:r>
                      <a:endParaRPr lang="en-US" sz="1200" dirty="0">
                        <a:latin typeface="Open Sans" charset="0"/>
                        <a:ea typeface="Open Sans" charset="0"/>
                        <a:cs typeface="Open Sans" charset="0"/>
                      </a:endParaRPr>
                    </a:p>
                  </a:txBody>
                  <a:tcPr marL="53340" marR="53340" marT="53340" marB="53340" anchor="t">
                    <a:lnL w="12700" cap="flat" cmpd="sng" algn="ctr">
                      <a:solidFill>
                        <a:srgbClr val="B5B8B1"/>
                      </a:solidFill>
                      <a:prstDash val="solid"/>
                      <a:round/>
                      <a:headEnd type="none" w="med" len="med"/>
                      <a:tailEnd type="none" w="med" len="med"/>
                    </a:lnL>
                    <a:lnR w="12700" cap="flat" cmpd="sng" algn="ctr">
                      <a:solidFill>
                        <a:srgbClr val="B5B8B1"/>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B5B8B1"/>
                      </a:solidFill>
                      <a:prstDash val="solid"/>
                      <a:round/>
                      <a:headEnd type="none" w="med" len="med"/>
                      <a:tailEnd type="none" w="med" len="med"/>
                    </a:lnB>
                    <a:solidFill>
                      <a:srgbClr val="E2E6DD"/>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Accelerator tray liveness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HTTP 503 on the subtree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Subordinate Manager.Status.State + event (DSP2090)</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B5B8B1"/>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HBM row remapping</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MemoryMetrics.Oem.Nvidia</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MemoryMetrics.RowRemapping: counts, pending, banks</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Scale-up link errors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PortMetrics.Oem.Nvidia</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PortMetrics link-down, BER, symbol-error counters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Throttle reasons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ProcessorMetrics.Oem.Nvidia</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ProcessorMetrics.ThrottleReasons[] + durations</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Stale metric values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Oem.Nvidia.MetricValueStale</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MetricValue.Stale, or a required per-value Timestamp</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BCBCB"/>
                      </a:solidFill>
                      <a:prstDash val="solid"/>
                      <a:round/>
                      <a:headEnd type="none" w="med" len="med"/>
                      <a:tailEnd type="none" w="med" len="med"/>
                    </a:lnR>
                    <a:lnT w="12700" cap="flat" cmpd="sng" algn="ctr">
                      <a:solidFill>
                        <a:srgbClr val="C5C6C3"/>
                      </a:solidFill>
                      <a:prstDash val="solid"/>
                      <a:round/>
                      <a:headEnd type="none" w="med" len="med"/>
                      <a:tailEnd type="none" w="med" len="med"/>
                    </a:lnT>
                    <a:lnB w="12700" cap="flat" cmpd="sng" algn="ctr">
                      <a:solidFill>
                        <a:srgbClr val="CBCBCB"/>
                      </a:solidFill>
                      <a:prstDash val="solid"/>
                      <a:round/>
                      <a:headEnd type="none" w="med" len="med"/>
                      <a:tailEnd type="none" w="med" len="med"/>
                    </a:lnB>
                    <a:solidFill>
                      <a:srgbClr val="FFFFFF"/>
                    </a:solidFill>
                  </a:tcPr>
                </a:tc>
              </a:tr>
              <a:tr h="332680">
                <a:tc>
                  <a:txBody>
                    <a:bodyPr/>
                    <a:lstStyle/>
                    <a:p>
                      <a:pPr indent="0" marL="0">
                        <a:lnSpc>
                          <a:spcPts val="1680"/>
                        </a:lnSpc>
                        <a:buNone/>
                      </a:pPr>
                      <a:r>
                        <a:rPr lang="en-US" sz="1200" dirty="0">
                          <a:solidFill>
                            <a:srgbClr val="19194D"/>
                          </a:solidFill>
                          <a:latin typeface="Open Sans" pitchFamily="34" charset="0"/>
                          <a:ea typeface="Open Sans" pitchFamily="34" charset="-122"/>
                          <a:cs typeface="Open Sans" pitchFamily="34" charset="-120"/>
                        </a:rPr>
                        <a:t>XID / SXID codes</a:t>
                      </a:r>
                      <a:endParaRPr lang="en-US" sz="1200" dirty="0">
                        <a:latin typeface="Open Sans" charset="0"/>
                        <a:ea typeface="Open Sans" charset="0"/>
                        <a:cs typeface="Open Sans" charset="0"/>
                      </a:endParaRPr>
                    </a:p>
                  </a:txBody>
                  <a:tcPr marL="53340" marR="53340" marT="53340" marB="53340" anchor="t">
                    <a:lnL w="12700" cap="flat" cmpd="sng" algn="ctr">
                      <a:solidFill>
                        <a:srgbClr val="CBCBCB"/>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Free text in log messages</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c>
                  <a:txBody>
                    <a:bodyPr/>
                    <a:lstStyle/>
                    <a:p>
                      <a:pP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VendorCode (Redfish 2026.2) + OCP RAS registry</a:t>
                      </a:r>
                      <a:endParaRPr lang="en-US" sz="1200" dirty="0">
                        <a:latin typeface="Open Sans" charset="0"/>
                        <a:ea typeface="Open Sans" charset="0"/>
                        <a:cs typeface="Open Sans" charset="0"/>
                      </a:endParaRPr>
                    </a:p>
                  </a:txBody>
                  <a:tcPr marL="53340" marR="53340" marT="53340" marB="53340" anchor="t">
                    <a:lnL w="12700" cap="flat" cmpd="sng" algn="ctr">
                      <a:solidFill>
                        <a:srgbClr val="C5C6C3"/>
                      </a:solidFill>
                      <a:prstDash val="solid"/>
                      <a:round/>
                      <a:headEnd type="none" w="med" len="med"/>
                      <a:tailEnd type="none" w="med" len="med"/>
                    </a:lnL>
                    <a:lnR w="12700" cap="flat" cmpd="sng" algn="ctr">
                      <a:solidFill>
                        <a:srgbClr val="C5C6C3"/>
                      </a:solidFill>
                      <a:prstDash val="solid"/>
                      <a:round/>
                      <a:headEnd type="none" w="med" len="med"/>
                      <a:tailEnd type="none" w="med" len="med"/>
                    </a:lnR>
                    <a:lnT w="12700" cap="flat" cmpd="sng" algn="ctr">
                      <a:solidFill>
                        <a:srgbClr val="CBCBCB"/>
                      </a:solidFill>
                      <a:prstDash val="solid"/>
                      <a:round/>
                      <a:headEnd type="none" w="med" len="med"/>
                      <a:tailEnd type="none" w="med" len="med"/>
                    </a:lnT>
                    <a:lnB w="12700" cap="flat" cmpd="sng" algn="ctr">
                      <a:solidFill>
                        <a:srgbClr val="C5C6C3"/>
                      </a:solidFill>
                      <a:prstDash val="solid"/>
                      <a:round/>
                      <a:headEnd type="none" w="med" len="med"/>
                      <a:tailEnd type="none" w="med" len="med"/>
                    </a:lnB>
                    <a:solidFill>
                      <a:srgbClr val="F7F8F5"/>
                    </a:solidFill>
                  </a:tcPr>
                </a:tc>
              </a:tr>
            </a:tbl>
          </a:graphicData>
        </a:graphic>
      </p:graphicFrame>
      <p:sp>
        <p:nvSpPr>
          <p:cNvPr id="6" name="Text 3"/>
          <p:cNvSpPr/>
          <p:nvPr/>
        </p:nvSpPr>
        <p:spPr>
          <a:xfrm>
            <a:off x="812800" y="4360714"/>
            <a:ext cx="1137920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Schema items go through the OCP HM Profiles call, where DMTF co-authors. Registry items go to System GPU Management, where NVIDIA co-leads.</a:t>
            </a:r>
            <a:endParaRPr lang="en-US" sz="1200" dirty="0"/>
          </a:p>
        </p:txBody>
      </p:sp>
      <p:sp>
        <p:nvSpPr>
          <p:cNvPr id="7" name="Text 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747678"/>
                </a:solidFill>
                <a:latin typeface="Open Sans" pitchFamily="34" charset="0"/>
                <a:ea typeface="Open Sans" pitchFamily="34" charset="-122"/>
                <a:cs typeface="Open Sans" pitchFamily="34" charset="-120"/>
              </a:rPr>
              <a:t>NEOCLOUD REDFISH PROFILE · DRAFT V0.6.0</a:t>
            </a:r>
            <a:endParaRPr lang="en-US" sz="1200" dirty="0"/>
          </a:p>
        </p:txBody>
      </p:sp>
      <p:sp>
        <p:nvSpPr>
          <p:cNvPr id="8" name="Text 5"/>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NEXT STEPS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WHAT WE ASK EACH VENDOR</a:t>
            </a:r>
            <a:endParaRPr lang="en-US" sz="2800" dirty="0"/>
          </a:p>
        </p:txBody>
      </p:sp>
      <p:sp>
        <p:nvSpPr>
          <p:cNvPr id="5" name="Shape 3"/>
          <p:cNvSpPr/>
          <p:nvPr/>
        </p:nvSpPr>
        <p:spPr>
          <a:xfrm>
            <a:off x="819150" y="1822400"/>
            <a:ext cx="5168900" cy="1898650"/>
          </a:xfrm>
          <a:prstGeom prst="roundRect">
            <a:avLst>
              <a:gd name="adj" fmla="val 1672"/>
            </a:avLst>
          </a:prstGeom>
          <a:solidFill>
            <a:srgbClr val="FFFFFF"/>
          </a:solidFill>
          <a:ln w="12700">
            <a:solidFill>
              <a:srgbClr val="C9CCC4"/>
            </a:solidFill>
            <a:prstDash val="solid"/>
          </a:ln>
        </p:spPr>
      </p:sp>
      <p:sp>
        <p:nvSpPr>
          <p:cNvPr id="6" name="Text 4"/>
          <p:cNvSpPr/>
          <p:nvPr/>
        </p:nvSpPr>
        <p:spPr>
          <a:xfrm>
            <a:off x="1028700" y="2031950"/>
            <a:ext cx="489229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Dell</a:t>
            </a:r>
            <a:endParaRPr lang="en-US" sz="1800" dirty="0"/>
          </a:p>
        </p:txBody>
      </p:sp>
      <p:sp>
        <p:nvSpPr>
          <p:cNvPr id="7" name="Text 5"/>
          <p:cNvSpPr/>
          <p:nvPr/>
        </p:nvSpPr>
        <p:spPr>
          <a:xfrm>
            <a:off x="1028700" y="2382441"/>
            <a:ext cx="2869902" cy="264120"/>
          </a:xfrm>
          <a:custGeom>
            <a:avLst/>
            <a:gdLst/>
            <a:ahLst/>
            <a:cxnLst/>
            <a:rect l="l" t="t" r="r" b="b"/>
            <a:pathLst>
              <a:path w="2869902" h="264120">
                <a:moveTo>
                  <a:pt x="132060" y="0"/>
                </a:moveTo>
                <a:lnTo>
                  <a:pt x="2737842" y="0"/>
                </a:lnTo>
                <a:arcTo hR="132060" wR="132060" stAng="16200000" swAng="5400000"/>
                <a:lnTo>
                  <a:pt x="2869902" y="132060"/>
                </a:lnTo>
                <a:arcTo hR="132060" wR="132060" stAng="0" swAng="5400000"/>
                <a:lnTo>
                  <a:pt x="132060" y="264120"/>
                </a:lnTo>
                <a:arcTo hR="132060" wR="132060" stAng="5400000" swAng="5400000"/>
                <a:lnTo>
                  <a:pt x="0" y="132060"/>
                </a:lnTo>
                <a:arcTo hR="132060" wR="132060" stAng="10800000" swAng="5400000"/>
                <a:close/>
              </a:path>
            </a:pathLst>
          </a:cu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Today: Platform pass · Accelerator fail</a:t>
            </a:r>
            <a:endParaRPr lang="en-US" sz="1200" dirty="0"/>
          </a:p>
        </p:txBody>
      </p:sp>
      <p:sp>
        <p:nvSpPr>
          <p:cNvPr id="8" name="Text 6"/>
          <p:cNvSpPr/>
          <p:nvPr/>
        </p:nvSpPr>
        <p:spPr>
          <a:xfrm>
            <a:off x="1028700" y="2722761"/>
            <a:ext cx="489229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HBM ECC and NVLink Ports over Redfish on iDRAC9. iDRAC10's GPU Statistics report suggests the data exists.</a:t>
            </a:r>
            <a:endParaRPr lang="en-US" sz="1400" dirty="0"/>
          </a:p>
        </p:txBody>
      </p:sp>
      <p:sp>
        <p:nvSpPr>
          <p:cNvPr id="9" name="Shape 7"/>
          <p:cNvSpPr/>
          <p:nvPr/>
        </p:nvSpPr>
        <p:spPr>
          <a:xfrm>
            <a:off x="6203950" y="1822400"/>
            <a:ext cx="5168900" cy="1898650"/>
          </a:xfrm>
          <a:prstGeom prst="roundRect">
            <a:avLst>
              <a:gd name="adj" fmla="val 1672"/>
            </a:avLst>
          </a:prstGeom>
          <a:solidFill>
            <a:srgbClr val="FFFFFF"/>
          </a:solidFill>
          <a:ln w="12700">
            <a:solidFill>
              <a:srgbClr val="C9CCC4"/>
            </a:solidFill>
            <a:prstDash val="solid"/>
          </a:ln>
        </p:spPr>
      </p:sp>
      <p:sp>
        <p:nvSpPr>
          <p:cNvPr id="10" name="Text 8"/>
          <p:cNvSpPr/>
          <p:nvPr/>
        </p:nvSpPr>
        <p:spPr>
          <a:xfrm>
            <a:off x="6413500" y="2031950"/>
            <a:ext cx="489229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Lenovo</a:t>
            </a:r>
            <a:endParaRPr lang="en-US" sz="1800" dirty="0"/>
          </a:p>
        </p:txBody>
      </p:sp>
      <p:sp>
        <p:nvSpPr>
          <p:cNvPr id="11" name="Text 9"/>
          <p:cNvSpPr/>
          <p:nvPr/>
        </p:nvSpPr>
        <p:spPr>
          <a:xfrm>
            <a:off x="6413500" y="2382441"/>
            <a:ext cx="3392984" cy="264120"/>
          </a:xfrm>
          <a:custGeom>
            <a:avLst/>
            <a:gdLst/>
            <a:ahLst/>
            <a:cxnLst/>
            <a:rect l="l" t="t" r="r" b="b"/>
            <a:pathLst>
              <a:path w="3392984" h="264120">
                <a:moveTo>
                  <a:pt x="132060" y="0"/>
                </a:moveTo>
                <a:lnTo>
                  <a:pt x="3260923" y="0"/>
                </a:lnTo>
                <a:arcTo hR="132060" wR="132060" stAng="16200000" swAng="5400000"/>
                <a:lnTo>
                  <a:pt x="3392984" y="132060"/>
                </a:lnTo>
                <a:arcTo hR="132060" wR="132060" stAng="0" swAng="5400000"/>
                <a:lnTo>
                  <a:pt x="132060" y="264120"/>
                </a:lnTo>
                <a:arcTo hR="132060" wR="132060" stAng="5400000" swAng="5400000"/>
                <a:lnTo>
                  <a:pt x="0" y="132060"/>
                </a:lnTo>
                <a:arcTo hR="132060" wR="132060" stAng="10800000" swAng="5400000"/>
                <a:close/>
              </a:path>
            </a:pathLst>
          </a:cu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Today: Platform pass · no accelerator surface</a:t>
            </a:r>
            <a:endParaRPr lang="en-US" sz="1200" dirty="0"/>
          </a:p>
        </p:txBody>
      </p:sp>
      <p:sp>
        <p:nvSpPr>
          <p:cNvPr id="12" name="Text 10"/>
          <p:cNvSpPr/>
          <p:nvPr/>
        </p:nvSpPr>
        <p:spPr>
          <a:xfrm>
            <a:off x="6413500" y="2722761"/>
            <a:ext cx="489229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Aggregate the HGX HMC on the SR680a V3, an HGX H200 system shipping without the HGX Redfish tree.</a:t>
            </a:r>
            <a:endParaRPr lang="en-US" sz="1400" dirty="0"/>
          </a:p>
        </p:txBody>
      </p:sp>
      <p:sp>
        <p:nvSpPr>
          <p:cNvPr id="13" name="Shape 11"/>
          <p:cNvSpPr/>
          <p:nvPr/>
        </p:nvSpPr>
        <p:spPr>
          <a:xfrm>
            <a:off x="819150" y="3936950"/>
            <a:ext cx="5168900" cy="1898700"/>
          </a:xfrm>
          <a:prstGeom prst="roundRect">
            <a:avLst>
              <a:gd name="adj" fmla="val 1672"/>
            </a:avLst>
          </a:prstGeom>
          <a:solidFill>
            <a:srgbClr val="FFFFFF"/>
          </a:solidFill>
          <a:ln w="12700">
            <a:solidFill>
              <a:srgbClr val="C9CCC4"/>
            </a:solidFill>
            <a:prstDash val="solid"/>
          </a:ln>
        </p:spPr>
      </p:sp>
      <p:sp>
        <p:nvSpPr>
          <p:cNvPr id="14" name="Text 12"/>
          <p:cNvSpPr/>
          <p:nvPr/>
        </p:nvSpPr>
        <p:spPr>
          <a:xfrm>
            <a:off x="1028700" y="4146500"/>
            <a:ext cx="489229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NVIDIA</a:t>
            </a:r>
            <a:endParaRPr lang="en-US" sz="1800" dirty="0"/>
          </a:p>
        </p:txBody>
      </p:sp>
      <p:sp>
        <p:nvSpPr>
          <p:cNvPr id="15" name="Text 13"/>
          <p:cNvSpPr/>
          <p:nvPr/>
        </p:nvSpPr>
        <p:spPr>
          <a:xfrm>
            <a:off x="1028700" y="4496991"/>
            <a:ext cx="2539653" cy="264120"/>
          </a:xfrm>
          <a:custGeom>
            <a:avLst/>
            <a:gdLst/>
            <a:ahLst/>
            <a:cxnLst/>
            <a:rect l="l" t="t" r="r" b="b"/>
            <a:pathLst>
              <a:path w="2539653" h="264120">
                <a:moveTo>
                  <a:pt x="132060" y="0"/>
                </a:moveTo>
                <a:lnTo>
                  <a:pt x="2407593" y="0"/>
                </a:lnTo>
                <a:arcTo hR="132060" wR="132060" stAng="16200000" swAng="5400000"/>
                <a:lnTo>
                  <a:pt x="2539653" y="132060"/>
                </a:lnTo>
                <a:arcTo hR="132060" wR="132060" stAng="0" swAng="5400000"/>
                <a:lnTo>
                  <a:pt x="132060" y="264120"/>
                </a:lnTo>
                <a:arcTo hR="132060" wR="132060" stAng="5400000" swAng="5400000"/>
                <a:lnTo>
                  <a:pt x="0" y="132060"/>
                </a:lnTo>
                <a:arcTo hR="132060" wR="132060" stAng="10800000" swAng="5400000"/>
                <a:close/>
              </a:path>
            </a:pathLst>
          </a:cu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Today: HMC content passes Core</a:t>
            </a:r>
            <a:endParaRPr lang="en-US" sz="1200" dirty="0"/>
          </a:p>
        </p:txBody>
      </p:sp>
      <p:sp>
        <p:nvSpPr>
          <p:cNvPr id="16" name="Text 14"/>
          <p:cNvSpPr/>
          <p:nvPr/>
        </p:nvSpPr>
        <p:spPr>
          <a:xfrm>
            <a:off x="1028700" y="4837311"/>
            <a:ext cx="4892294"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Fix the LinkStatus enum (reads "OK"), report HMC Manager.Status.State on tray loss, standardize MetricValueStale.</a:t>
            </a:r>
            <a:endParaRPr lang="en-US" sz="1400" dirty="0"/>
          </a:p>
        </p:txBody>
      </p:sp>
      <p:sp>
        <p:nvSpPr>
          <p:cNvPr id="17" name="Shape 15"/>
          <p:cNvSpPr/>
          <p:nvPr/>
        </p:nvSpPr>
        <p:spPr>
          <a:xfrm>
            <a:off x="6203950" y="3936950"/>
            <a:ext cx="5168900" cy="1898700"/>
          </a:xfrm>
          <a:prstGeom prst="roundRect">
            <a:avLst>
              <a:gd name="adj" fmla="val 1672"/>
            </a:avLst>
          </a:prstGeom>
          <a:solidFill>
            <a:srgbClr val="FFFFFF"/>
          </a:solidFill>
          <a:ln w="12700">
            <a:solidFill>
              <a:srgbClr val="C9CCC4"/>
            </a:solidFill>
            <a:prstDash val="solid"/>
          </a:ln>
        </p:spPr>
      </p:sp>
      <p:sp>
        <p:nvSpPr>
          <p:cNvPr id="18" name="Text 16"/>
          <p:cNvSpPr/>
          <p:nvPr/>
        </p:nvSpPr>
        <p:spPr>
          <a:xfrm>
            <a:off x="6413500" y="4146500"/>
            <a:ext cx="4892294"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Supermicro</a:t>
            </a:r>
            <a:endParaRPr lang="en-US" sz="1800" dirty="0"/>
          </a:p>
        </p:txBody>
      </p:sp>
      <p:sp>
        <p:nvSpPr>
          <p:cNvPr id="19" name="Text 17"/>
          <p:cNvSpPr/>
          <p:nvPr/>
        </p:nvSpPr>
        <p:spPr>
          <a:xfrm>
            <a:off x="6413500" y="4496991"/>
            <a:ext cx="2519114" cy="264120"/>
          </a:xfrm>
          <a:custGeom>
            <a:avLst/>
            <a:gdLst/>
            <a:ahLst/>
            <a:cxnLst/>
            <a:rect l="l" t="t" r="r" b="b"/>
            <a:pathLst>
              <a:path w="2519114" h="264120">
                <a:moveTo>
                  <a:pt x="132060" y="0"/>
                </a:moveTo>
                <a:lnTo>
                  <a:pt x="2387054" y="0"/>
                </a:lnTo>
                <a:arcTo hR="132060" wR="132060" stAng="16200000" swAng="5400000"/>
                <a:lnTo>
                  <a:pt x="2519114" y="132060"/>
                </a:lnTo>
                <a:arcTo hR="132060" wR="132060" stAng="0" swAng="5400000"/>
                <a:lnTo>
                  <a:pt x="132060" y="264120"/>
                </a:lnTo>
                <a:arcTo hR="132060" wR="132060" stAng="5400000" swAng="5400000"/>
                <a:lnTo>
                  <a:pt x="0" y="132060"/>
                </a:lnTo>
                <a:arcTo hR="132060" wR="132060" stAng="10800000" swAng="5400000"/>
                <a:close/>
              </a:path>
            </a:pathLst>
          </a:custGeom>
          <a:solidFill>
            <a:srgbClr val="EEF1EA"/>
          </a:solidFill>
          <a:ln/>
        </p:spPr>
        <p:txBody>
          <a:bodyPr wrap="none" lIns="0" tIns="0" rIns="0" bIns="0" rtlCol="0" anchor="ctr">
            <a:normAutofit/>
          </a:bodyPr>
          <a:lstStyle/>
          <a:p>
            <a:pPr algn="ct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Today: passes Core on both tiers</a:t>
            </a:r>
            <a:endParaRPr lang="en-US" sz="1200" dirty="0"/>
          </a:p>
        </p:txBody>
      </p:sp>
      <p:sp>
        <p:nvSpPr>
          <p:cNvPr id="20" name="Text 18"/>
          <p:cNvSpPr/>
          <p:nvPr/>
        </p:nvSpPr>
        <p:spPr>
          <a:xfrm>
            <a:off x="6413500" y="4837311"/>
            <a:ext cx="4892294" cy="523180"/>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Populate Status.Conditions and support MultipleHTTPRequests.</a:t>
            </a:r>
            <a:endParaRPr lang="en-US" sz="1400" dirty="0"/>
          </a:p>
        </p:txBody>
      </p:sp>
      <p:sp>
        <p:nvSpPr>
          <p:cNvPr id="21" name="Text 19"/>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Raised through the OCP HM Profiles call and OEM account teams, Q4 2026</a:t>
            </a:r>
            <a:endParaRPr lang="en-US" sz="1200" dirty="0"/>
          </a:p>
        </p:txBody>
      </p:sp>
      <p:sp>
        <p:nvSpPr>
          <p:cNvPr id="22" name="Text 20"/>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747678"/>
                </a:solidFill>
                <a:latin typeface="Open Sans" pitchFamily="34" charset="0"/>
                <a:ea typeface="Open Sans" pitchFamily="34" charset="-122"/>
                <a:cs typeface="Open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7F2"/>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NEXT STEPS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PATH TO AN APPROVED PROFILE</a:t>
            </a:r>
            <a:endParaRPr lang="en-US" sz="2800" dirty="0"/>
          </a:p>
        </p:txBody>
      </p:sp>
      <p:sp>
        <p:nvSpPr>
          <p:cNvPr id="5" name="Shape 3"/>
          <p:cNvSpPr/>
          <p:nvPr/>
        </p:nvSpPr>
        <p:spPr>
          <a:xfrm>
            <a:off x="812800" y="1816050"/>
            <a:ext cx="3386634" cy="4025950"/>
          </a:xfrm>
          <a:prstGeom prst="roundRect">
            <a:avLst>
              <a:gd name="adj" fmla="val 1125"/>
            </a:avLst>
          </a:prstGeom>
          <a:solidFill>
            <a:srgbClr val="FFFFFF"/>
          </a:solidFill>
          <a:ln/>
        </p:spPr>
      </p:sp>
      <p:sp>
        <p:nvSpPr>
          <p:cNvPr id="6" name="Shape 4"/>
          <p:cNvSpPr/>
          <p:nvPr/>
        </p:nvSpPr>
        <p:spPr>
          <a:xfrm>
            <a:off x="812800" y="1816050"/>
            <a:ext cx="3386634" cy="4025950"/>
          </a:xfrm>
          <a:custGeom>
            <a:avLst/>
            <a:gdLst/>
            <a:ahLst/>
            <a:cxnLst/>
            <a:rect l="l" t="t" r="r" b="b"/>
            <a:pathLst>
              <a:path w="3386634" h="402595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19194D"/>
          </a:solidFill>
          <a:ln/>
        </p:spPr>
      </p:sp>
      <p:sp>
        <p:nvSpPr>
          <p:cNvPr id="7" name="Text 5"/>
          <p:cNvSpPr/>
          <p:nvPr/>
        </p:nvSpPr>
        <p:spPr>
          <a:xfrm>
            <a:off x="1016000" y="2057350"/>
            <a:ext cx="306964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43895"/>
                </a:solidFill>
                <a:latin typeface="Open Sans" pitchFamily="34" charset="0"/>
                <a:ea typeface="Open Sans" pitchFamily="34" charset="-122"/>
                <a:cs typeface="Open Sans" pitchFamily="34" charset="-120"/>
              </a:rPr>
              <a:t>OCT 12–15</a:t>
            </a:r>
            <a:endParaRPr lang="en-US" sz="1200" dirty="0"/>
          </a:p>
        </p:txBody>
      </p:sp>
      <p:sp>
        <p:nvSpPr>
          <p:cNvPr id="8" name="Text 6"/>
          <p:cNvSpPr/>
          <p:nvPr/>
        </p:nvSpPr>
        <p:spPr>
          <a:xfrm>
            <a:off x="1016000" y="2346871"/>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At the Summit</a:t>
            </a:r>
            <a:endParaRPr lang="en-US" sz="1800" dirty="0"/>
          </a:p>
        </p:txBody>
      </p:sp>
      <p:sp>
        <p:nvSpPr>
          <p:cNvPr id="9" name="Text 7"/>
          <p:cNvSpPr/>
          <p:nvPr/>
        </p:nvSpPr>
        <p:spPr>
          <a:xfrm>
            <a:off x="1087882" y="2697361"/>
            <a:ext cx="2990139" cy="1518741"/>
          </a:xfrm>
          <a:prstGeom prst="rect">
            <a:avLst/>
          </a:prstGeom>
          <a:noFill/>
          <a:ln/>
        </p:spPr>
        <p:txBody>
          <a:bodyPr wrap="square" lIns="0" tIns="0" rIns="0" bIns="0" rtlCol="0" anchor="t">
            <a:normAutofit/>
          </a:bodyPr>
          <a:lstStyle/>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DMTF schema proposals: row remap, link counters, throttle reasons, stale flag</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Tracking issue in HWMgmt-OCP-Profiles</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File the 7 upstream defects</a:t>
            </a:r>
            <a:endParaRPr lang="en-US" sz="1400" dirty="0"/>
          </a:p>
        </p:txBody>
      </p:sp>
      <p:sp>
        <p:nvSpPr>
          <p:cNvPr id="10" name="Shape 8"/>
          <p:cNvSpPr/>
          <p:nvPr/>
        </p:nvSpPr>
        <p:spPr>
          <a:xfrm>
            <a:off x="4402634" y="1816050"/>
            <a:ext cx="3386683" cy="4025950"/>
          </a:xfrm>
          <a:prstGeom prst="roundRect">
            <a:avLst>
              <a:gd name="adj" fmla="val 1125"/>
            </a:avLst>
          </a:prstGeom>
          <a:solidFill>
            <a:srgbClr val="FFFFFF"/>
          </a:solidFill>
          <a:ln/>
        </p:spPr>
      </p:sp>
      <p:sp>
        <p:nvSpPr>
          <p:cNvPr id="11" name="Shape 9"/>
          <p:cNvSpPr/>
          <p:nvPr/>
        </p:nvSpPr>
        <p:spPr>
          <a:xfrm>
            <a:off x="4402634" y="1816050"/>
            <a:ext cx="3386683" cy="4025950"/>
          </a:xfrm>
          <a:custGeom>
            <a:avLst/>
            <a:gdLst/>
            <a:ahLst/>
            <a:cxnLst/>
            <a:rect l="l" t="t" r="r" b="b"/>
            <a:pathLst>
              <a:path w="3386683" h="4025950">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2" name="Text 10"/>
          <p:cNvSpPr/>
          <p:nvPr/>
        </p:nvSpPr>
        <p:spPr>
          <a:xfrm>
            <a:off x="4605834" y="2057350"/>
            <a:ext cx="30696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43895"/>
                </a:solidFill>
                <a:latin typeface="Open Sans" pitchFamily="34" charset="0"/>
                <a:ea typeface="Open Sans" pitchFamily="34" charset="-122"/>
                <a:cs typeface="Open Sans" pitchFamily="34" charset="-120"/>
              </a:rPr>
              <a:t>Q4 2026</a:t>
            </a:r>
            <a:endParaRPr lang="en-US" sz="1200" dirty="0"/>
          </a:p>
        </p:txBody>
      </p:sp>
      <p:sp>
        <p:nvSpPr>
          <p:cNvPr id="13" name="Text 11"/>
          <p:cNvSpPr/>
          <p:nvPr/>
        </p:nvSpPr>
        <p:spPr>
          <a:xfrm>
            <a:off x="4605834" y="2346871"/>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Co-review</a:t>
            </a:r>
            <a:endParaRPr lang="en-US" sz="1800" dirty="0"/>
          </a:p>
        </p:txBody>
      </p:sp>
      <p:sp>
        <p:nvSpPr>
          <p:cNvPr id="14" name="Text 12"/>
          <p:cNvSpPr/>
          <p:nvPr/>
        </p:nvSpPr>
        <p:spPr>
          <a:xfrm>
            <a:off x="4677716" y="2697361"/>
            <a:ext cx="2990190" cy="1518741"/>
          </a:xfrm>
          <a:prstGeom prst="rect">
            <a:avLst/>
          </a:prstGeom>
          <a:noFill/>
          <a:ln/>
        </p:spPr>
        <p:txBody>
          <a:bodyPr wrap="square" lIns="0" tIns="0" rIns="0" bIns="0" rtlCol="0" anchor="t">
            <a:normAutofit/>
          </a:bodyPr>
          <a:lstStyle/>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System GPU Management co-reviews the Accelerator profile</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RAS messages into their registry; track the UBB-to-MAS rename</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Vendor asks to Dell, Lenovo, NVIDIA, Supermicro</a:t>
            </a:r>
            <a:endParaRPr lang="en-US" sz="1400" dirty="0"/>
          </a:p>
        </p:txBody>
      </p:sp>
      <p:sp>
        <p:nvSpPr>
          <p:cNvPr id="15" name="Shape 13"/>
          <p:cNvSpPr/>
          <p:nvPr/>
        </p:nvSpPr>
        <p:spPr>
          <a:xfrm>
            <a:off x="7992517" y="1816050"/>
            <a:ext cx="3386634" cy="4025950"/>
          </a:xfrm>
          <a:prstGeom prst="roundRect">
            <a:avLst>
              <a:gd name="adj" fmla="val 1125"/>
            </a:avLst>
          </a:prstGeom>
          <a:solidFill>
            <a:srgbClr val="FFFFFF"/>
          </a:solidFill>
          <a:ln/>
        </p:spPr>
      </p:sp>
      <p:sp>
        <p:nvSpPr>
          <p:cNvPr id="16" name="Shape 14"/>
          <p:cNvSpPr/>
          <p:nvPr/>
        </p:nvSpPr>
        <p:spPr>
          <a:xfrm>
            <a:off x="7992517" y="1816050"/>
            <a:ext cx="3386634" cy="4025950"/>
          </a:xfrm>
          <a:custGeom>
            <a:avLst/>
            <a:gdLst/>
            <a:ahLst/>
            <a:cxnLst/>
            <a:rect l="l" t="t" r="r" b="b"/>
            <a:pathLst>
              <a:path w="3386634" h="4025950">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7" name="Text 15"/>
          <p:cNvSpPr/>
          <p:nvPr/>
        </p:nvSpPr>
        <p:spPr>
          <a:xfrm>
            <a:off x="8195717" y="2057350"/>
            <a:ext cx="3069641"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343895"/>
                </a:solidFill>
                <a:latin typeface="Open Sans" pitchFamily="34" charset="0"/>
                <a:ea typeface="Open Sans" pitchFamily="34" charset="-122"/>
                <a:cs typeface="Open Sans" pitchFamily="34" charset="-120"/>
              </a:rPr>
              <a:t>THEN</a:t>
            </a:r>
            <a:endParaRPr lang="en-US" sz="1200" dirty="0"/>
          </a:p>
        </p:txBody>
      </p:sp>
      <p:sp>
        <p:nvSpPr>
          <p:cNvPr id="18" name="Text 16"/>
          <p:cNvSpPr/>
          <p:nvPr/>
        </p:nvSpPr>
        <p:spPr>
          <a:xfrm>
            <a:off x="8195717" y="2346871"/>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Promotion</a:t>
            </a:r>
            <a:endParaRPr lang="en-US" sz="1800" dirty="0"/>
          </a:p>
        </p:txBody>
      </p:sp>
      <p:sp>
        <p:nvSpPr>
          <p:cNvPr id="19" name="Text 17"/>
          <p:cNvSpPr/>
          <p:nvPr/>
        </p:nvSpPr>
        <p:spPr>
          <a:xfrm>
            <a:off x="8267599" y="2697361"/>
            <a:ext cx="2990139" cy="2016522"/>
          </a:xfrm>
          <a:prstGeom prst="rect">
            <a:avLst/>
          </a:prstGeom>
          <a:noFill/>
          <a:ln/>
        </p:spPr>
        <p:txBody>
          <a:bodyPr wrap="square" lIns="0" tIns="0" rIns="0" bIns="0" rtlCol="0" anchor="t">
            <a:normAutofit/>
          </a:bodyPr>
          <a:lstStyle/>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Second unit per OEM, plus Gigabyte, ASUS and MSI HGX</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Publish recorded trees in DMTF mockup layout</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Usage Guide in the OCP template; request promotion</a:t>
            </a:r>
            <a:endParaRPr lang="en-US" sz="1400" dirty="0"/>
          </a:p>
          <a:p>
            <a:pPr algn="l" marL="182118" indent="-182118">
              <a:lnSpc>
                <a:spcPts val="1960"/>
              </a:lnSpc>
              <a:buSzPct val="100000"/>
              <a:buChar char="•"/>
            </a:pPr>
            <a:r>
              <a:rPr lang="en-US" sz="1400" dirty="0">
                <a:solidFill>
                  <a:srgbClr val="5F6062"/>
                </a:solidFill>
                <a:latin typeface="Open Sans" pitchFamily="34" charset="0"/>
                <a:ea typeface="Open Sans" pitchFamily="34" charset="-122"/>
                <a:cs typeface="Open Sans" pitchFamily="34" charset="-120"/>
              </a:rPr>
              <a:t>Later: OCPNeocloudRack for NVL72 power and cooling</a:t>
            </a:r>
            <a:endParaRPr lang="en-US" sz="1400" dirty="0"/>
          </a:p>
        </p:txBody>
      </p:sp>
      <p:sp>
        <p:nvSpPr>
          <p:cNvPr id="20" name="Text 18"/>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F6062"/>
                </a:solidFill>
                <a:latin typeface="Open Sans" pitchFamily="34" charset="0"/>
                <a:ea typeface="Open Sans" pitchFamily="34" charset="-122"/>
                <a:cs typeface="Open Sans" pitchFamily="34" charset="-120"/>
              </a:rPr>
              <a:t>Venue: OCP Hardware Management, Manageability Profiles workstream · sponsor: FTI neocloud workstream</a:t>
            </a:r>
            <a:endParaRPr lang="en-US" sz="1200" dirty="0"/>
          </a:p>
        </p:txBody>
      </p:sp>
      <p:sp>
        <p:nvSpPr>
          <p:cNvPr id="21" name="Text 19"/>
          <p:cNvSpPr/>
          <p:nvPr/>
        </p:nvSpPr>
        <p:spPr>
          <a:xfrm>
            <a:off x="10058400" y="6238280"/>
            <a:ext cx="1320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F6062"/>
                </a:solidFill>
                <a:latin typeface="Open Sans" pitchFamily="34" charset="0"/>
                <a:ea typeface="Open Sans" pitchFamily="34" charset="-122"/>
                <a:cs typeface="Open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812800" y="558800"/>
            <a:ext cx="609600" cy="50800"/>
          </a:xfrm>
          <a:prstGeom prst="rect">
            <a:avLst/>
          </a:prstGeom>
          <a:solidFill>
            <a:srgbClr val="8DC63F"/>
          </a:solidFill>
          <a:ln/>
        </p:spPr>
      </p:sp>
      <p:sp>
        <p:nvSpPr>
          <p:cNvPr id="3" name="Text 1"/>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200" kern="0" dirty="0">
                <a:solidFill>
                  <a:srgbClr val="343895"/>
                </a:solidFill>
                <a:latin typeface="Open Sans" pitchFamily="34" charset="0"/>
                <a:ea typeface="Open Sans" pitchFamily="34" charset="-122"/>
                <a:cs typeface="Open Sans" pitchFamily="34" charset="-120"/>
              </a:rPr>
              <a:t>NEXT STEPS</a:t>
            </a:r>
            <a:endParaRPr lang="en-US" sz="1200" dirty="0"/>
          </a:p>
        </p:txBody>
      </p:sp>
      <p:sp>
        <p:nvSpPr>
          <p:cNvPr id="4" name="Text 2"/>
          <p:cNvSpPr/>
          <p:nvPr>
            <p:ph type="title"/>
          </p:nvPr>
        </p:nvSpPr>
        <p:spPr>
          <a:xfrm>
            <a:off x="812800" y="1102320"/>
            <a:ext cx="10883392" cy="434330"/>
          </a:xfrm>
          <a:prstGeom prst="rect">
            <a:avLst/>
          </a:prstGeom>
          <a:noFill/>
          <a:ln/>
        </p:spPr>
        <p:txBody>
          <a:bodyPr wrap="square" lIns="0" tIns="0" rIns="0" bIns="0" rtlCol="0" anchor="t">
            <a:normAutofit/>
          </a:bodyPr>
          <a:lstStyle/>
          <a:p>
            <a:pPr algn="l" indent="0" marL="0">
              <a:lnSpc>
                <a:spcPts val="3220"/>
              </a:lnSpc>
              <a:buNone/>
            </a:pPr>
            <a:r>
              <a:rPr lang="en-US" sz="2800" b="1" i="0" spc="150" kern="0" dirty="0">
                <a:solidFill>
                  <a:srgbClr val="19194D"/>
                </a:solidFill>
                <a:latin typeface="Open Sans" pitchFamily="34" charset="0"/>
                <a:ea typeface="Open Sans" pitchFamily="34" charset="-122"/>
                <a:cs typeface="Open Sans" pitchFamily="34" charset="-120"/>
              </a:rPr>
              <a:t>THE ASK: VALIDATE YOUR FLEET</a:t>
            </a:r>
            <a:endParaRPr lang="en-US" sz="2800" dirty="0"/>
          </a:p>
        </p:txBody>
      </p:sp>
      <p:sp>
        <p:nvSpPr>
          <p:cNvPr id="5" name="Shape 3"/>
          <p:cNvSpPr/>
          <p:nvPr/>
        </p:nvSpPr>
        <p:spPr>
          <a:xfrm>
            <a:off x="812800" y="2133650"/>
            <a:ext cx="3386634" cy="1541661"/>
          </a:xfrm>
          <a:prstGeom prst="roundRect">
            <a:avLst>
              <a:gd name="adj" fmla="val 2471"/>
            </a:avLst>
          </a:prstGeom>
          <a:solidFill>
            <a:srgbClr val="F5F7F2"/>
          </a:solidFill>
          <a:ln/>
        </p:spPr>
      </p:sp>
      <p:sp>
        <p:nvSpPr>
          <p:cNvPr id="6" name="Shape 4"/>
          <p:cNvSpPr/>
          <p:nvPr/>
        </p:nvSpPr>
        <p:spPr>
          <a:xfrm>
            <a:off x="812800" y="2133650"/>
            <a:ext cx="3386634" cy="1541661"/>
          </a:xfrm>
          <a:custGeom>
            <a:avLst/>
            <a:gdLst/>
            <a:ahLst/>
            <a:cxnLst/>
            <a:rect l="l" t="t" r="r" b="b"/>
            <a:pathLst>
              <a:path w="3386634" h="154166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7" name="Text 5"/>
          <p:cNvSpPr/>
          <p:nvPr/>
        </p:nvSpPr>
        <p:spPr>
          <a:xfrm>
            <a:off x="1016000" y="23749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Operators</a:t>
            </a:r>
            <a:endParaRPr lang="en-US" sz="1800" dirty="0"/>
          </a:p>
        </p:txBody>
      </p:sp>
      <p:sp>
        <p:nvSpPr>
          <p:cNvPr id="8" name="Text 6"/>
          <p:cNvSpPr/>
          <p:nvPr/>
        </p:nvSpPr>
        <p:spPr>
          <a:xfrm>
            <a:off x="1016000" y="2725440"/>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Run the validator on one HGX unit per OEM you operate. File the fails as issues.</a:t>
            </a:r>
            <a:endParaRPr lang="en-US" sz="1400" dirty="0"/>
          </a:p>
        </p:txBody>
      </p:sp>
      <p:sp>
        <p:nvSpPr>
          <p:cNvPr id="9" name="Shape 7"/>
          <p:cNvSpPr/>
          <p:nvPr/>
        </p:nvSpPr>
        <p:spPr>
          <a:xfrm>
            <a:off x="4402634" y="2133650"/>
            <a:ext cx="3386683" cy="1541661"/>
          </a:xfrm>
          <a:prstGeom prst="roundRect">
            <a:avLst>
              <a:gd name="adj" fmla="val 2471"/>
            </a:avLst>
          </a:prstGeom>
          <a:solidFill>
            <a:srgbClr val="F5F7F2"/>
          </a:solidFill>
          <a:ln/>
        </p:spPr>
      </p:sp>
      <p:sp>
        <p:nvSpPr>
          <p:cNvPr id="10" name="Shape 8"/>
          <p:cNvSpPr/>
          <p:nvPr/>
        </p:nvSpPr>
        <p:spPr>
          <a:xfrm>
            <a:off x="4402634" y="2133650"/>
            <a:ext cx="3386683" cy="1541661"/>
          </a:xfrm>
          <a:custGeom>
            <a:avLst/>
            <a:gdLst/>
            <a:ahLst/>
            <a:cxnLst/>
            <a:rect l="l" t="t" r="r" b="b"/>
            <a:pathLst>
              <a:path w="3386683" h="1541661">
                <a:moveTo>
                  <a:pt x="0" y="38100"/>
                </a:moveTo>
                <a:lnTo>
                  <a:pt x="0" y="38100"/>
                </a:lnTo>
                <a:arcTo hR="38100" wR="38100" stAng="10800000" swAng="5400000"/>
                <a:lnTo>
                  <a:pt x="3348583" y="0"/>
                </a:lnTo>
                <a:arcTo hR="38100" wR="38100" stAng="16200000" swAng="5400000"/>
                <a:lnTo>
                  <a:pt x="3386683" y="38100"/>
                </a:lnTo>
                <a:lnTo>
                  <a:pt x="0" y="38100"/>
                </a:lnTo>
                <a:close/>
              </a:path>
            </a:pathLst>
          </a:custGeom>
          <a:solidFill>
            <a:srgbClr val="8DC63F"/>
          </a:solidFill>
          <a:ln/>
        </p:spPr>
      </p:sp>
      <p:sp>
        <p:nvSpPr>
          <p:cNvPr id="11" name="Text 9"/>
          <p:cNvSpPr/>
          <p:nvPr/>
        </p:nvSpPr>
        <p:spPr>
          <a:xfrm>
            <a:off x="4605834" y="2374950"/>
            <a:ext cx="3069692"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OEMs &amp; NVIDIA</a:t>
            </a:r>
            <a:endParaRPr lang="en-US" sz="1800" dirty="0"/>
          </a:p>
        </p:txBody>
      </p:sp>
      <p:sp>
        <p:nvSpPr>
          <p:cNvPr id="12" name="Text 10"/>
          <p:cNvSpPr/>
          <p:nvPr/>
        </p:nvSpPr>
        <p:spPr>
          <a:xfrm>
            <a:off x="4605834" y="2725440"/>
            <a:ext cx="3069692"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Close the named gaps: HBM ECC, NVLink Ports, HMC aggregation, tray liveness.</a:t>
            </a:r>
            <a:endParaRPr lang="en-US" sz="1400" dirty="0"/>
          </a:p>
        </p:txBody>
      </p:sp>
      <p:sp>
        <p:nvSpPr>
          <p:cNvPr id="13" name="Shape 11"/>
          <p:cNvSpPr/>
          <p:nvPr/>
        </p:nvSpPr>
        <p:spPr>
          <a:xfrm>
            <a:off x="7992517" y="2133650"/>
            <a:ext cx="3386634" cy="1541661"/>
          </a:xfrm>
          <a:prstGeom prst="roundRect">
            <a:avLst>
              <a:gd name="adj" fmla="val 2471"/>
            </a:avLst>
          </a:prstGeom>
          <a:solidFill>
            <a:srgbClr val="F5F7F2"/>
          </a:solidFill>
          <a:ln/>
        </p:spPr>
      </p:sp>
      <p:sp>
        <p:nvSpPr>
          <p:cNvPr id="14" name="Shape 12"/>
          <p:cNvSpPr/>
          <p:nvPr/>
        </p:nvSpPr>
        <p:spPr>
          <a:xfrm>
            <a:off x="7992517" y="2133650"/>
            <a:ext cx="3386634" cy="1541661"/>
          </a:xfrm>
          <a:custGeom>
            <a:avLst/>
            <a:gdLst/>
            <a:ahLst/>
            <a:cxnLst/>
            <a:rect l="l" t="t" r="r" b="b"/>
            <a:pathLst>
              <a:path w="3386634" h="1541661">
                <a:moveTo>
                  <a:pt x="0" y="38100"/>
                </a:moveTo>
                <a:lnTo>
                  <a:pt x="0" y="38100"/>
                </a:lnTo>
                <a:arcTo hR="38100" wR="38100" stAng="10800000" swAng="5400000"/>
                <a:lnTo>
                  <a:pt x="3348534" y="0"/>
                </a:lnTo>
                <a:arcTo hR="38100" wR="38100" stAng="16200000" swAng="5400000"/>
                <a:lnTo>
                  <a:pt x="3386634" y="38100"/>
                </a:lnTo>
                <a:lnTo>
                  <a:pt x="0" y="38100"/>
                </a:lnTo>
                <a:close/>
              </a:path>
            </a:pathLst>
          </a:custGeom>
          <a:solidFill>
            <a:srgbClr val="8DC63F"/>
          </a:solidFill>
          <a:ln/>
        </p:spPr>
      </p:sp>
      <p:sp>
        <p:nvSpPr>
          <p:cNvPr id="15" name="Text 13"/>
          <p:cNvSpPr/>
          <p:nvPr/>
        </p:nvSpPr>
        <p:spPr>
          <a:xfrm>
            <a:off x="8195717" y="2374950"/>
            <a:ext cx="3069641" cy="299690"/>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9194D"/>
                </a:solidFill>
                <a:latin typeface="Open Sans" pitchFamily="34" charset="0"/>
                <a:ea typeface="Open Sans" pitchFamily="34" charset="-122"/>
                <a:cs typeface="Open Sans" pitchFamily="34" charset="-120"/>
              </a:rPr>
              <a:t>DMTF &amp; OCP</a:t>
            </a:r>
            <a:endParaRPr lang="en-US" sz="1800" dirty="0"/>
          </a:p>
        </p:txBody>
      </p:sp>
      <p:sp>
        <p:nvSpPr>
          <p:cNvPr id="16" name="Text 14"/>
          <p:cNvSpPr/>
          <p:nvPr/>
        </p:nvSpPr>
        <p:spPr>
          <a:xfrm>
            <a:off x="8195717" y="2725440"/>
            <a:ext cx="3069641" cy="77207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5F6062"/>
                </a:solidFill>
                <a:latin typeface="Open Sans" pitchFamily="34" charset="0"/>
                <a:ea typeface="Open Sans" pitchFamily="34" charset="-122"/>
                <a:cs typeface="Open Sans" pitchFamily="34" charset="-120"/>
              </a:rPr>
              <a:t>Co-review the Accelerator profile and the schema and registry proposals.</a:t>
            </a:r>
            <a:endParaRPr lang="en-US" sz="1400" dirty="0"/>
          </a:p>
        </p:txBody>
      </p:sp>
      <p:sp>
        <p:nvSpPr>
          <p:cNvPr id="17" name="Text 15"/>
          <p:cNvSpPr/>
          <p:nvPr/>
        </p:nvSpPr>
        <p:spPr>
          <a:xfrm>
            <a:off x="812800" y="3929311"/>
            <a:ext cx="10566400" cy="1092200"/>
          </a:xfrm>
          <a:prstGeom prst="roundRect">
            <a:avLst>
              <a:gd name="adj" fmla="val 3488"/>
            </a:avLst>
          </a:prstGeom>
          <a:solidFill>
            <a:srgbClr val="19194D"/>
          </a:solidFill>
          <a:ln/>
        </p:spPr>
        <p:txBody>
          <a:bodyPr wrap="square" lIns="192041" tIns="192041" rIns="0" bIns="166641" rtlCol="0" anchor="t">
            <a:normAutofit/>
          </a:bodyPr>
          <a:lstStyle/>
          <a:p>
            <a:pPr algn="l" indent="0" marL="0">
              <a:lnSpc>
                <a:spcPts val="1800"/>
              </a:lnSpc>
              <a:buNone/>
            </a:pPr>
            <a:r>
              <a:rPr lang="en-US" sz="1200" dirty="0">
                <a:solidFill>
                  <a:srgbClr val="E1E2F4"/>
                </a:solidFill>
                <a:latin typeface="Courier New" pitchFamily="49" charset="0"/>
                <a:ea typeface="Courier New" pitchFamily="49" charset="-122"/>
                <a:cs typeface="Courier New" pitchFamily="49" charset="-120"/>
              </a:rPr>
              <a:t>pip install redfish_interop_validator</a:t>
            </a:r>
            <a:endParaRPr lang="en-US" sz="1200" dirty="0"/>
          </a:p>
          <a:p>
            <a:pPr algn="l" indent="0" marL="0">
              <a:lnSpc>
                <a:spcPts val="1800"/>
              </a:lnSpc>
              <a:buNone/>
            </a:pPr>
            <a:r>
              <a:rPr lang="en-US" sz="1200" dirty="0">
                <a:solidFill>
                  <a:srgbClr val="E1E2F4"/>
                </a:solidFill>
                <a:latin typeface="Courier New" pitchFamily="49" charset="0"/>
                <a:ea typeface="Courier New" pitchFamily="49" charset="-122"/>
                <a:cs typeface="Courier New" pitchFamily="49" charset="-120"/>
              </a:rPr>
              <a:t>rf_interop_validator -r https://&lt;bmc&gt; -u &lt;ro-user&gt; -p &lt;pw&gt; --nooemcheck profiles/OCPNeocloudAccelerator.v0_6_0.json</a:t>
            </a:r>
            <a:endParaRPr lang="en-US" sz="1200" dirty="0"/>
          </a:p>
        </p:txBody>
      </p:sp>
      <p:sp>
        <p:nvSpPr>
          <p:cNvPr id="18" name="Text 16"/>
          <p:cNvSpPr/>
          <p:nvPr/>
        </p:nvSpPr>
        <p:spPr>
          <a:xfrm>
            <a:off x="812800" y="5275511"/>
            <a:ext cx="10883392" cy="274290"/>
          </a:xfrm>
          <a:prstGeom prst="rect">
            <a:avLst/>
          </a:prstGeom>
          <a:noFill/>
          <a:ln/>
        </p:spPr>
        <p:txBody>
          <a:bodyPr wrap="square" lIns="0" tIns="0" rIns="0" bIns="0" rtlCol="0" anchor="t">
            <a:normAutofit/>
          </a:bodyPr>
          <a:lstStyle/>
          <a:p>
            <a:pPr algn="l" indent="0" marL="0">
              <a:lnSpc>
                <a:spcPts val="1960"/>
              </a:lnSpc>
              <a:buNone/>
            </a:pPr>
            <a:r>
              <a:rPr lang="en-US" sz="1400" u="sng" dirty="0">
                <a:solidFill>
                  <a:srgbClr val="19194D"/>
                </a:solidFill>
                <a:latin typeface="Open Sans" pitchFamily="34" charset="0"/>
                <a:ea typeface="Open Sans" pitchFamily="34" charset="-122"/>
                <a:cs typeface="Open Sans"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github.com/opencomputeproject/neocloud-redfish</a:t>
            </a:r>
            <a:r>
              <a:rPr lang="en-US" sz="1400" dirty="0">
                <a:solidFill>
                  <a:srgbClr val="19194D"/>
                </a:solidFill>
                <a:latin typeface="Open Sans" pitchFamily="34" charset="0"/>
                <a:ea typeface="Open Sans" pitchFamily="34" charset="-122"/>
                <a:cs typeface="Open Sans" pitchFamily="34" charset="-120"/>
              </a:rPr>
              <a:t> · GET-only, read-only account</a:t>
            </a:r>
            <a:endParaRPr lang="en-US" sz="1400" dirty="0"/>
          </a:p>
        </p:txBody>
      </p:sp>
      <p:sp>
        <p:nvSpPr>
          <p:cNvPr id="19" name="Text 1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747678"/>
                </a:solidFill>
                <a:latin typeface="Open Sans" pitchFamily="34" charset="0"/>
                <a:ea typeface="Open Sans" pitchFamily="34" charset="-122"/>
                <a:cs typeface="Open Sans" pitchFamily="34" charset="-120"/>
              </a:rPr>
              <a:t>Scaling AI Clusters at Neoclouds · opencompute.org/projects/scaling-ai-clusters-at-neoclouds</a:t>
            </a:r>
            <a:endParaRPr lang="en-US" sz="1200" dirty="0"/>
          </a:p>
        </p:txBody>
      </p:sp>
      <p:pic>
        <p:nvPicPr>
          <p:cNvPr id="20" name="Image 0" descr="Open Compute Project logo">    </p:cNvPr>
          <p:cNvPicPr>
            <a:picLocks noChangeAspect="1"/>
          </p:cNvPicPr>
          <p:nvPr/>
        </p:nvPicPr>
        <p:blipFill>
          <a:blip r:embed="rId2"/>
          <a:srcRect l="0" r="0" t="-32" b="-32"/>
          <a:stretch/>
        </p:blipFill>
        <p:spPr>
          <a:xfrm>
            <a:off x="10363200" y="6140450"/>
            <a:ext cx="1016000" cy="412750"/>
          </a:xfrm>
          <a:prstGeom prst="rect">
            <a:avLst/>
          </a:prstGeom>
        </p:spPr>
      </p:pic>
    </p:spTree>
  </p:cSld>
  <p:clrMapOvr>
    <a:masterClrMapping/>
  </p:clrMapOvr>
</p:sld>
</file>

<file path=ppt/theme/theme1.xml><?xml version="1.0" encoding="utf-8"?>
<a:theme xmlns:a="http://schemas.openxmlformats.org/drawingml/2006/main" name="Neocloud Redfish Profile — OCP Global Summit 2026">
  <a:themeElements>
    <a:clrScheme name="Neocloud Redfish Profile — OCP Global Summit 2026">
      <a:dk1>
        <a:srgbClr val="19194D"/>
      </a:dk1>
      <a:lt1>
        <a:srgbClr val="FFFFFF"/>
      </a:lt1>
      <a:dk2>
        <a:srgbClr val="53537A"/>
      </a:dk2>
      <a:lt2>
        <a:srgbClr val="E8E8ED"/>
      </a:lt2>
      <a:accent1>
        <a:srgbClr val="343895"/>
      </a:accent1>
      <a:accent2>
        <a:srgbClr val="8DC63F"/>
      </a:accent2>
      <a:accent3>
        <a:srgbClr val="2D4310"/>
      </a:accent3>
      <a:accent4>
        <a:srgbClr val="262673"/>
      </a:accent4>
      <a:accent5>
        <a:srgbClr val="5F6062"/>
      </a:accent5>
      <a:accent6>
        <a:srgbClr val="747678"/>
      </a:accent6>
      <a:hlink>
        <a:srgbClr val="0563C1"/>
      </a:hlink>
      <a:folHlink>
        <a:srgbClr val="954F72"/>
      </a:folHlink>
    </a:clrScheme>
    <a:fontScheme name="Neocloud Redfish Profile — OCP Global Summit 2026">
      <a:majorFont>
        <a:latin typeface="Open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pen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Neocloud Redfish Profile — OCP Global Summit 2026</dc:title>
  <dc:subject/>
  <dc:creator/>
  <cp:lastModifiedBy/>
  <cp:revision>1</cp:revision>
  <dcterms:created xsi:type="dcterms:W3CDTF">2026-10-13T16:02:36Z</dcterms:created>
  <dcterms:modified xsi:type="dcterms:W3CDTF">2026-10-13T16:02:36Z</dcterms:modified>
</cp:coreProperties>
</file>