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3" r:id="rId4"/>
    <p:sldMasterId id="214748365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13716000" cx="24384000"/>
  <p:notesSz cx="6858000" cy="9144000"/>
  <p:embeddedFontLst>
    <p:embeddedFont>
      <p:font typeface="Libre Franklin"/>
      <p:regular r:id="rId21"/>
      <p:bold r:id="rId22"/>
      <p:italic r:id="rId23"/>
      <p:boldItalic r:id="rId24"/>
    </p:embeddedFont>
    <p:embeddedFont>
      <p:font typeface="Source Sans Pro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320">
          <p15:clr>
            <a:srgbClr val="A4A3A4"/>
          </p15:clr>
        </p15:guide>
        <p15:guide id="2" pos="76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320" orient="horz"/>
        <p:guide pos="763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LibreFranklin-bold.fntdata"/><Relationship Id="rId21" Type="http://schemas.openxmlformats.org/officeDocument/2006/relationships/font" Target="fonts/LibreFranklin-regular.fntdata"/><Relationship Id="rId24" Type="http://schemas.openxmlformats.org/officeDocument/2006/relationships/font" Target="fonts/LibreFranklin-boldItalic.fntdata"/><Relationship Id="rId23" Type="http://schemas.openxmlformats.org/officeDocument/2006/relationships/font" Target="fonts/LibreFranklin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SourceSansPro-bold.fntdata"/><Relationship Id="rId25" Type="http://schemas.openxmlformats.org/officeDocument/2006/relationships/font" Target="fonts/SourceSansPro-regular.fntdata"/><Relationship Id="rId28" Type="http://schemas.openxmlformats.org/officeDocument/2006/relationships/font" Target="fonts/SourceSansPro-boldItalic.fntdata"/><Relationship Id="rId27" Type="http://schemas.openxmlformats.org/officeDocument/2006/relationships/font" Target="fonts/SourceSansPro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" name="Google Shape;38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" name="Google Shape;47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7" name="Google Shape;57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3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Calibri"/>
              <a:buNone/>
            </a:pPr>
            <a:r>
              <a:t/>
            </a:r>
            <a:endParaRPr sz="8000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6" name="Google Shape;66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5" name="Google Shape;75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6" name="Google Shape;86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8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sz="8000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3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1" name="Google Shape;121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8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Calibri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0" name="Google Shape;130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9" name="Google Shape;139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4" name="Google Shape;144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>
  <p:cSld name="Title Slide"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ustom Layout">
  <p:cSld name="Custom Layou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6" name="Google Shape;16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CP17 End Bumper copy 1" showMasterSp="0">
  <p:cSld name="OCP17 End Bumper copy 1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lide3.png" id="18" name="Google Shape;18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/>
          <p:nvPr>
            <p:ph type="title"/>
          </p:nvPr>
        </p:nvSpPr>
        <p:spPr>
          <a:xfrm>
            <a:off x="1676400" y="730251"/>
            <a:ext cx="21031199" cy="15402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" type="body"/>
          </p:nvPr>
        </p:nvSpPr>
        <p:spPr>
          <a:xfrm>
            <a:off x="1676400" y="2576830"/>
            <a:ext cx="21031199" cy="8702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SzPts val="6400"/>
              <a:buNone/>
              <a:defRPr/>
            </a:lvl1pPr>
            <a:lvl2pPr indent="-635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SzPts val="6400"/>
              <a:buChar char="•"/>
              <a:defRPr/>
            </a:lvl2pPr>
            <a:lvl3pPr indent="-635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SzPts val="6400"/>
              <a:buChar char="•"/>
              <a:defRPr/>
            </a:lvl3pPr>
            <a:lvl4pPr indent="-635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SzPts val="6400"/>
              <a:buChar char="•"/>
              <a:defRPr/>
            </a:lvl4pPr>
            <a:lvl5pPr indent="-635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SzPts val="64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1" type="ftr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676400" y="730251"/>
            <a:ext cx="21031199" cy="15402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b="0" i="0" sz="10000" u="none" cap="none" strike="noStrik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676400" y="2668270"/>
            <a:ext cx="10439400" cy="8702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b="0" i="0" sz="6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635000" lvl="1" marL="914400" marR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b="0" i="0" sz="6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635000" lvl="2" marL="1371600" marR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b="0" i="0" sz="6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635000" lvl="3" marL="1828800" marR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b="0" i="0" sz="6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635000" lvl="4" marL="2286000" marR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b="0" i="0" sz="6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2" type="body"/>
          </p:nvPr>
        </p:nvSpPr>
        <p:spPr>
          <a:xfrm>
            <a:off x="12268200" y="2668270"/>
            <a:ext cx="10439400" cy="8702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b="0" i="0" sz="6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635000" lvl="1" marL="914400" marR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b="0" i="0" sz="6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635000" lvl="2" marL="1371600" marR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b="0" i="0" sz="6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635000" lvl="3" marL="1828800" marR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b="0" i="0" sz="6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635000" lvl="4" marL="2286000" marR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b="0" i="0" sz="6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/>
          <p:nvPr>
            <p:ph type="title"/>
          </p:nvPr>
        </p:nvSpPr>
        <p:spPr>
          <a:xfrm>
            <a:off x="1676400" y="730251"/>
            <a:ext cx="21031199" cy="15402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b="0" i="0" sz="10000" u="none" cap="none" strike="noStrik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5"/>
          <p:cNvSpPr txBox="1"/>
          <p:nvPr>
            <p:ph idx="1" type="body"/>
          </p:nvPr>
        </p:nvSpPr>
        <p:spPr>
          <a:xfrm>
            <a:off x="1676400" y="2576830"/>
            <a:ext cx="21031199" cy="8702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b="0" i="0" sz="6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635000" lvl="1" marL="9144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b="0" i="0" sz="6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635000" lvl="2" marL="13716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b="0" i="0" sz="6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635000" lvl="3" marL="18288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b="0" i="0" sz="6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635000" lvl="4" marL="22860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b="0" i="0" sz="6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  <p:sldLayoutId id="2147483652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9.png"/><Relationship Id="rId5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opencompute.org/projects/data-center-facility" TargetMode="External"/><Relationship Id="rId4" Type="http://schemas.openxmlformats.org/officeDocument/2006/relationships/hyperlink" Target="https://ocp-all.groups.io/g/OCP-DCF" TargetMode="External"/><Relationship Id="rId11" Type="http://schemas.openxmlformats.org/officeDocument/2006/relationships/hyperlink" Target="about:blank" TargetMode="External"/><Relationship Id="rId10" Type="http://schemas.openxmlformats.org/officeDocument/2006/relationships/hyperlink" Target="mailto:jim.gordon@ocproject.net" TargetMode="External"/><Relationship Id="rId9" Type="http://schemas.openxmlformats.org/officeDocument/2006/relationships/hyperlink" Target="mailto:steve.helvie@opencompute.org" TargetMode="External"/><Relationship Id="rId5" Type="http://schemas.openxmlformats.org/officeDocument/2006/relationships/hyperlink" Target="https://www.opencompute.org/membership/how-to-join" TargetMode="External"/><Relationship Id="rId6" Type="http://schemas.openxmlformats.org/officeDocument/2006/relationships/hyperlink" Target="https://www.opencompute.org/sp/facility-recognition-program" TargetMode="External"/><Relationship Id="rId7" Type="http://schemas.openxmlformats.org/officeDocument/2006/relationships/hyperlink" Target="https://www.opencompute.org/products?refinementList%5Bstatus%5D%5B0%5D=OCP%20Ready%20%E2%84%A2%20Facilities&amp;page=1" TargetMode="External"/><Relationship Id="rId8" Type="http://schemas.openxmlformats.org/officeDocument/2006/relationships/hyperlink" Target="mailto:mark.dansie@opencompute.org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/>
          <p:nvPr>
            <p:ph type="title"/>
          </p:nvPr>
        </p:nvSpPr>
        <p:spPr>
          <a:xfrm>
            <a:off x="1005840" y="3498574"/>
            <a:ext cx="18141696" cy="782947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lang="en-US">
                <a:solidFill>
                  <a:schemeClr val="dk2"/>
                </a:solidFill>
              </a:rPr>
              <a:t>Colo Facility Guidelines and </a:t>
            </a:r>
            <a:br>
              <a:rPr lang="en-US">
                <a:solidFill>
                  <a:schemeClr val="dk2"/>
                </a:solidFill>
              </a:rPr>
            </a:br>
            <a:r>
              <a:rPr lang="en-US">
                <a:solidFill>
                  <a:schemeClr val="dk2"/>
                </a:solidFill>
              </a:rPr>
              <a:t>OCP Ready </a:t>
            </a:r>
            <a:r>
              <a:rPr baseline="30000" lang="en-US">
                <a:solidFill>
                  <a:schemeClr val="dk2"/>
                </a:solidFill>
              </a:rPr>
              <a:t>TM </a:t>
            </a:r>
            <a:r>
              <a:rPr lang="en-US">
                <a:solidFill>
                  <a:schemeClr val="dk2"/>
                </a:solidFill>
              </a:rPr>
              <a:t>Assessment Revision</a:t>
            </a:r>
            <a:br>
              <a:rPr lang="en-US">
                <a:solidFill>
                  <a:schemeClr val="dk2"/>
                </a:solidFill>
              </a:rPr>
            </a:br>
            <a:endParaRPr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t/>
            </a:r>
            <a:endParaRPr>
              <a:solidFill>
                <a:schemeClr val="lt2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6400"/>
              <a:buNone/>
            </a:pPr>
            <a:r>
              <a:rPr lang="en-US" sz="6400">
                <a:solidFill>
                  <a:srgbClr val="5F6062"/>
                </a:solidFill>
              </a:rPr>
              <a:t>Mark Dansie, OCP Ready </a:t>
            </a:r>
            <a:r>
              <a:rPr baseline="30000" lang="en-US" sz="6400">
                <a:solidFill>
                  <a:srgbClr val="5F6062"/>
                </a:solidFill>
              </a:rPr>
              <a:t>TM</a:t>
            </a:r>
            <a:r>
              <a:rPr lang="en-US" sz="6400">
                <a:solidFill>
                  <a:srgbClr val="5F6062"/>
                </a:solidFill>
              </a:rPr>
              <a:t> Lead, OCP Foundation</a:t>
            </a:r>
            <a:endParaRPr sz="6400">
              <a:solidFill>
                <a:schemeClr val="lt2"/>
              </a:solidFill>
            </a:endParaRPr>
          </a:p>
        </p:txBody>
      </p:sp>
      <p:sp>
        <p:nvSpPr>
          <p:cNvPr id="41" name="Google Shape;41;p9"/>
          <p:cNvSpPr txBox="1"/>
          <p:nvPr/>
        </p:nvSpPr>
        <p:spPr>
          <a:xfrm>
            <a:off x="18356580" y="537772"/>
            <a:ext cx="5553659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6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DCF/MDC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</a:pPr>
            <a:r>
              <a:t/>
            </a:r>
            <a:endParaRPr b="0" i="0" sz="6400" u="none" cap="none" strike="noStrike">
              <a:solidFill>
                <a:srgbClr val="5F60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42" name="Google Shape;42;p9"/>
          <p:cNvGrpSpPr/>
          <p:nvPr/>
        </p:nvGrpSpPr>
        <p:grpSpPr>
          <a:xfrm>
            <a:off x="19890363" y="2678323"/>
            <a:ext cx="3487797" cy="4179677"/>
            <a:chOff x="13398891" y="6090482"/>
            <a:chExt cx="3487797" cy="4179677"/>
          </a:xfrm>
        </p:grpSpPr>
        <p:pic>
          <p:nvPicPr>
            <p:cNvPr id="43" name="Google Shape;43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619445" y="6090482"/>
              <a:ext cx="2863808" cy="28638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" name="Google Shape;44;p9"/>
            <p:cNvSpPr/>
            <p:nvPr/>
          </p:nvSpPr>
          <p:spPr>
            <a:xfrm>
              <a:off x="13398891" y="9000663"/>
              <a:ext cx="3487797" cy="1269496"/>
            </a:xfrm>
            <a:prstGeom prst="roundRect">
              <a:avLst>
                <a:gd fmla="val 16667" name="adj"/>
              </a:avLst>
            </a:prstGeom>
            <a:solidFill>
              <a:srgbClr val="8DC73E"/>
            </a:solidFill>
            <a:ln>
              <a:noFill/>
            </a:ln>
          </p:spPr>
          <p:txBody>
            <a:bodyPr anchorCtr="0" anchor="ctr" bIns="45725" lIns="91400" spcFirstLastPara="1" rIns="91400" wrap="square" tIns="4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b="0" i="0" lang="en-US" sz="3600" u="none" cap="none" strike="noStrike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DATA CENTER FACILITIES</a:t>
              </a:r>
              <a:endParaRPr b="0" i="0" sz="36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/>
        </p:nvSpPr>
        <p:spPr>
          <a:xfrm>
            <a:off x="2098675" y="3012106"/>
            <a:ext cx="21031199" cy="7691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715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Char char="•"/>
            </a:pPr>
            <a:r>
              <a:rPr b="0" i="0" lang="en-US" sz="80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Why were the guidelines created?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5715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Char char="•"/>
            </a:pPr>
            <a:r>
              <a:rPr b="0" i="0" lang="en-US" sz="80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What is the purpose of the OCP Ready </a:t>
            </a:r>
            <a:r>
              <a:rPr b="0" baseline="30000" i="0" lang="en-US" sz="80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TM</a:t>
            </a:r>
            <a:r>
              <a:rPr b="0" i="0" lang="en-US" sz="80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program?</a:t>
            </a:r>
            <a:endParaRPr/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b="0" i="0" sz="80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5715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Char char="•"/>
            </a:pPr>
            <a:r>
              <a:rPr b="0" i="0" lang="en-US" sz="80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Why are we revising these documents?</a:t>
            </a:r>
            <a:endParaRPr b="0" i="0" sz="8000" u="none" cap="none" strike="noStrike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50" name="Google Shape;50;p10"/>
          <p:cNvGrpSpPr/>
          <p:nvPr/>
        </p:nvGrpSpPr>
        <p:grpSpPr>
          <a:xfrm>
            <a:off x="20585306" y="365090"/>
            <a:ext cx="3487797" cy="4179677"/>
            <a:chOff x="13398891" y="6090482"/>
            <a:chExt cx="3487797" cy="4179677"/>
          </a:xfrm>
        </p:grpSpPr>
        <p:pic>
          <p:nvPicPr>
            <p:cNvPr id="51" name="Google Shape;51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619445" y="6090482"/>
              <a:ext cx="2863808" cy="28638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" name="Google Shape;52;p10"/>
            <p:cNvSpPr/>
            <p:nvPr/>
          </p:nvSpPr>
          <p:spPr>
            <a:xfrm>
              <a:off x="13398891" y="9000663"/>
              <a:ext cx="3487797" cy="1269496"/>
            </a:xfrm>
            <a:prstGeom prst="roundRect">
              <a:avLst>
                <a:gd fmla="val 16667" name="adj"/>
              </a:avLst>
            </a:prstGeom>
            <a:solidFill>
              <a:srgbClr val="8DC73E"/>
            </a:solidFill>
            <a:ln>
              <a:noFill/>
            </a:ln>
          </p:spPr>
          <p:txBody>
            <a:bodyPr anchorCtr="0" anchor="ctr" bIns="45725" lIns="91400" spcFirstLastPara="1" rIns="91400" wrap="square" tIns="4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b="0" i="0" lang="en-US" sz="3600" u="none" cap="none" strike="noStrike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DATA CENTER FACILITIES</a:t>
              </a:r>
              <a:endParaRPr b="0" i="0" sz="36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pic>
        <p:nvPicPr>
          <p:cNvPr descr="A close up of a sign&#10;&#10;Description automatically generated" id="53" name="Google Shape;5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975603" y="6183989"/>
            <a:ext cx="2707203" cy="4769084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0"/>
          <p:cNvSpPr txBox="1"/>
          <p:nvPr>
            <p:ph type="title"/>
          </p:nvPr>
        </p:nvSpPr>
        <p:spPr>
          <a:xfrm>
            <a:off x="1006475" y="730251"/>
            <a:ext cx="21031199" cy="16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b="0" i="0" lang="en-US" sz="10000" u="none" cap="none" strike="noStrik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Introduction</a:t>
            </a:r>
            <a:endParaRPr b="0" i="0" sz="10000" u="none" cap="none" strike="noStrike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/>
          <p:nvPr/>
        </p:nvSpPr>
        <p:spPr>
          <a:xfrm>
            <a:off x="3332206" y="1796994"/>
            <a:ext cx="15147925" cy="7691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8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b="0" i="0" sz="80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1143000" lvl="7" marL="1143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Char char="•"/>
            </a:pPr>
            <a:r>
              <a:rPr b="0" i="0" lang="en-US" sz="96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Chapters </a:t>
            </a:r>
            <a:endParaRPr/>
          </a:p>
          <a:p>
            <a:pPr indent="-1143000" lvl="8" marL="1143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Char char="•"/>
            </a:pPr>
            <a:r>
              <a:rPr b="0" i="0" lang="en-US" sz="96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Reference designs</a:t>
            </a:r>
            <a:endParaRPr/>
          </a:p>
          <a:p>
            <a:pPr indent="-1143000" lvl="8" marL="1143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Char char="•"/>
            </a:pPr>
            <a:r>
              <a:rPr b="0" i="0" lang="en-US" sz="96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Appendices</a:t>
            </a:r>
            <a:endParaRPr/>
          </a:p>
          <a:p>
            <a:pPr indent="-342900" lvl="8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b="0" i="0" sz="80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b="0" i="0" sz="80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60" name="Google Shape;60;p11"/>
          <p:cNvGrpSpPr/>
          <p:nvPr/>
        </p:nvGrpSpPr>
        <p:grpSpPr>
          <a:xfrm>
            <a:off x="20585306" y="365090"/>
            <a:ext cx="3487797" cy="4179677"/>
            <a:chOff x="13398891" y="6090482"/>
            <a:chExt cx="3487797" cy="4179677"/>
          </a:xfrm>
        </p:grpSpPr>
        <p:pic>
          <p:nvPicPr>
            <p:cNvPr id="61" name="Google Shape;61;p1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619445" y="6090482"/>
              <a:ext cx="2863808" cy="28638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" name="Google Shape;62;p11"/>
            <p:cNvSpPr/>
            <p:nvPr/>
          </p:nvSpPr>
          <p:spPr>
            <a:xfrm>
              <a:off x="13398891" y="9000663"/>
              <a:ext cx="3487797" cy="1269496"/>
            </a:xfrm>
            <a:prstGeom prst="roundRect">
              <a:avLst>
                <a:gd fmla="val 16667" name="adj"/>
              </a:avLst>
            </a:prstGeom>
            <a:solidFill>
              <a:srgbClr val="8DC73E"/>
            </a:solidFill>
            <a:ln>
              <a:noFill/>
            </a:ln>
          </p:spPr>
          <p:txBody>
            <a:bodyPr anchorCtr="0" anchor="ctr" bIns="45725" lIns="91400" spcFirstLastPara="1" rIns="91400" wrap="square" tIns="4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b="0" i="0" lang="en-US" sz="3600" u="none" cap="none" strike="noStrike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DATA CENTER FACILITIES</a:t>
              </a:r>
              <a:endParaRPr b="0" i="0" sz="36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63" name="Google Shape;63;p11"/>
          <p:cNvSpPr txBox="1"/>
          <p:nvPr>
            <p:ph type="title"/>
          </p:nvPr>
        </p:nvSpPr>
        <p:spPr>
          <a:xfrm>
            <a:off x="1006475" y="730251"/>
            <a:ext cx="21031199" cy="16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b="0" i="0" lang="en-US" sz="10000" u="none" cap="none" strike="noStrik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Guidelines Revision Update</a:t>
            </a:r>
            <a:endParaRPr b="0" i="0" sz="10000" u="none" cap="none" strike="noStrike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2"/>
          <p:cNvSpPr txBox="1"/>
          <p:nvPr/>
        </p:nvSpPr>
        <p:spPr>
          <a:xfrm>
            <a:off x="3111652" y="1796994"/>
            <a:ext cx="15147925" cy="7691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8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b="0" i="0" sz="80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1143000" lvl="7" marL="1143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Char char="•"/>
            </a:pPr>
            <a:r>
              <a:rPr b="0" i="0" lang="en-US" sz="96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Architectural </a:t>
            </a:r>
            <a:endParaRPr/>
          </a:p>
          <a:p>
            <a:pPr indent="-1143000" lvl="8" marL="1143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Char char="•"/>
            </a:pPr>
            <a:r>
              <a:rPr b="0" i="0" lang="en-US" sz="96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Cooling</a:t>
            </a:r>
            <a:endParaRPr/>
          </a:p>
          <a:p>
            <a:pPr indent="-1143000" lvl="8" marL="1143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Char char="•"/>
            </a:pPr>
            <a:r>
              <a:rPr b="0" i="0" lang="en-US" sz="96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Electrical Systems</a:t>
            </a:r>
            <a:endParaRPr/>
          </a:p>
          <a:p>
            <a:pPr indent="-342900" lvl="8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b="0" i="0" sz="80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b="0" i="0" sz="80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69" name="Google Shape;69;p12"/>
          <p:cNvGrpSpPr/>
          <p:nvPr/>
        </p:nvGrpSpPr>
        <p:grpSpPr>
          <a:xfrm>
            <a:off x="20585306" y="365090"/>
            <a:ext cx="3487797" cy="4179677"/>
            <a:chOff x="13398891" y="6090482"/>
            <a:chExt cx="3487797" cy="4179677"/>
          </a:xfrm>
        </p:grpSpPr>
        <p:pic>
          <p:nvPicPr>
            <p:cNvPr id="70" name="Google Shape;70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619445" y="6090482"/>
              <a:ext cx="2863808" cy="28638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" name="Google Shape;71;p12"/>
            <p:cNvSpPr/>
            <p:nvPr/>
          </p:nvSpPr>
          <p:spPr>
            <a:xfrm>
              <a:off x="13398891" y="9000663"/>
              <a:ext cx="3487797" cy="1269496"/>
            </a:xfrm>
            <a:prstGeom prst="roundRect">
              <a:avLst>
                <a:gd fmla="val 16667" name="adj"/>
              </a:avLst>
            </a:prstGeom>
            <a:solidFill>
              <a:srgbClr val="8DC73E"/>
            </a:solidFill>
            <a:ln>
              <a:noFill/>
            </a:ln>
          </p:spPr>
          <p:txBody>
            <a:bodyPr anchorCtr="0" anchor="ctr" bIns="45725" lIns="91400" spcFirstLastPara="1" rIns="91400" wrap="square" tIns="4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b="0" i="0" lang="en-US" sz="3600" u="none" cap="none" strike="noStrike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DATA CENTER FACILITIES</a:t>
              </a:r>
              <a:endParaRPr b="0" i="0" sz="36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72" name="Google Shape;72;p12"/>
          <p:cNvSpPr txBox="1"/>
          <p:nvPr>
            <p:ph type="title"/>
          </p:nvPr>
        </p:nvSpPr>
        <p:spPr>
          <a:xfrm>
            <a:off x="1006475" y="730251"/>
            <a:ext cx="21031199" cy="16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b="0" i="0" lang="en-US" sz="10000" u="none" cap="none" strike="noStrik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Existing Chapters</a:t>
            </a:r>
            <a:endParaRPr b="0" i="0" sz="10000" u="none" cap="none" strike="noStrike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/>
          <p:nvPr/>
        </p:nvSpPr>
        <p:spPr>
          <a:xfrm>
            <a:off x="1206565" y="9994400"/>
            <a:ext cx="19197603" cy="1595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8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Reference design for OCP Pods</a:t>
            </a:r>
            <a:endParaRPr/>
          </a:p>
        </p:txBody>
      </p:sp>
      <p:grpSp>
        <p:nvGrpSpPr>
          <p:cNvPr id="78" name="Google Shape;78;p13"/>
          <p:cNvGrpSpPr/>
          <p:nvPr/>
        </p:nvGrpSpPr>
        <p:grpSpPr>
          <a:xfrm>
            <a:off x="20585306" y="365090"/>
            <a:ext cx="3487797" cy="4179677"/>
            <a:chOff x="13398891" y="6090482"/>
            <a:chExt cx="3487797" cy="4179677"/>
          </a:xfrm>
        </p:grpSpPr>
        <p:pic>
          <p:nvPicPr>
            <p:cNvPr id="79" name="Google Shape;79;p1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619445" y="6090482"/>
              <a:ext cx="2863808" cy="28638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13"/>
            <p:cNvSpPr/>
            <p:nvPr/>
          </p:nvSpPr>
          <p:spPr>
            <a:xfrm>
              <a:off x="13398891" y="9000663"/>
              <a:ext cx="3487797" cy="1269496"/>
            </a:xfrm>
            <a:prstGeom prst="roundRect">
              <a:avLst>
                <a:gd fmla="val 16667" name="adj"/>
              </a:avLst>
            </a:prstGeom>
            <a:solidFill>
              <a:srgbClr val="8DC73E"/>
            </a:solidFill>
            <a:ln>
              <a:noFill/>
            </a:ln>
          </p:spPr>
          <p:txBody>
            <a:bodyPr anchorCtr="0" anchor="ctr" bIns="45725" lIns="91400" spcFirstLastPara="1" rIns="91400" wrap="square" tIns="4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b="0" i="0" lang="en-US" sz="3600" u="none" cap="none" strike="noStrike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DATA CENTER FACILITIES</a:t>
              </a:r>
              <a:endParaRPr b="0" i="0" sz="36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81" name="Google Shape;81;p13"/>
          <p:cNvSpPr txBox="1"/>
          <p:nvPr>
            <p:ph type="title"/>
          </p:nvPr>
        </p:nvSpPr>
        <p:spPr>
          <a:xfrm>
            <a:off x="1206565" y="635000"/>
            <a:ext cx="21031199" cy="21279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lang="en-US" sz="960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Architectural</a:t>
            </a:r>
            <a:br>
              <a:rPr lang="en-US" sz="960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endParaRPr b="0" i="0" sz="10000" u="none" cap="none" strike="noStrike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descr="A picture containing box, computer&#10;&#10;Description automatically generated" id="82" name="Google Shape;8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27613" y="2301535"/>
            <a:ext cx="13157199" cy="6824224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3"/>
          <p:cNvSpPr txBox="1"/>
          <p:nvPr/>
        </p:nvSpPr>
        <p:spPr>
          <a:xfrm>
            <a:off x="12809612" y="9125677"/>
            <a:ext cx="4775201" cy="6930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Photo courtesy of Maincubes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14"/>
          <p:cNvGrpSpPr/>
          <p:nvPr/>
        </p:nvGrpSpPr>
        <p:grpSpPr>
          <a:xfrm>
            <a:off x="20566002" y="228600"/>
            <a:ext cx="3487797" cy="4179677"/>
            <a:chOff x="13398891" y="6090482"/>
            <a:chExt cx="3487797" cy="4179677"/>
          </a:xfrm>
        </p:grpSpPr>
        <p:pic>
          <p:nvPicPr>
            <p:cNvPr id="89" name="Google Shape;89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619445" y="6090482"/>
              <a:ext cx="2863808" cy="28638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Google Shape;90;p14"/>
            <p:cNvSpPr/>
            <p:nvPr/>
          </p:nvSpPr>
          <p:spPr>
            <a:xfrm>
              <a:off x="13398891" y="9000663"/>
              <a:ext cx="3487797" cy="1269496"/>
            </a:xfrm>
            <a:prstGeom prst="roundRect">
              <a:avLst>
                <a:gd fmla="val 16667" name="adj"/>
              </a:avLst>
            </a:prstGeom>
            <a:solidFill>
              <a:srgbClr val="8DC73E"/>
            </a:solidFill>
            <a:ln>
              <a:noFill/>
            </a:ln>
          </p:spPr>
          <p:txBody>
            <a:bodyPr anchorCtr="0" anchor="ctr" bIns="45725" lIns="91400" spcFirstLastPara="1" rIns="91400" wrap="square" tIns="4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b="0" i="0" lang="en-US" sz="3600" u="none" cap="none" strike="noStrike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DATA CENTER FACILITIES</a:t>
              </a:r>
              <a:endParaRPr b="0" i="0" sz="36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91" name="Google Shape;91;p14"/>
          <p:cNvSpPr txBox="1"/>
          <p:nvPr>
            <p:ph type="title"/>
          </p:nvPr>
        </p:nvSpPr>
        <p:spPr>
          <a:xfrm>
            <a:off x="714331" y="733030"/>
            <a:ext cx="21031199" cy="21279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b="0" i="0" lang="en-US" sz="10000" u="none" cap="none" strike="noStrik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Cooling</a:t>
            </a:r>
            <a:br>
              <a:rPr lang="en-US" sz="960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endParaRPr b="0" i="0" sz="10000" u="none" cap="none" strike="noStrike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92" name="Google Shape;92;p14"/>
          <p:cNvPicPr preferRelativeResize="0"/>
          <p:nvPr/>
        </p:nvPicPr>
        <p:blipFill rotWithShape="1">
          <a:blip r:embed="rId4">
            <a:alphaModFix/>
          </a:blip>
          <a:srcRect b="0" l="10576" r="3446" t="0"/>
          <a:stretch/>
        </p:blipFill>
        <p:spPr>
          <a:xfrm>
            <a:off x="1797593" y="2860957"/>
            <a:ext cx="8732297" cy="5795444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descr="A picture containing indoor&#10;&#10;Description automatically generated" id="93" name="Google Shape;93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13164210" y="1908039"/>
            <a:ext cx="5717512" cy="7623348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4"/>
          <p:cNvSpPr txBox="1"/>
          <p:nvPr/>
        </p:nvSpPr>
        <p:spPr>
          <a:xfrm>
            <a:off x="1102284" y="10706396"/>
            <a:ext cx="21554516" cy="1595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8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Reference design for ACS</a:t>
            </a:r>
            <a:endParaRPr/>
          </a:p>
        </p:txBody>
      </p:sp>
      <p:sp>
        <p:nvSpPr>
          <p:cNvPr id="95" name="Google Shape;95;p14"/>
          <p:cNvSpPr/>
          <p:nvPr/>
        </p:nvSpPr>
        <p:spPr>
          <a:xfrm>
            <a:off x="13994205" y="9279952"/>
            <a:ext cx="4057521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Immersion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4372225" y="9279952"/>
            <a:ext cx="3583032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Door HEX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6591347" y="8761211"/>
            <a:ext cx="4057522" cy="6930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Photo courtesy of Rittal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15777119" y="8638221"/>
            <a:ext cx="4057522" cy="6930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Photo courtesy of Submer</a:t>
            </a:r>
            <a:endParaRPr b="0" i="0" sz="28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/>
        </p:nvSpPr>
        <p:spPr>
          <a:xfrm>
            <a:off x="2219884" y="10397115"/>
            <a:ext cx="21031199" cy="1595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8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Reference design for electrical architecture</a:t>
            </a:r>
            <a:endParaRPr/>
          </a:p>
        </p:txBody>
      </p:sp>
      <p:grpSp>
        <p:nvGrpSpPr>
          <p:cNvPr id="104" name="Google Shape;104;p15"/>
          <p:cNvGrpSpPr/>
          <p:nvPr/>
        </p:nvGrpSpPr>
        <p:grpSpPr>
          <a:xfrm>
            <a:off x="20566002" y="228600"/>
            <a:ext cx="3487797" cy="4179677"/>
            <a:chOff x="13398891" y="6090482"/>
            <a:chExt cx="3487797" cy="4179677"/>
          </a:xfrm>
        </p:grpSpPr>
        <p:pic>
          <p:nvPicPr>
            <p:cNvPr id="105" name="Google Shape;105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619445" y="6090482"/>
              <a:ext cx="2863808" cy="28638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" name="Google Shape;106;p15"/>
            <p:cNvSpPr/>
            <p:nvPr/>
          </p:nvSpPr>
          <p:spPr>
            <a:xfrm>
              <a:off x="13398891" y="9000663"/>
              <a:ext cx="3487797" cy="1269496"/>
            </a:xfrm>
            <a:prstGeom prst="roundRect">
              <a:avLst>
                <a:gd fmla="val 16667" name="adj"/>
              </a:avLst>
            </a:prstGeom>
            <a:solidFill>
              <a:srgbClr val="8DC73E"/>
            </a:solidFill>
            <a:ln>
              <a:noFill/>
            </a:ln>
          </p:spPr>
          <p:txBody>
            <a:bodyPr anchorCtr="0" anchor="ctr" bIns="45725" lIns="91400" spcFirstLastPara="1" rIns="91400" wrap="square" tIns="4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b="0" i="0" lang="en-US" sz="3600" u="none" cap="none" strike="noStrike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DATA CENTER FACILITIES</a:t>
              </a:r>
              <a:endParaRPr b="0" i="0" sz="36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107" name="Google Shape;107;p15"/>
          <p:cNvSpPr txBox="1"/>
          <p:nvPr>
            <p:ph type="title"/>
          </p:nvPr>
        </p:nvSpPr>
        <p:spPr>
          <a:xfrm>
            <a:off x="714331" y="733030"/>
            <a:ext cx="21031199" cy="21279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b="0" i="0" lang="en-US" sz="10000" u="none" cap="none" strike="noStrik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Electrica</a:t>
            </a:r>
            <a:r>
              <a:rPr lang="en-US"/>
              <a:t>l Systems</a:t>
            </a:r>
            <a:br>
              <a:rPr lang="en-US" sz="960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endParaRPr b="0" i="0" sz="10000" u="none" cap="none" strike="noStrike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descr="image001" id="108" name="Google Shape;108;p15"/>
          <p:cNvPicPr preferRelativeResize="0"/>
          <p:nvPr/>
        </p:nvPicPr>
        <p:blipFill rotWithShape="1">
          <a:blip r:embed="rId4">
            <a:alphaModFix/>
          </a:blip>
          <a:srcRect b="2167" l="3402" r="0" t="0"/>
          <a:stretch/>
        </p:blipFill>
        <p:spPr>
          <a:xfrm>
            <a:off x="4368801" y="2520991"/>
            <a:ext cx="13378225" cy="730708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5"/>
          <p:cNvSpPr txBox="1"/>
          <p:nvPr/>
        </p:nvSpPr>
        <p:spPr>
          <a:xfrm>
            <a:off x="16440648" y="9766052"/>
            <a:ext cx="5304882" cy="6930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SLD courtesy of Schneider Electric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/>
          <p:nvPr/>
        </p:nvSpPr>
        <p:spPr>
          <a:xfrm>
            <a:off x="3332206" y="2331651"/>
            <a:ext cx="15147925" cy="7691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8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b="0" i="0" sz="80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1143000" lvl="7" marL="1143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Char char="•"/>
            </a:pPr>
            <a:r>
              <a:rPr b="0" i="0" lang="en-US" sz="96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Sustainability </a:t>
            </a:r>
            <a:endParaRPr/>
          </a:p>
          <a:p>
            <a:pPr indent="-1143000" lvl="8" marL="1143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Char char="•"/>
            </a:pPr>
            <a:r>
              <a:rPr b="0" i="0" lang="en-US" sz="96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Safety and Compliance</a:t>
            </a:r>
            <a:endParaRPr/>
          </a:p>
          <a:p>
            <a:pPr indent="-1143000" lvl="8" marL="1143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Char char="•"/>
            </a:pPr>
            <a:r>
              <a:rPr b="0" i="0" lang="en-US" sz="96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SLAs</a:t>
            </a:r>
            <a:endParaRPr/>
          </a:p>
          <a:p>
            <a:pPr indent="-342900" lvl="8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b="0" i="0" sz="80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b="0" i="0" sz="80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115" name="Google Shape;115;p16"/>
          <p:cNvGrpSpPr/>
          <p:nvPr/>
        </p:nvGrpSpPr>
        <p:grpSpPr>
          <a:xfrm>
            <a:off x="20585306" y="365090"/>
            <a:ext cx="3487797" cy="4179677"/>
            <a:chOff x="13398891" y="6090482"/>
            <a:chExt cx="3487797" cy="4179677"/>
          </a:xfrm>
        </p:grpSpPr>
        <p:pic>
          <p:nvPicPr>
            <p:cNvPr id="116" name="Google Shape;116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619445" y="6090482"/>
              <a:ext cx="2863808" cy="28638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" name="Google Shape;117;p16"/>
            <p:cNvSpPr/>
            <p:nvPr/>
          </p:nvSpPr>
          <p:spPr>
            <a:xfrm>
              <a:off x="13398891" y="9000663"/>
              <a:ext cx="3487797" cy="1269496"/>
            </a:xfrm>
            <a:prstGeom prst="roundRect">
              <a:avLst>
                <a:gd fmla="val 16667" name="adj"/>
              </a:avLst>
            </a:prstGeom>
            <a:solidFill>
              <a:srgbClr val="8DC73E"/>
            </a:solidFill>
            <a:ln>
              <a:noFill/>
            </a:ln>
          </p:spPr>
          <p:txBody>
            <a:bodyPr anchorCtr="0" anchor="ctr" bIns="45725" lIns="91400" spcFirstLastPara="1" rIns="91400" wrap="square" tIns="4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b="0" i="0" lang="en-US" sz="3600" u="none" cap="none" strike="noStrike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DATA CENTER FACILITIES</a:t>
              </a:r>
              <a:endParaRPr b="0" i="0" sz="36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118" name="Google Shape;118;p16"/>
          <p:cNvSpPr txBox="1"/>
          <p:nvPr>
            <p:ph type="title"/>
          </p:nvPr>
        </p:nvSpPr>
        <p:spPr>
          <a:xfrm>
            <a:off x="1006475" y="730251"/>
            <a:ext cx="21031199" cy="16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b="0" i="0" lang="en-US" sz="10000" u="none" cap="none" strike="noStrik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New Chapters</a:t>
            </a:r>
            <a:endParaRPr b="0" i="0" sz="10000" u="none" cap="none" strike="noStrike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/>
          <p:nvPr/>
        </p:nvSpPr>
        <p:spPr>
          <a:xfrm>
            <a:off x="1743075" y="1479446"/>
            <a:ext cx="19558000" cy="7691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8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b="0" i="0" sz="80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1143000" lvl="8" marL="1143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Char char="•"/>
            </a:pPr>
            <a:r>
              <a:rPr b="0" i="0" lang="en-US" sz="88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Highlight ‘Requirements’ matrix</a:t>
            </a:r>
            <a:endParaRPr/>
          </a:p>
          <a:p>
            <a:pPr indent="-1143000" lvl="8" marL="1143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Char char="•"/>
            </a:pPr>
            <a:r>
              <a:rPr b="0" i="0" lang="en-US" sz="88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Add and retire rack types </a:t>
            </a:r>
            <a:endParaRPr/>
          </a:p>
          <a:p>
            <a:pPr indent="-1143000" lvl="8" marL="1143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Char char="•"/>
            </a:pPr>
            <a:r>
              <a:rPr b="0" i="0" lang="en-US" sz="88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Add references to related sub-projects</a:t>
            </a:r>
            <a:endParaRPr/>
          </a:p>
          <a:p>
            <a:pPr indent="-1143000" lvl="8" marL="1143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Char char="•"/>
            </a:pPr>
            <a:r>
              <a:rPr b="0" i="0" lang="en-US" sz="88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Add references to other OCP projects</a:t>
            </a:r>
            <a:endParaRPr/>
          </a:p>
          <a:p>
            <a:pPr indent="-914400" lvl="8" marL="1143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b="0" i="0" sz="88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42900" lvl="8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b="0" i="0" sz="80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b="0" i="0" sz="80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124" name="Google Shape;124;p17"/>
          <p:cNvGrpSpPr/>
          <p:nvPr/>
        </p:nvGrpSpPr>
        <p:grpSpPr>
          <a:xfrm>
            <a:off x="20585306" y="365090"/>
            <a:ext cx="3487797" cy="4179677"/>
            <a:chOff x="13398891" y="6090482"/>
            <a:chExt cx="3487797" cy="4179677"/>
          </a:xfrm>
        </p:grpSpPr>
        <p:pic>
          <p:nvPicPr>
            <p:cNvPr id="125" name="Google Shape;125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3619445" y="6090482"/>
              <a:ext cx="2863808" cy="28638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" name="Google Shape;126;p17"/>
            <p:cNvSpPr/>
            <p:nvPr/>
          </p:nvSpPr>
          <p:spPr>
            <a:xfrm>
              <a:off x="13398891" y="9000663"/>
              <a:ext cx="3487797" cy="1269496"/>
            </a:xfrm>
            <a:prstGeom prst="roundRect">
              <a:avLst>
                <a:gd fmla="val 16667" name="adj"/>
              </a:avLst>
            </a:prstGeom>
            <a:solidFill>
              <a:srgbClr val="8DC73E"/>
            </a:solidFill>
            <a:ln>
              <a:noFill/>
            </a:ln>
          </p:spPr>
          <p:txBody>
            <a:bodyPr anchorCtr="0" anchor="ctr" bIns="45725" lIns="91400" spcFirstLastPara="1" rIns="91400" wrap="square" tIns="457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b="0" i="0" lang="en-US" sz="3600" u="none" cap="none" strike="noStrike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DATA CENTER FACILITIES</a:t>
              </a:r>
              <a:endParaRPr b="0" i="0" sz="3600" u="none" cap="none" strike="noStrik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127" name="Google Shape;127;p17"/>
          <p:cNvSpPr txBox="1"/>
          <p:nvPr>
            <p:ph type="title"/>
          </p:nvPr>
        </p:nvSpPr>
        <p:spPr>
          <a:xfrm>
            <a:off x="1006475" y="730251"/>
            <a:ext cx="21031199" cy="16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b="0" i="0" lang="en-US" sz="10000" u="none" cap="none" strike="noStrik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Appendices</a:t>
            </a:r>
            <a:endParaRPr b="0" i="0" sz="10000" u="none" cap="none" strike="noStrike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/>
          <p:nvPr/>
        </p:nvSpPr>
        <p:spPr>
          <a:xfrm>
            <a:off x="1006475" y="2690696"/>
            <a:ext cx="18094325" cy="2078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b="0" i="0" sz="96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descr="A close up of a sign&#10;&#10;Description automatically generated" id="133" name="Google Shape;13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305803" y="0"/>
            <a:ext cx="2707203" cy="4769084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8"/>
          <p:cNvSpPr txBox="1"/>
          <p:nvPr>
            <p:ph type="title"/>
          </p:nvPr>
        </p:nvSpPr>
        <p:spPr>
          <a:xfrm>
            <a:off x="1006475" y="2095016"/>
            <a:ext cx="21031199" cy="5790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lang="en-US" sz="960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OCP Ready </a:t>
            </a:r>
            <a:r>
              <a:rPr baseline="30000" lang="en-US" sz="960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TM </a:t>
            </a:r>
            <a:r>
              <a:rPr lang="en-US" sz="9600"/>
              <a:t>Site</a:t>
            </a:r>
            <a:r>
              <a:rPr baseline="30000" lang="en-US" sz="9600"/>
              <a:t> </a:t>
            </a:r>
            <a:r>
              <a:rPr lang="en-US" sz="9600"/>
              <a:t>Assessment </a:t>
            </a:r>
            <a:br>
              <a:rPr lang="en-US" sz="9600"/>
            </a:br>
            <a:r>
              <a:rPr lang="en-US" sz="9600"/>
              <a:t>Revision Update </a:t>
            </a:r>
            <a:br>
              <a:rPr lang="en-US" sz="8800"/>
            </a:br>
            <a:endParaRPr b="0" i="0" sz="8800" u="none" cap="none" strike="noStrike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5" name="Google Shape;135;p18"/>
          <p:cNvSpPr txBox="1"/>
          <p:nvPr/>
        </p:nvSpPr>
        <p:spPr>
          <a:xfrm>
            <a:off x="1006475" y="5260842"/>
            <a:ext cx="21454691" cy="1779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Add Site Operations Standards to ‘Considerations’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6" name="Google Shape;136;p18"/>
          <p:cNvSpPr/>
          <p:nvPr/>
        </p:nvSpPr>
        <p:spPr>
          <a:xfrm>
            <a:off x="3983003" y="6858000"/>
            <a:ext cx="17322800" cy="50167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143000" lvl="8" marL="1143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Char char="•"/>
            </a:pPr>
            <a:r>
              <a:rPr b="0" i="0" lang="en-US" sz="80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OCP CFOPS Framework</a:t>
            </a:r>
            <a:endParaRPr/>
          </a:p>
          <a:p>
            <a:pPr indent="-1143000" lvl="8" marL="1143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Char char="•"/>
            </a:pPr>
            <a:r>
              <a:rPr b="0" i="0" lang="en-US" sz="80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BICSI 009-2019</a:t>
            </a:r>
            <a:endParaRPr/>
          </a:p>
          <a:p>
            <a:pPr indent="-1143000" lvl="8" marL="1143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Char char="•"/>
            </a:pPr>
            <a:r>
              <a:rPr b="0" i="0" lang="en-US" sz="80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Other framework or standard </a:t>
            </a:r>
            <a:endParaRPr/>
          </a:p>
          <a:p>
            <a:pPr indent="-1143000" lvl="8" marL="1143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Char char="•"/>
            </a:pPr>
            <a:r>
              <a:rPr b="0" i="0" lang="en-US" sz="80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Proprietary or in-house processes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/>
          <p:nvPr>
            <p:ph idx="1" type="body"/>
          </p:nvPr>
        </p:nvSpPr>
        <p:spPr>
          <a:xfrm>
            <a:off x="1320800" y="5317702"/>
            <a:ext cx="21031199" cy="15402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rtl="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SzPts val="6400"/>
              <a:buNone/>
            </a:pPr>
            <a:r>
              <a:rPr lang="en-US" sz="12000"/>
              <a:t>Questions?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0"/>
          <p:cNvSpPr txBox="1"/>
          <p:nvPr>
            <p:ph type="title"/>
          </p:nvPr>
        </p:nvSpPr>
        <p:spPr>
          <a:xfrm>
            <a:off x="1251975" y="730251"/>
            <a:ext cx="21031199" cy="160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b="0" i="0" lang="en-US" sz="10000" u="none" cap="none" strike="noStrik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Call to Action</a:t>
            </a:r>
            <a:endParaRPr b="0" i="0" sz="10000" u="none" cap="none" strike="noStrike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47" name="Google Shape;147;p20"/>
          <p:cNvSpPr txBox="1"/>
          <p:nvPr/>
        </p:nvSpPr>
        <p:spPr>
          <a:xfrm>
            <a:off x="1698075" y="2331651"/>
            <a:ext cx="20138999" cy="89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</a:pPr>
            <a:r>
              <a:rPr b="0" i="0" lang="en-US" sz="4800" u="none" cap="none" strike="noStrike">
                <a:solidFill>
                  <a:srgbClr val="5F606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Links</a:t>
            </a:r>
            <a:endParaRPr/>
          </a:p>
          <a:p>
            <a:pPr indent="-635000" lvl="2" marL="9144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</a:pPr>
            <a:r>
              <a:rPr b="0" i="0" lang="en-US" sz="3600" u="sng" cap="none" strike="noStrike">
                <a:solidFill>
                  <a:schemeClr val="hlink"/>
                </a:solidFill>
                <a:latin typeface="Libre Franklin"/>
                <a:ea typeface="Libre Franklin"/>
                <a:cs typeface="Libre Franklin"/>
                <a:sym typeface="Libre Franklin"/>
                <a:hlinkClick r:id="rId3"/>
              </a:rPr>
              <a:t>DCF Project</a:t>
            </a:r>
            <a:endParaRPr b="0" i="0" sz="3600" u="none" cap="none" strike="noStrike">
              <a:solidFill>
                <a:srgbClr val="5F6062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-635000" lvl="2" marL="9144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</a:pPr>
            <a:r>
              <a:rPr b="0" i="0" lang="en-US" sz="3600" u="sng" cap="none" strike="noStrike">
                <a:solidFill>
                  <a:schemeClr val="hlink"/>
                </a:solidFill>
                <a:latin typeface="Libre Franklin"/>
                <a:ea typeface="Libre Franklin"/>
                <a:cs typeface="Libre Franklin"/>
                <a:sym typeface="Libre Franklin"/>
                <a:hlinkClick r:id="rId4"/>
              </a:rPr>
              <a:t>DCF Mailing List</a:t>
            </a:r>
            <a:endParaRPr b="0" i="0" sz="3600" u="none" cap="none" strike="noStrike">
              <a:solidFill>
                <a:srgbClr val="5F6062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-635000" lvl="2" marL="9144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</a:pPr>
            <a:r>
              <a:rPr b="0" i="0" lang="en-US" sz="3600" u="sng" cap="none" strike="noStrike">
                <a:solidFill>
                  <a:schemeClr val="hlink"/>
                </a:solidFill>
                <a:latin typeface="Libre Franklin"/>
                <a:ea typeface="Libre Franklin"/>
                <a:cs typeface="Libre Franklin"/>
                <a:sym typeface="Libre Franklin"/>
                <a:hlinkClick r:id="rId5"/>
              </a:rPr>
              <a:t>Membership - How to Join</a:t>
            </a:r>
            <a:endParaRPr b="0" i="0" sz="3600" u="none" cap="none" strike="noStrike">
              <a:solidFill>
                <a:srgbClr val="5F6062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-635000" lvl="2" marL="9144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</a:pPr>
            <a:r>
              <a:rPr b="0" i="0" lang="en-US" sz="3600" u="sng" cap="none" strike="noStrike">
                <a:solidFill>
                  <a:schemeClr val="hlink"/>
                </a:solidFill>
                <a:latin typeface="Libre Franklin"/>
                <a:ea typeface="Libre Franklin"/>
                <a:cs typeface="Libre Franklin"/>
                <a:sym typeface="Libre Franklin"/>
                <a:hlinkClick r:id="rId6"/>
              </a:rPr>
              <a:t>Facility Recognition Program</a:t>
            </a:r>
            <a:endParaRPr b="0" i="0" sz="3600" u="none" cap="none" strike="noStrike">
              <a:solidFill>
                <a:srgbClr val="5F6062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-635000" lvl="2" marL="9144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</a:pPr>
            <a:r>
              <a:rPr b="0" i="0" lang="en-US" sz="3600" u="sng" cap="none" strike="noStrike">
                <a:solidFill>
                  <a:schemeClr val="hlink"/>
                </a:solidFill>
                <a:latin typeface="Libre Franklin"/>
                <a:ea typeface="Libre Franklin"/>
                <a:cs typeface="Libre Franklin"/>
                <a:sym typeface="Libre Franklin"/>
                <a:hlinkClick r:id="rId7"/>
              </a:rPr>
              <a:t>Marketplace</a:t>
            </a:r>
            <a:endParaRPr b="0" i="0" sz="3600" u="none" cap="none" strike="noStrike">
              <a:solidFill>
                <a:srgbClr val="5F6062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-228600" lvl="0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Source Sans Pro"/>
              <a:buNone/>
            </a:pPr>
            <a:r>
              <a:rPr b="0" i="0" lang="en-US" sz="4800" u="none" cap="none" strike="noStrike">
                <a:solidFill>
                  <a:srgbClr val="5F606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OCP Foundation Contacts</a:t>
            </a:r>
            <a:br>
              <a:rPr b="0" i="0" lang="en-US" sz="4800" u="none" cap="none" strike="noStrike">
                <a:solidFill>
                  <a:srgbClr val="5F6062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b="0" i="0" lang="en-US" sz="4800" u="none" cap="none" strike="noStrike">
                <a:solidFill>
                  <a:srgbClr val="5F606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	</a:t>
            </a:r>
            <a:r>
              <a:rPr b="0" i="0" lang="en-US" sz="3600" u="none" cap="none" strike="noStrike">
                <a:solidFill>
                  <a:srgbClr val="5F606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OCP Ready </a:t>
            </a:r>
            <a:r>
              <a:rPr b="0" baseline="30000" i="0" lang="en-US" sz="3600" u="none" cap="none" strike="noStrike">
                <a:solidFill>
                  <a:srgbClr val="5F606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TM</a:t>
            </a:r>
            <a:r>
              <a:rPr b="0" i="0" lang="en-US" sz="3600" u="none" cap="none" strike="noStrike">
                <a:solidFill>
                  <a:srgbClr val="5F606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Lead: </a:t>
            </a:r>
            <a:r>
              <a:rPr b="0" i="0" lang="en-US" sz="3600" u="sng" cap="none" strike="noStrike">
                <a:solidFill>
                  <a:schemeClr val="hlink"/>
                </a:solidFill>
                <a:latin typeface="Libre Franklin"/>
                <a:ea typeface="Libre Franklin"/>
                <a:cs typeface="Libre Franklin"/>
                <a:sym typeface="Libre Franklin"/>
                <a:hlinkClick r:id="rId8"/>
              </a:rPr>
              <a:t>mark.dansie@opencompute.org</a:t>
            </a:r>
            <a:br>
              <a:rPr b="0" i="0" lang="en-US" sz="3600" u="none" cap="none" strike="noStrike">
                <a:solidFill>
                  <a:srgbClr val="5F6062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b="0" i="0" lang="en-US" sz="3600" u="none" cap="none" strike="noStrike">
                <a:solidFill>
                  <a:srgbClr val="5F606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	VP of Channel: </a:t>
            </a:r>
            <a:r>
              <a:rPr b="0" i="0" lang="en-US" sz="3600" u="sng" cap="none" strike="noStrike">
                <a:solidFill>
                  <a:schemeClr val="hlink"/>
                </a:solidFill>
                <a:latin typeface="Libre Franklin"/>
                <a:ea typeface="Libre Franklin"/>
                <a:cs typeface="Libre Franklin"/>
                <a:sym typeface="Libre Franklin"/>
                <a:hlinkClick r:id="rId9"/>
              </a:rPr>
              <a:t>steve.helvie@opencompute.org</a:t>
            </a:r>
            <a:endParaRPr b="0" i="0" sz="3600" u="none" cap="none" strike="noStrike">
              <a:solidFill>
                <a:srgbClr val="5F6062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-228600" lvl="0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Source Sans Pro"/>
              <a:buNone/>
            </a:pPr>
            <a:r>
              <a:rPr b="0" i="0" lang="en-US" sz="4800" u="none" cap="none" strike="noStrike">
                <a:solidFill>
                  <a:srgbClr val="5F606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Data Center Facility Project - Volunteer Leader Contacts​</a:t>
            </a:r>
            <a:endParaRPr/>
          </a:p>
          <a:p>
            <a:pPr indent="-635000" lvl="2" marL="7366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</a:pPr>
            <a:r>
              <a:rPr b="0" i="0" lang="en-US" sz="3600" u="none" cap="none" strike="noStrike">
                <a:solidFill>
                  <a:srgbClr val="5F606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Project Lead: </a:t>
            </a:r>
            <a:r>
              <a:rPr b="0" i="0" lang="en-US" sz="3600" u="sng" cap="none" strike="noStrike">
                <a:solidFill>
                  <a:schemeClr val="hlink"/>
                </a:solidFill>
                <a:latin typeface="Libre Franklin"/>
                <a:ea typeface="Libre Franklin"/>
                <a:cs typeface="Libre Franklin"/>
                <a:sym typeface="Libre Franklin"/>
                <a:hlinkClick r:id="rId10"/>
              </a:rPr>
              <a:t>Jim.Gordon@ocproject.net​</a:t>
            </a:r>
            <a:endParaRPr b="0" i="0" sz="3600" u="none" cap="none" strike="noStrike">
              <a:solidFill>
                <a:srgbClr val="5F6062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indent="-635000" lvl="2" marL="7366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</a:pPr>
            <a:r>
              <a:rPr b="0" i="0" lang="en-US" sz="3600" u="none" cap="none" strike="noStrike">
                <a:solidFill>
                  <a:srgbClr val="5F606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Incubation Committee Representative: </a:t>
            </a:r>
            <a:r>
              <a:rPr b="0" i="0" lang="en-US" sz="3600" u="sng" cap="none" strike="noStrike">
                <a:solidFill>
                  <a:schemeClr val="hlink"/>
                </a:solidFill>
                <a:latin typeface="Libre Franklin"/>
                <a:ea typeface="Libre Franklin"/>
                <a:cs typeface="Libre Franklin"/>
                <a:sym typeface="Libre Franklin"/>
                <a:hlinkClick r:id="rId11"/>
              </a:rPr>
              <a:t>Brevan.Reyher@ocproject.net​</a:t>
            </a:r>
            <a:endParaRPr b="0" i="0" sz="3600" u="none" cap="none" strike="noStrike">
              <a:solidFill>
                <a:srgbClr val="5F6062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CP Template">
  <a:themeElements>
    <a:clrScheme name="OCP Template">
      <a:dk1>
        <a:srgbClr val="5F6061"/>
      </a:dk1>
      <a:lt1>
        <a:srgbClr val="613202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CP Template">
  <a:themeElements>
    <a:clrScheme name="OCP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