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6" r:id="rId1"/>
    <p:sldMasterId id="2147483657" r:id="rId2"/>
  </p:sldMasterIdLst>
  <p:notesMasterIdLst>
    <p:notesMasterId r:id="rId24"/>
  </p:notesMasterIdLst>
  <p:sldIdLst>
    <p:sldId id="269" r:id="rId3"/>
    <p:sldId id="272" r:id="rId4"/>
    <p:sldId id="277" r:id="rId5"/>
    <p:sldId id="281" r:id="rId6"/>
    <p:sldId id="282" r:id="rId7"/>
    <p:sldId id="283" r:id="rId8"/>
    <p:sldId id="284" r:id="rId9"/>
    <p:sldId id="286" r:id="rId10"/>
    <p:sldId id="287" r:id="rId11"/>
    <p:sldId id="305" r:id="rId12"/>
    <p:sldId id="298" r:id="rId13"/>
    <p:sldId id="299" r:id="rId14"/>
    <p:sldId id="300" r:id="rId15"/>
    <p:sldId id="301" r:id="rId16"/>
    <p:sldId id="308" r:id="rId17"/>
    <p:sldId id="303" r:id="rId18"/>
    <p:sldId id="289" r:id="rId19"/>
    <p:sldId id="293" r:id="rId20"/>
    <p:sldId id="304" r:id="rId21"/>
    <p:sldId id="280" r:id="rId22"/>
    <p:sldId id="258" r:id="rId23"/>
  </p:sldIdLst>
  <p:sldSz cx="24384000" cy="13716000"/>
  <p:notesSz cx="7010400" cy="9296400"/>
  <p:embeddedFontLst>
    <p:embeddedFont>
      <p:font typeface="Calibri" panose="020F0502020204030204" pitchFamily="34" charset="0"/>
      <p:regular r:id="rId25"/>
      <p:bold r:id="rId26"/>
      <p:italic r:id="rId27"/>
      <p:boldItalic r:id="rId28"/>
    </p:embeddedFont>
    <p:embeddedFont>
      <p:font typeface="Intel Clear" panose="020B0604020203020204" pitchFamily="34" charset="0"/>
      <p:regular r:id="rId29"/>
      <p:bold r:id="rId30"/>
      <p:italic r:id="rId31"/>
      <p:boldItalic r:id="rId32"/>
    </p:embeddedFont>
    <p:embeddedFont>
      <p:font typeface="Source Sans Pro" panose="020B0503030403020204" pitchFamily="34" charset="0"/>
      <p:regular r:id="rId33"/>
      <p:bold r:id="rId34"/>
      <p:italic r:id="rId35"/>
      <p:boldItalic r:id="rId3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4320">
          <p15:clr>
            <a:srgbClr val="A4A3A4"/>
          </p15:clr>
        </p15:guide>
        <p15:guide id="2" pos="7632"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rchna Haylock" initials="AH" lastIdx="6"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271"/>
    <p:restoredTop sz="94095" autoAdjust="0"/>
  </p:normalViewPr>
  <p:slideViewPr>
    <p:cSldViewPr snapToGrid="0">
      <p:cViewPr varScale="1">
        <p:scale>
          <a:sx n="54" d="100"/>
          <a:sy n="54" d="100"/>
        </p:scale>
        <p:origin x="564" y="108"/>
      </p:cViewPr>
      <p:guideLst>
        <p:guide orient="horz" pos="4320"/>
        <p:guide pos="7632"/>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font" Target="fonts/font2.fntdata"/><Relationship Id="rId39" Type="http://schemas.openxmlformats.org/officeDocument/2006/relationships/viewProps" Target="viewProps.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font" Target="fonts/font10.fntdata"/><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font" Target="fonts/font1.fntdata"/><Relationship Id="rId33" Type="http://schemas.openxmlformats.org/officeDocument/2006/relationships/font" Target="fonts/font9.fntdata"/><Relationship Id="rId38"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font" Target="fonts/font5.fntdata"/><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notesMaster" Target="notesMasters/notesMaster1.xml"/><Relationship Id="rId32" Type="http://schemas.openxmlformats.org/officeDocument/2006/relationships/font" Target="fonts/font8.fntdata"/><Relationship Id="rId37" Type="http://schemas.openxmlformats.org/officeDocument/2006/relationships/commentAuthors" Target="commentAuthors.xml"/><Relationship Id="rId40"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font" Target="fonts/font4.fntdata"/><Relationship Id="rId36" Type="http://schemas.openxmlformats.org/officeDocument/2006/relationships/font" Target="fonts/font12.fntdata"/><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font" Target="fonts/font7.fnt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font" Target="fonts/font3.fntdata"/><Relationship Id="rId30" Type="http://schemas.openxmlformats.org/officeDocument/2006/relationships/font" Target="fonts/font6.fntdata"/><Relationship Id="rId35" Type="http://schemas.openxmlformats.org/officeDocument/2006/relationships/font" Target="fonts/font11.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4" name="Google Shape;4;n"/>
          <p:cNvSpPr txBox="1">
            <a:spLocks noGrp="1"/>
          </p:cNvSpPr>
          <p:nvPr>
            <p:ph type="body" idx="1"/>
          </p:nvPr>
        </p:nvSpPr>
        <p:spPr>
          <a:xfrm>
            <a:off x="934720" y="4415790"/>
            <a:ext cx="5140960" cy="4183380"/>
          </a:xfrm>
          <a:prstGeom prst="rect">
            <a:avLst/>
          </a:prstGeom>
          <a:noFill/>
          <a:ln>
            <a:noFill/>
          </a:ln>
        </p:spPr>
        <p:txBody>
          <a:bodyPr spcFirstLastPara="1" wrap="square" lIns="93162" tIns="46568" rIns="93162" bIns="46568" anchor="t" anchorCtr="0"/>
          <a:lstStyle>
            <a:lvl1pPr marL="457200" marR="0" lvl="0" indent="-228600" algn="l" rtl="0">
              <a:spcBef>
                <a:spcPts val="0"/>
              </a:spcBef>
              <a:spcAft>
                <a:spcPts val="0"/>
              </a:spcAft>
              <a:buSzPts val="1400"/>
              <a:buNone/>
              <a:defRPr sz="2400" b="0" i="0" u="none" strike="noStrike" cap="none">
                <a:latin typeface="Calibri"/>
                <a:ea typeface="Calibri"/>
                <a:cs typeface="Calibri"/>
                <a:sym typeface="Calibri"/>
              </a:defRPr>
            </a:lvl1pPr>
            <a:lvl2pPr marL="914400" marR="0" lvl="1" indent="-228600" algn="l" rtl="0">
              <a:spcBef>
                <a:spcPts val="0"/>
              </a:spcBef>
              <a:spcAft>
                <a:spcPts val="0"/>
              </a:spcAft>
              <a:buSzPts val="1400"/>
              <a:buNone/>
              <a:defRPr sz="2400" b="0" i="0" u="none" strike="noStrike" cap="none">
                <a:latin typeface="Calibri"/>
                <a:ea typeface="Calibri"/>
                <a:cs typeface="Calibri"/>
                <a:sym typeface="Calibri"/>
              </a:defRPr>
            </a:lvl2pPr>
            <a:lvl3pPr marL="1371600" marR="0" lvl="2" indent="-228600" algn="l" rtl="0">
              <a:spcBef>
                <a:spcPts val="0"/>
              </a:spcBef>
              <a:spcAft>
                <a:spcPts val="0"/>
              </a:spcAft>
              <a:buSzPts val="1400"/>
              <a:buNone/>
              <a:defRPr sz="2400" b="0" i="0" u="none" strike="noStrike" cap="none">
                <a:latin typeface="Calibri"/>
                <a:ea typeface="Calibri"/>
                <a:cs typeface="Calibri"/>
                <a:sym typeface="Calibri"/>
              </a:defRPr>
            </a:lvl3pPr>
            <a:lvl4pPr marL="1828800" marR="0" lvl="3" indent="-228600" algn="l" rtl="0">
              <a:spcBef>
                <a:spcPts val="0"/>
              </a:spcBef>
              <a:spcAft>
                <a:spcPts val="0"/>
              </a:spcAft>
              <a:buSzPts val="1400"/>
              <a:buNone/>
              <a:defRPr sz="2400" b="0" i="0" u="none" strike="noStrike" cap="none">
                <a:latin typeface="Calibri"/>
                <a:ea typeface="Calibri"/>
                <a:cs typeface="Calibri"/>
                <a:sym typeface="Calibri"/>
              </a:defRPr>
            </a:lvl4pPr>
            <a:lvl5pPr marL="2286000" marR="0" lvl="4" indent="-228600" algn="l" rtl="0">
              <a:spcBef>
                <a:spcPts val="0"/>
              </a:spcBef>
              <a:spcAft>
                <a:spcPts val="0"/>
              </a:spcAft>
              <a:buSzPts val="1400"/>
              <a:buNone/>
              <a:defRPr sz="2400" b="0" i="0" u="none" strike="noStrike" cap="none">
                <a:latin typeface="Calibri"/>
                <a:ea typeface="Calibri"/>
                <a:cs typeface="Calibri"/>
                <a:sym typeface="Calibri"/>
              </a:defRPr>
            </a:lvl5pPr>
            <a:lvl6pPr marL="2743200" marR="0" lvl="5" indent="-228600" algn="l" rtl="0">
              <a:spcBef>
                <a:spcPts val="0"/>
              </a:spcBef>
              <a:spcAft>
                <a:spcPts val="0"/>
              </a:spcAft>
              <a:buSzPts val="1400"/>
              <a:buNone/>
              <a:defRPr sz="2400" b="0" i="0" u="none" strike="noStrike" cap="none">
                <a:latin typeface="Calibri"/>
                <a:ea typeface="Calibri"/>
                <a:cs typeface="Calibri"/>
                <a:sym typeface="Calibri"/>
              </a:defRPr>
            </a:lvl6pPr>
            <a:lvl7pPr marL="3200400" marR="0" lvl="6" indent="-228600" algn="l" rtl="0">
              <a:spcBef>
                <a:spcPts val="0"/>
              </a:spcBef>
              <a:spcAft>
                <a:spcPts val="0"/>
              </a:spcAft>
              <a:buSzPts val="1400"/>
              <a:buNone/>
              <a:defRPr sz="2400" b="0" i="0" u="none" strike="noStrike" cap="none">
                <a:latin typeface="Calibri"/>
                <a:ea typeface="Calibri"/>
                <a:cs typeface="Calibri"/>
                <a:sym typeface="Calibri"/>
              </a:defRPr>
            </a:lvl7pPr>
            <a:lvl8pPr marL="3657600" marR="0" lvl="7" indent="-228600" algn="l" rtl="0">
              <a:spcBef>
                <a:spcPts val="0"/>
              </a:spcBef>
              <a:spcAft>
                <a:spcPts val="0"/>
              </a:spcAft>
              <a:buSzPts val="1400"/>
              <a:buNone/>
              <a:defRPr sz="2400" b="0" i="0" u="none" strike="noStrike" cap="none">
                <a:latin typeface="Calibri"/>
                <a:ea typeface="Calibri"/>
                <a:cs typeface="Calibri"/>
                <a:sym typeface="Calibri"/>
              </a:defRPr>
            </a:lvl8pPr>
            <a:lvl9pPr marL="4114800" marR="0" lvl="8" indent="-228600" algn="l" rtl="0">
              <a:spcBef>
                <a:spcPts val="0"/>
              </a:spcBef>
              <a:spcAft>
                <a:spcPts val="0"/>
              </a:spcAft>
              <a:buSzPts val="1400"/>
              <a:buNone/>
              <a:defRPr sz="2400" b="0" i="0" u="none" strike="noStrike" cap="none">
                <a:latin typeface="Calibri"/>
                <a:ea typeface="Calibri"/>
                <a:cs typeface="Calibri"/>
                <a:sym typeface="Calibri"/>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3378813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New. </a:t>
            </a:r>
          </a:p>
        </p:txBody>
      </p:sp>
    </p:spTree>
    <p:extLst>
      <p:ext uri="{BB962C8B-B14F-4D97-AF65-F5344CB8AC3E}">
        <p14:creationId xmlns:p14="http://schemas.microsoft.com/office/powerpoint/2010/main" val="31143044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PEEK was added and Stainless Steels were summarized instead</a:t>
            </a:r>
            <a:r>
              <a:rPr lang="en-US" baseline="0" dirty="0"/>
              <a:t> of pointing out several stainless steels</a:t>
            </a:r>
          </a:p>
          <a:p>
            <a:pPr lvl="0"/>
            <a:r>
              <a:rPr lang="en-US" sz="2500" dirty="0"/>
              <a:t>Elastomers: EPDM, Viton GF, Viton ETP</a:t>
            </a:r>
          </a:p>
          <a:p>
            <a:pPr lvl="0"/>
            <a:r>
              <a:rPr lang="en-US" sz="2500" dirty="0"/>
              <a:t>Plastics: FEP, PTFE, HDPE, PTFE, PP, </a:t>
            </a:r>
          </a:p>
          <a:p>
            <a:pPr lvl="0"/>
            <a:r>
              <a:rPr lang="en-US" sz="2500" dirty="0"/>
              <a:t>Metals: Copper, Stainless Steel</a:t>
            </a:r>
          </a:p>
          <a:p>
            <a:pPr lvl="0"/>
            <a:r>
              <a:rPr lang="en-US" sz="2500" dirty="0"/>
              <a:t>Potential Brazing materials: </a:t>
            </a:r>
            <a:r>
              <a:rPr lang="en-US" sz="2500" dirty="0">
                <a:solidFill>
                  <a:schemeClr val="tx2">
                    <a:lumMod val="90000"/>
                  </a:schemeClr>
                </a:solidFill>
              </a:rPr>
              <a:t>BCuP-3, BCuP-5, TF-H600F</a:t>
            </a:r>
          </a:p>
          <a:p>
            <a:pPr lvl="0"/>
            <a:r>
              <a:rPr lang="en-US" sz="2500" dirty="0"/>
              <a:t>Thread Sealant: PTFE = Teflon</a:t>
            </a:r>
          </a:p>
          <a:p>
            <a:endParaRPr lang="en-US" dirty="0"/>
          </a:p>
        </p:txBody>
      </p:sp>
    </p:spTree>
    <p:extLst>
      <p:ext uri="{BB962C8B-B14F-4D97-AF65-F5344CB8AC3E}">
        <p14:creationId xmlns:p14="http://schemas.microsoft.com/office/powerpoint/2010/main" val="16998555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6532462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endParaRPr lang="en-US" sz="2500" dirty="0"/>
          </a:p>
        </p:txBody>
      </p:sp>
    </p:spTree>
    <p:extLst>
      <p:ext uri="{BB962C8B-B14F-4D97-AF65-F5344CB8AC3E}">
        <p14:creationId xmlns:p14="http://schemas.microsoft.com/office/powerpoint/2010/main" val="352403653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New</a:t>
            </a:r>
          </a:p>
        </p:txBody>
      </p:sp>
    </p:spTree>
    <p:extLst>
      <p:ext uri="{BB962C8B-B14F-4D97-AF65-F5344CB8AC3E}">
        <p14:creationId xmlns:p14="http://schemas.microsoft.com/office/powerpoint/2010/main" val="223082515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New. </a:t>
            </a:r>
          </a:p>
        </p:txBody>
      </p:sp>
    </p:spTree>
    <p:extLst>
      <p:ext uri="{BB962C8B-B14F-4D97-AF65-F5344CB8AC3E}">
        <p14:creationId xmlns:p14="http://schemas.microsoft.com/office/powerpoint/2010/main" val="130558823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Same</a:t>
            </a:r>
          </a:p>
        </p:txBody>
      </p:sp>
    </p:spTree>
    <p:extLst>
      <p:ext uri="{BB962C8B-B14F-4D97-AF65-F5344CB8AC3E}">
        <p14:creationId xmlns:p14="http://schemas.microsoft.com/office/powerpoint/2010/main" val="381864152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73333003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OCP17 End Bumper copy 1">
  <p:cSld name="OCP17 End Bumper copy 1">
    <p:spTree>
      <p:nvGrpSpPr>
        <p:cNvPr id="1" name="Shape 18"/>
        <p:cNvGrpSpPr/>
        <p:nvPr/>
      </p:nvGrpSpPr>
      <p:grpSpPr>
        <a:xfrm>
          <a:off x="0" y="0"/>
          <a:ext cx="0" cy="0"/>
          <a:chOff x="0" y="0"/>
          <a:chExt cx="0" cy="0"/>
        </a:xfrm>
      </p:grpSpPr>
      <p:pic>
        <p:nvPicPr>
          <p:cNvPr id="19" name="Google Shape;19;p5" descr="slide3.png"/>
          <p:cNvPicPr preferRelativeResize="0"/>
          <p:nvPr/>
        </p:nvPicPr>
        <p:blipFill rotWithShape="1">
          <a:blip r:embed="rId2">
            <a:alphaModFix/>
          </a:blip>
          <a:srcRect/>
          <a:stretch/>
        </p:blipFill>
        <p:spPr>
          <a:xfrm>
            <a:off x="0" y="0"/>
            <a:ext cx="24384000" cy="13716000"/>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5AEE01ED-B654-7449-9635-334A4910BB6D}" type="datetimeFigureOut">
              <a:rPr lang="en-US" smtClean="0"/>
              <a:t>3/2/2020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D55EA28-F498-AD43-B938-06BEC22B7F0D}" type="slidenum">
              <a:rPr lang="en-US" smtClean="0"/>
              <a:t>‹#›</a:t>
            </a:fld>
            <a:endParaRPr lang="en-US" dirty="0"/>
          </a:p>
        </p:txBody>
      </p:sp>
      <p:pic>
        <p:nvPicPr>
          <p:cNvPr id="8" name="Picture 7">
            <a:extLst>
              <a:ext uri="{FF2B5EF4-FFF2-40B4-BE49-F238E27FC236}">
                <a16:creationId xmlns:a16="http://schemas.microsoft.com/office/drawing/2014/main" id="{A6AAC3B8-2690-294A-8867-8D93CDBD499D}"/>
              </a:ext>
            </a:extLst>
          </p:cNvPr>
          <p:cNvPicPr>
            <a:picLocks noChangeAspect="1"/>
          </p:cNvPicPr>
          <p:nvPr userDrawn="1"/>
        </p:nvPicPr>
        <p:blipFill>
          <a:blip r:embed="rId2"/>
          <a:srcRect/>
          <a:stretch/>
        </p:blipFill>
        <p:spPr>
          <a:xfrm>
            <a:off x="0" y="0"/>
            <a:ext cx="24384000" cy="13716000"/>
          </a:xfrm>
          <a:prstGeom prst="rect">
            <a:avLst/>
          </a:prstGeom>
        </p:spPr>
      </p:pic>
    </p:spTree>
    <p:extLst>
      <p:ext uri="{BB962C8B-B14F-4D97-AF65-F5344CB8AC3E}">
        <p14:creationId xmlns:p14="http://schemas.microsoft.com/office/powerpoint/2010/main" val="2663617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55392AB9-EB3E-2A4B-BAD0-B3FCB88303F6}"/>
              </a:ext>
            </a:extLst>
          </p:cNvPr>
          <p:cNvSpPr>
            <a:spLocks noGrp="1"/>
          </p:cNvSpPr>
          <p:nvPr>
            <p:ph type="dt" sz="half" idx="10"/>
          </p:nvPr>
        </p:nvSpPr>
        <p:spPr/>
        <p:txBody>
          <a:bodyPr/>
          <a:lstStyle/>
          <a:p>
            <a:fld id="{5AEE01ED-B654-7449-9635-334A4910BB6D}" type="datetimeFigureOut">
              <a:rPr lang="en-US" smtClean="0"/>
              <a:t>3/2/2020</a:t>
            </a:fld>
            <a:endParaRPr lang="en-US"/>
          </a:p>
        </p:txBody>
      </p:sp>
      <p:sp>
        <p:nvSpPr>
          <p:cNvPr id="4" name="Footer Placeholder 3">
            <a:extLst>
              <a:ext uri="{FF2B5EF4-FFF2-40B4-BE49-F238E27FC236}">
                <a16:creationId xmlns:a16="http://schemas.microsoft.com/office/drawing/2014/main" id="{9A51EA73-A965-9244-AA78-2668EF29C0E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8982C28-3FE0-FE47-AFC5-0EA0449517A2}"/>
              </a:ext>
            </a:extLst>
          </p:cNvPr>
          <p:cNvSpPr>
            <a:spLocks noGrp="1"/>
          </p:cNvSpPr>
          <p:nvPr>
            <p:ph type="sldNum" sz="quarter" idx="12"/>
          </p:nvPr>
        </p:nvSpPr>
        <p:spPr/>
        <p:txBody>
          <a:bodyPr/>
          <a:lstStyle/>
          <a:p>
            <a:fld id="{0D55EA28-F498-AD43-B938-06BEC22B7F0D}" type="slidenum">
              <a:rPr lang="en-US" smtClean="0"/>
              <a:t>‹#›</a:t>
            </a:fld>
            <a:endParaRPr lang="en-US"/>
          </a:p>
        </p:txBody>
      </p:sp>
      <p:pic>
        <p:nvPicPr>
          <p:cNvPr id="8" name="Picture 7">
            <a:extLst>
              <a:ext uri="{FF2B5EF4-FFF2-40B4-BE49-F238E27FC236}">
                <a16:creationId xmlns:a16="http://schemas.microsoft.com/office/drawing/2014/main" id="{CDCD9D9D-1EFB-4F4A-B08B-16972EC97492}"/>
              </a:ext>
            </a:extLst>
          </p:cNvPr>
          <p:cNvPicPr>
            <a:picLocks noChangeAspect="1"/>
          </p:cNvPicPr>
          <p:nvPr userDrawn="1"/>
        </p:nvPicPr>
        <p:blipFill>
          <a:blip r:embed="rId2"/>
          <a:stretch>
            <a:fillRect/>
          </a:stretch>
        </p:blipFill>
        <p:spPr>
          <a:xfrm>
            <a:off x="0" y="0"/>
            <a:ext cx="24384000" cy="13716000"/>
          </a:xfrm>
          <a:prstGeom prst="rect">
            <a:avLst/>
          </a:prstGeom>
        </p:spPr>
      </p:pic>
    </p:spTree>
    <p:extLst>
      <p:ext uri="{BB962C8B-B14F-4D97-AF65-F5344CB8AC3E}">
        <p14:creationId xmlns:p14="http://schemas.microsoft.com/office/powerpoint/2010/main" val="33595457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0"/>
        <p:cNvGrpSpPr/>
        <p:nvPr/>
      </p:nvGrpSpPr>
      <p:grpSpPr>
        <a:xfrm>
          <a:off x="0" y="0"/>
          <a:ext cx="0" cy="0"/>
          <a:chOff x="0" y="0"/>
          <a:chExt cx="0" cy="0"/>
        </a:xfrm>
      </p:grpSpPr>
      <p:sp>
        <p:nvSpPr>
          <p:cNvPr id="31" name="Google Shape;31;p9"/>
          <p:cNvSpPr txBox="1">
            <a:spLocks noGrp="1"/>
          </p:cNvSpPr>
          <p:nvPr>
            <p:ph type="title"/>
          </p:nvPr>
        </p:nvSpPr>
        <p:spPr>
          <a:xfrm>
            <a:off x="1676400" y="730251"/>
            <a:ext cx="21031199" cy="1540298"/>
          </a:xfrm>
          <a:prstGeom prst="rect">
            <a:avLst/>
          </a:prstGeom>
          <a:noFill/>
          <a:ln>
            <a:noFill/>
          </a:ln>
        </p:spPr>
        <p:txBody>
          <a:bodyPr spcFirstLastPara="1" wrap="square" lIns="91425" tIns="45700" rIns="91425" bIns="45700" anchor="ctr" anchorCtr="0"/>
          <a:lstStyle>
            <a:lvl1pPr marR="0" lvl="0" algn="l" rtl="0">
              <a:lnSpc>
                <a:spcPct val="90000"/>
              </a:lnSpc>
              <a:spcBef>
                <a:spcPts val="0"/>
              </a:spcBef>
              <a:spcAft>
                <a:spcPts val="0"/>
              </a:spcAft>
              <a:buClr>
                <a:srgbClr val="535353"/>
              </a:buClr>
              <a:buSzPts val="10000"/>
              <a:buFont typeface="Source Sans Pro"/>
              <a:buNone/>
              <a:defRPr sz="10000" b="0" i="0" u="none" strike="noStrike" cap="none">
                <a:solidFill>
                  <a:srgbClr val="535353"/>
                </a:solidFill>
                <a:latin typeface="Source Sans Pro"/>
                <a:ea typeface="Source Sans Pro"/>
                <a:cs typeface="Source Sans Pro"/>
                <a:sym typeface="Source Sans Pro"/>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32" name="Google Shape;32;p9"/>
          <p:cNvSpPr txBox="1">
            <a:spLocks noGrp="1"/>
          </p:cNvSpPr>
          <p:nvPr>
            <p:ph type="body" idx="1"/>
          </p:nvPr>
        </p:nvSpPr>
        <p:spPr>
          <a:xfrm>
            <a:off x="1676400" y="2668270"/>
            <a:ext cx="10439400" cy="8702675"/>
          </a:xfrm>
          <a:prstGeom prst="rect">
            <a:avLst/>
          </a:prstGeom>
          <a:noFill/>
          <a:ln>
            <a:noFill/>
          </a:ln>
        </p:spPr>
        <p:txBody>
          <a:bodyPr spcFirstLastPara="1" wrap="square" lIns="91425" tIns="45700" rIns="91425" bIns="45700" anchor="t" anchorCtr="0"/>
          <a:lstStyle>
            <a:lvl1pPr marL="457200" marR="0" lvl="0" indent="-228600" algn="l" rtl="0">
              <a:lnSpc>
                <a:spcPct val="90000"/>
              </a:lnSpc>
              <a:spcBef>
                <a:spcPts val="2000"/>
              </a:spcBef>
              <a:spcAft>
                <a:spcPts val="0"/>
              </a:spcAft>
              <a:buClr>
                <a:srgbClr val="5F6062"/>
              </a:buClr>
              <a:buSzPts val="6400"/>
              <a:buFont typeface="Source Sans Pro"/>
              <a:buNone/>
              <a:defRPr sz="6400" b="0" i="0" u="none" strike="noStrike" cap="none">
                <a:solidFill>
                  <a:srgbClr val="5F6062"/>
                </a:solidFill>
                <a:latin typeface="Source Sans Pro"/>
                <a:ea typeface="Source Sans Pro"/>
                <a:cs typeface="Source Sans Pro"/>
                <a:sym typeface="Source Sans Pro"/>
              </a:defRPr>
            </a:lvl1pPr>
            <a:lvl2pPr marL="914400" marR="0" lvl="1" indent="-635000" algn="l" rtl="0">
              <a:lnSpc>
                <a:spcPct val="90000"/>
              </a:lnSpc>
              <a:spcBef>
                <a:spcPts val="2000"/>
              </a:spcBef>
              <a:spcAft>
                <a:spcPts val="0"/>
              </a:spcAft>
              <a:buClr>
                <a:srgbClr val="5F6062"/>
              </a:buClr>
              <a:buSzPts val="6400"/>
              <a:buFont typeface="Source Sans Pro"/>
              <a:buChar char="•"/>
              <a:defRPr sz="6400" b="0" i="0" u="none" strike="noStrike" cap="none">
                <a:solidFill>
                  <a:srgbClr val="5F6062"/>
                </a:solidFill>
                <a:latin typeface="Source Sans Pro"/>
                <a:ea typeface="Source Sans Pro"/>
                <a:cs typeface="Source Sans Pro"/>
                <a:sym typeface="Source Sans Pro"/>
              </a:defRPr>
            </a:lvl2pPr>
            <a:lvl3pPr marL="1371600" marR="0" lvl="2" indent="-635000" algn="l" rtl="0">
              <a:lnSpc>
                <a:spcPct val="90000"/>
              </a:lnSpc>
              <a:spcBef>
                <a:spcPts val="2000"/>
              </a:spcBef>
              <a:spcAft>
                <a:spcPts val="0"/>
              </a:spcAft>
              <a:buClr>
                <a:srgbClr val="5F6062"/>
              </a:buClr>
              <a:buSzPts val="6400"/>
              <a:buFont typeface="Source Sans Pro"/>
              <a:buChar char="•"/>
              <a:defRPr sz="6400" b="0" i="0" u="none" strike="noStrike" cap="none">
                <a:solidFill>
                  <a:srgbClr val="5F6062"/>
                </a:solidFill>
                <a:latin typeface="Source Sans Pro"/>
                <a:ea typeface="Source Sans Pro"/>
                <a:cs typeface="Source Sans Pro"/>
                <a:sym typeface="Source Sans Pro"/>
              </a:defRPr>
            </a:lvl3pPr>
            <a:lvl4pPr marL="1828800" marR="0" lvl="3" indent="-635000" algn="l" rtl="0">
              <a:lnSpc>
                <a:spcPct val="90000"/>
              </a:lnSpc>
              <a:spcBef>
                <a:spcPts val="2000"/>
              </a:spcBef>
              <a:spcAft>
                <a:spcPts val="0"/>
              </a:spcAft>
              <a:buClr>
                <a:srgbClr val="5F6062"/>
              </a:buClr>
              <a:buSzPts val="6400"/>
              <a:buFont typeface="Source Sans Pro"/>
              <a:buChar char="•"/>
              <a:defRPr sz="6400" b="0" i="0" u="none" strike="noStrike" cap="none">
                <a:solidFill>
                  <a:srgbClr val="5F6062"/>
                </a:solidFill>
                <a:latin typeface="Source Sans Pro"/>
                <a:ea typeface="Source Sans Pro"/>
                <a:cs typeface="Source Sans Pro"/>
                <a:sym typeface="Source Sans Pro"/>
              </a:defRPr>
            </a:lvl4pPr>
            <a:lvl5pPr marL="2286000" marR="0" lvl="4" indent="-635000" algn="l" rtl="0">
              <a:lnSpc>
                <a:spcPct val="90000"/>
              </a:lnSpc>
              <a:spcBef>
                <a:spcPts val="2000"/>
              </a:spcBef>
              <a:spcAft>
                <a:spcPts val="0"/>
              </a:spcAft>
              <a:buClr>
                <a:srgbClr val="5F6062"/>
              </a:buClr>
              <a:buSzPts val="6400"/>
              <a:buFont typeface="Source Sans Pro"/>
              <a:buChar char="•"/>
              <a:defRPr sz="6400" b="0" i="0" u="none" strike="noStrike" cap="none">
                <a:solidFill>
                  <a:srgbClr val="5F6062"/>
                </a:solidFill>
                <a:latin typeface="Source Sans Pro"/>
                <a:ea typeface="Source Sans Pro"/>
                <a:cs typeface="Source Sans Pro"/>
                <a:sym typeface="Source Sans Pro"/>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3" name="Google Shape;33;p9"/>
          <p:cNvSpPr txBox="1">
            <a:spLocks noGrp="1"/>
          </p:cNvSpPr>
          <p:nvPr>
            <p:ph type="body" idx="2"/>
          </p:nvPr>
        </p:nvSpPr>
        <p:spPr>
          <a:xfrm>
            <a:off x="12268200" y="2668270"/>
            <a:ext cx="10439400" cy="8702675"/>
          </a:xfrm>
          <a:prstGeom prst="rect">
            <a:avLst/>
          </a:prstGeom>
          <a:noFill/>
          <a:ln>
            <a:noFill/>
          </a:ln>
        </p:spPr>
        <p:txBody>
          <a:bodyPr spcFirstLastPara="1" wrap="square" lIns="91425" tIns="45700" rIns="91425" bIns="45700" anchor="t" anchorCtr="0"/>
          <a:lstStyle>
            <a:lvl1pPr marL="457200" marR="0" lvl="0" indent="-228600" algn="l" rtl="0">
              <a:lnSpc>
                <a:spcPct val="90000"/>
              </a:lnSpc>
              <a:spcBef>
                <a:spcPts val="2000"/>
              </a:spcBef>
              <a:spcAft>
                <a:spcPts val="0"/>
              </a:spcAft>
              <a:buClr>
                <a:srgbClr val="5F6062"/>
              </a:buClr>
              <a:buSzPts val="6400"/>
              <a:buFont typeface="Source Sans Pro"/>
              <a:buNone/>
              <a:defRPr sz="6400" b="0" i="0" u="none" strike="noStrike" cap="none">
                <a:solidFill>
                  <a:srgbClr val="5F6062"/>
                </a:solidFill>
                <a:latin typeface="Source Sans Pro"/>
                <a:ea typeface="Source Sans Pro"/>
                <a:cs typeface="Source Sans Pro"/>
                <a:sym typeface="Source Sans Pro"/>
              </a:defRPr>
            </a:lvl1pPr>
            <a:lvl2pPr marL="914400" marR="0" lvl="1" indent="-635000" algn="l" rtl="0">
              <a:lnSpc>
                <a:spcPct val="90000"/>
              </a:lnSpc>
              <a:spcBef>
                <a:spcPts val="2000"/>
              </a:spcBef>
              <a:spcAft>
                <a:spcPts val="0"/>
              </a:spcAft>
              <a:buClr>
                <a:srgbClr val="5F6062"/>
              </a:buClr>
              <a:buSzPts val="6400"/>
              <a:buFont typeface="Source Sans Pro"/>
              <a:buChar char="•"/>
              <a:defRPr sz="6400" b="0" i="0" u="none" strike="noStrike" cap="none">
                <a:solidFill>
                  <a:srgbClr val="5F6062"/>
                </a:solidFill>
                <a:latin typeface="Source Sans Pro"/>
                <a:ea typeface="Source Sans Pro"/>
                <a:cs typeface="Source Sans Pro"/>
                <a:sym typeface="Source Sans Pro"/>
              </a:defRPr>
            </a:lvl2pPr>
            <a:lvl3pPr marL="1371600" marR="0" lvl="2" indent="-635000" algn="l" rtl="0">
              <a:lnSpc>
                <a:spcPct val="90000"/>
              </a:lnSpc>
              <a:spcBef>
                <a:spcPts val="2000"/>
              </a:spcBef>
              <a:spcAft>
                <a:spcPts val="0"/>
              </a:spcAft>
              <a:buClr>
                <a:srgbClr val="5F6062"/>
              </a:buClr>
              <a:buSzPts val="6400"/>
              <a:buFont typeface="Source Sans Pro"/>
              <a:buChar char="•"/>
              <a:defRPr sz="6400" b="0" i="0" u="none" strike="noStrike" cap="none">
                <a:solidFill>
                  <a:srgbClr val="5F6062"/>
                </a:solidFill>
                <a:latin typeface="Source Sans Pro"/>
                <a:ea typeface="Source Sans Pro"/>
                <a:cs typeface="Source Sans Pro"/>
                <a:sym typeface="Source Sans Pro"/>
              </a:defRPr>
            </a:lvl3pPr>
            <a:lvl4pPr marL="1828800" marR="0" lvl="3" indent="-635000" algn="l" rtl="0">
              <a:lnSpc>
                <a:spcPct val="90000"/>
              </a:lnSpc>
              <a:spcBef>
                <a:spcPts val="2000"/>
              </a:spcBef>
              <a:spcAft>
                <a:spcPts val="0"/>
              </a:spcAft>
              <a:buClr>
                <a:srgbClr val="5F6062"/>
              </a:buClr>
              <a:buSzPts val="6400"/>
              <a:buFont typeface="Source Sans Pro"/>
              <a:buChar char="•"/>
              <a:defRPr sz="6400" b="0" i="0" u="none" strike="noStrike" cap="none">
                <a:solidFill>
                  <a:srgbClr val="5F6062"/>
                </a:solidFill>
                <a:latin typeface="Source Sans Pro"/>
                <a:ea typeface="Source Sans Pro"/>
                <a:cs typeface="Source Sans Pro"/>
                <a:sym typeface="Source Sans Pro"/>
              </a:defRPr>
            </a:lvl4pPr>
            <a:lvl5pPr marL="2286000" marR="0" lvl="4" indent="-635000" algn="l" rtl="0">
              <a:lnSpc>
                <a:spcPct val="90000"/>
              </a:lnSpc>
              <a:spcBef>
                <a:spcPts val="2000"/>
              </a:spcBef>
              <a:spcAft>
                <a:spcPts val="0"/>
              </a:spcAft>
              <a:buClr>
                <a:srgbClr val="5F6062"/>
              </a:buClr>
              <a:buSzPts val="6400"/>
              <a:buFont typeface="Source Sans Pro"/>
              <a:buChar char="•"/>
              <a:defRPr sz="6400" b="0" i="0" u="none" strike="noStrike" cap="none">
                <a:solidFill>
                  <a:srgbClr val="5F6062"/>
                </a:solidFill>
                <a:latin typeface="Source Sans Pro"/>
                <a:ea typeface="Source Sans Pro"/>
                <a:cs typeface="Source Sans Pro"/>
                <a:sym typeface="Source Sans Pro"/>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AEE01ED-B654-7449-9635-334A4910BB6D}" type="datetimeFigureOut">
              <a:rPr lang="en-US" smtClean="0"/>
              <a:t>3/2/2020</a:t>
            </a:fld>
            <a:endParaRPr lang="en-US"/>
          </a:p>
        </p:txBody>
      </p:sp>
      <p:sp>
        <p:nvSpPr>
          <p:cNvPr id="5" name="Footer Placeholder 4"/>
          <p:cNvSpPr>
            <a:spLocks noGrp="1"/>
          </p:cNvSpPr>
          <p:nvPr>
            <p:ph type="ftr" sz="quarter" idx="11"/>
          </p:nvPr>
        </p:nvSpPr>
        <p:spPr>
          <a:xfrm>
            <a:off x="8077200" y="12712700"/>
            <a:ext cx="8229600" cy="730250"/>
          </a:xfrm>
          <a:prstGeom prst="rect">
            <a:avLst/>
          </a:prstGeom>
        </p:spPr>
        <p:txBody>
          <a:bodyPr/>
          <a:lstStyle/>
          <a:p>
            <a:endParaRPr lang="en-US" dirty="0"/>
          </a:p>
        </p:txBody>
      </p:sp>
      <p:sp>
        <p:nvSpPr>
          <p:cNvPr id="6" name="Slide Number Placeholder 5"/>
          <p:cNvSpPr>
            <a:spLocks noGrp="1"/>
          </p:cNvSpPr>
          <p:nvPr>
            <p:ph type="sldNum" sz="quarter" idx="12"/>
          </p:nvPr>
        </p:nvSpPr>
        <p:spPr/>
        <p:txBody>
          <a:bodyPr/>
          <a:lstStyle/>
          <a:p>
            <a:fld id="{0D55EA28-F498-AD43-B938-06BEC22B7F0D}" type="slidenum">
              <a:rPr lang="en-US" smtClean="0"/>
              <a:t>‹#›</a:t>
            </a:fld>
            <a:endParaRPr lang="en-US"/>
          </a:p>
        </p:txBody>
      </p:sp>
    </p:spTree>
    <p:extLst>
      <p:ext uri="{BB962C8B-B14F-4D97-AF65-F5344CB8AC3E}">
        <p14:creationId xmlns:p14="http://schemas.microsoft.com/office/powerpoint/2010/main" val="189488855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5.xml"/><Relationship Id="rId1" Type="http://schemas.openxmlformats.org/officeDocument/2006/relationships/slideLayout" Target="../slideLayouts/slideLayout4.xml"/><Relationship Id="rId4" Type="http://schemas.openxmlformats.org/officeDocument/2006/relationships/image" Target="../media/image4.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5"/>
        <p:cNvGrpSpPr/>
        <p:nvPr/>
      </p:nvGrpSpPr>
      <p:grpSpPr>
        <a:xfrm>
          <a:off x="0" y="0"/>
          <a:ext cx="0" cy="0"/>
          <a:chOff x="0" y="0"/>
          <a:chExt cx="0" cy="0"/>
        </a:xfrm>
      </p:grpSpPr>
      <p:pic>
        <p:nvPicPr>
          <p:cNvPr id="6" name="Google Shape;6;p1"/>
          <p:cNvPicPr preferRelativeResize="0"/>
          <p:nvPr/>
        </p:nvPicPr>
        <p:blipFill>
          <a:blip r:embed="rId5"/>
          <a:srcRect/>
          <a:stretch/>
        </p:blipFill>
        <p:spPr>
          <a:xfrm>
            <a:off x="0" y="0"/>
            <a:ext cx="24384000" cy="13716000"/>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51" r:id="rId1"/>
    <p:sldLayoutId id="2147483658" r:id="rId2"/>
    <p:sldLayoutId id="2147483661" r:id="rId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Shape 21"/>
        <p:cNvGrpSpPr/>
        <p:nvPr/>
      </p:nvGrpSpPr>
      <p:grpSpPr>
        <a:xfrm>
          <a:off x="0" y="0"/>
          <a:ext cx="0" cy="0"/>
          <a:chOff x="0" y="0"/>
          <a:chExt cx="0" cy="0"/>
        </a:xfrm>
      </p:grpSpPr>
      <p:sp>
        <p:nvSpPr>
          <p:cNvPr id="22" name="Google Shape;22;p6"/>
          <p:cNvSpPr txBox="1">
            <a:spLocks noGrp="1"/>
          </p:cNvSpPr>
          <p:nvPr>
            <p:ph type="title"/>
          </p:nvPr>
        </p:nvSpPr>
        <p:spPr>
          <a:xfrm>
            <a:off x="1676400" y="730251"/>
            <a:ext cx="21031199" cy="1540298"/>
          </a:xfrm>
          <a:prstGeom prst="rect">
            <a:avLst/>
          </a:prstGeom>
          <a:noFill/>
          <a:ln>
            <a:noFill/>
          </a:ln>
        </p:spPr>
        <p:txBody>
          <a:bodyPr spcFirstLastPara="1" wrap="square" lIns="91425" tIns="45700" rIns="91425" bIns="45700" anchor="ctr" anchorCtr="0"/>
          <a:lstStyle>
            <a:lvl1pPr marR="0" lvl="0" algn="l" rtl="0">
              <a:lnSpc>
                <a:spcPct val="90000"/>
              </a:lnSpc>
              <a:spcBef>
                <a:spcPts val="0"/>
              </a:spcBef>
              <a:spcAft>
                <a:spcPts val="0"/>
              </a:spcAft>
              <a:buClr>
                <a:srgbClr val="535353"/>
              </a:buClr>
              <a:buSzPts val="10000"/>
              <a:buFont typeface="Source Sans Pro"/>
              <a:buNone/>
              <a:defRPr sz="10000" b="0" i="0" u="none" strike="noStrike" cap="none">
                <a:solidFill>
                  <a:srgbClr val="535353"/>
                </a:solidFill>
                <a:latin typeface="Source Sans Pro"/>
                <a:ea typeface="Source Sans Pro"/>
                <a:cs typeface="Source Sans Pro"/>
                <a:sym typeface="Source Sans Pro"/>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23" name="Google Shape;23;p6"/>
          <p:cNvSpPr txBox="1">
            <a:spLocks noGrp="1"/>
          </p:cNvSpPr>
          <p:nvPr>
            <p:ph type="body" idx="1"/>
          </p:nvPr>
        </p:nvSpPr>
        <p:spPr>
          <a:xfrm>
            <a:off x="1676400" y="2576830"/>
            <a:ext cx="21031199" cy="8702675"/>
          </a:xfrm>
          <a:prstGeom prst="rect">
            <a:avLst/>
          </a:prstGeom>
          <a:noFill/>
          <a:ln>
            <a:noFill/>
          </a:ln>
        </p:spPr>
        <p:txBody>
          <a:bodyPr spcFirstLastPara="1" wrap="square" lIns="91425" tIns="45700" rIns="91425" bIns="45700" anchor="t" anchorCtr="0"/>
          <a:lstStyle>
            <a:lvl1pPr marL="457200" marR="0" lvl="0" indent="-228600" algn="l" rtl="0">
              <a:lnSpc>
                <a:spcPct val="90000"/>
              </a:lnSpc>
              <a:spcBef>
                <a:spcPts val="2000"/>
              </a:spcBef>
              <a:spcAft>
                <a:spcPts val="0"/>
              </a:spcAft>
              <a:buClr>
                <a:srgbClr val="5F6062"/>
              </a:buClr>
              <a:buSzPts val="6400"/>
              <a:buFont typeface="Source Sans Pro"/>
              <a:buNone/>
              <a:defRPr sz="6400" b="0" i="0" u="none" strike="noStrike" cap="none">
                <a:solidFill>
                  <a:srgbClr val="5F6062"/>
                </a:solidFill>
                <a:latin typeface="Source Sans Pro"/>
                <a:ea typeface="Source Sans Pro"/>
                <a:cs typeface="Source Sans Pro"/>
                <a:sym typeface="Source Sans Pro"/>
              </a:defRPr>
            </a:lvl1pPr>
            <a:lvl2pPr marL="914400" marR="0" lvl="1" indent="-635000" algn="l" rtl="0">
              <a:lnSpc>
                <a:spcPct val="90000"/>
              </a:lnSpc>
              <a:spcBef>
                <a:spcPts val="2000"/>
              </a:spcBef>
              <a:spcAft>
                <a:spcPts val="0"/>
              </a:spcAft>
              <a:buClr>
                <a:srgbClr val="5F6062"/>
              </a:buClr>
              <a:buSzPts val="6400"/>
              <a:buFont typeface="Source Sans Pro"/>
              <a:buChar char="•"/>
              <a:defRPr sz="6400" b="0" i="0" u="none" strike="noStrike" cap="none">
                <a:solidFill>
                  <a:srgbClr val="5F6062"/>
                </a:solidFill>
                <a:latin typeface="Source Sans Pro"/>
                <a:ea typeface="Source Sans Pro"/>
                <a:cs typeface="Source Sans Pro"/>
                <a:sym typeface="Source Sans Pro"/>
              </a:defRPr>
            </a:lvl2pPr>
            <a:lvl3pPr marL="1371600" marR="0" lvl="2" indent="-635000" algn="l" rtl="0">
              <a:lnSpc>
                <a:spcPct val="90000"/>
              </a:lnSpc>
              <a:spcBef>
                <a:spcPts val="2000"/>
              </a:spcBef>
              <a:spcAft>
                <a:spcPts val="0"/>
              </a:spcAft>
              <a:buClr>
                <a:srgbClr val="5F6062"/>
              </a:buClr>
              <a:buSzPts val="6400"/>
              <a:buFont typeface="Source Sans Pro"/>
              <a:buChar char="•"/>
              <a:defRPr sz="6400" b="0" i="0" u="none" strike="noStrike" cap="none">
                <a:solidFill>
                  <a:srgbClr val="5F6062"/>
                </a:solidFill>
                <a:latin typeface="Source Sans Pro"/>
                <a:ea typeface="Source Sans Pro"/>
                <a:cs typeface="Source Sans Pro"/>
                <a:sym typeface="Source Sans Pro"/>
              </a:defRPr>
            </a:lvl3pPr>
            <a:lvl4pPr marL="1828800" marR="0" lvl="3" indent="-635000" algn="l" rtl="0">
              <a:lnSpc>
                <a:spcPct val="90000"/>
              </a:lnSpc>
              <a:spcBef>
                <a:spcPts val="2000"/>
              </a:spcBef>
              <a:spcAft>
                <a:spcPts val="0"/>
              </a:spcAft>
              <a:buClr>
                <a:srgbClr val="5F6062"/>
              </a:buClr>
              <a:buSzPts val="6400"/>
              <a:buFont typeface="Source Sans Pro"/>
              <a:buChar char="•"/>
              <a:defRPr sz="6400" b="0" i="0" u="none" strike="noStrike" cap="none">
                <a:solidFill>
                  <a:srgbClr val="5F6062"/>
                </a:solidFill>
                <a:latin typeface="Source Sans Pro"/>
                <a:ea typeface="Source Sans Pro"/>
                <a:cs typeface="Source Sans Pro"/>
                <a:sym typeface="Source Sans Pro"/>
              </a:defRPr>
            </a:lvl4pPr>
            <a:lvl5pPr marL="2286000" marR="0" lvl="4" indent="-635000" algn="l" rtl="0">
              <a:lnSpc>
                <a:spcPct val="90000"/>
              </a:lnSpc>
              <a:spcBef>
                <a:spcPts val="2000"/>
              </a:spcBef>
              <a:spcAft>
                <a:spcPts val="0"/>
              </a:spcAft>
              <a:buClr>
                <a:srgbClr val="5F6062"/>
              </a:buClr>
              <a:buSzPts val="6400"/>
              <a:buFont typeface="Source Sans Pro"/>
              <a:buChar char="•"/>
              <a:defRPr sz="6400" b="0" i="0" u="none" strike="noStrike" cap="none">
                <a:solidFill>
                  <a:srgbClr val="5F6062"/>
                </a:solidFill>
                <a:latin typeface="Source Sans Pro"/>
                <a:ea typeface="Source Sans Pro"/>
                <a:cs typeface="Source Sans Pro"/>
                <a:sym typeface="Source Sans Pro"/>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dirty="0"/>
          </a:p>
        </p:txBody>
      </p:sp>
    </p:spTree>
  </p:cSld>
  <p:clrMap bg1="lt1" tx1="dk1" bg2="dk2" tx2="lt2" accent1="accent1" accent2="accent2" accent3="accent3" accent4="accent4" accent5="accent5" accent6="accent6" hlink="hlink" folHlink="folHlink"/>
  <p:sldLayoutIdLst>
    <p:sldLayoutId id="2147483654" r:id="rId1"/>
    <p:sldLayoutId id="2147483660" r:id="rId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5.xml"/><Relationship Id="rId5" Type="http://schemas.openxmlformats.org/officeDocument/2006/relationships/image" Target="../media/image12.png"/><Relationship Id="rId4" Type="http://schemas.openxmlformats.org/officeDocument/2006/relationships/image" Target="../media/image11.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hyperlink" Target="https://ocp-all.groups.io/g/OCP-ACS-Cold-Plate" TargetMode="External"/><Relationship Id="rId7" Type="http://schemas.openxmlformats.org/officeDocument/2006/relationships/image" Target="../media/image6.png"/><Relationship Id="rId2" Type="http://schemas.openxmlformats.org/officeDocument/2006/relationships/hyperlink" Target="https://ocp-all.groups.io/g/OCP-ACS" TargetMode="External"/><Relationship Id="rId1" Type="http://schemas.openxmlformats.org/officeDocument/2006/relationships/slideLayout" Target="../slideLayouts/slideLayout5.xml"/><Relationship Id="rId6" Type="http://schemas.openxmlformats.org/officeDocument/2006/relationships/hyperlink" Target="https://www.opencompute.org/projects/rack-and-power" TargetMode="External"/><Relationship Id="rId5" Type="http://schemas.openxmlformats.org/officeDocument/2006/relationships/hyperlink" Target="https://www.opencompute.org/wiki/Rack_&amp;_Power/Advanced_Cooling_Solutions" TargetMode="External"/><Relationship Id="rId4" Type="http://schemas.openxmlformats.org/officeDocument/2006/relationships/hyperlink" Target="https://www.opencompute.org/projects/acs-cold-plate-sub-project" TargetMode="Externa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5449582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Google Shape;44;p12">
            <a:extLst>
              <a:ext uri="{FF2B5EF4-FFF2-40B4-BE49-F238E27FC236}">
                <a16:creationId xmlns:a16="http://schemas.microsoft.com/office/drawing/2014/main" id="{C6965893-7392-4618-ABC4-5F21E30D916A}"/>
              </a:ext>
            </a:extLst>
          </p:cNvPr>
          <p:cNvSpPr txBox="1">
            <a:spLocks noGrp="1"/>
          </p:cNvSpPr>
          <p:nvPr>
            <p:ph type="title"/>
          </p:nvPr>
        </p:nvSpPr>
        <p:spPr>
          <a:xfrm>
            <a:off x="1005840" y="3498574"/>
            <a:ext cx="16561500" cy="7829476"/>
          </a:xfrm>
          <a:prstGeom prst="rect">
            <a:avLst/>
          </a:prstGeom>
        </p:spPr>
        <p:txBody>
          <a:bodyPr spcFirstLastPara="1" wrap="square" lIns="91425" tIns="0" rIns="91425" bIns="91425" anchor="t" anchorCtr="0">
            <a:noAutofit/>
          </a:bodyPr>
          <a:lstStyle/>
          <a:p>
            <a:pPr marL="0" lvl="0" indent="0" algn="l" rtl="0">
              <a:lnSpc>
                <a:spcPct val="100000"/>
              </a:lnSpc>
              <a:spcBef>
                <a:spcPts val="0"/>
              </a:spcBef>
              <a:spcAft>
                <a:spcPts val="0"/>
              </a:spcAft>
              <a:buNone/>
            </a:pPr>
            <a:r>
              <a:rPr lang="en-US" dirty="0">
                <a:solidFill>
                  <a:schemeClr val="bg2"/>
                </a:solidFill>
              </a:rPr>
              <a:t>Eco-System Enabling of Liquid Cooling Ingredients</a:t>
            </a:r>
            <a:endParaRPr dirty="0">
              <a:solidFill>
                <a:schemeClr val="bg2"/>
              </a:solidFill>
            </a:endParaRPr>
          </a:p>
          <a:p>
            <a:pPr marL="0" lvl="0" indent="0" algn="l" rtl="0">
              <a:spcBef>
                <a:spcPts val="0"/>
              </a:spcBef>
              <a:spcAft>
                <a:spcPts val="0"/>
              </a:spcAft>
              <a:buNone/>
            </a:pPr>
            <a:endParaRPr dirty="0">
              <a:solidFill>
                <a:schemeClr val="lt2"/>
              </a:solidFill>
            </a:endParaRPr>
          </a:p>
          <a:p>
            <a:pPr lvl="0">
              <a:buClr>
                <a:srgbClr val="5F6062"/>
              </a:buClr>
              <a:buSzPts val="6400"/>
            </a:pPr>
            <a:r>
              <a:rPr lang="en-US" sz="6400" dirty="0">
                <a:solidFill>
                  <a:srgbClr val="5F6062"/>
                </a:solidFill>
              </a:rPr>
              <a:t>Jessica Gullbrand, Tech Lead Engineer, Intel</a:t>
            </a:r>
            <a:br>
              <a:rPr lang="en-US" sz="6400" dirty="0">
                <a:solidFill>
                  <a:srgbClr val="5F6062"/>
                </a:solidFill>
              </a:rPr>
            </a:br>
            <a:r>
              <a:rPr lang="en-US" sz="6400" dirty="0">
                <a:solidFill>
                  <a:srgbClr val="5F6062"/>
                </a:solidFill>
              </a:rPr>
              <a:t>Mark Sprenger, Tech Lead Engineer, Intel </a:t>
            </a:r>
            <a:br>
              <a:rPr lang="en-US" sz="6400" dirty="0">
                <a:solidFill>
                  <a:srgbClr val="5F6062"/>
                </a:solidFill>
              </a:rPr>
            </a:br>
            <a:endParaRPr sz="6400" dirty="0">
              <a:solidFill>
                <a:schemeClr val="lt2"/>
              </a:solidFill>
            </a:endParaRPr>
          </a:p>
        </p:txBody>
      </p:sp>
      <p:pic>
        <p:nvPicPr>
          <p:cNvPr id="5" name="Google Shape;47;p12">
            <a:extLst>
              <a:ext uri="{FF2B5EF4-FFF2-40B4-BE49-F238E27FC236}">
                <a16:creationId xmlns:a16="http://schemas.microsoft.com/office/drawing/2014/main" id="{B39363D2-85F7-4CFB-85E6-8EAD01B3239D}"/>
              </a:ext>
            </a:extLst>
          </p:cNvPr>
          <p:cNvPicPr preferRelativeResize="0"/>
          <p:nvPr/>
        </p:nvPicPr>
        <p:blipFill rotWithShape="1">
          <a:blip r:embed="rId2">
            <a:alphaModFix/>
          </a:blip>
          <a:srcRect/>
          <a:stretch/>
        </p:blipFill>
        <p:spPr>
          <a:xfrm>
            <a:off x="19174838" y="6139892"/>
            <a:ext cx="4612202" cy="4612202"/>
          </a:xfrm>
          <a:prstGeom prst="rect">
            <a:avLst/>
          </a:prstGeom>
          <a:noFill/>
          <a:ln>
            <a:noFill/>
          </a:ln>
        </p:spPr>
      </p:pic>
      <p:sp>
        <p:nvSpPr>
          <p:cNvPr id="6" name="Google Shape;45;p12">
            <a:extLst>
              <a:ext uri="{FF2B5EF4-FFF2-40B4-BE49-F238E27FC236}">
                <a16:creationId xmlns:a16="http://schemas.microsoft.com/office/drawing/2014/main" id="{97359EFD-810B-455C-937D-7B27E13B75F6}"/>
              </a:ext>
            </a:extLst>
          </p:cNvPr>
          <p:cNvSpPr txBox="1"/>
          <p:nvPr/>
        </p:nvSpPr>
        <p:spPr>
          <a:xfrm>
            <a:off x="18356580" y="537772"/>
            <a:ext cx="5553659" cy="1169551"/>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5F6062"/>
              </a:buClr>
              <a:buSzPts val="6400"/>
              <a:buFont typeface="Source Sans Pro"/>
              <a:buNone/>
            </a:pPr>
            <a:r>
              <a:rPr lang="en-US" sz="6400" b="0" i="0" u="none" strike="noStrike" cap="none" dirty="0">
                <a:solidFill>
                  <a:srgbClr val="5F6062"/>
                </a:solidFill>
                <a:latin typeface="Source Sans Pro"/>
                <a:ea typeface="Source Sans Pro"/>
                <a:cs typeface="Source Sans Pro"/>
                <a:sym typeface="Source Sans Pro"/>
              </a:rPr>
              <a:t>Advanced Cooling Solutions</a:t>
            </a:r>
            <a:endParaRPr sz="6400" b="0" i="0" u="none" strike="noStrike" cap="none" dirty="0">
              <a:solidFill>
                <a:srgbClr val="5F6062"/>
              </a:solidFill>
              <a:latin typeface="Source Sans Pro"/>
              <a:ea typeface="Source Sans Pro"/>
              <a:cs typeface="Source Sans Pro"/>
              <a:sym typeface="Source Sans Pro"/>
            </a:endParaRPr>
          </a:p>
        </p:txBody>
      </p:sp>
    </p:spTree>
    <p:extLst>
      <p:ext uri="{BB962C8B-B14F-4D97-AF65-F5344CB8AC3E}">
        <p14:creationId xmlns:p14="http://schemas.microsoft.com/office/powerpoint/2010/main" val="31375636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Google Shape;65;p14">
            <a:extLst>
              <a:ext uri="{FF2B5EF4-FFF2-40B4-BE49-F238E27FC236}">
                <a16:creationId xmlns:a16="http://schemas.microsoft.com/office/drawing/2014/main" id="{EEFFB350-E9CD-42D9-9F39-7178555BF9D6}"/>
              </a:ext>
            </a:extLst>
          </p:cNvPr>
          <p:cNvSpPr txBox="1">
            <a:spLocks noGrp="1"/>
          </p:cNvSpPr>
          <p:nvPr>
            <p:ph type="title"/>
          </p:nvPr>
        </p:nvSpPr>
        <p:spPr>
          <a:xfrm>
            <a:off x="1006475" y="730251"/>
            <a:ext cx="21031200" cy="1601400"/>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None/>
            </a:pPr>
            <a:r>
              <a:rPr lang="en-US" dirty="0"/>
              <a:t>Outline</a:t>
            </a:r>
            <a:endParaRPr dirty="0"/>
          </a:p>
        </p:txBody>
      </p:sp>
      <p:sp>
        <p:nvSpPr>
          <p:cNvPr id="7" name="Google Shape;67;p14">
            <a:extLst>
              <a:ext uri="{FF2B5EF4-FFF2-40B4-BE49-F238E27FC236}">
                <a16:creationId xmlns:a16="http://schemas.microsoft.com/office/drawing/2014/main" id="{E1741EDA-9E92-449E-BFC9-B0873CDED8A1}"/>
              </a:ext>
            </a:extLst>
          </p:cNvPr>
          <p:cNvSpPr txBox="1"/>
          <p:nvPr/>
        </p:nvSpPr>
        <p:spPr>
          <a:xfrm>
            <a:off x="1194899" y="2933800"/>
            <a:ext cx="18996545" cy="5118000"/>
          </a:xfrm>
          <a:prstGeom prst="rect">
            <a:avLst/>
          </a:prstGeom>
          <a:noFill/>
          <a:ln>
            <a:noFill/>
          </a:ln>
        </p:spPr>
        <p:txBody>
          <a:bodyPr spcFirstLastPara="1" wrap="square" lIns="91425" tIns="91425" rIns="91425" bIns="91425" anchor="t" anchorCtr="0">
            <a:noAutofit/>
          </a:bodyPr>
          <a:lstStyle/>
          <a:p>
            <a:r>
              <a:rPr lang="en-US" sz="6000" dirty="0">
                <a:solidFill>
                  <a:schemeClr val="tx2">
                    <a:lumMod val="50000"/>
                  </a:schemeClr>
                </a:solidFill>
              </a:rPr>
              <a:t>Introduction</a:t>
            </a:r>
          </a:p>
          <a:p>
            <a:r>
              <a:rPr lang="en-US" sz="6000" dirty="0">
                <a:solidFill>
                  <a:schemeClr val="tx2">
                    <a:lumMod val="50000"/>
                  </a:schemeClr>
                </a:solidFill>
              </a:rPr>
              <a:t>Eco-System Enabling</a:t>
            </a:r>
          </a:p>
          <a:p>
            <a:r>
              <a:rPr lang="en-US" sz="6000" dirty="0">
                <a:solidFill>
                  <a:schemeClr val="tx2">
                    <a:lumMod val="50000"/>
                  </a:schemeClr>
                </a:solidFill>
              </a:rPr>
              <a:t>Technology Cooling System (TCS) Loop Ingredients</a:t>
            </a:r>
          </a:p>
          <a:p>
            <a:pPr marL="1085850" indent="-857250">
              <a:buFont typeface="Arial" panose="020B0604020202020204" pitchFamily="34" charset="0"/>
              <a:buChar char="•"/>
            </a:pPr>
            <a:r>
              <a:rPr lang="en-US" sz="6000" dirty="0">
                <a:solidFill>
                  <a:schemeClr val="tx2">
                    <a:lumMod val="50000"/>
                  </a:schemeClr>
                </a:solidFill>
              </a:rPr>
              <a:t>Cooling Fluid</a:t>
            </a:r>
          </a:p>
          <a:p>
            <a:pPr marL="1085850" indent="-857250">
              <a:buFont typeface="Arial" panose="020B0604020202020204" pitchFamily="34" charset="0"/>
              <a:buChar char="•"/>
            </a:pPr>
            <a:r>
              <a:rPr lang="en-US" sz="6000" dirty="0">
                <a:solidFill>
                  <a:schemeClr val="tx2">
                    <a:lumMod val="50000"/>
                  </a:schemeClr>
                </a:solidFill>
              </a:rPr>
              <a:t>Universal Quick Disconnects (UQDs)</a:t>
            </a:r>
          </a:p>
          <a:p>
            <a:pPr marL="1085850" indent="-857250">
              <a:buFont typeface="Arial" panose="020B0604020202020204" pitchFamily="34" charset="0"/>
              <a:buChar char="•"/>
            </a:pPr>
            <a:r>
              <a:rPr lang="en-US" sz="6000" dirty="0">
                <a:solidFill>
                  <a:schemeClr val="tx2">
                    <a:lumMod val="50000"/>
                  </a:schemeClr>
                </a:solidFill>
              </a:rPr>
              <a:t>Coolant Distribution Unit (CDU)</a:t>
            </a:r>
          </a:p>
          <a:p>
            <a:pPr marL="228600" indent="0"/>
            <a:r>
              <a:rPr lang="en-US" sz="6000" dirty="0">
                <a:solidFill>
                  <a:schemeClr val="tx2">
                    <a:lumMod val="50000"/>
                  </a:schemeClr>
                </a:solidFill>
              </a:rPr>
              <a:t>Summary </a:t>
            </a:r>
          </a:p>
        </p:txBody>
      </p:sp>
      <p:grpSp>
        <p:nvGrpSpPr>
          <p:cNvPr id="8" name="Group 7">
            <a:extLst>
              <a:ext uri="{FF2B5EF4-FFF2-40B4-BE49-F238E27FC236}">
                <a16:creationId xmlns:a16="http://schemas.microsoft.com/office/drawing/2014/main" id="{782742E5-B1D1-41BD-BB55-DC8EAC7F52F3}"/>
              </a:ext>
            </a:extLst>
          </p:cNvPr>
          <p:cNvGrpSpPr/>
          <p:nvPr/>
        </p:nvGrpSpPr>
        <p:grpSpPr>
          <a:xfrm>
            <a:off x="20725825" y="0"/>
            <a:ext cx="3389769" cy="4438134"/>
            <a:chOff x="4318093" y="1185426"/>
            <a:chExt cx="3389769" cy="4438134"/>
          </a:xfrm>
        </p:grpSpPr>
        <p:pic>
          <p:nvPicPr>
            <p:cNvPr id="9" name="Picture 8">
              <a:extLst>
                <a:ext uri="{FF2B5EF4-FFF2-40B4-BE49-F238E27FC236}">
                  <a16:creationId xmlns:a16="http://schemas.microsoft.com/office/drawing/2014/main" id="{0670CC61-A419-46EF-B3E1-FEB364441AD0}"/>
                </a:ext>
              </a:extLst>
            </p:cNvPr>
            <p:cNvPicPr>
              <a:picLocks noChangeAspect="1"/>
            </p:cNvPicPr>
            <p:nvPr/>
          </p:nvPicPr>
          <p:blipFill>
            <a:blip r:embed="rId2"/>
            <a:stretch>
              <a:fillRect/>
            </a:stretch>
          </p:blipFill>
          <p:spPr>
            <a:xfrm>
              <a:off x="4449312" y="1185426"/>
              <a:ext cx="2895856" cy="2895856"/>
            </a:xfrm>
            <a:prstGeom prst="rect">
              <a:avLst/>
            </a:prstGeom>
          </p:spPr>
        </p:pic>
        <p:sp>
          <p:nvSpPr>
            <p:cNvPr id="11" name="Google Shape;139;p21">
              <a:extLst>
                <a:ext uri="{FF2B5EF4-FFF2-40B4-BE49-F238E27FC236}">
                  <a16:creationId xmlns:a16="http://schemas.microsoft.com/office/drawing/2014/main" id="{2E01FA10-B49E-4DC6-A8CC-18D3CF535449}"/>
                </a:ext>
              </a:extLst>
            </p:cNvPr>
            <p:cNvSpPr/>
            <p:nvPr/>
          </p:nvSpPr>
          <p:spPr>
            <a:xfrm>
              <a:off x="4318093" y="3979121"/>
              <a:ext cx="3389769" cy="1644439"/>
            </a:xfrm>
            <a:prstGeom prst="roundRect">
              <a:avLst>
                <a:gd name="adj" fmla="val 16667"/>
              </a:avLst>
            </a:prstGeom>
            <a:solidFill>
              <a:srgbClr val="8DC73E"/>
            </a:solidFill>
            <a:ln>
              <a:noFill/>
            </a:ln>
          </p:spPr>
          <p:txBody>
            <a:bodyPr spcFirstLastPara="1" wrap="square" lIns="91400" tIns="45725" rIns="91400" bIns="45725" anchor="ctr" anchorCtr="0">
              <a:noAutofit/>
            </a:bodyPr>
            <a:lstStyle/>
            <a:p>
              <a:pPr marL="0" marR="0" lvl="0" indent="0" algn="ctr" rtl="0">
                <a:lnSpc>
                  <a:spcPct val="100000"/>
                </a:lnSpc>
                <a:spcBef>
                  <a:spcPts val="0"/>
                </a:spcBef>
                <a:spcAft>
                  <a:spcPts val="0"/>
                </a:spcAft>
                <a:buClr>
                  <a:schemeClr val="dk1"/>
                </a:buClr>
                <a:buSzPts val="2300"/>
                <a:buFont typeface="Source Sans Pro"/>
                <a:buNone/>
              </a:pPr>
              <a:r>
                <a:rPr lang="en-US" sz="3600" b="0" i="0" u="none" strike="noStrike" cap="none" dirty="0">
                  <a:solidFill>
                    <a:schemeClr val="dk1"/>
                  </a:solidFill>
                  <a:latin typeface="Source Sans Pro"/>
                  <a:ea typeface="Source Sans Pro"/>
                  <a:cs typeface="Source Sans Pro"/>
                  <a:sym typeface="Source Sans Pro"/>
                </a:rPr>
                <a:t>ADVANCED COOLING SOLUTIONS</a:t>
              </a:r>
              <a:endParaRPr sz="3600" b="0" i="0" u="none" strike="noStrike" cap="none" dirty="0">
                <a:solidFill>
                  <a:srgbClr val="5F6061"/>
                </a:solidFill>
                <a:latin typeface="Source Sans Pro"/>
                <a:ea typeface="Source Sans Pro"/>
                <a:cs typeface="Source Sans Pro"/>
                <a:sym typeface="Source Sans Pro"/>
              </a:endParaRPr>
            </a:p>
          </p:txBody>
        </p:sp>
      </p:grpSp>
    </p:spTree>
    <p:extLst>
      <p:ext uri="{BB962C8B-B14F-4D97-AF65-F5344CB8AC3E}">
        <p14:creationId xmlns:p14="http://schemas.microsoft.com/office/powerpoint/2010/main" val="34087077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454DE9-F136-4FBD-8ADE-E2A5BD7B2FD1}"/>
              </a:ext>
            </a:extLst>
          </p:cNvPr>
          <p:cNvSpPr>
            <a:spLocks noGrp="1"/>
          </p:cNvSpPr>
          <p:nvPr>
            <p:ph type="title"/>
          </p:nvPr>
        </p:nvSpPr>
        <p:spPr/>
        <p:txBody>
          <a:bodyPr/>
          <a:lstStyle/>
          <a:p>
            <a:r>
              <a:rPr lang="en-US" dirty="0"/>
              <a:t>Introduction Liquid Cooling</a:t>
            </a:r>
          </a:p>
        </p:txBody>
      </p:sp>
      <p:sp>
        <p:nvSpPr>
          <p:cNvPr id="3" name="Content Placeholder 2">
            <a:extLst>
              <a:ext uri="{FF2B5EF4-FFF2-40B4-BE49-F238E27FC236}">
                <a16:creationId xmlns:a16="http://schemas.microsoft.com/office/drawing/2014/main" id="{4433D377-58E2-4113-876A-4EDE07C621EA}"/>
              </a:ext>
            </a:extLst>
          </p:cNvPr>
          <p:cNvSpPr>
            <a:spLocks noGrp="1"/>
          </p:cNvSpPr>
          <p:nvPr>
            <p:ph idx="1"/>
          </p:nvPr>
        </p:nvSpPr>
        <p:spPr>
          <a:xfrm>
            <a:off x="1581149" y="2270549"/>
            <a:ext cx="19507201" cy="8702675"/>
          </a:xfrm>
        </p:spPr>
        <p:txBody>
          <a:bodyPr/>
          <a:lstStyle/>
          <a:p>
            <a:pPr marL="800100" lvl="0" indent="-571500">
              <a:buClr>
                <a:srgbClr val="5F6061"/>
              </a:buClr>
              <a:buSzPts val="3600"/>
              <a:buFont typeface="Arial" panose="020B0604020202020204" pitchFamily="34" charset="0"/>
              <a:buChar char="•"/>
            </a:pPr>
            <a:r>
              <a:rPr lang="en-US" sz="4800" dirty="0">
                <a:solidFill>
                  <a:schemeClr val="tx2">
                    <a:lumMod val="50000"/>
                  </a:schemeClr>
                </a:solidFill>
              </a:rPr>
              <a:t>Continued demand for increased compute performance result in increased power and power density </a:t>
            </a:r>
          </a:p>
          <a:p>
            <a:pPr lvl="0">
              <a:spcBef>
                <a:spcPts val="1200"/>
              </a:spcBef>
              <a:buClr>
                <a:srgbClr val="5F6061"/>
              </a:buClr>
              <a:buSzPts val="3600"/>
            </a:pPr>
            <a:endParaRPr lang="en-US" sz="1400" dirty="0">
              <a:solidFill>
                <a:schemeClr val="tx2">
                  <a:lumMod val="50000"/>
                </a:schemeClr>
              </a:solidFill>
            </a:endParaRPr>
          </a:p>
          <a:p>
            <a:pPr marL="800100" lvl="0" indent="-571500">
              <a:spcBef>
                <a:spcPts val="2400"/>
              </a:spcBef>
              <a:buClr>
                <a:srgbClr val="5F6061"/>
              </a:buClr>
              <a:buSzPts val="3600"/>
              <a:buFont typeface="Arial" panose="020B0604020202020204" pitchFamily="34" charset="0"/>
              <a:buChar char="•"/>
            </a:pPr>
            <a:r>
              <a:rPr lang="en-US" sz="4800" dirty="0">
                <a:solidFill>
                  <a:schemeClr val="tx2">
                    <a:lumMod val="50000"/>
                  </a:schemeClr>
                </a:solidFill>
              </a:rPr>
              <a:t>Liquid cooling advantages</a:t>
            </a:r>
          </a:p>
          <a:p>
            <a:pPr marL="228600" lvl="0" indent="0">
              <a:spcBef>
                <a:spcPts val="600"/>
              </a:spcBef>
              <a:buClr>
                <a:srgbClr val="5F6061"/>
              </a:buClr>
              <a:buSzPts val="3600"/>
            </a:pPr>
            <a:r>
              <a:rPr lang="en-US" sz="4800" dirty="0">
                <a:solidFill>
                  <a:schemeClr val="tx2">
                    <a:lumMod val="50000"/>
                  </a:schemeClr>
                </a:solidFill>
                <a:sym typeface="Wingdings" panose="05000000000000000000" pitchFamily="2" charset="2"/>
              </a:rPr>
              <a:t>    - More efficient cooling than air cooling </a:t>
            </a:r>
          </a:p>
          <a:p>
            <a:pPr marL="228600" lvl="0" indent="0">
              <a:spcBef>
                <a:spcPts val="600"/>
              </a:spcBef>
              <a:buClr>
                <a:srgbClr val="5F6061"/>
              </a:buClr>
              <a:buSzPts val="3600"/>
            </a:pPr>
            <a:r>
              <a:rPr lang="en-US" sz="4800" dirty="0">
                <a:solidFill>
                  <a:schemeClr val="tx2">
                    <a:lumMod val="50000"/>
                  </a:schemeClr>
                </a:solidFill>
                <a:sym typeface="Wingdings" panose="05000000000000000000" pitchFamily="2" charset="2"/>
              </a:rPr>
              <a:t>    - Greater cooling capability</a:t>
            </a:r>
          </a:p>
          <a:p>
            <a:pPr marL="228600" lvl="0" indent="0">
              <a:spcBef>
                <a:spcPts val="600"/>
              </a:spcBef>
              <a:buClr>
                <a:srgbClr val="5F6061"/>
              </a:buClr>
              <a:buSzPts val="3600"/>
            </a:pPr>
            <a:r>
              <a:rPr lang="en-US" sz="4800" dirty="0">
                <a:solidFill>
                  <a:schemeClr val="tx2">
                    <a:lumMod val="50000"/>
                  </a:schemeClr>
                </a:solidFill>
                <a:sym typeface="Wingdings" panose="05000000000000000000" pitchFamily="2" charset="2"/>
              </a:rPr>
              <a:t>    - Higher density</a:t>
            </a:r>
            <a:endParaRPr lang="en-US" sz="4800" dirty="0">
              <a:solidFill>
                <a:schemeClr val="tx2">
                  <a:lumMod val="50000"/>
                </a:schemeClr>
              </a:solidFill>
            </a:endParaRPr>
          </a:p>
          <a:p>
            <a:pPr lvl="0">
              <a:buClr>
                <a:srgbClr val="5F6061"/>
              </a:buClr>
              <a:buSzPts val="3600"/>
            </a:pPr>
            <a:endParaRPr lang="en-US" sz="1400" dirty="0">
              <a:solidFill>
                <a:schemeClr val="tx2">
                  <a:lumMod val="50000"/>
                </a:schemeClr>
              </a:solidFill>
            </a:endParaRPr>
          </a:p>
          <a:p>
            <a:pPr marL="800100" lvl="0" indent="-571500">
              <a:spcBef>
                <a:spcPts val="2400"/>
              </a:spcBef>
              <a:buClr>
                <a:srgbClr val="5F6061"/>
              </a:buClr>
              <a:buSzPts val="3600"/>
              <a:buFont typeface="Arial" panose="020B0604020202020204" pitchFamily="34" charset="0"/>
              <a:buChar char="•"/>
            </a:pPr>
            <a:r>
              <a:rPr lang="en-US" sz="4800" dirty="0">
                <a:solidFill>
                  <a:schemeClr val="tx2">
                    <a:lumMod val="50000"/>
                  </a:schemeClr>
                </a:solidFill>
              </a:rPr>
              <a:t>Intel working with suppliers to enable liquid cooling ingredients to:</a:t>
            </a:r>
          </a:p>
          <a:p>
            <a:pPr marL="228600" lvl="0" indent="0">
              <a:spcBef>
                <a:spcPts val="600"/>
              </a:spcBef>
              <a:buClr>
                <a:srgbClr val="5F6061"/>
              </a:buClr>
              <a:buSzPts val="3600"/>
            </a:pPr>
            <a:r>
              <a:rPr lang="en-US" sz="4800" dirty="0">
                <a:solidFill>
                  <a:schemeClr val="tx2">
                    <a:lumMod val="50000"/>
                  </a:schemeClr>
                </a:solidFill>
              </a:rPr>
              <a:t>    - Increase availability</a:t>
            </a:r>
          </a:p>
          <a:p>
            <a:pPr marL="228600" lvl="0" indent="0">
              <a:spcBef>
                <a:spcPts val="600"/>
              </a:spcBef>
              <a:buClr>
                <a:srgbClr val="5F6061"/>
              </a:buClr>
              <a:buSzPts val="3600"/>
            </a:pPr>
            <a:r>
              <a:rPr lang="en-US" sz="4800" dirty="0">
                <a:solidFill>
                  <a:schemeClr val="tx2">
                    <a:lumMod val="50000"/>
                  </a:schemeClr>
                </a:solidFill>
              </a:rPr>
              <a:t>    - Lower risk</a:t>
            </a:r>
          </a:p>
          <a:p>
            <a:pPr marL="228600" lvl="0" indent="0">
              <a:spcBef>
                <a:spcPts val="600"/>
              </a:spcBef>
              <a:buClr>
                <a:srgbClr val="5F6061"/>
              </a:buClr>
              <a:buSzPts val="3600"/>
            </a:pPr>
            <a:r>
              <a:rPr lang="en-US" sz="4800" dirty="0">
                <a:solidFill>
                  <a:schemeClr val="tx2">
                    <a:lumMod val="50000"/>
                  </a:schemeClr>
                </a:solidFill>
              </a:rPr>
              <a:t>    - Generational and system supplier compatibility</a:t>
            </a:r>
          </a:p>
          <a:p>
            <a:pPr marL="228600" lvl="0" indent="0">
              <a:spcBef>
                <a:spcPts val="600"/>
              </a:spcBef>
              <a:buClr>
                <a:srgbClr val="5F6061"/>
              </a:buClr>
              <a:buSzPts val="3600"/>
            </a:pPr>
            <a:r>
              <a:rPr lang="en-US" sz="4800" dirty="0">
                <a:solidFill>
                  <a:schemeClr val="tx2">
                    <a:lumMod val="50000"/>
                  </a:schemeClr>
                </a:solidFill>
              </a:rPr>
              <a:t>    - Faster time to market opportunity</a:t>
            </a:r>
          </a:p>
          <a:p>
            <a:endParaRPr lang="en-US" sz="4000" dirty="0"/>
          </a:p>
        </p:txBody>
      </p:sp>
    </p:spTree>
    <p:extLst>
      <p:ext uri="{BB962C8B-B14F-4D97-AF65-F5344CB8AC3E}">
        <p14:creationId xmlns:p14="http://schemas.microsoft.com/office/powerpoint/2010/main" val="33303988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4DD25F-264D-4BAE-B634-4048695D62CB}"/>
              </a:ext>
            </a:extLst>
          </p:cNvPr>
          <p:cNvSpPr>
            <a:spLocks noGrp="1"/>
          </p:cNvSpPr>
          <p:nvPr>
            <p:ph type="title"/>
          </p:nvPr>
        </p:nvSpPr>
        <p:spPr/>
        <p:txBody>
          <a:bodyPr/>
          <a:lstStyle/>
          <a:p>
            <a:r>
              <a:rPr lang="en-US" dirty="0"/>
              <a:t>Intel’s Eco-System Enabling</a:t>
            </a:r>
          </a:p>
        </p:txBody>
      </p:sp>
      <p:sp>
        <p:nvSpPr>
          <p:cNvPr id="3" name="Content Placeholder 2">
            <a:extLst>
              <a:ext uri="{FF2B5EF4-FFF2-40B4-BE49-F238E27FC236}">
                <a16:creationId xmlns:a16="http://schemas.microsoft.com/office/drawing/2014/main" id="{EB8EAE4E-4BE1-4515-BCA6-2CD637CA6CC3}"/>
              </a:ext>
            </a:extLst>
          </p:cNvPr>
          <p:cNvSpPr>
            <a:spLocks noGrp="1"/>
          </p:cNvSpPr>
          <p:nvPr>
            <p:ph idx="1"/>
          </p:nvPr>
        </p:nvSpPr>
        <p:spPr>
          <a:xfrm>
            <a:off x="1452035" y="2324183"/>
            <a:ext cx="21031199" cy="8702675"/>
          </a:xfrm>
        </p:spPr>
        <p:txBody>
          <a:bodyPr/>
          <a:lstStyle/>
          <a:p>
            <a:r>
              <a:rPr lang="en-US" sz="4400" dirty="0">
                <a:solidFill>
                  <a:schemeClr val="tx2">
                    <a:lumMod val="50000"/>
                  </a:schemeClr>
                </a:solidFill>
              </a:rPr>
              <a:t>Focus: Manifold Distributed Liquid Cooling Ingredients </a:t>
            </a:r>
          </a:p>
          <a:p>
            <a:endParaRPr lang="en-US" sz="4400" dirty="0"/>
          </a:p>
        </p:txBody>
      </p:sp>
      <p:pic>
        <p:nvPicPr>
          <p:cNvPr id="4" name="Picture 3">
            <a:extLst>
              <a:ext uri="{FF2B5EF4-FFF2-40B4-BE49-F238E27FC236}">
                <a16:creationId xmlns:a16="http://schemas.microsoft.com/office/drawing/2014/main" id="{7E8D03B0-FD59-4D7E-BE73-AA8C27111D3B}"/>
              </a:ext>
            </a:extLst>
          </p:cNvPr>
          <p:cNvPicPr>
            <a:picLocks noChangeAspect="1"/>
          </p:cNvPicPr>
          <p:nvPr/>
        </p:nvPicPr>
        <p:blipFill>
          <a:blip r:embed="rId2"/>
          <a:stretch>
            <a:fillRect/>
          </a:stretch>
        </p:blipFill>
        <p:spPr>
          <a:xfrm>
            <a:off x="7441614" y="5255741"/>
            <a:ext cx="4455906" cy="5480706"/>
          </a:xfrm>
          <a:prstGeom prst="rect">
            <a:avLst/>
          </a:prstGeom>
        </p:spPr>
      </p:pic>
      <p:sp>
        <p:nvSpPr>
          <p:cNvPr id="5" name="TextBox 4">
            <a:extLst>
              <a:ext uri="{FF2B5EF4-FFF2-40B4-BE49-F238E27FC236}">
                <a16:creationId xmlns:a16="http://schemas.microsoft.com/office/drawing/2014/main" id="{8CB6F339-300C-4A05-A069-DCB128DCB808}"/>
              </a:ext>
            </a:extLst>
          </p:cNvPr>
          <p:cNvSpPr txBox="1"/>
          <p:nvPr/>
        </p:nvSpPr>
        <p:spPr>
          <a:xfrm>
            <a:off x="7667255" y="10736446"/>
            <a:ext cx="3575220" cy="369332"/>
          </a:xfrm>
          <a:prstGeom prst="rect">
            <a:avLst/>
          </a:prstGeom>
          <a:noFill/>
        </p:spPr>
        <p:txBody>
          <a:bodyPr vert="horz" wrap="square" lIns="0" tIns="0" rIns="0" bIns="0" rtlCol="0">
            <a:spAutoFit/>
          </a:bodyPr>
          <a:lstStyle/>
          <a:p>
            <a:pPr algn="ctr"/>
            <a:r>
              <a:rPr lang="en-US" sz="2400" b="1" dirty="0">
                <a:solidFill>
                  <a:srgbClr val="003C71"/>
                </a:solidFill>
              </a:rPr>
              <a:t>Server Rack</a:t>
            </a:r>
          </a:p>
        </p:txBody>
      </p:sp>
      <p:sp>
        <p:nvSpPr>
          <p:cNvPr id="6" name="Rectangular Callout 5">
            <a:extLst>
              <a:ext uri="{FF2B5EF4-FFF2-40B4-BE49-F238E27FC236}">
                <a16:creationId xmlns:a16="http://schemas.microsoft.com/office/drawing/2014/main" id="{15E67366-E362-4A51-8521-B39C5E28CD89}"/>
              </a:ext>
            </a:extLst>
          </p:cNvPr>
          <p:cNvSpPr/>
          <p:nvPr/>
        </p:nvSpPr>
        <p:spPr>
          <a:xfrm>
            <a:off x="1900766" y="5444259"/>
            <a:ext cx="3970638" cy="1202724"/>
          </a:xfrm>
          <a:prstGeom prst="wedgeRectCallout">
            <a:avLst>
              <a:gd name="adj1" fmla="val 97363"/>
              <a:gd name="adj2" fmla="val 54281"/>
            </a:avLst>
          </a:prstGeom>
          <a:solidFill>
            <a:srgbClr val="0070C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800" dirty="0">
                <a:solidFill>
                  <a:prstClr val="white"/>
                </a:solidFill>
              </a:rPr>
              <a:t>Cooling Fluid</a:t>
            </a:r>
          </a:p>
        </p:txBody>
      </p:sp>
      <p:sp>
        <p:nvSpPr>
          <p:cNvPr id="7" name="Rectangular Callout 6">
            <a:extLst>
              <a:ext uri="{FF2B5EF4-FFF2-40B4-BE49-F238E27FC236}">
                <a16:creationId xmlns:a16="http://schemas.microsoft.com/office/drawing/2014/main" id="{CE2CCB77-8B36-4299-874B-72570F58AFED}"/>
              </a:ext>
            </a:extLst>
          </p:cNvPr>
          <p:cNvSpPr/>
          <p:nvPr/>
        </p:nvSpPr>
        <p:spPr>
          <a:xfrm>
            <a:off x="12556206" y="5255741"/>
            <a:ext cx="3970638" cy="1741544"/>
          </a:xfrm>
          <a:prstGeom prst="wedgeRectCallout">
            <a:avLst>
              <a:gd name="adj1" fmla="val -102249"/>
              <a:gd name="adj2" fmla="val 568"/>
            </a:avLst>
          </a:prstGeom>
          <a:solidFill>
            <a:srgbClr val="0070C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800" dirty="0">
                <a:solidFill>
                  <a:prstClr val="white"/>
                </a:solidFill>
              </a:rPr>
              <a:t>Coolant Distribution Unit (CDU)</a:t>
            </a:r>
          </a:p>
          <a:p>
            <a:pPr algn="ctr"/>
            <a:r>
              <a:rPr lang="en-US" sz="2800" dirty="0">
                <a:solidFill>
                  <a:prstClr val="white"/>
                </a:solidFill>
              </a:rPr>
              <a:t>Liquid-to-Liquid</a:t>
            </a:r>
          </a:p>
        </p:txBody>
      </p:sp>
      <p:sp>
        <p:nvSpPr>
          <p:cNvPr id="8" name="Rectangular Callout 8">
            <a:extLst>
              <a:ext uri="{FF2B5EF4-FFF2-40B4-BE49-F238E27FC236}">
                <a16:creationId xmlns:a16="http://schemas.microsoft.com/office/drawing/2014/main" id="{EEA9B881-312F-4EF2-B348-D55DD3341ED6}"/>
              </a:ext>
            </a:extLst>
          </p:cNvPr>
          <p:cNvSpPr/>
          <p:nvPr/>
        </p:nvSpPr>
        <p:spPr>
          <a:xfrm>
            <a:off x="1900766" y="8437564"/>
            <a:ext cx="3970638" cy="1662944"/>
          </a:xfrm>
          <a:prstGeom prst="wedgeRectCallout">
            <a:avLst>
              <a:gd name="adj1" fmla="val 124229"/>
              <a:gd name="adj2" fmla="val 19312"/>
            </a:avLst>
          </a:prstGeom>
          <a:solidFill>
            <a:srgbClr val="0070C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800" dirty="0">
                <a:solidFill>
                  <a:prstClr val="white"/>
                </a:solidFill>
              </a:rPr>
              <a:t>Universal Quick Disconnects (UQD)</a:t>
            </a:r>
          </a:p>
        </p:txBody>
      </p:sp>
      <p:sp>
        <p:nvSpPr>
          <p:cNvPr id="9" name="TextBox 8">
            <a:extLst>
              <a:ext uri="{FF2B5EF4-FFF2-40B4-BE49-F238E27FC236}">
                <a16:creationId xmlns:a16="http://schemas.microsoft.com/office/drawing/2014/main" id="{6DA551D9-0240-4CEF-80D3-591EF66B94EE}"/>
              </a:ext>
            </a:extLst>
          </p:cNvPr>
          <p:cNvSpPr txBox="1"/>
          <p:nvPr/>
        </p:nvSpPr>
        <p:spPr>
          <a:xfrm>
            <a:off x="12556206" y="3598847"/>
            <a:ext cx="6652462" cy="492443"/>
          </a:xfrm>
          <a:prstGeom prst="rect">
            <a:avLst/>
          </a:prstGeom>
          <a:noFill/>
        </p:spPr>
        <p:txBody>
          <a:bodyPr vert="horz" wrap="none" lIns="0" tIns="0" rIns="0" bIns="0" rtlCol="0">
            <a:spAutoFit/>
          </a:bodyPr>
          <a:lstStyle/>
          <a:p>
            <a:r>
              <a:rPr lang="en-US" sz="3200" dirty="0">
                <a:solidFill>
                  <a:schemeClr val="tx1">
                    <a:lumMod val="50000"/>
                    <a:lumOff val="50000"/>
                  </a:schemeClr>
                </a:solidFill>
              </a:rPr>
              <a:t>Facility Water System (Primary Side)</a:t>
            </a:r>
          </a:p>
        </p:txBody>
      </p:sp>
      <p:cxnSp>
        <p:nvCxnSpPr>
          <p:cNvPr id="10" name="Straight Arrow Connector 9">
            <a:extLst>
              <a:ext uri="{FF2B5EF4-FFF2-40B4-BE49-F238E27FC236}">
                <a16:creationId xmlns:a16="http://schemas.microsoft.com/office/drawing/2014/main" id="{F02804BB-58C9-426A-91CA-907F19D9DECA}"/>
              </a:ext>
            </a:extLst>
          </p:cNvPr>
          <p:cNvCxnSpPr/>
          <p:nvPr/>
        </p:nvCxnSpPr>
        <p:spPr>
          <a:xfrm flipH="1">
            <a:off x="11637892" y="4135395"/>
            <a:ext cx="1006054" cy="1515762"/>
          </a:xfrm>
          <a:prstGeom prst="straightConnector1">
            <a:avLst/>
          </a:prstGeom>
          <a:ln w="63500">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sp>
        <p:nvSpPr>
          <p:cNvPr id="11" name="TextBox 10">
            <a:extLst>
              <a:ext uri="{FF2B5EF4-FFF2-40B4-BE49-F238E27FC236}">
                <a16:creationId xmlns:a16="http://schemas.microsoft.com/office/drawing/2014/main" id="{11BEA8F9-C143-4C14-8A87-CC25568A9FE4}"/>
              </a:ext>
            </a:extLst>
          </p:cNvPr>
          <p:cNvSpPr txBox="1"/>
          <p:nvPr/>
        </p:nvSpPr>
        <p:spPr>
          <a:xfrm>
            <a:off x="1900766" y="3608991"/>
            <a:ext cx="10900834" cy="984885"/>
          </a:xfrm>
          <a:prstGeom prst="rect">
            <a:avLst/>
          </a:prstGeom>
          <a:noFill/>
          <a:ln>
            <a:noFill/>
          </a:ln>
        </p:spPr>
        <p:txBody>
          <a:bodyPr vert="horz" wrap="square" lIns="0" tIns="0" rIns="0" bIns="0" rtlCol="0">
            <a:spAutoFit/>
          </a:bodyPr>
          <a:lstStyle/>
          <a:p>
            <a:r>
              <a:rPr lang="en-US" sz="3200" dirty="0">
                <a:solidFill>
                  <a:schemeClr val="accent1">
                    <a:lumMod val="50000"/>
                  </a:schemeClr>
                </a:solidFill>
              </a:rPr>
              <a:t>Technology Cooling System (TCS) = </a:t>
            </a:r>
          </a:p>
          <a:p>
            <a:r>
              <a:rPr lang="en-US" sz="3200" dirty="0">
                <a:solidFill>
                  <a:schemeClr val="accent1">
                    <a:lumMod val="50000"/>
                  </a:schemeClr>
                </a:solidFill>
              </a:rPr>
              <a:t>Cooling Loop from CDU through the rack/IT equipment</a:t>
            </a:r>
          </a:p>
        </p:txBody>
      </p:sp>
      <p:cxnSp>
        <p:nvCxnSpPr>
          <p:cNvPr id="12" name="Straight Arrow Connector 11">
            <a:extLst>
              <a:ext uri="{FF2B5EF4-FFF2-40B4-BE49-F238E27FC236}">
                <a16:creationId xmlns:a16="http://schemas.microsoft.com/office/drawing/2014/main" id="{598E0E7E-3451-4434-989C-3A5DB9F6C905}"/>
              </a:ext>
            </a:extLst>
          </p:cNvPr>
          <p:cNvCxnSpPr>
            <a:stCxn id="13" idx="2"/>
          </p:cNvCxnSpPr>
          <p:nvPr/>
        </p:nvCxnSpPr>
        <p:spPr>
          <a:xfrm>
            <a:off x="6814173" y="4686311"/>
            <a:ext cx="1369552" cy="1782538"/>
          </a:xfrm>
          <a:prstGeom prst="straightConnector1">
            <a:avLst/>
          </a:prstGeom>
          <a:ln w="60325">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sp>
        <p:nvSpPr>
          <p:cNvPr id="13" name="Rounded Rectangle 16">
            <a:extLst>
              <a:ext uri="{FF2B5EF4-FFF2-40B4-BE49-F238E27FC236}">
                <a16:creationId xmlns:a16="http://schemas.microsoft.com/office/drawing/2014/main" id="{092AEB22-1CA3-4648-8608-36430EE47493}"/>
              </a:ext>
            </a:extLst>
          </p:cNvPr>
          <p:cNvSpPr/>
          <p:nvPr/>
        </p:nvSpPr>
        <p:spPr>
          <a:xfrm>
            <a:off x="1730826" y="3557594"/>
            <a:ext cx="10166694" cy="1128717"/>
          </a:xfrm>
          <a:prstGeom prst="roundRect">
            <a:avLst/>
          </a:prstGeom>
          <a:noFill/>
          <a:ln w="508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4" name="Google Shape;54;p13">
            <a:extLst>
              <a:ext uri="{FF2B5EF4-FFF2-40B4-BE49-F238E27FC236}">
                <a16:creationId xmlns:a16="http://schemas.microsoft.com/office/drawing/2014/main" id="{FAD8DBA8-B001-4573-834D-6D7BB8C9685A}"/>
              </a:ext>
            </a:extLst>
          </p:cNvPr>
          <p:cNvSpPr txBox="1"/>
          <p:nvPr/>
        </p:nvSpPr>
        <p:spPr>
          <a:xfrm>
            <a:off x="14865375" y="7717350"/>
            <a:ext cx="12307571" cy="4195895"/>
          </a:xfrm>
          <a:prstGeom prst="rect">
            <a:avLst/>
          </a:prstGeom>
          <a:noFill/>
          <a:ln>
            <a:noFill/>
          </a:ln>
        </p:spPr>
        <p:txBody>
          <a:bodyPr spcFirstLastPara="1" wrap="square" lIns="91425" tIns="45700" rIns="91425" bIns="45700" anchor="t" anchorCtr="0">
            <a:noAutofit/>
          </a:bodyPr>
          <a:lstStyle/>
          <a:p>
            <a:pPr marR="0" lvl="0" algn="l" rtl="0">
              <a:lnSpc>
                <a:spcPct val="100000"/>
              </a:lnSpc>
              <a:spcBef>
                <a:spcPts val="2400"/>
              </a:spcBef>
              <a:spcAft>
                <a:spcPts val="0"/>
              </a:spcAft>
              <a:buClr>
                <a:srgbClr val="5F6061"/>
              </a:buClr>
              <a:buSzPts val="3600"/>
            </a:pPr>
            <a:r>
              <a:rPr lang="en-US" sz="4400" b="0" i="0" u="none" strike="noStrike" cap="none" dirty="0">
                <a:solidFill>
                  <a:schemeClr val="tx2">
                    <a:lumMod val="50000"/>
                  </a:schemeClr>
                </a:solidFill>
                <a:latin typeface="Source Sans Pro"/>
                <a:ea typeface="Source Sans Pro"/>
                <a:cs typeface="Source Sans Pro"/>
                <a:sym typeface="Source Sans Pro"/>
              </a:rPr>
              <a:t>TCS </a:t>
            </a:r>
            <a:r>
              <a:rPr lang="en-US" sz="4400" dirty="0">
                <a:solidFill>
                  <a:schemeClr val="tx2">
                    <a:lumMod val="50000"/>
                  </a:schemeClr>
                </a:solidFill>
                <a:latin typeface="Source Sans Pro"/>
                <a:ea typeface="Source Sans Pro"/>
                <a:cs typeface="Source Sans Pro"/>
                <a:sym typeface="Source Sans Pro"/>
              </a:rPr>
              <a:t>C</a:t>
            </a:r>
            <a:r>
              <a:rPr lang="en-US" sz="4400" b="0" i="0" u="none" strike="noStrike" cap="none" dirty="0">
                <a:solidFill>
                  <a:schemeClr val="tx2">
                    <a:lumMod val="50000"/>
                  </a:schemeClr>
                </a:solidFill>
                <a:latin typeface="Source Sans Pro"/>
                <a:ea typeface="Source Sans Pro"/>
                <a:cs typeface="Source Sans Pro"/>
                <a:sym typeface="Source Sans Pro"/>
              </a:rPr>
              <a:t>ooling Ingredients:</a:t>
            </a:r>
          </a:p>
          <a:p>
            <a:pPr marL="571500" marR="0" lvl="0" indent="-571500" algn="l" rtl="0">
              <a:lnSpc>
                <a:spcPct val="100000"/>
              </a:lnSpc>
              <a:spcBef>
                <a:spcPts val="1200"/>
              </a:spcBef>
              <a:spcAft>
                <a:spcPts val="0"/>
              </a:spcAft>
              <a:buClr>
                <a:srgbClr val="5F6061"/>
              </a:buClr>
              <a:buSzPts val="3600"/>
              <a:buFont typeface="Arial" panose="020B0604020202020204" pitchFamily="34" charset="0"/>
              <a:buChar char="•"/>
            </a:pPr>
            <a:r>
              <a:rPr lang="en-US" sz="4400" b="0" i="0" u="none" strike="noStrike" cap="none" dirty="0">
                <a:solidFill>
                  <a:schemeClr val="tx2">
                    <a:lumMod val="50000"/>
                  </a:schemeClr>
                </a:solidFill>
                <a:latin typeface="Source Sans Pro"/>
                <a:ea typeface="Source Sans Pro"/>
                <a:cs typeface="Source Sans Pro"/>
                <a:sym typeface="Source Sans Pro"/>
              </a:rPr>
              <a:t>Cooling Fluid</a:t>
            </a:r>
          </a:p>
          <a:p>
            <a:pPr marL="571500" marR="0" lvl="0" indent="-571500" algn="l" rtl="0">
              <a:lnSpc>
                <a:spcPct val="100000"/>
              </a:lnSpc>
              <a:spcBef>
                <a:spcPts val="1200"/>
              </a:spcBef>
              <a:spcAft>
                <a:spcPts val="0"/>
              </a:spcAft>
              <a:buClr>
                <a:srgbClr val="5F6061"/>
              </a:buClr>
              <a:buSzPts val="3600"/>
              <a:buFont typeface="Arial" panose="020B0604020202020204" pitchFamily="34" charset="0"/>
              <a:buChar char="•"/>
            </a:pPr>
            <a:r>
              <a:rPr lang="en-US" sz="4400" dirty="0">
                <a:solidFill>
                  <a:schemeClr val="tx2">
                    <a:lumMod val="50000"/>
                  </a:schemeClr>
                </a:solidFill>
                <a:latin typeface="Source Sans Pro"/>
                <a:ea typeface="Source Sans Pro"/>
                <a:cs typeface="Source Sans Pro"/>
                <a:sym typeface="Source Sans Pro"/>
              </a:rPr>
              <a:t>Universal Quick Disconnects (UQDs)</a:t>
            </a:r>
            <a:endParaRPr lang="en-US" sz="4400" b="0" i="0" u="none" strike="noStrike" cap="none" dirty="0">
              <a:solidFill>
                <a:schemeClr val="tx2">
                  <a:lumMod val="50000"/>
                </a:schemeClr>
              </a:solidFill>
              <a:latin typeface="Source Sans Pro"/>
              <a:ea typeface="Source Sans Pro"/>
              <a:cs typeface="Source Sans Pro"/>
              <a:sym typeface="Source Sans Pro"/>
            </a:endParaRPr>
          </a:p>
          <a:p>
            <a:pPr marL="571500" marR="0" lvl="0" indent="-571500" algn="l" rtl="0">
              <a:lnSpc>
                <a:spcPct val="100000"/>
              </a:lnSpc>
              <a:spcBef>
                <a:spcPts val="1200"/>
              </a:spcBef>
              <a:spcAft>
                <a:spcPts val="0"/>
              </a:spcAft>
              <a:buClr>
                <a:srgbClr val="5F6061"/>
              </a:buClr>
              <a:buSzPts val="3600"/>
              <a:buFont typeface="Arial" panose="020B0604020202020204" pitchFamily="34" charset="0"/>
              <a:buChar char="•"/>
            </a:pPr>
            <a:r>
              <a:rPr lang="en-US" sz="4400" dirty="0">
                <a:solidFill>
                  <a:schemeClr val="tx2">
                    <a:lumMod val="50000"/>
                  </a:schemeClr>
                </a:solidFill>
                <a:latin typeface="Source Sans Pro"/>
                <a:ea typeface="Source Sans Pro"/>
                <a:cs typeface="Source Sans Pro"/>
                <a:sym typeface="Source Sans Pro"/>
              </a:rPr>
              <a:t>Cooling Distribution Units (CDUs)</a:t>
            </a:r>
          </a:p>
        </p:txBody>
      </p:sp>
    </p:spTree>
    <p:extLst>
      <p:ext uri="{BB962C8B-B14F-4D97-AF65-F5344CB8AC3E}">
        <p14:creationId xmlns:p14="http://schemas.microsoft.com/office/powerpoint/2010/main" val="2374271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75002A-FD74-4470-91F7-4CBAC8345AFC}"/>
              </a:ext>
            </a:extLst>
          </p:cNvPr>
          <p:cNvSpPr>
            <a:spLocks noGrp="1"/>
          </p:cNvSpPr>
          <p:nvPr>
            <p:ph type="title"/>
          </p:nvPr>
        </p:nvSpPr>
        <p:spPr/>
        <p:txBody>
          <a:bodyPr/>
          <a:lstStyle/>
          <a:p>
            <a:r>
              <a:rPr lang="en-US" dirty="0"/>
              <a:t>Intel’s Eco-System Enabling Caveats</a:t>
            </a:r>
          </a:p>
        </p:txBody>
      </p:sp>
      <p:sp>
        <p:nvSpPr>
          <p:cNvPr id="3" name="Content Placeholder 2">
            <a:extLst>
              <a:ext uri="{FF2B5EF4-FFF2-40B4-BE49-F238E27FC236}">
                <a16:creationId xmlns:a16="http://schemas.microsoft.com/office/drawing/2014/main" id="{078B80F5-CFB4-4AC9-98E6-9F16536069B0}"/>
              </a:ext>
            </a:extLst>
          </p:cNvPr>
          <p:cNvSpPr>
            <a:spLocks noGrp="1"/>
          </p:cNvSpPr>
          <p:nvPr>
            <p:ph idx="1"/>
          </p:nvPr>
        </p:nvSpPr>
        <p:spPr>
          <a:xfrm>
            <a:off x="1676400" y="2576830"/>
            <a:ext cx="19049425" cy="8702675"/>
          </a:xfrm>
        </p:spPr>
        <p:txBody>
          <a:bodyPr/>
          <a:lstStyle/>
          <a:p>
            <a:pPr marL="1085850" indent="-857250">
              <a:buFont typeface="Arial" panose="020B0604020202020204" pitchFamily="34" charset="0"/>
              <a:buChar char="•"/>
            </a:pPr>
            <a:r>
              <a:rPr lang="en-US" sz="6000" dirty="0"/>
              <a:t>Although significant amount of work has been carried out by Intel and the suppliers to ensure the robustness of the ingredients, one should not treat these ingredients as being fully validated by Intel</a:t>
            </a:r>
          </a:p>
          <a:p>
            <a:pPr marL="1085850" indent="-857250">
              <a:buFont typeface="Arial" panose="020B0604020202020204" pitchFamily="34" charset="0"/>
              <a:buChar char="•"/>
            </a:pPr>
            <a:r>
              <a:rPr lang="en-US" sz="6000" dirty="0"/>
              <a:t>Ultimately, it is the responsibility of the OEM and/or ODM to ensure the quality and reliability of the systems that utilize these ingredients </a:t>
            </a:r>
          </a:p>
          <a:p>
            <a:pPr marL="1085850" indent="-857250">
              <a:buFont typeface="Arial" panose="020B0604020202020204" pitchFamily="34" charset="0"/>
              <a:buChar char="•"/>
            </a:pPr>
            <a:r>
              <a:rPr lang="en-US" sz="6000" dirty="0"/>
              <a:t>Intel targets to contribute test methodologies to OCP</a:t>
            </a:r>
          </a:p>
          <a:p>
            <a:endParaRPr lang="en-US" sz="6000" dirty="0"/>
          </a:p>
        </p:txBody>
      </p:sp>
    </p:spTree>
    <p:extLst>
      <p:ext uri="{BB962C8B-B14F-4D97-AF65-F5344CB8AC3E}">
        <p14:creationId xmlns:p14="http://schemas.microsoft.com/office/powerpoint/2010/main" val="26890823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6A9689-E2FD-4250-86E7-68FAEFCF5744}"/>
              </a:ext>
            </a:extLst>
          </p:cNvPr>
          <p:cNvSpPr>
            <a:spLocks noGrp="1"/>
          </p:cNvSpPr>
          <p:nvPr>
            <p:ph type="title"/>
          </p:nvPr>
        </p:nvSpPr>
        <p:spPr/>
        <p:txBody>
          <a:bodyPr/>
          <a:lstStyle/>
          <a:p>
            <a:r>
              <a:rPr lang="en-US" dirty="0"/>
              <a:t>Cooling Fluid</a:t>
            </a:r>
          </a:p>
        </p:txBody>
      </p:sp>
      <p:sp>
        <p:nvSpPr>
          <p:cNvPr id="3" name="Content Placeholder 2">
            <a:extLst>
              <a:ext uri="{FF2B5EF4-FFF2-40B4-BE49-F238E27FC236}">
                <a16:creationId xmlns:a16="http://schemas.microsoft.com/office/drawing/2014/main" id="{726A9BA4-3502-4AB4-BC85-CECA5C42DD90}"/>
              </a:ext>
            </a:extLst>
          </p:cNvPr>
          <p:cNvSpPr>
            <a:spLocks noGrp="1"/>
          </p:cNvSpPr>
          <p:nvPr>
            <p:ph idx="1"/>
          </p:nvPr>
        </p:nvSpPr>
        <p:spPr/>
        <p:txBody>
          <a:bodyPr/>
          <a:lstStyle/>
          <a:p>
            <a:pPr marL="914400" indent="-685800">
              <a:buFont typeface="Arial" panose="020B0604020202020204" pitchFamily="34" charset="0"/>
              <a:buChar char="•"/>
            </a:pPr>
            <a:r>
              <a:rPr lang="en-US" sz="4800" dirty="0">
                <a:solidFill>
                  <a:schemeClr val="tx2">
                    <a:lumMod val="50000"/>
                  </a:schemeClr>
                </a:solidFill>
              </a:rPr>
              <a:t>Wetted materials and cooling fluid compatibility extremely important</a:t>
            </a:r>
          </a:p>
          <a:p>
            <a:pPr marL="685800" lvl="1" indent="0">
              <a:buNone/>
            </a:pPr>
            <a:r>
              <a:rPr lang="en-US" sz="4800" dirty="0">
                <a:solidFill>
                  <a:schemeClr val="tx2">
                    <a:lumMod val="50000"/>
                  </a:schemeClr>
                </a:solidFill>
              </a:rPr>
              <a:t>	</a:t>
            </a:r>
            <a:r>
              <a:rPr lang="en-US" sz="4400" dirty="0">
                <a:solidFill>
                  <a:schemeClr val="tx2">
                    <a:lumMod val="50000"/>
                  </a:schemeClr>
                </a:solidFill>
              </a:rPr>
              <a:t>- Wetted materials = All materials in contact with the cooling fluid</a:t>
            </a:r>
            <a:r>
              <a:rPr lang="en-US" sz="4800" dirty="0">
                <a:solidFill>
                  <a:schemeClr val="tx2">
                    <a:lumMod val="50000"/>
                  </a:schemeClr>
                </a:solidFill>
              </a:rPr>
              <a:t>	</a:t>
            </a:r>
          </a:p>
          <a:p>
            <a:pPr marL="914400" indent="-685800">
              <a:spcBef>
                <a:spcPts val="2400"/>
              </a:spcBef>
              <a:buFont typeface="Arial" panose="020B0604020202020204" pitchFamily="34" charset="0"/>
              <a:buChar char="•"/>
            </a:pPr>
            <a:r>
              <a:rPr lang="en-US" sz="4800" dirty="0">
                <a:solidFill>
                  <a:schemeClr val="tx2">
                    <a:lumMod val="50000"/>
                  </a:schemeClr>
                </a:solidFill>
              </a:rPr>
              <a:t>Quality requirements of cooling fluid needs to be determined</a:t>
            </a:r>
          </a:p>
          <a:p>
            <a:pPr marL="228600" indent="0"/>
            <a:r>
              <a:rPr lang="en-US" sz="4800" dirty="0">
                <a:solidFill>
                  <a:schemeClr val="tx2">
                    <a:lumMod val="50000"/>
                  </a:schemeClr>
                </a:solidFill>
              </a:rPr>
              <a:t>	</a:t>
            </a:r>
            <a:r>
              <a:rPr lang="en-US" sz="4400" dirty="0">
                <a:solidFill>
                  <a:schemeClr val="tx2">
                    <a:lumMod val="50000"/>
                  </a:schemeClr>
                </a:solidFill>
              </a:rPr>
              <a:t>- Corrosion, fouling, scale, microbial, …</a:t>
            </a:r>
          </a:p>
          <a:p>
            <a:pPr marL="914400" indent="-685800">
              <a:spcBef>
                <a:spcPts val="2400"/>
              </a:spcBef>
              <a:buFont typeface="Arial" panose="020B0604020202020204" pitchFamily="34" charset="0"/>
              <a:buChar char="•"/>
            </a:pPr>
            <a:r>
              <a:rPr lang="en-US" sz="4800" dirty="0">
                <a:solidFill>
                  <a:schemeClr val="tx2">
                    <a:lumMod val="50000"/>
                  </a:schemeClr>
                </a:solidFill>
              </a:rPr>
              <a:t>Maintenance of fluid as required by manufacturer</a:t>
            </a:r>
          </a:p>
          <a:p>
            <a:pPr marL="914400" indent="-685800">
              <a:spcBef>
                <a:spcPts val="2400"/>
              </a:spcBef>
              <a:buFont typeface="Arial" panose="020B0604020202020204" pitchFamily="34" charset="0"/>
              <a:buChar char="•"/>
            </a:pPr>
            <a:r>
              <a:rPr lang="en-US" sz="4800" dirty="0">
                <a:solidFill>
                  <a:schemeClr val="tx2">
                    <a:lumMod val="50000"/>
                  </a:schemeClr>
                </a:solidFill>
              </a:rPr>
              <a:t>Cooling Fluid Choice:</a:t>
            </a:r>
          </a:p>
          <a:p>
            <a:pPr marL="685800" lvl="1" indent="0">
              <a:spcBef>
                <a:spcPts val="1200"/>
              </a:spcBef>
              <a:buNone/>
            </a:pPr>
            <a:r>
              <a:rPr lang="en-US" sz="4400" dirty="0">
                <a:solidFill>
                  <a:schemeClr val="tx2">
                    <a:lumMod val="50000"/>
                  </a:schemeClr>
                </a:solidFill>
              </a:rPr>
              <a:t>	- Glycol based: </a:t>
            </a:r>
            <a:r>
              <a:rPr lang="nb-NO" sz="4400" dirty="0">
                <a:solidFill>
                  <a:schemeClr val="tx2">
                    <a:lumMod val="50000"/>
                  </a:schemeClr>
                </a:solidFill>
              </a:rPr>
              <a:t>Propylene Glycol – PG 55 &amp; PG 25</a:t>
            </a:r>
          </a:p>
          <a:p>
            <a:pPr marL="914400" indent="-685800">
              <a:spcBef>
                <a:spcPts val="1200"/>
              </a:spcBef>
              <a:buFont typeface="Arial" panose="020B0604020202020204" pitchFamily="34" charset="0"/>
              <a:buChar char="•"/>
            </a:pPr>
            <a:r>
              <a:rPr lang="nb-NO" sz="4800" dirty="0">
                <a:solidFill>
                  <a:schemeClr val="tx2">
                    <a:lumMod val="50000"/>
                  </a:schemeClr>
                </a:solidFill>
              </a:rPr>
              <a:t>Fluid Operating Range:</a:t>
            </a:r>
            <a:endParaRPr lang="en-US" sz="4800" dirty="0">
              <a:solidFill>
                <a:schemeClr val="tx2">
                  <a:lumMod val="50000"/>
                </a:schemeClr>
              </a:solidFill>
            </a:endParaRPr>
          </a:p>
        </p:txBody>
      </p:sp>
      <p:sp>
        <p:nvSpPr>
          <p:cNvPr id="4" name="Rounded Rectangle 7">
            <a:extLst>
              <a:ext uri="{FF2B5EF4-FFF2-40B4-BE49-F238E27FC236}">
                <a16:creationId xmlns:a16="http://schemas.microsoft.com/office/drawing/2014/main" id="{DD1438A1-241F-4BBC-96A4-D9AA4C978C57}"/>
              </a:ext>
            </a:extLst>
          </p:cNvPr>
          <p:cNvSpPr/>
          <p:nvPr/>
        </p:nvSpPr>
        <p:spPr>
          <a:xfrm>
            <a:off x="10523373" y="8244763"/>
            <a:ext cx="3402177" cy="800334"/>
          </a:xfrm>
          <a:prstGeom prst="roundRect">
            <a:avLst/>
          </a:prstGeom>
          <a:noFill/>
          <a:ln w="508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8" name="Table 7">
            <a:extLst>
              <a:ext uri="{FF2B5EF4-FFF2-40B4-BE49-F238E27FC236}">
                <a16:creationId xmlns:a16="http://schemas.microsoft.com/office/drawing/2014/main" id="{E9BB5AD5-5D5C-4A64-8BAE-32B8625FBEB7}"/>
              </a:ext>
            </a:extLst>
          </p:cNvPr>
          <p:cNvGraphicFramePr>
            <a:graphicFrameLocks noGrp="1"/>
          </p:cNvGraphicFramePr>
          <p:nvPr>
            <p:extLst>
              <p:ext uri="{D42A27DB-BD31-4B8C-83A1-F6EECF244321}">
                <p14:modId xmlns:p14="http://schemas.microsoft.com/office/powerpoint/2010/main" val="1659003809"/>
              </p:ext>
            </p:extLst>
          </p:nvPr>
        </p:nvGraphicFramePr>
        <p:xfrm>
          <a:off x="2476500" y="9866178"/>
          <a:ext cx="19145250" cy="2545983"/>
        </p:xfrm>
        <a:graphic>
          <a:graphicData uri="http://schemas.openxmlformats.org/drawingml/2006/table">
            <a:tbl>
              <a:tblPr firstRow="1" bandRow="1">
                <a:tableStyleId>{5C22544A-7EE6-4342-B048-85BDC9FD1C3A}</a:tableStyleId>
              </a:tblPr>
              <a:tblGrid>
                <a:gridCol w="6286500">
                  <a:extLst>
                    <a:ext uri="{9D8B030D-6E8A-4147-A177-3AD203B41FA5}">
                      <a16:colId xmlns:a16="http://schemas.microsoft.com/office/drawing/2014/main" val="20000"/>
                    </a:ext>
                  </a:extLst>
                </a:gridCol>
                <a:gridCol w="3028950">
                  <a:extLst>
                    <a:ext uri="{9D8B030D-6E8A-4147-A177-3AD203B41FA5}">
                      <a16:colId xmlns:a16="http://schemas.microsoft.com/office/drawing/2014/main" val="20001"/>
                    </a:ext>
                  </a:extLst>
                </a:gridCol>
                <a:gridCol w="9829800">
                  <a:extLst>
                    <a:ext uri="{9D8B030D-6E8A-4147-A177-3AD203B41FA5}">
                      <a16:colId xmlns:a16="http://schemas.microsoft.com/office/drawing/2014/main" val="20002"/>
                    </a:ext>
                  </a:extLst>
                </a:gridCol>
              </a:tblGrid>
              <a:tr h="692845">
                <a:tc>
                  <a:txBody>
                    <a:bodyPr/>
                    <a:lstStyle/>
                    <a:p>
                      <a:r>
                        <a:rPr lang="en-US" sz="3200" dirty="0"/>
                        <a:t>Parameters</a:t>
                      </a:r>
                    </a:p>
                  </a:txBody>
                  <a:tcPr/>
                </a:tc>
                <a:tc>
                  <a:txBody>
                    <a:bodyPr/>
                    <a:lstStyle/>
                    <a:p>
                      <a:r>
                        <a:rPr lang="en-US" sz="3200" dirty="0"/>
                        <a:t>Value</a:t>
                      </a:r>
                    </a:p>
                  </a:txBody>
                  <a:tcPr/>
                </a:tc>
                <a:tc>
                  <a:txBody>
                    <a:bodyPr/>
                    <a:lstStyle/>
                    <a:p>
                      <a:r>
                        <a:rPr lang="en-US" sz="3200" dirty="0"/>
                        <a:t>Comments</a:t>
                      </a:r>
                    </a:p>
                  </a:txBody>
                  <a:tcPr/>
                </a:tc>
                <a:extLst>
                  <a:ext uri="{0D108BD9-81ED-4DB2-BD59-A6C34878D82A}">
                    <a16:rowId xmlns:a16="http://schemas.microsoft.com/office/drawing/2014/main" val="10000"/>
                  </a:ext>
                </a:extLst>
              </a:tr>
              <a:tr h="897994">
                <a:tc>
                  <a:txBody>
                    <a:bodyPr/>
                    <a:lstStyle/>
                    <a:p>
                      <a:pPr algn="l"/>
                      <a:r>
                        <a:rPr lang="en-US" sz="3200" dirty="0"/>
                        <a:t>Shipping &amp; Storage Temperature</a:t>
                      </a:r>
                    </a:p>
                  </a:txBody>
                  <a:tcPr anchor="ctr"/>
                </a:tc>
                <a:tc>
                  <a:txBody>
                    <a:bodyPr/>
                    <a:lstStyle/>
                    <a:p>
                      <a:pPr algn="l"/>
                      <a:r>
                        <a:rPr lang="en-US" sz="3200" dirty="0"/>
                        <a:t>- 40</a:t>
                      </a:r>
                      <a:r>
                        <a:rPr lang="en-US" sz="3200" baseline="30000" dirty="0"/>
                        <a:t>o</a:t>
                      </a:r>
                      <a:r>
                        <a:rPr lang="en-US" sz="3200" dirty="0"/>
                        <a:t>C to 70</a:t>
                      </a:r>
                      <a:r>
                        <a:rPr lang="en-US" sz="3200" baseline="30000" dirty="0"/>
                        <a:t>o</a:t>
                      </a:r>
                      <a:r>
                        <a:rPr lang="en-US" sz="3200" dirty="0"/>
                        <a:t>C</a:t>
                      </a:r>
                    </a:p>
                  </a:txBody>
                  <a:tcPr anchor="ctr"/>
                </a:tc>
                <a:tc>
                  <a:txBody>
                    <a:bodyPr/>
                    <a:lstStyle/>
                    <a:p>
                      <a:pPr algn="l"/>
                      <a:r>
                        <a:rPr lang="en-US" sz="3200" dirty="0"/>
                        <a:t>- 40</a:t>
                      </a:r>
                      <a:r>
                        <a:rPr lang="en-US" sz="3200" baseline="30000" dirty="0"/>
                        <a:t>o</a:t>
                      </a:r>
                      <a:r>
                        <a:rPr lang="en-US" sz="3200" dirty="0"/>
                        <a:t>C is</a:t>
                      </a:r>
                      <a:r>
                        <a:rPr lang="en-US" sz="3200" baseline="0" dirty="0"/>
                        <a:t> commonly used for shipping/storage temp</a:t>
                      </a:r>
                      <a:endParaRPr lang="en-US" sz="3200" dirty="0"/>
                    </a:p>
                  </a:txBody>
                  <a:tcPr anchor="ctr"/>
                </a:tc>
                <a:extLst>
                  <a:ext uri="{0D108BD9-81ED-4DB2-BD59-A6C34878D82A}">
                    <a16:rowId xmlns:a16="http://schemas.microsoft.com/office/drawing/2014/main" val="10001"/>
                  </a:ext>
                </a:extLst>
              </a:tr>
              <a:tr h="955144">
                <a:tc>
                  <a:txBody>
                    <a:bodyPr/>
                    <a:lstStyle/>
                    <a:p>
                      <a:r>
                        <a:rPr lang="en-US" sz="3200" dirty="0"/>
                        <a:t>Operating Temperature</a:t>
                      </a:r>
                    </a:p>
                  </a:txBody>
                  <a:tcPr anchor="ctr"/>
                </a:tc>
                <a:tc>
                  <a:txBody>
                    <a:bodyPr/>
                    <a:lstStyle/>
                    <a:p>
                      <a:r>
                        <a:rPr lang="en-US" sz="3200" dirty="0"/>
                        <a:t>  17</a:t>
                      </a:r>
                      <a:r>
                        <a:rPr lang="en-US" sz="3200" baseline="30000" dirty="0"/>
                        <a:t>o</a:t>
                      </a:r>
                      <a:r>
                        <a:rPr lang="en-US" sz="3200" dirty="0"/>
                        <a:t>C to 65</a:t>
                      </a:r>
                      <a:r>
                        <a:rPr lang="en-US" sz="3200" baseline="30000" dirty="0"/>
                        <a:t>o</a:t>
                      </a:r>
                      <a:r>
                        <a:rPr lang="en-US" sz="3200" dirty="0"/>
                        <a:t>C</a:t>
                      </a:r>
                    </a:p>
                  </a:txBody>
                  <a:tcPr anchor="ctr"/>
                </a:tc>
                <a:tc>
                  <a:txBody>
                    <a:bodyPr/>
                    <a:lstStyle/>
                    <a:p>
                      <a:r>
                        <a:rPr lang="en-US" sz="3200" dirty="0"/>
                        <a:t>ASHRAE recommendation 17</a:t>
                      </a:r>
                      <a:r>
                        <a:rPr lang="en-US" sz="3200" baseline="30000" dirty="0"/>
                        <a:t>o</a:t>
                      </a:r>
                      <a:r>
                        <a:rPr lang="en-US" sz="3200" dirty="0"/>
                        <a:t>C dew point</a:t>
                      </a:r>
                    </a:p>
                  </a:txBody>
                  <a:tcPr anchor="ct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39906317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53;p13">
            <a:extLst>
              <a:ext uri="{FF2B5EF4-FFF2-40B4-BE49-F238E27FC236}">
                <a16:creationId xmlns:a16="http://schemas.microsoft.com/office/drawing/2014/main" id="{C045A7A2-6BDF-4487-88CE-8D89D094815B}"/>
              </a:ext>
            </a:extLst>
          </p:cNvPr>
          <p:cNvSpPr txBox="1">
            <a:spLocks noGrp="1"/>
          </p:cNvSpPr>
          <p:nvPr>
            <p:ph type="title"/>
          </p:nvPr>
        </p:nvSpPr>
        <p:spPr>
          <a:xfrm>
            <a:off x="1006475" y="730251"/>
            <a:ext cx="21031200" cy="1601400"/>
          </a:xfrm>
          <a:prstGeom prst="rect">
            <a:avLst/>
          </a:prstGeom>
          <a:noFill/>
          <a:ln>
            <a:noFill/>
          </a:ln>
        </p:spPr>
        <p:txBody>
          <a:bodyPr spcFirstLastPara="1" wrap="square" lIns="91425" tIns="45700" rIns="91425" bIns="45700" anchor="ctr" anchorCtr="0">
            <a:noAutofit/>
          </a:bodyPr>
          <a:lstStyle/>
          <a:p>
            <a:pPr marL="0" marR="0" lvl="0" indent="0" algn="l" rtl="0">
              <a:lnSpc>
                <a:spcPct val="90000"/>
              </a:lnSpc>
              <a:spcBef>
                <a:spcPts val="0"/>
              </a:spcBef>
              <a:spcAft>
                <a:spcPts val="0"/>
              </a:spcAft>
              <a:buClr>
                <a:srgbClr val="535353"/>
              </a:buClr>
              <a:buSzPts val="10000"/>
              <a:buFont typeface="Source Sans Pro"/>
              <a:buNone/>
            </a:pPr>
            <a:r>
              <a:rPr lang="en-US" dirty="0"/>
              <a:t>Cooling Fluid - Suppliers</a:t>
            </a:r>
            <a:endParaRPr sz="10000" b="0" i="0" u="none" strike="noStrike" cap="none" dirty="0">
              <a:solidFill>
                <a:srgbClr val="535353"/>
              </a:solidFill>
              <a:latin typeface="Source Sans Pro"/>
              <a:ea typeface="Source Sans Pro"/>
              <a:cs typeface="Source Sans Pro"/>
              <a:sym typeface="Source Sans Pro"/>
            </a:endParaRPr>
          </a:p>
        </p:txBody>
      </p:sp>
      <p:sp>
        <p:nvSpPr>
          <p:cNvPr id="3" name="Google Shape;54;p13">
            <a:extLst>
              <a:ext uri="{FF2B5EF4-FFF2-40B4-BE49-F238E27FC236}">
                <a16:creationId xmlns:a16="http://schemas.microsoft.com/office/drawing/2014/main" id="{2F13AAF0-1920-40C8-B6FD-E14816C83996}"/>
              </a:ext>
            </a:extLst>
          </p:cNvPr>
          <p:cNvSpPr txBox="1"/>
          <p:nvPr/>
        </p:nvSpPr>
        <p:spPr>
          <a:xfrm>
            <a:off x="1206390" y="2331650"/>
            <a:ext cx="18489143" cy="9397287"/>
          </a:xfrm>
          <a:prstGeom prst="rect">
            <a:avLst/>
          </a:prstGeom>
          <a:noFill/>
          <a:ln>
            <a:noFill/>
          </a:ln>
        </p:spPr>
        <p:txBody>
          <a:bodyPr spcFirstLastPara="1" wrap="square" lIns="91425" tIns="45700" rIns="91425" bIns="45700" anchor="t" anchorCtr="0">
            <a:noAutofit/>
          </a:bodyPr>
          <a:lstStyle/>
          <a:p>
            <a:pPr lvl="0">
              <a:buClr>
                <a:srgbClr val="5F6061"/>
              </a:buClr>
              <a:buSzPts val="3600"/>
            </a:pPr>
            <a:r>
              <a:rPr lang="en-US" sz="5400" dirty="0">
                <a:solidFill>
                  <a:schemeClr val="tx2">
                    <a:lumMod val="50000"/>
                  </a:schemeClr>
                </a:solidFill>
                <a:latin typeface="Source Sans Pro"/>
                <a:ea typeface="Source Sans Pro"/>
                <a:cs typeface="Source Sans Pro"/>
                <a:sym typeface="Source Sans Pro"/>
              </a:rPr>
              <a:t>Intel has worked with multiple fluid vendors and test houses to have confidence that corrosion will not be a concern over a reasonable product life cycle</a:t>
            </a:r>
          </a:p>
          <a:p>
            <a:pPr marL="571500" lvl="0" indent="-571500">
              <a:spcBef>
                <a:spcPts val="2400"/>
              </a:spcBef>
              <a:buClr>
                <a:srgbClr val="5F6061"/>
              </a:buClr>
              <a:buSzPts val="3600"/>
              <a:buFont typeface="Arial" panose="020B0604020202020204" pitchFamily="34" charset="0"/>
              <a:buChar char="•"/>
            </a:pPr>
            <a:endParaRPr lang="en-US" sz="4400" dirty="0">
              <a:solidFill>
                <a:schemeClr val="tx2">
                  <a:lumMod val="50000"/>
                </a:schemeClr>
              </a:solidFill>
              <a:latin typeface="Source Sans Pro"/>
              <a:ea typeface="Source Sans Pro"/>
              <a:cs typeface="Source Sans Pro"/>
              <a:sym typeface="Source Sans Pro"/>
            </a:endParaRPr>
          </a:p>
          <a:p>
            <a:pPr marL="571500" lvl="0" indent="-571500">
              <a:spcBef>
                <a:spcPts val="2400"/>
              </a:spcBef>
              <a:buClr>
                <a:srgbClr val="5F6061"/>
              </a:buClr>
              <a:buSzPts val="3600"/>
              <a:buFont typeface="Arial" panose="020B0604020202020204" pitchFamily="34" charset="0"/>
              <a:buChar char="•"/>
            </a:pPr>
            <a:endParaRPr lang="en-US" sz="4400" dirty="0">
              <a:solidFill>
                <a:schemeClr val="tx2">
                  <a:lumMod val="50000"/>
                </a:schemeClr>
              </a:solidFill>
              <a:latin typeface="Source Sans Pro"/>
              <a:ea typeface="Source Sans Pro"/>
              <a:cs typeface="Source Sans Pro"/>
              <a:sym typeface="Source Sans Pro"/>
            </a:endParaRPr>
          </a:p>
          <a:p>
            <a:pPr marL="571500" lvl="0" indent="-571500">
              <a:spcBef>
                <a:spcPts val="2400"/>
              </a:spcBef>
              <a:buClr>
                <a:srgbClr val="5F6061"/>
              </a:buClr>
              <a:buSzPts val="3600"/>
              <a:buFont typeface="Arial" panose="020B0604020202020204" pitchFamily="34" charset="0"/>
              <a:buChar char="•"/>
            </a:pPr>
            <a:endParaRPr lang="en-US" sz="4400" dirty="0">
              <a:solidFill>
                <a:schemeClr val="tx2">
                  <a:lumMod val="50000"/>
                </a:schemeClr>
              </a:solidFill>
              <a:latin typeface="Source Sans Pro"/>
              <a:ea typeface="Source Sans Pro"/>
              <a:cs typeface="Source Sans Pro"/>
              <a:sym typeface="Source Sans Pro"/>
            </a:endParaRPr>
          </a:p>
          <a:p>
            <a:pPr marL="571500" lvl="0" indent="-571500">
              <a:spcBef>
                <a:spcPts val="2400"/>
              </a:spcBef>
              <a:buClr>
                <a:srgbClr val="5F6061"/>
              </a:buClr>
              <a:buSzPts val="3600"/>
              <a:buFont typeface="Arial" panose="020B0604020202020204" pitchFamily="34" charset="0"/>
              <a:buChar char="•"/>
            </a:pPr>
            <a:endParaRPr lang="en-US" sz="4400" dirty="0">
              <a:solidFill>
                <a:schemeClr val="tx2">
                  <a:lumMod val="50000"/>
                </a:schemeClr>
              </a:solidFill>
              <a:latin typeface="Source Sans Pro"/>
              <a:ea typeface="Source Sans Pro"/>
              <a:cs typeface="Source Sans Pro"/>
              <a:sym typeface="Source Sans Pro"/>
            </a:endParaRPr>
          </a:p>
          <a:p>
            <a:pPr marL="571500" lvl="0" indent="-571500">
              <a:spcBef>
                <a:spcPts val="2400"/>
              </a:spcBef>
              <a:buClr>
                <a:srgbClr val="5F6061"/>
              </a:buClr>
              <a:buSzPts val="3600"/>
              <a:buFont typeface="Arial" panose="020B0604020202020204" pitchFamily="34" charset="0"/>
              <a:buChar char="•"/>
            </a:pPr>
            <a:r>
              <a:rPr lang="en-US" sz="4400" dirty="0">
                <a:solidFill>
                  <a:schemeClr val="tx2">
                    <a:lumMod val="50000"/>
                  </a:schemeClr>
                </a:solidFill>
                <a:latin typeface="Source Sans Pro"/>
                <a:ea typeface="Source Sans Pro"/>
                <a:cs typeface="Source Sans Pro"/>
                <a:sym typeface="Source Sans Pro"/>
              </a:rPr>
              <a:t>Both PG 25 &amp; both PG 55 fluids offered in 47 countries globally</a:t>
            </a:r>
          </a:p>
          <a:p>
            <a:pPr marL="571500" lvl="0" indent="-571500">
              <a:spcBef>
                <a:spcPts val="2400"/>
              </a:spcBef>
              <a:buClr>
                <a:srgbClr val="5F6061"/>
              </a:buClr>
              <a:buSzPts val="3600"/>
              <a:buFont typeface="Arial" panose="020B0604020202020204" pitchFamily="34" charset="0"/>
              <a:buChar char="•"/>
            </a:pPr>
            <a:r>
              <a:rPr lang="en-US" sz="4400" dirty="0">
                <a:solidFill>
                  <a:schemeClr val="tx2">
                    <a:lumMod val="50000"/>
                  </a:schemeClr>
                </a:solidFill>
                <a:latin typeface="Source Sans Pro"/>
                <a:ea typeface="Source Sans Pro"/>
                <a:cs typeface="Source Sans Pro"/>
                <a:sym typeface="Source Sans Pro"/>
              </a:rPr>
              <a:t>Fluids are </a:t>
            </a:r>
            <a:r>
              <a:rPr lang="en-US" sz="4400" dirty="0">
                <a:solidFill>
                  <a:schemeClr val="tx1"/>
                </a:solidFill>
                <a:latin typeface="Source Sans Pro"/>
                <a:ea typeface="Source Sans Pro"/>
                <a:cs typeface="Source Sans Pro"/>
                <a:sym typeface="Source Sans Pro"/>
              </a:rPr>
              <a:t>NOT</a:t>
            </a:r>
            <a:r>
              <a:rPr lang="en-US" sz="4400" dirty="0">
                <a:solidFill>
                  <a:schemeClr val="tx2">
                    <a:lumMod val="50000"/>
                  </a:schemeClr>
                </a:solidFill>
                <a:latin typeface="Source Sans Pro"/>
                <a:ea typeface="Source Sans Pro"/>
                <a:cs typeface="Source Sans Pro"/>
                <a:sym typeface="Source Sans Pro"/>
              </a:rPr>
              <a:t> interchangeable</a:t>
            </a:r>
          </a:p>
          <a:p>
            <a:pPr marL="571500" lvl="0" indent="-571500">
              <a:spcBef>
                <a:spcPts val="2400"/>
              </a:spcBef>
              <a:buClr>
                <a:srgbClr val="5F6061"/>
              </a:buClr>
              <a:buSzPts val="3600"/>
              <a:buFont typeface="Arial" panose="020B0604020202020204" pitchFamily="34" charset="0"/>
              <a:buChar char="•"/>
            </a:pPr>
            <a:r>
              <a:rPr lang="en-US" sz="4400" b="0" i="0" u="none" strike="noStrike" cap="none" dirty="0">
                <a:solidFill>
                  <a:schemeClr val="tx2">
                    <a:lumMod val="50000"/>
                  </a:schemeClr>
                </a:solidFill>
                <a:latin typeface="Source Sans Pro"/>
                <a:ea typeface="Source Sans Pro"/>
                <a:cs typeface="Source Sans Pro"/>
                <a:sym typeface="Source Sans Pro"/>
              </a:rPr>
              <a:t>Documented wetted materials compatibility</a:t>
            </a:r>
          </a:p>
        </p:txBody>
      </p:sp>
      <p:graphicFrame>
        <p:nvGraphicFramePr>
          <p:cNvPr id="5" name="Table 4"/>
          <p:cNvGraphicFramePr>
            <a:graphicFrameLocks noGrp="1"/>
          </p:cNvGraphicFramePr>
          <p:nvPr/>
        </p:nvGraphicFramePr>
        <p:xfrm>
          <a:off x="2066680" y="4983808"/>
          <a:ext cx="16256001" cy="3631563"/>
        </p:xfrm>
        <a:graphic>
          <a:graphicData uri="http://schemas.openxmlformats.org/drawingml/2006/table">
            <a:tbl>
              <a:tblPr firstRow="1" bandRow="1">
                <a:tableStyleId>{5C22544A-7EE6-4342-B048-85BDC9FD1C3A}</a:tableStyleId>
              </a:tblPr>
              <a:tblGrid>
                <a:gridCol w="5418667">
                  <a:extLst>
                    <a:ext uri="{9D8B030D-6E8A-4147-A177-3AD203B41FA5}">
                      <a16:colId xmlns:a16="http://schemas.microsoft.com/office/drawing/2014/main" val="20000"/>
                    </a:ext>
                  </a:extLst>
                </a:gridCol>
                <a:gridCol w="5418667">
                  <a:extLst>
                    <a:ext uri="{9D8B030D-6E8A-4147-A177-3AD203B41FA5}">
                      <a16:colId xmlns:a16="http://schemas.microsoft.com/office/drawing/2014/main" val="20001"/>
                    </a:ext>
                  </a:extLst>
                </a:gridCol>
                <a:gridCol w="5418667">
                  <a:extLst>
                    <a:ext uri="{9D8B030D-6E8A-4147-A177-3AD203B41FA5}">
                      <a16:colId xmlns:a16="http://schemas.microsoft.com/office/drawing/2014/main" val="20002"/>
                    </a:ext>
                  </a:extLst>
                </a:gridCol>
              </a:tblGrid>
              <a:tr h="956521">
                <a:tc>
                  <a:txBody>
                    <a:bodyPr/>
                    <a:lstStyle/>
                    <a:p>
                      <a:r>
                        <a:rPr lang="en-US" sz="4400" dirty="0">
                          <a:latin typeface="Source Sans Pro" panose="020B0604020202020204" charset="0"/>
                        </a:rPr>
                        <a:t>Cooling Fluids</a:t>
                      </a:r>
                    </a:p>
                  </a:txBody>
                  <a:tcPr/>
                </a:tc>
                <a:tc>
                  <a:txBody>
                    <a:bodyPr/>
                    <a:lstStyle/>
                    <a:p>
                      <a:r>
                        <a:rPr lang="en-US" sz="4400" dirty="0">
                          <a:latin typeface="Source Sans Pro" panose="020B0604020202020204" charset="0"/>
                        </a:rPr>
                        <a:t>Operational</a:t>
                      </a:r>
                    </a:p>
                  </a:txBody>
                  <a:tcPr/>
                </a:tc>
                <a:tc>
                  <a:txBody>
                    <a:bodyPr/>
                    <a:lstStyle/>
                    <a:p>
                      <a:r>
                        <a:rPr lang="en-US" sz="4400" dirty="0">
                          <a:latin typeface="Source Sans Pro" panose="020B0604020202020204" charset="0"/>
                        </a:rPr>
                        <a:t>Storage/Shipping</a:t>
                      </a:r>
                    </a:p>
                  </a:txBody>
                  <a:tcPr/>
                </a:tc>
                <a:extLst>
                  <a:ext uri="{0D108BD9-81ED-4DB2-BD59-A6C34878D82A}">
                    <a16:rowId xmlns:a16="http://schemas.microsoft.com/office/drawing/2014/main" val="10000"/>
                  </a:ext>
                </a:extLst>
              </a:tr>
              <a:tr h="495640">
                <a:tc>
                  <a:txBody>
                    <a:bodyPr/>
                    <a:lstStyle/>
                    <a:p>
                      <a:r>
                        <a:rPr lang="en-US" sz="4400" b="1" dirty="0">
                          <a:latin typeface="Source Sans Pro" panose="020B0604020202020204" charset="0"/>
                        </a:rPr>
                        <a:t>Fluid Suppliers</a:t>
                      </a:r>
                    </a:p>
                  </a:txBody>
                  <a:tcPr anchor="ct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4400" b="1" dirty="0">
                          <a:solidFill>
                            <a:schemeClr val="tx1"/>
                          </a:solidFill>
                          <a:latin typeface="Source Sans Pro" panose="020B0604020202020204" charset="0"/>
                        </a:rPr>
                        <a:t>Fluid Names (PG 25)</a:t>
                      </a:r>
                    </a:p>
                  </a:txBody>
                  <a:tcPr anchor="ct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4400" b="1" dirty="0">
                          <a:solidFill>
                            <a:schemeClr val="tx1"/>
                          </a:solidFill>
                          <a:latin typeface="Source Sans Pro" panose="020B0604020202020204" charset="0"/>
                        </a:rPr>
                        <a:t>Fluid Names (PG 55)</a:t>
                      </a:r>
                    </a:p>
                  </a:txBody>
                  <a:tcPr anchor="ctr"/>
                </a:tc>
                <a:extLst>
                  <a:ext uri="{0D108BD9-81ED-4DB2-BD59-A6C34878D82A}">
                    <a16:rowId xmlns:a16="http://schemas.microsoft.com/office/drawing/2014/main" val="10001"/>
                  </a:ext>
                </a:extLst>
              </a:tr>
              <a:tr h="956521">
                <a:tc>
                  <a:txBody>
                    <a:bodyPr/>
                    <a:lstStyle/>
                    <a:p>
                      <a:r>
                        <a:rPr lang="en-US" sz="4400" dirty="0">
                          <a:solidFill>
                            <a:schemeClr val="tx1"/>
                          </a:solidFill>
                          <a:latin typeface="Source Sans Pro" panose="020B0604020202020204" charset="0"/>
                        </a:rPr>
                        <a:t>DOW</a:t>
                      </a:r>
                    </a:p>
                  </a:txBody>
                  <a:tcPr anchor="ctr"/>
                </a:tc>
                <a:tc>
                  <a:txBody>
                    <a:bodyPr/>
                    <a:lstStyle/>
                    <a:p>
                      <a:r>
                        <a:rPr lang="en-US" sz="4400" dirty="0">
                          <a:solidFill>
                            <a:schemeClr val="tx1"/>
                          </a:solidFill>
                          <a:latin typeface="Source Sans Pro"/>
                          <a:ea typeface="Source Sans Pro"/>
                          <a:cs typeface="Source Sans Pro"/>
                          <a:sym typeface="Source Sans Pro"/>
                        </a:rPr>
                        <a:t>DOWFROST® LC-25 </a:t>
                      </a:r>
                      <a:endParaRPr lang="en-US" sz="4400" dirty="0">
                        <a:solidFill>
                          <a:schemeClr val="tx1"/>
                        </a:solidFill>
                        <a:latin typeface="Source Sans Pro" panose="020B0604020202020204" charset="0"/>
                      </a:endParaRPr>
                    </a:p>
                  </a:txBody>
                  <a:tcPr anchor="ct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4400" dirty="0">
                          <a:solidFill>
                            <a:schemeClr val="tx1"/>
                          </a:solidFill>
                          <a:latin typeface="Source Sans Pro"/>
                          <a:ea typeface="Source Sans Pro"/>
                          <a:cs typeface="Source Sans Pro"/>
                          <a:sym typeface="Source Sans Pro"/>
                        </a:rPr>
                        <a:t>DOWFROST® LC-55 </a:t>
                      </a:r>
                      <a:endParaRPr lang="en-US" sz="4400" dirty="0">
                        <a:solidFill>
                          <a:schemeClr val="tx1"/>
                        </a:solidFill>
                        <a:latin typeface="Source Sans Pro" panose="020B0604020202020204" charset="0"/>
                      </a:endParaRPr>
                    </a:p>
                  </a:txBody>
                  <a:tcPr anchor="ctr"/>
                </a:tc>
                <a:extLst>
                  <a:ext uri="{0D108BD9-81ED-4DB2-BD59-A6C34878D82A}">
                    <a16:rowId xmlns:a16="http://schemas.microsoft.com/office/drawing/2014/main" val="10002"/>
                  </a:ext>
                </a:extLst>
              </a:tr>
              <a:tr h="956521">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4400" dirty="0">
                          <a:latin typeface="Source Sans Pro" panose="020B0604020202020204" charset="0"/>
                        </a:rPr>
                        <a:t>Huntsman Chemical</a:t>
                      </a:r>
                    </a:p>
                  </a:txBody>
                  <a:tcPr anchor="ct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4400" dirty="0">
                          <a:solidFill>
                            <a:schemeClr val="tx1"/>
                          </a:solidFill>
                          <a:latin typeface="Source Sans Pro"/>
                          <a:ea typeface="Source Sans Pro"/>
                          <a:cs typeface="Source Sans Pro"/>
                          <a:sym typeface="Source Sans Pro"/>
                        </a:rPr>
                        <a:t>JEFFCOOL® ISF-25</a:t>
                      </a:r>
                      <a:endParaRPr lang="en-US" sz="4400" dirty="0">
                        <a:solidFill>
                          <a:schemeClr val="tx1"/>
                        </a:solidFill>
                        <a:latin typeface="Source Sans Pro" panose="020B0604020202020204" charset="0"/>
                      </a:endParaRPr>
                    </a:p>
                  </a:txBody>
                  <a:tcPr anchor="ct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4400" dirty="0">
                          <a:solidFill>
                            <a:schemeClr val="tx1"/>
                          </a:solidFill>
                          <a:latin typeface="Source Sans Pro"/>
                          <a:ea typeface="Source Sans Pro"/>
                          <a:cs typeface="Source Sans Pro"/>
                          <a:sym typeface="Source Sans Pro"/>
                        </a:rPr>
                        <a:t>JEFFCOOL® ISF-55</a:t>
                      </a:r>
                      <a:endParaRPr lang="en-US" sz="4400" dirty="0">
                        <a:solidFill>
                          <a:schemeClr val="tx1"/>
                        </a:solidFill>
                        <a:latin typeface="Source Sans Pro" panose="020B0604020202020204" charset="0"/>
                      </a:endParaRPr>
                    </a:p>
                  </a:txBody>
                  <a:tcPr anchor="ct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8659107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53;p13">
            <a:extLst>
              <a:ext uri="{FF2B5EF4-FFF2-40B4-BE49-F238E27FC236}">
                <a16:creationId xmlns:a16="http://schemas.microsoft.com/office/drawing/2014/main" id="{C045A7A2-6BDF-4487-88CE-8D89D094815B}"/>
              </a:ext>
            </a:extLst>
          </p:cNvPr>
          <p:cNvSpPr txBox="1">
            <a:spLocks noGrp="1"/>
          </p:cNvSpPr>
          <p:nvPr>
            <p:ph type="title"/>
          </p:nvPr>
        </p:nvSpPr>
        <p:spPr>
          <a:xfrm>
            <a:off x="1006475" y="730251"/>
            <a:ext cx="21031200" cy="1601400"/>
          </a:xfrm>
          <a:prstGeom prst="rect">
            <a:avLst/>
          </a:prstGeom>
          <a:noFill/>
          <a:ln>
            <a:noFill/>
          </a:ln>
        </p:spPr>
        <p:txBody>
          <a:bodyPr spcFirstLastPara="1" wrap="square" lIns="91425" tIns="45700" rIns="91425" bIns="45700" anchor="ctr" anchorCtr="0">
            <a:noAutofit/>
          </a:bodyPr>
          <a:lstStyle/>
          <a:p>
            <a:pPr marL="0" marR="0" lvl="0" indent="0" algn="l" rtl="0">
              <a:lnSpc>
                <a:spcPct val="90000"/>
              </a:lnSpc>
              <a:spcBef>
                <a:spcPts val="0"/>
              </a:spcBef>
              <a:spcAft>
                <a:spcPts val="0"/>
              </a:spcAft>
              <a:buClr>
                <a:srgbClr val="535353"/>
              </a:buClr>
              <a:buSzPts val="10000"/>
              <a:buFont typeface="Source Sans Pro"/>
              <a:buNone/>
            </a:pPr>
            <a:r>
              <a:rPr lang="en-US" dirty="0"/>
              <a:t>Cooling Fluid – Wetted Materials</a:t>
            </a:r>
            <a:endParaRPr sz="10000" b="0" i="0" u="none" strike="noStrike" cap="none" dirty="0">
              <a:solidFill>
                <a:srgbClr val="535353"/>
              </a:solidFill>
              <a:latin typeface="Source Sans Pro"/>
              <a:ea typeface="Source Sans Pro"/>
              <a:cs typeface="Source Sans Pro"/>
              <a:sym typeface="Source Sans Pro"/>
            </a:endParaRPr>
          </a:p>
        </p:txBody>
      </p:sp>
      <p:sp>
        <p:nvSpPr>
          <p:cNvPr id="3" name="Google Shape;54;p13">
            <a:extLst>
              <a:ext uri="{FF2B5EF4-FFF2-40B4-BE49-F238E27FC236}">
                <a16:creationId xmlns:a16="http://schemas.microsoft.com/office/drawing/2014/main" id="{2F13AAF0-1920-40C8-B6FD-E14816C83996}"/>
              </a:ext>
            </a:extLst>
          </p:cNvPr>
          <p:cNvSpPr txBox="1"/>
          <p:nvPr/>
        </p:nvSpPr>
        <p:spPr>
          <a:xfrm>
            <a:off x="1158039" y="2122101"/>
            <a:ext cx="19819621" cy="5296956"/>
          </a:xfrm>
          <a:prstGeom prst="rect">
            <a:avLst/>
          </a:prstGeom>
          <a:noFill/>
          <a:ln>
            <a:noFill/>
          </a:ln>
        </p:spPr>
        <p:txBody>
          <a:bodyPr spcFirstLastPara="1" wrap="square" lIns="91425" tIns="45700" rIns="91425" bIns="45700" anchor="t" anchorCtr="0">
            <a:noAutofit/>
          </a:bodyPr>
          <a:lstStyle/>
          <a:p>
            <a:pPr lvl="0">
              <a:spcBef>
                <a:spcPts val="1200"/>
              </a:spcBef>
              <a:buClr>
                <a:srgbClr val="5F6061"/>
              </a:buClr>
              <a:buSzPts val="3600"/>
            </a:pPr>
            <a:r>
              <a:rPr lang="en-US" sz="5400" dirty="0">
                <a:solidFill>
                  <a:srgbClr val="5F6061"/>
                </a:solidFill>
                <a:latin typeface="Source Sans Pro"/>
                <a:ea typeface="Source Sans Pro"/>
                <a:cs typeface="Source Sans Pro"/>
                <a:sym typeface="Source Sans Pro"/>
              </a:rPr>
              <a:t>Wetted Materials in TCS loop compatible with the PG 25/55 fluids</a:t>
            </a:r>
          </a:p>
          <a:p>
            <a:pPr lvl="0">
              <a:spcBef>
                <a:spcPts val="1200"/>
              </a:spcBef>
              <a:buClr>
                <a:srgbClr val="5F6061"/>
              </a:buClr>
              <a:buSzPts val="3600"/>
            </a:pPr>
            <a:endParaRPr lang="en-US" sz="5400" dirty="0">
              <a:solidFill>
                <a:srgbClr val="5F6061"/>
              </a:solidFill>
              <a:latin typeface="Source Sans Pro"/>
              <a:ea typeface="Source Sans Pro"/>
              <a:cs typeface="Source Sans Pro"/>
              <a:sym typeface="Source Sans Pro"/>
            </a:endParaRPr>
          </a:p>
          <a:p>
            <a:pPr lvl="0">
              <a:spcBef>
                <a:spcPts val="1200"/>
              </a:spcBef>
              <a:buClr>
                <a:srgbClr val="5F6061"/>
              </a:buClr>
              <a:buSzPts val="3600"/>
            </a:pPr>
            <a:r>
              <a:rPr lang="en-US" sz="5400" dirty="0">
                <a:solidFill>
                  <a:srgbClr val="5F6061"/>
                </a:solidFill>
                <a:latin typeface="Source Sans Pro"/>
                <a:ea typeface="Source Sans Pro"/>
                <a:cs typeface="Source Sans Pro"/>
                <a:sym typeface="Source Sans Pro"/>
              </a:rPr>
              <a:t> </a:t>
            </a:r>
          </a:p>
          <a:p>
            <a:pPr lvl="0">
              <a:spcBef>
                <a:spcPts val="1200"/>
              </a:spcBef>
              <a:buClr>
                <a:srgbClr val="5F6061"/>
              </a:buClr>
              <a:buSzPts val="3600"/>
            </a:pPr>
            <a:r>
              <a:rPr lang="en-US" sz="5400" dirty="0">
                <a:solidFill>
                  <a:srgbClr val="5F6061"/>
                </a:solidFill>
                <a:latin typeface="Source Sans Pro"/>
                <a:ea typeface="Source Sans Pro"/>
                <a:cs typeface="Source Sans Pro"/>
                <a:sym typeface="Source Sans Pro"/>
              </a:rPr>
              <a:t>   </a:t>
            </a:r>
            <a:endParaRPr lang="en-US" sz="5400" b="0" i="0" u="none" strike="noStrike" cap="none" dirty="0">
              <a:solidFill>
                <a:srgbClr val="5F6061"/>
              </a:solidFill>
              <a:latin typeface="Source Sans Pro"/>
              <a:ea typeface="Source Sans Pro"/>
              <a:cs typeface="Source Sans Pro"/>
              <a:sym typeface="Source Sans Pro"/>
            </a:endParaRPr>
          </a:p>
        </p:txBody>
      </p:sp>
      <p:graphicFrame>
        <p:nvGraphicFramePr>
          <p:cNvPr id="9" name="Table 8"/>
          <p:cNvGraphicFramePr>
            <a:graphicFrameLocks noGrp="1"/>
          </p:cNvGraphicFramePr>
          <p:nvPr/>
        </p:nvGraphicFramePr>
        <p:xfrm>
          <a:off x="8758722" y="3274289"/>
          <a:ext cx="10514714" cy="7553189"/>
        </p:xfrm>
        <a:graphic>
          <a:graphicData uri="http://schemas.openxmlformats.org/drawingml/2006/table">
            <a:tbl>
              <a:tblPr firstRow="1" firstCol="1" bandRow="1"/>
              <a:tblGrid>
                <a:gridCol w="10514714">
                  <a:extLst>
                    <a:ext uri="{9D8B030D-6E8A-4147-A177-3AD203B41FA5}">
                      <a16:colId xmlns:a16="http://schemas.microsoft.com/office/drawing/2014/main" val="20000"/>
                    </a:ext>
                  </a:extLst>
                </a:gridCol>
              </a:tblGrid>
              <a:tr h="498444">
                <a:tc>
                  <a:txBody>
                    <a:bodyPr/>
                    <a:lstStyle>
                      <a:lvl1pPr marR="0" algn="l" rtl="0">
                        <a:lnSpc>
                          <a:spcPct val="100000"/>
                        </a:lnSpc>
                        <a:spcBef>
                          <a:spcPts val="0"/>
                        </a:spcBef>
                        <a:spcAft>
                          <a:spcPts val="0"/>
                        </a:spcAft>
                        <a:buClr>
                          <a:srgbClr val="000000"/>
                        </a:buClr>
                        <a:buFont typeface="Arial"/>
                        <a:defRPr sz="1400" b="1" i="0" u="none" strike="noStrike" cap="none">
                          <a:solidFill>
                            <a:schemeClr val="lt1"/>
                          </a:solidFill>
                          <a:latin typeface="Intel Clear"/>
                          <a:sym typeface="Arial"/>
                        </a:defRPr>
                      </a:lvl1pPr>
                      <a:lvl2pPr marR="0" algn="l" rtl="0">
                        <a:lnSpc>
                          <a:spcPct val="100000"/>
                        </a:lnSpc>
                        <a:spcBef>
                          <a:spcPts val="0"/>
                        </a:spcBef>
                        <a:spcAft>
                          <a:spcPts val="0"/>
                        </a:spcAft>
                        <a:buClr>
                          <a:srgbClr val="000000"/>
                        </a:buClr>
                        <a:buFont typeface="Arial"/>
                        <a:defRPr sz="1400" b="1" i="0" u="none" strike="noStrike" cap="none">
                          <a:solidFill>
                            <a:schemeClr val="lt1"/>
                          </a:solidFill>
                          <a:latin typeface="Intel Clear"/>
                          <a:sym typeface="Arial"/>
                        </a:defRPr>
                      </a:lvl2pPr>
                      <a:lvl3pPr marR="0" algn="l" rtl="0">
                        <a:lnSpc>
                          <a:spcPct val="100000"/>
                        </a:lnSpc>
                        <a:spcBef>
                          <a:spcPts val="0"/>
                        </a:spcBef>
                        <a:spcAft>
                          <a:spcPts val="0"/>
                        </a:spcAft>
                        <a:buClr>
                          <a:srgbClr val="000000"/>
                        </a:buClr>
                        <a:buFont typeface="Arial"/>
                        <a:defRPr sz="1400" b="1" i="0" u="none" strike="noStrike" cap="none">
                          <a:solidFill>
                            <a:schemeClr val="lt1"/>
                          </a:solidFill>
                          <a:latin typeface="Intel Clear"/>
                          <a:sym typeface="Arial"/>
                        </a:defRPr>
                      </a:lvl3pPr>
                      <a:lvl4pPr marR="0" algn="l" rtl="0">
                        <a:lnSpc>
                          <a:spcPct val="100000"/>
                        </a:lnSpc>
                        <a:spcBef>
                          <a:spcPts val="0"/>
                        </a:spcBef>
                        <a:spcAft>
                          <a:spcPts val="0"/>
                        </a:spcAft>
                        <a:buClr>
                          <a:srgbClr val="000000"/>
                        </a:buClr>
                        <a:buFont typeface="Arial"/>
                        <a:defRPr sz="1400" b="1" i="0" u="none" strike="noStrike" cap="none">
                          <a:solidFill>
                            <a:schemeClr val="lt1"/>
                          </a:solidFill>
                          <a:latin typeface="Intel Clear"/>
                          <a:sym typeface="Arial"/>
                        </a:defRPr>
                      </a:lvl4pPr>
                      <a:lvl5pPr marR="0" algn="l" rtl="0">
                        <a:lnSpc>
                          <a:spcPct val="100000"/>
                        </a:lnSpc>
                        <a:spcBef>
                          <a:spcPts val="0"/>
                        </a:spcBef>
                        <a:spcAft>
                          <a:spcPts val="0"/>
                        </a:spcAft>
                        <a:buClr>
                          <a:srgbClr val="000000"/>
                        </a:buClr>
                        <a:buFont typeface="Arial"/>
                        <a:defRPr sz="1400" b="1" i="0" u="none" strike="noStrike" cap="none">
                          <a:solidFill>
                            <a:schemeClr val="lt1"/>
                          </a:solidFill>
                          <a:latin typeface="Intel Clear"/>
                          <a:sym typeface="Arial"/>
                        </a:defRPr>
                      </a:lvl5pPr>
                      <a:lvl6pPr marR="0" algn="l" rtl="0">
                        <a:lnSpc>
                          <a:spcPct val="100000"/>
                        </a:lnSpc>
                        <a:spcBef>
                          <a:spcPts val="0"/>
                        </a:spcBef>
                        <a:spcAft>
                          <a:spcPts val="0"/>
                        </a:spcAft>
                        <a:buClr>
                          <a:srgbClr val="000000"/>
                        </a:buClr>
                        <a:buFont typeface="Arial"/>
                        <a:defRPr sz="1400" b="1" i="0" u="none" strike="noStrike" cap="none">
                          <a:solidFill>
                            <a:schemeClr val="lt1"/>
                          </a:solidFill>
                          <a:latin typeface="Intel Clear"/>
                          <a:sym typeface="Arial"/>
                        </a:defRPr>
                      </a:lvl6pPr>
                      <a:lvl7pPr marR="0" algn="l" rtl="0">
                        <a:lnSpc>
                          <a:spcPct val="100000"/>
                        </a:lnSpc>
                        <a:spcBef>
                          <a:spcPts val="0"/>
                        </a:spcBef>
                        <a:spcAft>
                          <a:spcPts val="0"/>
                        </a:spcAft>
                        <a:buClr>
                          <a:srgbClr val="000000"/>
                        </a:buClr>
                        <a:buFont typeface="Arial"/>
                        <a:defRPr sz="1400" b="1" i="0" u="none" strike="noStrike" cap="none">
                          <a:solidFill>
                            <a:schemeClr val="lt1"/>
                          </a:solidFill>
                          <a:latin typeface="Intel Clear"/>
                          <a:sym typeface="Arial"/>
                        </a:defRPr>
                      </a:lvl7pPr>
                      <a:lvl8pPr marR="0" algn="l" rtl="0">
                        <a:lnSpc>
                          <a:spcPct val="100000"/>
                        </a:lnSpc>
                        <a:spcBef>
                          <a:spcPts val="0"/>
                        </a:spcBef>
                        <a:spcAft>
                          <a:spcPts val="0"/>
                        </a:spcAft>
                        <a:buClr>
                          <a:srgbClr val="000000"/>
                        </a:buClr>
                        <a:buFont typeface="Arial"/>
                        <a:defRPr sz="1400" b="1" i="0" u="none" strike="noStrike" cap="none">
                          <a:solidFill>
                            <a:schemeClr val="lt1"/>
                          </a:solidFill>
                          <a:latin typeface="Intel Clear"/>
                          <a:sym typeface="Arial"/>
                        </a:defRPr>
                      </a:lvl8pPr>
                      <a:lvl9pPr marR="0" algn="l" rtl="0">
                        <a:lnSpc>
                          <a:spcPct val="100000"/>
                        </a:lnSpc>
                        <a:spcBef>
                          <a:spcPts val="0"/>
                        </a:spcBef>
                        <a:spcAft>
                          <a:spcPts val="0"/>
                        </a:spcAft>
                        <a:buClr>
                          <a:srgbClr val="000000"/>
                        </a:buClr>
                        <a:buFont typeface="Arial"/>
                        <a:defRPr sz="1400" b="1" i="0" u="none" strike="noStrike" cap="none">
                          <a:solidFill>
                            <a:schemeClr val="lt1"/>
                          </a:solidFill>
                          <a:latin typeface="Intel Clear"/>
                          <a:sym typeface="Arial"/>
                        </a:defRPr>
                      </a:lvl9pPr>
                    </a:lstStyle>
                    <a:p>
                      <a:pPr marL="0" marR="0" algn="ctr">
                        <a:lnSpc>
                          <a:spcPct val="107000"/>
                        </a:lnSpc>
                        <a:spcBef>
                          <a:spcPts val="0"/>
                        </a:spcBef>
                        <a:spcAft>
                          <a:spcPts val="0"/>
                        </a:spcAft>
                      </a:pPr>
                      <a:r>
                        <a:rPr lang="en-US" sz="3200" dirty="0">
                          <a:effectLst/>
                          <a:latin typeface="Calibri" panose="020F0502020204030204" pitchFamily="34" charset="0"/>
                          <a:ea typeface="Calibri" panose="020F0502020204030204" pitchFamily="34" charset="0"/>
                          <a:cs typeface="Times New Roman" panose="02020603050405020304" pitchFamily="18" charset="0"/>
                        </a:rPr>
                        <a:t>Wetted Materials</a:t>
                      </a:r>
                    </a:p>
                  </a:txBody>
                  <a:tcPr marL="34291" marR="34291" marT="0" marB="0" anchor="ctr">
                    <a:lnL w="12700" cmpd="sng">
                      <a:solidFill>
                        <a:srgbClr val="0071C5"/>
                      </a:solidFill>
                    </a:lnL>
                    <a:lnR w="12700" cmpd="sng">
                      <a:solidFill>
                        <a:srgbClr val="0071C5"/>
                      </a:solidFill>
                    </a:lnR>
                    <a:lnT w="12700" cmpd="sng">
                      <a:solidFill>
                        <a:srgbClr val="0071C5"/>
                      </a:solidFill>
                    </a:lnT>
                    <a:lnB w="12700" cmpd="sng">
                      <a:solidFill>
                        <a:srgbClr val="0071C5"/>
                      </a:solidFill>
                    </a:lnB>
                    <a:lnTlToBr w="12700" cmpd="sng">
                      <a:noFill/>
                      <a:prstDash val="solid"/>
                    </a:lnTlToBr>
                    <a:lnBlToTr w="12700" cmpd="sng">
                      <a:noFill/>
                      <a:prstDash val="solid"/>
                    </a:lnBlToTr>
                    <a:solidFill>
                      <a:srgbClr val="0071C5"/>
                    </a:solidFill>
                  </a:tcPr>
                </a:tc>
                <a:extLst>
                  <a:ext uri="{0D108BD9-81ED-4DB2-BD59-A6C34878D82A}">
                    <a16:rowId xmlns:a16="http://schemas.microsoft.com/office/drawing/2014/main" val="10000"/>
                  </a:ext>
                </a:extLst>
              </a:tr>
              <a:tr h="570552">
                <a:tc>
                  <a:txBody>
                    <a:bodyPr/>
                    <a:lstStyle>
                      <a:lvl1pPr marR="0" algn="l" rtl="0">
                        <a:lnSpc>
                          <a:spcPct val="100000"/>
                        </a:lnSpc>
                        <a:spcBef>
                          <a:spcPts val="0"/>
                        </a:spcBef>
                        <a:spcAft>
                          <a:spcPts val="0"/>
                        </a:spcAft>
                        <a:buClr>
                          <a:srgbClr val="000000"/>
                        </a:buClr>
                        <a:buFont typeface="Arial"/>
                        <a:defRPr sz="1400" b="1" i="0" u="none" strike="noStrike" cap="none">
                          <a:solidFill>
                            <a:schemeClr val="dk1"/>
                          </a:solidFill>
                          <a:latin typeface="Intel Clear"/>
                          <a:sym typeface="Arial"/>
                        </a:defRPr>
                      </a:lvl1pPr>
                      <a:lvl2pPr marR="0" algn="l" rtl="0">
                        <a:lnSpc>
                          <a:spcPct val="100000"/>
                        </a:lnSpc>
                        <a:spcBef>
                          <a:spcPts val="0"/>
                        </a:spcBef>
                        <a:spcAft>
                          <a:spcPts val="0"/>
                        </a:spcAft>
                        <a:buClr>
                          <a:srgbClr val="000000"/>
                        </a:buClr>
                        <a:buFont typeface="Arial"/>
                        <a:defRPr sz="1400" b="1" i="0" u="none" strike="noStrike" cap="none">
                          <a:solidFill>
                            <a:schemeClr val="dk1"/>
                          </a:solidFill>
                          <a:latin typeface="Intel Clear"/>
                          <a:sym typeface="Arial"/>
                        </a:defRPr>
                      </a:lvl2pPr>
                      <a:lvl3pPr marR="0" algn="l" rtl="0">
                        <a:lnSpc>
                          <a:spcPct val="100000"/>
                        </a:lnSpc>
                        <a:spcBef>
                          <a:spcPts val="0"/>
                        </a:spcBef>
                        <a:spcAft>
                          <a:spcPts val="0"/>
                        </a:spcAft>
                        <a:buClr>
                          <a:srgbClr val="000000"/>
                        </a:buClr>
                        <a:buFont typeface="Arial"/>
                        <a:defRPr sz="1400" b="1" i="0" u="none" strike="noStrike" cap="none">
                          <a:solidFill>
                            <a:schemeClr val="dk1"/>
                          </a:solidFill>
                          <a:latin typeface="Intel Clear"/>
                          <a:sym typeface="Arial"/>
                        </a:defRPr>
                      </a:lvl3pPr>
                      <a:lvl4pPr marR="0" algn="l" rtl="0">
                        <a:lnSpc>
                          <a:spcPct val="100000"/>
                        </a:lnSpc>
                        <a:spcBef>
                          <a:spcPts val="0"/>
                        </a:spcBef>
                        <a:spcAft>
                          <a:spcPts val="0"/>
                        </a:spcAft>
                        <a:buClr>
                          <a:srgbClr val="000000"/>
                        </a:buClr>
                        <a:buFont typeface="Arial"/>
                        <a:defRPr sz="1400" b="1" i="0" u="none" strike="noStrike" cap="none">
                          <a:solidFill>
                            <a:schemeClr val="dk1"/>
                          </a:solidFill>
                          <a:latin typeface="Intel Clear"/>
                          <a:sym typeface="Arial"/>
                        </a:defRPr>
                      </a:lvl4pPr>
                      <a:lvl5pPr marR="0" algn="l" rtl="0">
                        <a:lnSpc>
                          <a:spcPct val="100000"/>
                        </a:lnSpc>
                        <a:spcBef>
                          <a:spcPts val="0"/>
                        </a:spcBef>
                        <a:spcAft>
                          <a:spcPts val="0"/>
                        </a:spcAft>
                        <a:buClr>
                          <a:srgbClr val="000000"/>
                        </a:buClr>
                        <a:buFont typeface="Arial"/>
                        <a:defRPr sz="1400" b="1" i="0" u="none" strike="noStrike" cap="none">
                          <a:solidFill>
                            <a:schemeClr val="dk1"/>
                          </a:solidFill>
                          <a:latin typeface="Intel Clear"/>
                          <a:sym typeface="Arial"/>
                        </a:defRPr>
                      </a:lvl5pPr>
                      <a:lvl6pPr marR="0" algn="l" rtl="0">
                        <a:lnSpc>
                          <a:spcPct val="100000"/>
                        </a:lnSpc>
                        <a:spcBef>
                          <a:spcPts val="0"/>
                        </a:spcBef>
                        <a:spcAft>
                          <a:spcPts val="0"/>
                        </a:spcAft>
                        <a:buClr>
                          <a:srgbClr val="000000"/>
                        </a:buClr>
                        <a:buFont typeface="Arial"/>
                        <a:defRPr sz="1400" b="1" i="0" u="none" strike="noStrike" cap="none">
                          <a:solidFill>
                            <a:schemeClr val="dk1"/>
                          </a:solidFill>
                          <a:latin typeface="Intel Clear"/>
                          <a:sym typeface="Arial"/>
                        </a:defRPr>
                      </a:lvl6pPr>
                      <a:lvl7pPr marR="0" algn="l" rtl="0">
                        <a:lnSpc>
                          <a:spcPct val="100000"/>
                        </a:lnSpc>
                        <a:spcBef>
                          <a:spcPts val="0"/>
                        </a:spcBef>
                        <a:spcAft>
                          <a:spcPts val="0"/>
                        </a:spcAft>
                        <a:buClr>
                          <a:srgbClr val="000000"/>
                        </a:buClr>
                        <a:buFont typeface="Arial"/>
                        <a:defRPr sz="1400" b="1" i="0" u="none" strike="noStrike" cap="none">
                          <a:solidFill>
                            <a:schemeClr val="dk1"/>
                          </a:solidFill>
                          <a:latin typeface="Intel Clear"/>
                          <a:sym typeface="Arial"/>
                        </a:defRPr>
                      </a:lvl7pPr>
                      <a:lvl8pPr marR="0" algn="l" rtl="0">
                        <a:lnSpc>
                          <a:spcPct val="100000"/>
                        </a:lnSpc>
                        <a:spcBef>
                          <a:spcPts val="0"/>
                        </a:spcBef>
                        <a:spcAft>
                          <a:spcPts val="0"/>
                        </a:spcAft>
                        <a:buClr>
                          <a:srgbClr val="000000"/>
                        </a:buClr>
                        <a:buFont typeface="Arial"/>
                        <a:defRPr sz="1400" b="1" i="0" u="none" strike="noStrike" cap="none">
                          <a:solidFill>
                            <a:schemeClr val="dk1"/>
                          </a:solidFill>
                          <a:latin typeface="Intel Clear"/>
                          <a:sym typeface="Arial"/>
                        </a:defRPr>
                      </a:lvl8pPr>
                      <a:lvl9pPr marR="0" algn="l" rtl="0">
                        <a:lnSpc>
                          <a:spcPct val="100000"/>
                        </a:lnSpc>
                        <a:spcBef>
                          <a:spcPts val="0"/>
                        </a:spcBef>
                        <a:spcAft>
                          <a:spcPts val="0"/>
                        </a:spcAft>
                        <a:buClr>
                          <a:srgbClr val="000000"/>
                        </a:buClr>
                        <a:buFont typeface="Arial"/>
                        <a:defRPr sz="1400" b="1" i="0" u="none" strike="noStrike" cap="none">
                          <a:solidFill>
                            <a:schemeClr val="dk1"/>
                          </a:solidFill>
                          <a:latin typeface="Intel Clear"/>
                          <a:sym typeface="Arial"/>
                        </a:defRPr>
                      </a:lvl9pPr>
                    </a:lstStyle>
                    <a:p>
                      <a:pPr marL="0" marR="0">
                        <a:lnSpc>
                          <a:spcPct val="107000"/>
                        </a:lnSpc>
                        <a:spcBef>
                          <a:spcPts val="0"/>
                        </a:spcBef>
                        <a:spcAft>
                          <a:spcPts val="0"/>
                        </a:spcAft>
                      </a:pPr>
                      <a:r>
                        <a:rPr lang="en-US" sz="2800" dirty="0">
                          <a:effectLst/>
                        </a:rPr>
                        <a:t>Copper</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34291" marR="34291" marT="0" marB="0" anchor="ctr">
                    <a:lnL w="12700" cmpd="sng">
                      <a:solidFill>
                        <a:srgbClr val="0071C5"/>
                      </a:solidFill>
                    </a:lnL>
                    <a:lnR w="12700" cmpd="sng">
                      <a:solidFill>
                        <a:srgbClr val="0071C5"/>
                      </a:solidFill>
                    </a:lnR>
                    <a:lnT w="12700" cmpd="sng">
                      <a:solidFill>
                        <a:srgbClr val="0071C5"/>
                      </a:solidFill>
                    </a:lnT>
                    <a:lnB w="12700" cmpd="sng">
                      <a:solidFill>
                        <a:srgbClr val="0071C5"/>
                      </a:solidFill>
                    </a:lnB>
                    <a:lnTlToBr w="12700" cmpd="sng">
                      <a:noFill/>
                      <a:prstDash val="solid"/>
                    </a:lnTlToBr>
                    <a:lnBlToTr w="12700" cmpd="sng">
                      <a:noFill/>
                      <a:prstDash val="solid"/>
                    </a:lnBlToTr>
                    <a:solidFill>
                      <a:srgbClr val="0071C5">
                        <a:tint val="20000"/>
                      </a:srgbClr>
                    </a:solidFill>
                  </a:tcPr>
                </a:tc>
                <a:extLst>
                  <a:ext uri="{0D108BD9-81ED-4DB2-BD59-A6C34878D82A}">
                    <a16:rowId xmlns:a16="http://schemas.microsoft.com/office/drawing/2014/main" val="10001"/>
                  </a:ext>
                </a:extLst>
              </a:tr>
              <a:tr h="778388">
                <a:tc>
                  <a:txBody>
                    <a:bodyPr/>
                    <a:lstStyle>
                      <a:lvl1pPr marR="0" algn="l" rtl="0">
                        <a:lnSpc>
                          <a:spcPct val="100000"/>
                        </a:lnSpc>
                        <a:spcBef>
                          <a:spcPts val="0"/>
                        </a:spcBef>
                        <a:spcAft>
                          <a:spcPts val="0"/>
                        </a:spcAft>
                        <a:buClr>
                          <a:srgbClr val="000000"/>
                        </a:buClr>
                        <a:buFont typeface="Arial"/>
                        <a:defRPr sz="1400" b="1" i="0" u="none" strike="noStrike" cap="none">
                          <a:solidFill>
                            <a:schemeClr val="dk1"/>
                          </a:solidFill>
                          <a:latin typeface="Intel Clear"/>
                          <a:sym typeface="Arial"/>
                        </a:defRPr>
                      </a:lvl1pPr>
                      <a:lvl2pPr marR="0" algn="l" rtl="0">
                        <a:lnSpc>
                          <a:spcPct val="100000"/>
                        </a:lnSpc>
                        <a:spcBef>
                          <a:spcPts val="0"/>
                        </a:spcBef>
                        <a:spcAft>
                          <a:spcPts val="0"/>
                        </a:spcAft>
                        <a:buClr>
                          <a:srgbClr val="000000"/>
                        </a:buClr>
                        <a:buFont typeface="Arial"/>
                        <a:defRPr sz="1400" b="1" i="0" u="none" strike="noStrike" cap="none">
                          <a:solidFill>
                            <a:schemeClr val="dk1"/>
                          </a:solidFill>
                          <a:latin typeface="Intel Clear"/>
                          <a:sym typeface="Arial"/>
                        </a:defRPr>
                      </a:lvl2pPr>
                      <a:lvl3pPr marR="0" algn="l" rtl="0">
                        <a:lnSpc>
                          <a:spcPct val="100000"/>
                        </a:lnSpc>
                        <a:spcBef>
                          <a:spcPts val="0"/>
                        </a:spcBef>
                        <a:spcAft>
                          <a:spcPts val="0"/>
                        </a:spcAft>
                        <a:buClr>
                          <a:srgbClr val="000000"/>
                        </a:buClr>
                        <a:buFont typeface="Arial"/>
                        <a:defRPr sz="1400" b="1" i="0" u="none" strike="noStrike" cap="none">
                          <a:solidFill>
                            <a:schemeClr val="dk1"/>
                          </a:solidFill>
                          <a:latin typeface="Intel Clear"/>
                          <a:sym typeface="Arial"/>
                        </a:defRPr>
                      </a:lvl3pPr>
                      <a:lvl4pPr marR="0" algn="l" rtl="0">
                        <a:lnSpc>
                          <a:spcPct val="100000"/>
                        </a:lnSpc>
                        <a:spcBef>
                          <a:spcPts val="0"/>
                        </a:spcBef>
                        <a:spcAft>
                          <a:spcPts val="0"/>
                        </a:spcAft>
                        <a:buClr>
                          <a:srgbClr val="000000"/>
                        </a:buClr>
                        <a:buFont typeface="Arial"/>
                        <a:defRPr sz="1400" b="1" i="0" u="none" strike="noStrike" cap="none">
                          <a:solidFill>
                            <a:schemeClr val="dk1"/>
                          </a:solidFill>
                          <a:latin typeface="Intel Clear"/>
                          <a:sym typeface="Arial"/>
                        </a:defRPr>
                      </a:lvl4pPr>
                      <a:lvl5pPr marR="0" algn="l" rtl="0">
                        <a:lnSpc>
                          <a:spcPct val="100000"/>
                        </a:lnSpc>
                        <a:spcBef>
                          <a:spcPts val="0"/>
                        </a:spcBef>
                        <a:spcAft>
                          <a:spcPts val="0"/>
                        </a:spcAft>
                        <a:buClr>
                          <a:srgbClr val="000000"/>
                        </a:buClr>
                        <a:buFont typeface="Arial"/>
                        <a:defRPr sz="1400" b="1" i="0" u="none" strike="noStrike" cap="none">
                          <a:solidFill>
                            <a:schemeClr val="dk1"/>
                          </a:solidFill>
                          <a:latin typeface="Intel Clear"/>
                          <a:sym typeface="Arial"/>
                        </a:defRPr>
                      </a:lvl5pPr>
                      <a:lvl6pPr marR="0" algn="l" rtl="0">
                        <a:lnSpc>
                          <a:spcPct val="100000"/>
                        </a:lnSpc>
                        <a:spcBef>
                          <a:spcPts val="0"/>
                        </a:spcBef>
                        <a:spcAft>
                          <a:spcPts val="0"/>
                        </a:spcAft>
                        <a:buClr>
                          <a:srgbClr val="000000"/>
                        </a:buClr>
                        <a:buFont typeface="Arial"/>
                        <a:defRPr sz="1400" b="1" i="0" u="none" strike="noStrike" cap="none">
                          <a:solidFill>
                            <a:schemeClr val="dk1"/>
                          </a:solidFill>
                          <a:latin typeface="Intel Clear"/>
                          <a:sym typeface="Arial"/>
                        </a:defRPr>
                      </a:lvl6pPr>
                      <a:lvl7pPr marR="0" algn="l" rtl="0">
                        <a:lnSpc>
                          <a:spcPct val="100000"/>
                        </a:lnSpc>
                        <a:spcBef>
                          <a:spcPts val="0"/>
                        </a:spcBef>
                        <a:spcAft>
                          <a:spcPts val="0"/>
                        </a:spcAft>
                        <a:buClr>
                          <a:srgbClr val="000000"/>
                        </a:buClr>
                        <a:buFont typeface="Arial"/>
                        <a:defRPr sz="1400" b="1" i="0" u="none" strike="noStrike" cap="none">
                          <a:solidFill>
                            <a:schemeClr val="dk1"/>
                          </a:solidFill>
                          <a:latin typeface="Intel Clear"/>
                          <a:sym typeface="Arial"/>
                        </a:defRPr>
                      </a:lvl7pPr>
                      <a:lvl8pPr marR="0" algn="l" rtl="0">
                        <a:lnSpc>
                          <a:spcPct val="100000"/>
                        </a:lnSpc>
                        <a:spcBef>
                          <a:spcPts val="0"/>
                        </a:spcBef>
                        <a:spcAft>
                          <a:spcPts val="0"/>
                        </a:spcAft>
                        <a:buClr>
                          <a:srgbClr val="000000"/>
                        </a:buClr>
                        <a:buFont typeface="Arial"/>
                        <a:defRPr sz="1400" b="1" i="0" u="none" strike="noStrike" cap="none">
                          <a:solidFill>
                            <a:schemeClr val="dk1"/>
                          </a:solidFill>
                          <a:latin typeface="Intel Clear"/>
                          <a:sym typeface="Arial"/>
                        </a:defRPr>
                      </a:lvl8pPr>
                      <a:lvl9pPr marR="0" algn="l" rtl="0">
                        <a:lnSpc>
                          <a:spcPct val="100000"/>
                        </a:lnSpc>
                        <a:spcBef>
                          <a:spcPts val="0"/>
                        </a:spcBef>
                        <a:spcAft>
                          <a:spcPts val="0"/>
                        </a:spcAft>
                        <a:buClr>
                          <a:srgbClr val="000000"/>
                        </a:buClr>
                        <a:buFont typeface="Arial"/>
                        <a:defRPr sz="1400" b="1" i="0" u="none" strike="noStrike" cap="none">
                          <a:solidFill>
                            <a:schemeClr val="dk1"/>
                          </a:solidFill>
                          <a:latin typeface="Intel Clear"/>
                          <a:sym typeface="Arial"/>
                        </a:defRPr>
                      </a:lvl9pPr>
                    </a:lstStyle>
                    <a:p>
                      <a:pPr marL="0" marR="0" lvl="0" indent="0" algn="l" defTabSz="457200" rtl="0" eaLnBrk="1" fontAlgn="auto" latinLnBrk="0" hangingPunct="1">
                        <a:lnSpc>
                          <a:spcPct val="107000"/>
                        </a:lnSpc>
                        <a:spcBef>
                          <a:spcPts val="0"/>
                        </a:spcBef>
                        <a:spcAft>
                          <a:spcPts val="0"/>
                        </a:spcAft>
                        <a:buClrTx/>
                        <a:buSzTx/>
                        <a:buFontTx/>
                        <a:buNone/>
                        <a:tabLst/>
                        <a:defRPr/>
                      </a:pPr>
                      <a:r>
                        <a:rPr lang="en-US" sz="2800" dirty="0">
                          <a:effectLst/>
                        </a:rPr>
                        <a:t>Stainless Steels </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34291" marR="34291" marT="0" marB="0" anchor="ctr">
                    <a:lnL w="12700" cmpd="sng">
                      <a:solidFill>
                        <a:srgbClr val="0071C5"/>
                      </a:solidFill>
                    </a:lnL>
                    <a:lnR w="12700" cmpd="sng">
                      <a:solidFill>
                        <a:srgbClr val="0071C5"/>
                      </a:solidFill>
                    </a:lnR>
                    <a:lnT w="12700" cmpd="sng">
                      <a:solidFill>
                        <a:srgbClr val="0071C5"/>
                      </a:solidFill>
                    </a:lnT>
                    <a:lnB w="12700" cmpd="sng">
                      <a:solidFill>
                        <a:srgbClr val="0071C5"/>
                      </a:solidFill>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0002"/>
                  </a:ext>
                </a:extLst>
              </a:tr>
              <a:tr h="570552">
                <a:tc>
                  <a:txBody>
                    <a:bodyPr/>
                    <a:lstStyle>
                      <a:lvl1pPr marR="0" algn="l" rtl="0">
                        <a:lnSpc>
                          <a:spcPct val="100000"/>
                        </a:lnSpc>
                        <a:spcBef>
                          <a:spcPts val="0"/>
                        </a:spcBef>
                        <a:spcAft>
                          <a:spcPts val="0"/>
                        </a:spcAft>
                        <a:buClr>
                          <a:srgbClr val="000000"/>
                        </a:buClr>
                        <a:buFont typeface="Arial"/>
                        <a:defRPr sz="1400" b="1" i="0" u="none" strike="noStrike" cap="none">
                          <a:solidFill>
                            <a:schemeClr val="dk1"/>
                          </a:solidFill>
                          <a:latin typeface="Intel Clear"/>
                          <a:sym typeface="Arial"/>
                        </a:defRPr>
                      </a:lvl1pPr>
                      <a:lvl2pPr marR="0" algn="l" rtl="0">
                        <a:lnSpc>
                          <a:spcPct val="100000"/>
                        </a:lnSpc>
                        <a:spcBef>
                          <a:spcPts val="0"/>
                        </a:spcBef>
                        <a:spcAft>
                          <a:spcPts val="0"/>
                        </a:spcAft>
                        <a:buClr>
                          <a:srgbClr val="000000"/>
                        </a:buClr>
                        <a:buFont typeface="Arial"/>
                        <a:defRPr sz="1400" b="1" i="0" u="none" strike="noStrike" cap="none">
                          <a:solidFill>
                            <a:schemeClr val="dk1"/>
                          </a:solidFill>
                          <a:latin typeface="Intel Clear"/>
                          <a:sym typeface="Arial"/>
                        </a:defRPr>
                      </a:lvl2pPr>
                      <a:lvl3pPr marR="0" algn="l" rtl="0">
                        <a:lnSpc>
                          <a:spcPct val="100000"/>
                        </a:lnSpc>
                        <a:spcBef>
                          <a:spcPts val="0"/>
                        </a:spcBef>
                        <a:spcAft>
                          <a:spcPts val="0"/>
                        </a:spcAft>
                        <a:buClr>
                          <a:srgbClr val="000000"/>
                        </a:buClr>
                        <a:buFont typeface="Arial"/>
                        <a:defRPr sz="1400" b="1" i="0" u="none" strike="noStrike" cap="none">
                          <a:solidFill>
                            <a:schemeClr val="dk1"/>
                          </a:solidFill>
                          <a:latin typeface="Intel Clear"/>
                          <a:sym typeface="Arial"/>
                        </a:defRPr>
                      </a:lvl3pPr>
                      <a:lvl4pPr marR="0" algn="l" rtl="0">
                        <a:lnSpc>
                          <a:spcPct val="100000"/>
                        </a:lnSpc>
                        <a:spcBef>
                          <a:spcPts val="0"/>
                        </a:spcBef>
                        <a:spcAft>
                          <a:spcPts val="0"/>
                        </a:spcAft>
                        <a:buClr>
                          <a:srgbClr val="000000"/>
                        </a:buClr>
                        <a:buFont typeface="Arial"/>
                        <a:defRPr sz="1400" b="1" i="0" u="none" strike="noStrike" cap="none">
                          <a:solidFill>
                            <a:schemeClr val="dk1"/>
                          </a:solidFill>
                          <a:latin typeface="Intel Clear"/>
                          <a:sym typeface="Arial"/>
                        </a:defRPr>
                      </a:lvl4pPr>
                      <a:lvl5pPr marR="0" algn="l" rtl="0">
                        <a:lnSpc>
                          <a:spcPct val="100000"/>
                        </a:lnSpc>
                        <a:spcBef>
                          <a:spcPts val="0"/>
                        </a:spcBef>
                        <a:spcAft>
                          <a:spcPts val="0"/>
                        </a:spcAft>
                        <a:buClr>
                          <a:srgbClr val="000000"/>
                        </a:buClr>
                        <a:buFont typeface="Arial"/>
                        <a:defRPr sz="1400" b="1" i="0" u="none" strike="noStrike" cap="none">
                          <a:solidFill>
                            <a:schemeClr val="dk1"/>
                          </a:solidFill>
                          <a:latin typeface="Intel Clear"/>
                          <a:sym typeface="Arial"/>
                        </a:defRPr>
                      </a:lvl5pPr>
                      <a:lvl6pPr marR="0" algn="l" rtl="0">
                        <a:lnSpc>
                          <a:spcPct val="100000"/>
                        </a:lnSpc>
                        <a:spcBef>
                          <a:spcPts val="0"/>
                        </a:spcBef>
                        <a:spcAft>
                          <a:spcPts val="0"/>
                        </a:spcAft>
                        <a:buClr>
                          <a:srgbClr val="000000"/>
                        </a:buClr>
                        <a:buFont typeface="Arial"/>
                        <a:defRPr sz="1400" b="1" i="0" u="none" strike="noStrike" cap="none">
                          <a:solidFill>
                            <a:schemeClr val="dk1"/>
                          </a:solidFill>
                          <a:latin typeface="Intel Clear"/>
                          <a:sym typeface="Arial"/>
                        </a:defRPr>
                      </a:lvl6pPr>
                      <a:lvl7pPr marR="0" algn="l" rtl="0">
                        <a:lnSpc>
                          <a:spcPct val="100000"/>
                        </a:lnSpc>
                        <a:spcBef>
                          <a:spcPts val="0"/>
                        </a:spcBef>
                        <a:spcAft>
                          <a:spcPts val="0"/>
                        </a:spcAft>
                        <a:buClr>
                          <a:srgbClr val="000000"/>
                        </a:buClr>
                        <a:buFont typeface="Arial"/>
                        <a:defRPr sz="1400" b="1" i="0" u="none" strike="noStrike" cap="none">
                          <a:solidFill>
                            <a:schemeClr val="dk1"/>
                          </a:solidFill>
                          <a:latin typeface="Intel Clear"/>
                          <a:sym typeface="Arial"/>
                        </a:defRPr>
                      </a:lvl7pPr>
                      <a:lvl8pPr marR="0" algn="l" rtl="0">
                        <a:lnSpc>
                          <a:spcPct val="100000"/>
                        </a:lnSpc>
                        <a:spcBef>
                          <a:spcPts val="0"/>
                        </a:spcBef>
                        <a:spcAft>
                          <a:spcPts val="0"/>
                        </a:spcAft>
                        <a:buClr>
                          <a:srgbClr val="000000"/>
                        </a:buClr>
                        <a:buFont typeface="Arial"/>
                        <a:defRPr sz="1400" b="1" i="0" u="none" strike="noStrike" cap="none">
                          <a:solidFill>
                            <a:schemeClr val="dk1"/>
                          </a:solidFill>
                          <a:latin typeface="Intel Clear"/>
                          <a:sym typeface="Arial"/>
                        </a:defRPr>
                      </a:lvl8pPr>
                      <a:lvl9pPr marR="0" algn="l" rtl="0">
                        <a:lnSpc>
                          <a:spcPct val="100000"/>
                        </a:lnSpc>
                        <a:spcBef>
                          <a:spcPts val="0"/>
                        </a:spcBef>
                        <a:spcAft>
                          <a:spcPts val="0"/>
                        </a:spcAft>
                        <a:buClr>
                          <a:srgbClr val="000000"/>
                        </a:buClr>
                        <a:buFont typeface="Arial"/>
                        <a:defRPr sz="1400" b="1" i="0" u="none" strike="noStrike" cap="none">
                          <a:solidFill>
                            <a:schemeClr val="dk1"/>
                          </a:solidFill>
                          <a:latin typeface="Intel Clear"/>
                          <a:sym typeface="Arial"/>
                        </a:defRPr>
                      </a:lvl9pPr>
                    </a:lstStyle>
                    <a:p>
                      <a:pPr marL="0" marR="0">
                        <a:lnSpc>
                          <a:spcPct val="107000"/>
                        </a:lnSpc>
                        <a:spcBef>
                          <a:spcPts val="0"/>
                        </a:spcBef>
                        <a:spcAft>
                          <a:spcPts val="0"/>
                        </a:spcAft>
                      </a:pPr>
                      <a:r>
                        <a:rPr lang="en-US" sz="2800" dirty="0">
                          <a:effectLst/>
                        </a:rPr>
                        <a:t>Ethylene Propylene Diene Monomer (EPDM)</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34291" marR="34291" marT="0" marB="0" anchor="ctr">
                    <a:lnL w="12700" cmpd="sng">
                      <a:solidFill>
                        <a:srgbClr val="0071C5"/>
                      </a:solidFill>
                    </a:lnL>
                    <a:lnR w="12700" cmpd="sng">
                      <a:solidFill>
                        <a:srgbClr val="0071C5"/>
                      </a:solidFill>
                    </a:lnR>
                    <a:lnT w="12700" cmpd="sng">
                      <a:solidFill>
                        <a:srgbClr val="0071C5"/>
                      </a:solidFill>
                    </a:lnT>
                    <a:lnB w="12700" cmpd="sng">
                      <a:solidFill>
                        <a:srgbClr val="0071C5"/>
                      </a:solidFill>
                    </a:lnB>
                    <a:lnTlToBr w="12700" cmpd="sng">
                      <a:noFill/>
                      <a:prstDash val="solid"/>
                    </a:lnTlToBr>
                    <a:lnBlToTr w="12700" cmpd="sng">
                      <a:noFill/>
                      <a:prstDash val="solid"/>
                    </a:lnBlToTr>
                    <a:solidFill>
                      <a:srgbClr val="0071C5">
                        <a:tint val="20000"/>
                      </a:srgbClr>
                    </a:solidFill>
                  </a:tcPr>
                </a:tc>
                <a:extLst>
                  <a:ext uri="{0D108BD9-81ED-4DB2-BD59-A6C34878D82A}">
                    <a16:rowId xmlns:a16="http://schemas.microsoft.com/office/drawing/2014/main" val="10003"/>
                  </a:ext>
                </a:extLst>
              </a:tr>
              <a:tr h="570552">
                <a:tc>
                  <a:txBody>
                    <a:bodyPr/>
                    <a:lstStyle>
                      <a:lvl1pPr marR="0" algn="l" rtl="0">
                        <a:lnSpc>
                          <a:spcPct val="100000"/>
                        </a:lnSpc>
                        <a:spcBef>
                          <a:spcPts val="0"/>
                        </a:spcBef>
                        <a:spcAft>
                          <a:spcPts val="0"/>
                        </a:spcAft>
                        <a:buClr>
                          <a:srgbClr val="000000"/>
                        </a:buClr>
                        <a:buFont typeface="Arial"/>
                        <a:defRPr sz="1400" b="1" i="0" u="none" strike="noStrike" cap="none">
                          <a:solidFill>
                            <a:schemeClr val="dk1"/>
                          </a:solidFill>
                          <a:latin typeface="Intel Clear"/>
                          <a:sym typeface="Arial"/>
                        </a:defRPr>
                      </a:lvl1pPr>
                      <a:lvl2pPr marR="0" algn="l" rtl="0">
                        <a:lnSpc>
                          <a:spcPct val="100000"/>
                        </a:lnSpc>
                        <a:spcBef>
                          <a:spcPts val="0"/>
                        </a:spcBef>
                        <a:spcAft>
                          <a:spcPts val="0"/>
                        </a:spcAft>
                        <a:buClr>
                          <a:srgbClr val="000000"/>
                        </a:buClr>
                        <a:buFont typeface="Arial"/>
                        <a:defRPr sz="1400" b="1" i="0" u="none" strike="noStrike" cap="none">
                          <a:solidFill>
                            <a:schemeClr val="dk1"/>
                          </a:solidFill>
                          <a:latin typeface="Intel Clear"/>
                          <a:sym typeface="Arial"/>
                        </a:defRPr>
                      </a:lvl2pPr>
                      <a:lvl3pPr marR="0" algn="l" rtl="0">
                        <a:lnSpc>
                          <a:spcPct val="100000"/>
                        </a:lnSpc>
                        <a:spcBef>
                          <a:spcPts val="0"/>
                        </a:spcBef>
                        <a:spcAft>
                          <a:spcPts val="0"/>
                        </a:spcAft>
                        <a:buClr>
                          <a:srgbClr val="000000"/>
                        </a:buClr>
                        <a:buFont typeface="Arial"/>
                        <a:defRPr sz="1400" b="1" i="0" u="none" strike="noStrike" cap="none">
                          <a:solidFill>
                            <a:schemeClr val="dk1"/>
                          </a:solidFill>
                          <a:latin typeface="Intel Clear"/>
                          <a:sym typeface="Arial"/>
                        </a:defRPr>
                      </a:lvl3pPr>
                      <a:lvl4pPr marR="0" algn="l" rtl="0">
                        <a:lnSpc>
                          <a:spcPct val="100000"/>
                        </a:lnSpc>
                        <a:spcBef>
                          <a:spcPts val="0"/>
                        </a:spcBef>
                        <a:spcAft>
                          <a:spcPts val="0"/>
                        </a:spcAft>
                        <a:buClr>
                          <a:srgbClr val="000000"/>
                        </a:buClr>
                        <a:buFont typeface="Arial"/>
                        <a:defRPr sz="1400" b="1" i="0" u="none" strike="noStrike" cap="none">
                          <a:solidFill>
                            <a:schemeClr val="dk1"/>
                          </a:solidFill>
                          <a:latin typeface="Intel Clear"/>
                          <a:sym typeface="Arial"/>
                        </a:defRPr>
                      </a:lvl4pPr>
                      <a:lvl5pPr marR="0" algn="l" rtl="0">
                        <a:lnSpc>
                          <a:spcPct val="100000"/>
                        </a:lnSpc>
                        <a:spcBef>
                          <a:spcPts val="0"/>
                        </a:spcBef>
                        <a:spcAft>
                          <a:spcPts val="0"/>
                        </a:spcAft>
                        <a:buClr>
                          <a:srgbClr val="000000"/>
                        </a:buClr>
                        <a:buFont typeface="Arial"/>
                        <a:defRPr sz="1400" b="1" i="0" u="none" strike="noStrike" cap="none">
                          <a:solidFill>
                            <a:schemeClr val="dk1"/>
                          </a:solidFill>
                          <a:latin typeface="Intel Clear"/>
                          <a:sym typeface="Arial"/>
                        </a:defRPr>
                      </a:lvl5pPr>
                      <a:lvl6pPr marR="0" algn="l" rtl="0">
                        <a:lnSpc>
                          <a:spcPct val="100000"/>
                        </a:lnSpc>
                        <a:spcBef>
                          <a:spcPts val="0"/>
                        </a:spcBef>
                        <a:spcAft>
                          <a:spcPts val="0"/>
                        </a:spcAft>
                        <a:buClr>
                          <a:srgbClr val="000000"/>
                        </a:buClr>
                        <a:buFont typeface="Arial"/>
                        <a:defRPr sz="1400" b="1" i="0" u="none" strike="noStrike" cap="none">
                          <a:solidFill>
                            <a:schemeClr val="dk1"/>
                          </a:solidFill>
                          <a:latin typeface="Intel Clear"/>
                          <a:sym typeface="Arial"/>
                        </a:defRPr>
                      </a:lvl6pPr>
                      <a:lvl7pPr marR="0" algn="l" rtl="0">
                        <a:lnSpc>
                          <a:spcPct val="100000"/>
                        </a:lnSpc>
                        <a:spcBef>
                          <a:spcPts val="0"/>
                        </a:spcBef>
                        <a:spcAft>
                          <a:spcPts val="0"/>
                        </a:spcAft>
                        <a:buClr>
                          <a:srgbClr val="000000"/>
                        </a:buClr>
                        <a:buFont typeface="Arial"/>
                        <a:defRPr sz="1400" b="1" i="0" u="none" strike="noStrike" cap="none">
                          <a:solidFill>
                            <a:schemeClr val="dk1"/>
                          </a:solidFill>
                          <a:latin typeface="Intel Clear"/>
                          <a:sym typeface="Arial"/>
                        </a:defRPr>
                      </a:lvl7pPr>
                      <a:lvl8pPr marR="0" algn="l" rtl="0">
                        <a:lnSpc>
                          <a:spcPct val="100000"/>
                        </a:lnSpc>
                        <a:spcBef>
                          <a:spcPts val="0"/>
                        </a:spcBef>
                        <a:spcAft>
                          <a:spcPts val="0"/>
                        </a:spcAft>
                        <a:buClr>
                          <a:srgbClr val="000000"/>
                        </a:buClr>
                        <a:buFont typeface="Arial"/>
                        <a:defRPr sz="1400" b="1" i="0" u="none" strike="noStrike" cap="none">
                          <a:solidFill>
                            <a:schemeClr val="dk1"/>
                          </a:solidFill>
                          <a:latin typeface="Intel Clear"/>
                          <a:sym typeface="Arial"/>
                        </a:defRPr>
                      </a:lvl8pPr>
                      <a:lvl9pPr marR="0" algn="l" rtl="0">
                        <a:lnSpc>
                          <a:spcPct val="100000"/>
                        </a:lnSpc>
                        <a:spcBef>
                          <a:spcPts val="0"/>
                        </a:spcBef>
                        <a:spcAft>
                          <a:spcPts val="0"/>
                        </a:spcAft>
                        <a:buClr>
                          <a:srgbClr val="000000"/>
                        </a:buClr>
                        <a:buFont typeface="Arial"/>
                        <a:defRPr sz="1400" b="1" i="0" u="none" strike="noStrike" cap="none">
                          <a:solidFill>
                            <a:schemeClr val="dk1"/>
                          </a:solidFill>
                          <a:latin typeface="Intel Clear"/>
                          <a:sym typeface="Arial"/>
                        </a:defRPr>
                      </a:lvl9pPr>
                    </a:lstStyle>
                    <a:p>
                      <a:pPr marL="0" marR="0">
                        <a:lnSpc>
                          <a:spcPct val="107000"/>
                        </a:lnSpc>
                        <a:spcBef>
                          <a:spcPts val="0"/>
                        </a:spcBef>
                        <a:spcAft>
                          <a:spcPts val="0"/>
                        </a:spcAft>
                      </a:pPr>
                      <a:r>
                        <a:rPr lang="en-US" sz="2800" dirty="0">
                          <a:effectLst/>
                        </a:rPr>
                        <a:t>Fluoroelastomer (FKM) (Viton GF, Viton ETP)</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34291" marR="34291" marT="0" marB="0" anchor="ctr">
                    <a:lnL w="12700" cmpd="sng">
                      <a:solidFill>
                        <a:srgbClr val="0071C5"/>
                      </a:solidFill>
                    </a:lnL>
                    <a:lnR w="12700" cmpd="sng">
                      <a:solidFill>
                        <a:srgbClr val="0071C5"/>
                      </a:solidFill>
                    </a:lnR>
                    <a:lnT w="12700" cmpd="sng">
                      <a:solidFill>
                        <a:srgbClr val="0071C5"/>
                      </a:solidFill>
                    </a:lnT>
                    <a:lnB w="12700" cmpd="sng">
                      <a:solidFill>
                        <a:srgbClr val="0071C5"/>
                      </a:solidFill>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0004"/>
                  </a:ext>
                </a:extLst>
              </a:tr>
              <a:tr h="570552">
                <a:tc>
                  <a:txBody>
                    <a:bodyPr/>
                    <a:lstStyle>
                      <a:lvl1pPr marR="0" algn="l" rtl="0">
                        <a:lnSpc>
                          <a:spcPct val="100000"/>
                        </a:lnSpc>
                        <a:spcBef>
                          <a:spcPts val="0"/>
                        </a:spcBef>
                        <a:spcAft>
                          <a:spcPts val="0"/>
                        </a:spcAft>
                        <a:buClr>
                          <a:srgbClr val="000000"/>
                        </a:buClr>
                        <a:buFont typeface="Arial"/>
                        <a:defRPr sz="1400" b="1" i="0" u="none" strike="noStrike" cap="none">
                          <a:solidFill>
                            <a:schemeClr val="dk1"/>
                          </a:solidFill>
                          <a:latin typeface="Intel Clear"/>
                          <a:sym typeface="Arial"/>
                        </a:defRPr>
                      </a:lvl1pPr>
                      <a:lvl2pPr marR="0" algn="l" rtl="0">
                        <a:lnSpc>
                          <a:spcPct val="100000"/>
                        </a:lnSpc>
                        <a:spcBef>
                          <a:spcPts val="0"/>
                        </a:spcBef>
                        <a:spcAft>
                          <a:spcPts val="0"/>
                        </a:spcAft>
                        <a:buClr>
                          <a:srgbClr val="000000"/>
                        </a:buClr>
                        <a:buFont typeface="Arial"/>
                        <a:defRPr sz="1400" b="1" i="0" u="none" strike="noStrike" cap="none">
                          <a:solidFill>
                            <a:schemeClr val="dk1"/>
                          </a:solidFill>
                          <a:latin typeface="Intel Clear"/>
                          <a:sym typeface="Arial"/>
                        </a:defRPr>
                      </a:lvl2pPr>
                      <a:lvl3pPr marR="0" algn="l" rtl="0">
                        <a:lnSpc>
                          <a:spcPct val="100000"/>
                        </a:lnSpc>
                        <a:spcBef>
                          <a:spcPts val="0"/>
                        </a:spcBef>
                        <a:spcAft>
                          <a:spcPts val="0"/>
                        </a:spcAft>
                        <a:buClr>
                          <a:srgbClr val="000000"/>
                        </a:buClr>
                        <a:buFont typeface="Arial"/>
                        <a:defRPr sz="1400" b="1" i="0" u="none" strike="noStrike" cap="none">
                          <a:solidFill>
                            <a:schemeClr val="dk1"/>
                          </a:solidFill>
                          <a:latin typeface="Intel Clear"/>
                          <a:sym typeface="Arial"/>
                        </a:defRPr>
                      </a:lvl3pPr>
                      <a:lvl4pPr marR="0" algn="l" rtl="0">
                        <a:lnSpc>
                          <a:spcPct val="100000"/>
                        </a:lnSpc>
                        <a:spcBef>
                          <a:spcPts val="0"/>
                        </a:spcBef>
                        <a:spcAft>
                          <a:spcPts val="0"/>
                        </a:spcAft>
                        <a:buClr>
                          <a:srgbClr val="000000"/>
                        </a:buClr>
                        <a:buFont typeface="Arial"/>
                        <a:defRPr sz="1400" b="1" i="0" u="none" strike="noStrike" cap="none">
                          <a:solidFill>
                            <a:schemeClr val="dk1"/>
                          </a:solidFill>
                          <a:latin typeface="Intel Clear"/>
                          <a:sym typeface="Arial"/>
                        </a:defRPr>
                      </a:lvl4pPr>
                      <a:lvl5pPr marR="0" algn="l" rtl="0">
                        <a:lnSpc>
                          <a:spcPct val="100000"/>
                        </a:lnSpc>
                        <a:spcBef>
                          <a:spcPts val="0"/>
                        </a:spcBef>
                        <a:spcAft>
                          <a:spcPts val="0"/>
                        </a:spcAft>
                        <a:buClr>
                          <a:srgbClr val="000000"/>
                        </a:buClr>
                        <a:buFont typeface="Arial"/>
                        <a:defRPr sz="1400" b="1" i="0" u="none" strike="noStrike" cap="none">
                          <a:solidFill>
                            <a:schemeClr val="dk1"/>
                          </a:solidFill>
                          <a:latin typeface="Intel Clear"/>
                          <a:sym typeface="Arial"/>
                        </a:defRPr>
                      </a:lvl5pPr>
                      <a:lvl6pPr marR="0" algn="l" rtl="0">
                        <a:lnSpc>
                          <a:spcPct val="100000"/>
                        </a:lnSpc>
                        <a:spcBef>
                          <a:spcPts val="0"/>
                        </a:spcBef>
                        <a:spcAft>
                          <a:spcPts val="0"/>
                        </a:spcAft>
                        <a:buClr>
                          <a:srgbClr val="000000"/>
                        </a:buClr>
                        <a:buFont typeface="Arial"/>
                        <a:defRPr sz="1400" b="1" i="0" u="none" strike="noStrike" cap="none">
                          <a:solidFill>
                            <a:schemeClr val="dk1"/>
                          </a:solidFill>
                          <a:latin typeface="Intel Clear"/>
                          <a:sym typeface="Arial"/>
                        </a:defRPr>
                      </a:lvl6pPr>
                      <a:lvl7pPr marR="0" algn="l" rtl="0">
                        <a:lnSpc>
                          <a:spcPct val="100000"/>
                        </a:lnSpc>
                        <a:spcBef>
                          <a:spcPts val="0"/>
                        </a:spcBef>
                        <a:spcAft>
                          <a:spcPts val="0"/>
                        </a:spcAft>
                        <a:buClr>
                          <a:srgbClr val="000000"/>
                        </a:buClr>
                        <a:buFont typeface="Arial"/>
                        <a:defRPr sz="1400" b="1" i="0" u="none" strike="noStrike" cap="none">
                          <a:solidFill>
                            <a:schemeClr val="dk1"/>
                          </a:solidFill>
                          <a:latin typeface="Intel Clear"/>
                          <a:sym typeface="Arial"/>
                        </a:defRPr>
                      </a:lvl7pPr>
                      <a:lvl8pPr marR="0" algn="l" rtl="0">
                        <a:lnSpc>
                          <a:spcPct val="100000"/>
                        </a:lnSpc>
                        <a:spcBef>
                          <a:spcPts val="0"/>
                        </a:spcBef>
                        <a:spcAft>
                          <a:spcPts val="0"/>
                        </a:spcAft>
                        <a:buClr>
                          <a:srgbClr val="000000"/>
                        </a:buClr>
                        <a:buFont typeface="Arial"/>
                        <a:defRPr sz="1400" b="1" i="0" u="none" strike="noStrike" cap="none">
                          <a:solidFill>
                            <a:schemeClr val="dk1"/>
                          </a:solidFill>
                          <a:latin typeface="Intel Clear"/>
                          <a:sym typeface="Arial"/>
                        </a:defRPr>
                      </a:lvl8pPr>
                      <a:lvl9pPr marR="0" algn="l" rtl="0">
                        <a:lnSpc>
                          <a:spcPct val="100000"/>
                        </a:lnSpc>
                        <a:spcBef>
                          <a:spcPts val="0"/>
                        </a:spcBef>
                        <a:spcAft>
                          <a:spcPts val="0"/>
                        </a:spcAft>
                        <a:buClr>
                          <a:srgbClr val="000000"/>
                        </a:buClr>
                        <a:buFont typeface="Arial"/>
                        <a:defRPr sz="1400" b="1" i="0" u="none" strike="noStrike" cap="none">
                          <a:solidFill>
                            <a:schemeClr val="dk1"/>
                          </a:solidFill>
                          <a:latin typeface="Intel Clear"/>
                          <a:sym typeface="Arial"/>
                        </a:defRPr>
                      </a:lvl9pPr>
                    </a:lstStyle>
                    <a:p>
                      <a:pPr marL="0" marR="0">
                        <a:lnSpc>
                          <a:spcPct val="107000"/>
                        </a:lnSpc>
                        <a:spcBef>
                          <a:spcPts val="0"/>
                        </a:spcBef>
                        <a:spcAft>
                          <a:spcPts val="0"/>
                        </a:spcAft>
                      </a:pPr>
                      <a:r>
                        <a:rPr lang="en-US" sz="2800" dirty="0">
                          <a:effectLst/>
                        </a:rPr>
                        <a:t>Fluorinated Ethylene Polypropylene (FEP)</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34291" marR="34291" marT="0" marB="0" anchor="ctr">
                    <a:lnL w="12700" cmpd="sng">
                      <a:solidFill>
                        <a:srgbClr val="0071C5"/>
                      </a:solidFill>
                    </a:lnL>
                    <a:lnR w="12700" cmpd="sng">
                      <a:solidFill>
                        <a:srgbClr val="0071C5"/>
                      </a:solidFill>
                    </a:lnR>
                    <a:lnT w="12700" cmpd="sng">
                      <a:solidFill>
                        <a:srgbClr val="0071C5"/>
                      </a:solidFill>
                    </a:lnT>
                    <a:lnB w="12700" cmpd="sng">
                      <a:solidFill>
                        <a:srgbClr val="0071C5"/>
                      </a:solidFill>
                    </a:lnB>
                    <a:lnTlToBr w="12700" cmpd="sng">
                      <a:noFill/>
                      <a:prstDash val="solid"/>
                    </a:lnTlToBr>
                    <a:lnBlToTr w="12700" cmpd="sng">
                      <a:noFill/>
                      <a:prstDash val="solid"/>
                    </a:lnBlToTr>
                    <a:solidFill>
                      <a:srgbClr val="0071C5">
                        <a:tint val="20000"/>
                      </a:srgbClr>
                    </a:solidFill>
                  </a:tcPr>
                </a:tc>
                <a:extLst>
                  <a:ext uri="{0D108BD9-81ED-4DB2-BD59-A6C34878D82A}">
                    <a16:rowId xmlns:a16="http://schemas.microsoft.com/office/drawing/2014/main" val="10005"/>
                  </a:ext>
                </a:extLst>
              </a:tr>
              <a:tr h="570552">
                <a:tc>
                  <a:txBody>
                    <a:bodyPr/>
                    <a:lstStyle>
                      <a:lvl1pPr marR="0" algn="l" rtl="0">
                        <a:lnSpc>
                          <a:spcPct val="100000"/>
                        </a:lnSpc>
                        <a:spcBef>
                          <a:spcPts val="0"/>
                        </a:spcBef>
                        <a:spcAft>
                          <a:spcPts val="0"/>
                        </a:spcAft>
                        <a:buClr>
                          <a:srgbClr val="000000"/>
                        </a:buClr>
                        <a:buFont typeface="Arial"/>
                        <a:defRPr sz="1400" b="1" i="0" u="none" strike="noStrike" cap="none">
                          <a:solidFill>
                            <a:schemeClr val="dk1"/>
                          </a:solidFill>
                          <a:latin typeface="Intel Clear"/>
                          <a:sym typeface="Arial"/>
                        </a:defRPr>
                      </a:lvl1pPr>
                      <a:lvl2pPr marR="0" algn="l" rtl="0">
                        <a:lnSpc>
                          <a:spcPct val="100000"/>
                        </a:lnSpc>
                        <a:spcBef>
                          <a:spcPts val="0"/>
                        </a:spcBef>
                        <a:spcAft>
                          <a:spcPts val="0"/>
                        </a:spcAft>
                        <a:buClr>
                          <a:srgbClr val="000000"/>
                        </a:buClr>
                        <a:buFont typeface="Arial"/>
                        <a:defRPr sz="1400" b="1" i="0" u="none" strike="noStrike" cap="none">
                          <a:solidFill>
                            <a:schemeClr val="dk1"/>
                          </a:solidFill>
                          <a:latin typeface="Intel Clear"/>
                          <a:sym typeface="Arial"/>
                        </a:defRPr>
                      </a:lvl2pPr>
                      <a:lvl3pPr marR="0" algn="l" rtl="0">
                        <a:lnSpc>
                          <a:spcPct val="100000"/>
                        </a:lnSpc>
                        <a:spcBef>
                          <a:spcPts val="0"/>
                        </a:spcBef>
                        <a:spcAft>
                          <a:spcPts val="0"/>
                        </a:spcAft>
                        <a:buClr>
                          <a:srgbClr val="000000"/>
                        </a:buClr>
                        <a:buFont typeface="Arial"/>
                        <a:defRPr sz="1400" b="1" i="0" u="none" strike="noStrike" cap="none">
                          <a:solidFill>
                            <a:schemeClr val="dk1"/>
                          </a:solidFill>
                          <a:latin typeface="Intel Clear"/>
                          <a:sym typeface="Arial"/>
                        </a:defRPr>
                      </a:lvl3pPr>
                      <a:lvl4pPr marR="0" algn="l" rtl="0">
                        <a:lnSpc>
                          <a:spcPct val="100000"/>
                        </a:lnSpc>
                        <a:spcBef>
                          <a:spcPts val="0"/>
                        </a:spcBef>
                        <a:spcAft>
                          <a:spcPts val="0"/>
                        </a:spcAft>
                        <a:buClr>
                          <a:srgbClr val="000000"/>
                        </a:buClr>
                        <a:buFont typeface="Arial"/>
                        <a:defRPr sz="1400" b="1" i="0" u="none" strike="noStrike" cap="none">
                          <a:solidFill>
                            <a:schemeClr val="dk1"/>
                          </a:solidFill>
                          <a:latin typeface="Intel Clear"/>
                          <a:sym typeface="Arial"/>
                        </a:defRPr>
                      </a:lvl4pPr>
                      <a:lvl5pPr marR="0" algn="l" rtl="0">
                        <a:lnSpc>
                          <a:spcPct val="100000"/>
                        </a:lnSpc>
                        <a:spcBef>
                          <a:spcPts val="0"/>
                        </a:spcBef>
                        <a:spcAft>
                          <a:spcPts val="0"/>
                        </a:spcAft>
                        <a:buClr>
                          <a:srgbClr val="000000"/>
                        </a:buClr>
                        <a:buFont typeface="Arial"/>
                        <a:defRPr sz="1400" b="1" i="0" u="none" strike="noStrike" cap="none">
                          <a:solidFill>
                            <a:schemeClr val="dk1"/>
                          </a:solidFill>
                          <a:latin typeface="Intel Clear"/>
                          <a:sym typeface="Arial"/>
                        </a:defRPr>
                      </a:lvl5pPr>
                      <a:lvl6pPr marR="0" algn="l" rtl="0">
                        <a:lnSpc>
                          <a:spcPct val="100000"/>
                        </a:lnSpc>
                        <a:spcBef>
                          <a:spcPts val="0"/>
                        </a:spcBef>
                        <a:spcAft>
                          <a:spcPts val="0"/>
                        </a:spcAft>
                        <a:buClr>
                          <a:srgbClr val="000000"/>
                        </a:buClr>
                        <a:buFont typeface="Arial"/>
                        <a:defRPr sz="1400" b="1" i="0" u="none" strike="noStrike" cap="none">
                          <a:solidFill>
                            <a:schemeClr val="dk1"/>
                          </a:solidFill>
                          <a:latin typeface="Intel Clear"/>
                          <a:sym typeface="Arial"/>
                        </a:defRPr>
                      </a:lvl6pPr>
                      <a:lvl7pPr marR="0" algn="l" rtl="0">
                        <a:lnSpc>
                          <a:spcPct val="100000"/>
                        </a:lnSpc>
                        <a:spcBef>
                          <a:spcPts val="0"/>
                        </a:spcBef>
                        <a:spcAft>
                          <a:spcPts val="0"/>
                        </a:spcAft>
                        <a:buClr>
                          <a:srgbClr val="000000"/>
                        </a:buClr>
                        <a:buFont typeface="Arial"/>
                        <a:defRPr sz="1400" b="1" i="0" u="none" strike="noStrike" cap="none">
                          <a:solidFill>
                            <a:schemeClr val="dk1"/>
                          </a:solidFill>
                          <a:latin typeface="Intel Clear"/>
                          <a:sym typeface="Arial"/>
                        </a:defRPr>
                      </a:lvl7pPr>
                      <a:lvl8pPr marR="0" algn="l" rtl="0">
                        <a:lnSpc>
                          <a:spcPct val="100000"/>
                        </a:lnSpc>
                        <a:spcBef>
                          <a:spcPts val="0"/>
                        </a:spcBef>
                        <a:spcAft>
                          <a:spcPts val="0"/>
                        </a:spcAft>
                        <a:buClr>
                          <a:srgbClr val="000000"/>
                        </a:buClr>
                        <a:buFont typeface="Arial"/>
                        <a:defRPr sz="1400" b="1" i="0" u="none" strike="noStrike" cap="none">
                          <a:solidFill>
                            <a:schemeClr val="dk1"/>
                          </a:solidFill>
                          <a:latin typeface="Intel Clear"/>
                          <a:sym typeface="Arial"/>
                        </a:defRPr>
                      </a:lvl8pPr>
                      <a:lvl9pPr marR="0" algn="l" rtl="0">
                        <a:lnSpc>
                          <a:spcPct val="100000"/>
                        </a:lnSpc>
                        <a:spcBef>
                          <a:spcPts val="0"/>
                        </a:spcBef>
                        <a:spcAft>
                          <a:spcPts val="0"/>
                        </a:spcAft>
                        <a:buClr>
                          <a:srgbClr val="000000"/>
                        </a:buClr>
                        <a:buFont typeface="Arial"/>
                        <a:defRPr sz="1400" b="1" i="0" u="none" strike="noStrike" cap="none">
                          <a:solidFill>
                            <a:schemeClr val="dk1"/>
                          </a:solidFill>
                          <a:latin typeface="Intel Clear"/>
                          <a:sym typeface="Arial"/>
                        </a:defRPr>
                      </a:lvl9pPr>
                    </a:lstStyle>
                    <a:p>
                      <a:pPr marL="0" marR="0">
                        <a:lnSpc>
                          <a:spcPct val="107000"/>
                        </a:lnSpc>
                        <a:spcBef>
                          <a:spcPts val="0"/>
                        </a:spcBef>
                        <a:spcAft>
                          <a:spcPts val="0"/>
                        </a:spcAft>
                      </a:pPr>
                      <a:r>
                        <a:rPr lang="en-US" sz="2800" dirty="0">
                          <a:effectLst/>
                        </a:rPr>
                        <a:t>High Density Polyethylene (HDPE)</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34291" marR="34291" marT="0" marB="0" anchor="ctr">
                    <a:lnL w="12700" cmpd="sng">
                      <a:solidFill>
                        <a:srgbClr val="0071C5"/>
                      </a:solidFill>
                    </a:lnL>
                    <a:lnR w="12700" cmpd="sng">
                      <a:solidFill>
                        <a:srgbClr val="0071C5"/>
                      </a:solidFill>
                    </a:lnR>
                    <a:lnT w="12700" cmpd="sng">
                      <a:solidFill>
                        <a:srgbClr val="0071C5"/>
                      </a:solidFill>
                    </a:lnT>
                    <a:lnB w="12700" cmpd="sng">
                      <a:solidFill>
                        <a:srgbClr val="0071C5"/>
                      </a:solidFill>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0006"/>
                  </a:ext>
                </a:extLst>
              </a:tr>
              <a:tr h="570552">
                <a:tc>
                  <a:txBody>
                    <a:bodyPr/>
                    <a:lstStyle>
                      <a:lvl1pPr marR="0" algn="l" rtl="0">
                        <a:lnSpc>
                          <a:spcPct val="100000"/>
                        </a:lnSpc>
                        <a:spcBef>
                          <a:spcPts val="0"/>
                        </a:spcBef>
                        <a:spcAft>
                          <a:spcPts val="0"/>
                        </a:spcAft>
                        <a:buClr>
                          <a:srgbClr val="000000"/>
                        </a:buClr>
                        <a:buFont typeface="Arial"/>
                        <a:defRPr sz="1400" b="1" i="0" u="none" strike="noStrike" cap="none">
                          <a:solidFill>
                            <a:schemeClr val="dk1"/>
                          </a:solidFill>
                          <a:latin typeface="Intel Clear"/>
                          <a:sym typeface="Arial"/>
                        </a:defRPr>
                      </a:lvl1pPr>
                      <a:lvl2pPr marR="0" algn="l" rtl="0">
                        <a:lnSpc>
                          <a:spcPct val="100000"/>
                        </a:lnSpc>
                        <a:spcBef>
                          <a:spcPts val="0"/>
                        </a:spcBef>
                        <a:spcAft>
                          <a:spcPts val="0"/>
                        </a:spcAft>
                        <a:buClr>
                          <a:srgbClr val="000000"/>
                        </a:buClr>
                        <a:buFont typeface="Arial"/>
                        <a:defRPr sz="1400" b="1" i="0" u="none" strike="noStrike" cap="none">
                          <a:solidFill>
                            <a:schemeClr val="dk1"/>
                          </a:solidFill>
                          <a:latin typeface="Intel Clear"/>
                          <a:sym typeface="Arial"/>
                        </a:defRPr>
                      </a:lvl2pPr>
                      <a:lvl3pPr marR="0" algn="l" rtl="0">
                        <a:lnSpc>
                          <a:spcPct val="100000"/>
                        </a:lnSpc>
                        <a:spcBef>
                          <a:spcPts val="0"/>
                        </a:spcBef>
                        <a:spcAft>
                          <a:spcPts val="0"/>
                        </a:spcAft>
                        <a:buClr>
                          <a:srgbClr val="000000"/>
                        </a:buClr>
                        <a:buFont typeface="Arial"/>
                        <a:defRPr sz="1400" b="1" i="0" u="none" strike="noStrike" cap="none">
                          <a:solidFill>
                            <a:schemeClr val="dk1"/>
                          </a:solidFill>
                          <a:latin typeface="Intel Clear"/>
                          <a:sym typeface="Arial"/>
                        </a:defRPr>
                      </a:lvl3pPr>
                      <a:lvl4pPr marR="0" algn="l" rtl="0">
                        <a:lnSpc>
                          <a:spcPct val="100000"/>
                        </a:lnSpc>
                        <a:spcBef>
                          <a:spcPts val="0"/>
                        </a:spcBef>
                        <a:spcAft>
                          <a:spcPts val="0"/>
                        </a:spcAft>
                        <a:buClr>
                          <a:srgbClr val="000000"/>
                        </a:buClr>
                        <a:buFont typeface="Arial"/>
                        <a:defRPr sz="1400" b="1" i="0" u="none" strike="noStrike" cap="none">
                          <a:solidFill>
                            <a:schemeClr val="dk1"/>
                          </a:solidFill>
                          <a:latin typeface="Intel Clear"/>
                          <a:sym typeface="Arial"/>
                        </a:defRPr>
                      </a:lvl4pPr>
                      <a:lvl5pPr marR="0" algn="l" rtl="0">
                        <a:lnSpc>
                          <a:spcPct val="100000"/>
                        </a:lnSpc>
                        <a:spcBef>
                          <a:spcPts val="0"/>
                        </a:spcBef>
                        <a:spcAft>
                          <a:spcPts val="0"/>
                        </a:spcAft>
                        <a:buClr>
                          <a:srgbClr val="000000"/>
                        </a:buClr>
                        <a:buFont typeface="Arial"/>
                        <a:defRPr sz="1400" b="1" i="0" u="none" strike="noStrike" cap="none">
                          <a:solidFill>
                            <a:schemeClr val="dk1"/>
                          </a:solidFill>
                          <a:latin typeface="Intel Clear"/>
                          <a:sym typeface="Arial"/>
                        </a:defRPr>
                      </a:lvl5pPr>
                      <a:lvl6pPr marR="0" algn="l" rtl="0">
                        <a:lnSpc>
                          <a:spcPct val="100000"/>
                        </a:lnSpc>
                        <a:spcBef>
                          <a:spcPts val="0"/>
                        </a:spcBef>
                        <a:spcAft>
                          <a:spcPts val="0"/>
                        </a:spcAft>
                        <a:buClr>
                          <a:srgbClr val="000000"/>
                        </a:buClr>
                        <a:buFont typeface="Arial"/>
                        <a:defRPr sz="1400" b="1" i="0" u="none" strike="noStrike" cap="none">
                          <a:solidFill>
                            <a:schemeClr val="dk1"/>
                          </a:solidFill>
                          <a:latin typeface="Intel Clear"/>
                          <a:sym typeface="Arial"/>
                        </a:defRPr>
                      </a:lvl6pPr>
                      <a:lvl7pPr marR="0" algn="l" rtl="0">
                        <a:lnSpc>
                          <a:spcPct val="100000"/>
                        </a:lnSpc>
                        <a:spcBef>
                          <a:spcPts val="0"/>
                        </a:spcBef>
                        <a:spcAft>
                          <a:spcPts val="0"/>
                        </a:spcAft>
                        <a:buClr>
                          <a:srgbClr val="000000"/>
                        </a:buClr>
                        <a:buFont typeface="Arial"/>
                        <a:defRPr sz="1400" b="1" i="0" u="none" strike="noStrike" cap="none">
                          <a:solidFill>
                            <a:schemeClr val="dk1"/>
                          </a:solidFill>
                          <a:latin typeface="Intel Clear"/>
                          <a:sym typeface="Arial"/>
                        </a:defRPr>
                      </a:lvl7pPr>
                      <a:lvl8pPr marR="0" algn="l" rtl="0">
                        <a:lnSpc>
                          <a:spcPct val="100000"/>
                        </a:lnSpc>
                        <a:spcBef>
                          <a:spcPts val="0"/>
                        </a:spcBef>
                        <a:spcAft>
                          <a:spcPts val="0"/>
                        </a:spcAft>
                        <a:buClr>
                          <a:srgbClr val="000000"/>
                        </a:buClr>
                        <a:buFont typeface="Arial"/>
                        <a:defRPr sz="1400" b="1" i="0" u="none" strike="noStrike" cap="none">
                          <a:solidFill>
                            <a:schemeClr val="dk1"/>
                          </a:solidFill>
                          <a:latin typeface="Intel Clear"/>
                          <a:sym typeface="Arial"/>
                        </a:defRPr>
                      </a:lvl8pPr>
                      <a:lvl9pPr marR="0" algn="l" rtl="0">
                        <a:lnSpc>
                          <a:spcPct val="100000"/>
                        </a:lnSpc>
                        <a:spcBef>
                          <a:spcPts val="0"/>
                        </a:spcBef>
                        <a:spcAft>
                          <a:spcPts val="0"/>
                        </a:spcAft>
                        <a:buClr>
                          <a:srgbClr val="000000"/>
                        </a:buClr>
                        <a:buFont typeface="Arial"/>
                        <a:defRPr sz="1400" b="1" i="0" u="none" strike="noStrike" cap="none">
                          <a:solidFill>
                            <a:schemeClr val="dk1"/>
                          </a:solidFill>
                          <a:latin typeface="Intel Clear"/>
                          <a:sym typeface="Arial"/>
                        </a:defRPr>
                      </a:lvl9pPr>
                    </a:lstStyle>
                    <a:p>
                      <a:pPr marL="0" marR="0">
                        <a:lnSpc>
                          <a:spcPct val="107000"/>
                        </a:lnSpc>
                        <a:spcBef>
                          <a:spcPts val="0"/>
                        </a:spcBef>
                        <a:spcAft>
                          <a:spcPts val="0"/>
                        </a:spcAft>
                      </a:pPr>
                      <a:r>
                        <a:rPr lang="en-US" sz="2800" dirty="0" err="1">
                          <a:effectLst/>
                        </a:rPr>
                        <a:t>Polyphenylene</a:t>
                      </a:r>
                      <a:r>
                        <a:rPr lang="en-US" sz="2800" dirty="0">
                          <a:effectLst/>
                        </a:rPr>
                        <a:t> Sulfide (PPS) 40% </a:t>
                      </a:r>
                      <a:r>
                        <a:rPr lang="en-US" sz="2800" dirty="0" err="1">
                          <a:effectLst/>
                        </a:rPr>
                        <a:t>Fortron</a:t>
                      </a:r>
                      <a:r>
                        <a:rPr lang="en-US" sz="2800" dirty="0">
                          <a:effectLst/>
                        </a:rPr>
                        <a:t> reinforced</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34291" marR="34291" marT="0" marB="0" anchor="ctr">
                    <a:lnL w="12700" cmpd="sng">
                      <a:solidFill>
                        <a:srgbClr val="0071C5"/>
                      </a:solidFill>
                    </a:lnL>
                    <a:lnR w="12700" cmpd="sng">
                      <a:solidFill>
                        <a:srgbClr val="0071C5"/>
                      </a:solidFill>
                    </a:lnR>
                    <a:lnT w="12700" cmpd="sng">
                      <a:solidFill>
                        <a:srgbClr val="0071C5"/>
                      </a:solidFill>
                    </a:lnT>
                    <a:lnB w="12700" cmpd="sng">
                      <a:solidFill>
                        <a:srgbClr val="0071C5"/>
                      </a:solidFill>
                    </a:lnB>
                    <a:lnTlToBr w="12700" cmpd="sng">
                      <a:noFill/>
                      <a:prstDash val="solid"/>
                    </a:lnTlToBr>
                    <a:lnBlToTr w="12700" cmpd="sng">
                      <a:noFill/>
                      <a:prstDash val="solid"/>
                    </a:lnBlToTr>
                    <a:solidFill>
                      <a:srgbClr val="0071C5">
                        <a:tint val="20000"/>
                      </a:srgbClr>
                    </a:solidFill>
                  </a:tcPr>
                </a:tc>
                <a:extLst>
                  <a:ext uri="{0D108BD9-81ED-4DB2-BD59-A6C34878D82A}">
                    <a16:rowId xmlns:a16="http://schemas.microsoft.com/office/drawing/2014/main" val="10007"/>
                  </a:ext>
                </a:extLst>
              </a:tr>
              <a:tr h="570552">
                <a:tc>
                  <a:txBody>
                    <a:bodyPr/>
                    <a:lstStyle>
                      <a:lvl1pPr marR="0" algn="l" rtl="0">
                        <a:lnSpc>
                          <a:spcPct val="100000"/>
                        </a:lnSpc>
                        <a:spcBef>
                          <a:spcPts val="0"/>
                        </a:spcBef>
                        <a:spcAft>
                          <a:spcPts val="0"/>
                        </a:spcAft>
                        <a:buClr>
                          <a:srgbClr val="000000"/>
                        </a:buClr>
                        <a:buFont typeface="Arial"/>
                        <a:defRPr sz="1400" b="1" i="0" u="none" strike="noStrike" cap="none">
                          <a:solidFill>
                            <a:schemeClr val="dk1"/>
                          </a:solidFill>
                          <a:latin typeface="Intel Clear"/>
                          <a:sym typeface="Arial"/>
                        </a:defRPr>
                      </a:lvl1pPr>
                      <a:lvl2pPr marR="0" algn="l" rtl="0">
                        <a:lnSpc>
                          <a:spcPct val="100000"/>
                        </a:lnSpc>
                        <a:spcBef>
                          <a:spcPts val="0"/>
                        </a:spcBef>
                        <a:spcAft>
                          <a:spcPts val="0"/>
                        </a:spcAft>
                        <a:buClr>
                          <a:srgbClr val="000000"/>
                        </a:buClr>
                        <a:buFont typeface="Arial"/>
                        <a:defRPr sz="1400" b="1" i="0" u="none" strike="noStrike" cap="none">
                          <a:solidFill>
                            <a:schemeClr val="dk1"/>
                          </a:solidFill>
                          <a:latin typeface="Intel Clear"/>
                          <a:sym typeface="Arial"/>
                        </a:defRPr>
                      </a:lvl2pPr>
                      <a:lvl3pPr marR="0" algn="l" rtl="0">
                        <a:lnSpc>
                          <a:spcPct val="100000"/>
                        </a:lnSpc>
                        <a:spcBef>
                          <a:spcPts val="0"/>
                        </a:spcBef>
                        <a:spcAft>
                          <a:spcPts val="0"/>
                        </a:spcAft>
                        <a:buClr>
                          <a:srgbClr val="000000"/>
                        </a:buClr>
                        <a:buFont typeface="Arial"/>
                        <a:defRPr sz="1400" b="1" i="0" u="none" strike="noStrike" cap="none">
                          <a:solidFill>
                            <a:schemeClr val="dk1"/>
                          </a:solidFill>
                          <a:latin typeface="Intel Clear"/>
                          <a:sym typeface="Arial"/>
                        </a:defRPr>
                      </a:lvl3pPr>
                      <a:lvl4pPr marR="0" algn="l" rtl="0">
                        <a:lnSpc>
                          <a:spcPct val="100000"/>
                        </a:lnSpc>
                        <a:spcBef>
                          <a:spcPts val="0"/>
                        </a:spcBef>
                        <a:spcAft>
                          <a:spcPts val="0"/>
                        </a:spcAft>
                        <a:buClr>
                          <a:srgbClr val="000000"/>
                        </a:buClr>
                        <a:buFont typeface="Arial"/>
                        <a:defRPr sz="1400" b="1" i="0" u="none" strike="noStrike" cap="none">
                          <a:solidFill>
                            <a:schemeClr val="dk1"/>
                          </a:solidFill>
                          <a:latin typeface="Intel Clear"/>
                          <a:sym typeface="Arial"/>
                        </a:defRPr>
                      </a:lvl4pPr>
                      <a:lvl5pPr marR="0" algn="l" rtl="0">
                        <a:lnSpc>
                          <a:spcPct val="100000"/>
                        </a:lnSpc>
                        <a:spcBef>
                          <a:spcPts val="0"/>
                        </a:spcBef>
                        <a:spcAft>
                          <a:spcPts val="0"/>
                        </a:spcAft>
                        <a:buClr>
                          <a:srgbClr val="000000"/>
                        </a:buClr>
                        <a:buFont typeface="Arial"/>
                        <a:defRPr sz="1400" b="1" i="0" u="none" strike="noStrike" cap="none">
                          <a:solidFill>
                            <a:schemeClr val="dk1"/>
                          </a:solidFill>
                          <a:latin typeface="Intel Clear"/>
                          <a:sym typeface="Arial"/>
                        </a:defRPr>
                      </a:lvl5pPr>
                      <a:lvl6pPr marR="0" algn="l" rtl="0">
                        <a:lnSpc>
                          <a:spcPct val="100000"/>
                        </a:lnSpc>
                        <a:spcBef>
                          <a:spcPts val="0"/>
                        </a:spcBef>
                        <a:spcAft>
                          <a:spcPts val="0"/>
                        </a:spcAft>
                        <a:buClr>
                          <a:srgbClr val="000000"/>
                        </a:buClr>
                        <a:buFont typeface="Arial"/>
                        <a:defRPr sz="1400" b="1" i="0" u="none" strike="noStrike" cap="none">
                          <a:solidFill>
                            <a:schemeClr val="dk1"/>
                          </a:solidFill>
                          <a:latin typeface="Intel Clear"/>
                          <a:sym typeface="Arial"/>
                        </a:defRPr>
                      </a:lvl6pPr>
                      <a:lvl7pPr marR="0" algn="l" rtl="0">
                        <a:lnSpc>
                          <a:spcPct val="100000"/>
                        </a:lnSpc>
                        <a:spcBef>
                          <a:spcPts val="0"/>
                        </a:spcBef>
                        <a:spcAft>
                          <a:spcPts val="0"/>
                        </a:spcAft>
                        <a:buClr>
                          <a:srgbClr val="000000"/>
                        </a:buClr>
                        <a:buFont typeface="Arial"/>
                        <a:defRPr sz="1400" b="1" i="0" u="none" strike="noStrike" cap="none">
                          <a:solidFill>
                            <a:schemeClr val="dk1"/>
                          </a:solidFill>
                          <a:latin typeface="Intel Clear"/>
                          <a:sym typeface="Arial"/>
                        </a:defRPr>
                      </a:lvl7pPr>
                      <a:lvl8pPr marR="0" algn="l" rtl="0">
                        <a:lnSpc>
                          <a:spcPct val="100000"/>
                        </a:lnSpc>
                        <a:spcBef>
                          <a:spcPts val="0"/>
                        </a:spcBef>
                        <a:spcAft>
                          <a:spcPts val="0"/>
                        </a:spcAft>
                        <a:buClr>
                          <a:srgbClr val="000000"/>
                        </a:buClr>
                        <a:buFont typeface="Arial"/>
                        <a:defRPr sz="1400" b="1" i="0" u="none" strike="noStrike" cap="none">
                          <a:solidFill>
                            <a:schemeClr val="dk1"/>
                          </a:solidFill>
                          <a:latin typeface="Intel Clear"/>
                          <a:sym typeface="Arial"/>
                        </a:defRPr>
                      </a:lvl8pPr>
                      <a:lvl9pPr marR="0" algn="l" rtl="0">
                        <a:lnSpc>
                          <a:spcPct val="100000"/>
                        </a:lnSpc>
                        <a:spcBef>
                          <a:spcPts val="0"/>
                        </a:spcBef>
                        <a:spcAft>
                          <a:spcPts val="0"/>
                        </a:spcAft>
                        <a:buClr>
                          <a:srgbClr val="000000"/>
                        </a:buClr>
                        <a:buFont typeface="Arial"/>
                        <a:defRPr sz="1400" b="1" i="0" u="none" strike="noStrike" cap="none">
                          <a:solidFill>
                            <a:schemeClr val="dk1"/>
                          </a:solidFill>
                          <a:latin typeface="Intel Clear"/>
                          <a:sym typeface="Arial"/>
                        </a:defRPr>
                      </a:lvl9pPr>
                    </a:lstStyle>
                    <a:p>
                      <a:pPr marL="0" marR="0">
                        <a:lnSpc>
                          <a:spcPct val="107000"/>
                        </a:lnSpc>
                        <a:spcBef>
                          <a:spcPts val="0"/>
                        </a:spcBef>
                        <a:spcAft>
                          <a:spcPts val="0"/>
                        </a:spcAft>
                      </a:pPr>
                      <a:r>
                        <a:rPr lang="en-US" sz="2800" dirty="0">
                          <a:effectLst/>
                        </a:rPr>
                        <a:t>Polytetrafluoroethylene (PTFE)</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34291" marR="34291" marT="0" marB="0" anchor="ctr">
                    <a:lnL w="12700" cmpd="sng">
                      <a:solidFill>
                        <a:srgbClr val="0071C5"/>
                      </a:solidFill>
                    </a:lnL>
                    <a:lnR w="12700" cmpd="sng">
                      <a:solidFill>
                        <a:srgbClr val="0071C5"/>
                      </a:solidFill>
                    </a:lnR>
                    <a:lnT w="12700" cmpd="sng">
                      <a:solidFill>
                        <a:srgbClr val="0071C5"/>
                      </a:solidFill>
                    </a:lnT>
                    <a:lnB w="12700" cmpd="sng">
                      <a:solidFill>
                        <a:srgbClr val="0071C5"/>
                      </a:solidFill>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0008"/>
                  </a:ext>
                </a:extLst>
              </a:tr>
              <a:tr h="570552">
                <a:tc>
                  <a:txBody>
                    <a:bodyPr/>
                    <a:lstStyle>
                      <a:lvl1pPr marR="0" algn="l" rtl="0">
                        <a:lnSpc>
                          <a:spcPct val="100000"/>
                        </a:lnSpc>
                        <a:spcBef>
                          <a:spcPts val="0"/>
                        </a:spcBef>
                        <a:spcAft>
                          <a:spcPts val="0"/>
                        </a:spcAft>
                        <a:buClr>
                          <a:srgbClr val="000000"/>
                        </a:buClr>
                        <a:buFont typeface="Arial"/>
                        <a:defRPr sz="1400" b="1" i="0" u="none" strike="noStrike" cap="none">
                          <a:solidFill>
                            <a:schemeClr val="dk1"/>
                          </a:solidFill>
                          <a:latin typeface="Intel Clear"/>
                          <a:sym typeface="Arial"/>
                        </a:defRPr>
                      </a:lvl1pPr>
                      <a:lvl2pPr marR="0" algn="l" rtl="0">
                        <a:lnSpc>
                          <a:spcPct val="100000"/>
                        </a:lnSpc>
                        <a:spcBef>
                          <a:spcPts val="0"/>
                        </a:spcBef>
                        <a:spcAft>
                          <a:spcPts val="0"/>
                        </a:spcAft>
                        <a:buClr>
                          <a:srgbClr val="000000"/>
                        </a:buClr>
                        <a:buFont typeface="Arial"/>
                        <a:defRPr sz="1400" b="1" i="0" u="none" strike="noStrike" cap="none">
                          <a:solidFill>
                            <a:schemeClr val="dk1"/>
                          </a:solidFill>
                          <a:latin typeface="Intel Clear"/>
                          <a:sym typeface="Arial"/>
                        </a:defRPr>
                      </a:lvl2pPr>
                      <a:lvl3pPr marR="0" algn="l" rtl="0">
                        <a:lnSpc>
                          <a:spcPct val="100000"/>
                        </a:lnSpc>
                        <a:spcBef>
                          <a:spcPts val="0"/>
                        </a:spcBef>
                        <a:spcAft>
                          <a:spcPts val="0"/>
                        </a:spcAft>
                        <a:buClr>
                          <a:srgbClr val="000000"/>
                        </a:buClr>
                        <a:buFont typeface="Arial"/>
                        <a:defRPr sz="1400" b="1" i="0" u="none" strike="noStrike" cap="none">
                          <a:solidFill>
                            <a:schemeClr val="dk1"/>
                          </a:solidFill>
                          <a:latin typeface="Intel Clear"/>
                          <a:sym typeface="Arial"/>
                        </a:defRPr>
                      </a:lvl3pPr>
                      <a:lvl4pPr marR="0" algn="l" rtl="0">
                        <a:lnSpc>
                          <a:spcPct val="100000"/>
                        </a:lnSpc>
                        <a:spcBef>
                          <a:spcPts val="0"/>
                        </a:spcBef>
                        <a:spcAft>
                          <a:spcPts val="0"/>
                        </a:spcAft>
                        <a:buClr>
                          <a:srgbClr val="000000"/>
                        </a:buClr>
                        <a:buFont typeface="Arial"/>
                        <a:defRPr sz="1400" b="1" i="0" u="none" strike="noStrike" cap="none">
                          <a:solidFill>
                            <a:schemeClr val="dk1"/>
                          </a:solidFill>
                          <a:latin typeface="Intel Clear"/>
                          <a:sym typeface="Arial"/>
                        </a:defRPr>
                      </a:lvl4pPr>
                      <a:lvl5pPr marR="0" algn="l" rtl="0">
                        <a:lnSpc>
                          <a:spcPct val="100000"/>
                        </a:lnSpc>
                        <a:spcBef>
                          <a:spcPts val="0"/>
                        </a:spcBef>
                        <a:spcAft>
                          <a:spcPts val="0"/>
                        </a:spcAft>
                        <a:buClr>
                          <a:srgbClr val="000000"/>
                        </a:buClr>
                        <a:buFont typeface="Arial"/>
                        <a:defRPr sz="1400" b="1" i="0" u="none" strike="noStrike" cap="none">
                          <a:solidFill>
                            <a:schemeClr val="dk1"/>
                          </a:solidFill>
                          <a:latin typeface="Intel Clear"/>
                          <a:sym typeface="Arial"/>
                        </a:defRPr>
                      </a:lvl5pPr>
                      <a:lvl6pPr marR="0" algn="l" rtl="0">
                        <a:lnSpc>
                          <a:spcPct val="100000"/>
                        </a:lnSpc>
                        <a:spcBef>
                          <a:spcPts val="0"/>
                        </a:spcBef>
                        <a:spcAft>
                          <a:spcPts val="0"/>
                        </a:spcAft>
                        <a:buClr>
                          <a:srgbClr val="000000"/>
                        </a:buClr>
                        <a:buFont typeface="Arial"/>
                        <a:defRPr sz="1400" b="1" i="0" u="none" strike="noStrike" cap="none">
                          <a:solidFill>
                            <a:schemeClr val="dk1"/>
                          </a:solidFill>
                          <a:latin typeface="Intel Clear"/>
                          <a:sym typeface="Arial"/>
                        </a:defRPr>
                      </a:lvl6pPr>
                      <a:lvl7pPr marR="0" algn="l" rtl="0">
                        <a:lnSpc>
                          <a:spcPct val="100000"/>
                        </a:lnSpc>
                        <a:spcBef>
                          <a:spcPts val="0"/>
                        </a:spcBef>
                        <a:spcAft>
                          <a:spcPts val="0"/>
                        </a:spcAft>
                        <a:buClr>
                          <a:srgbClr val="000000"/>
                        </a:buClr>
                        <a:buFont typeface="Arial"/>
                        <a:defRPr sz="1400" b="1" i="0" u="none" strike="noStrike" cap="none">
                          <a:solidFill>
                            <a:schemeClr val="dk1"/>
                          </a:solidFill>
                          <a:latin typeface="Intel Clear"/>
                          <a:sym typeface="Arial"/>
                        </a:defRPr>
                      </a:lvl7pPr>
                      <a:lvl8pPr marR="0" algn="l" rtl="0">
                        <a:lnSpc>
                          <a:spcPct val="100000"/>
                        </a:lnSpc>
                        <a:spcBef>
                          <a:spcPts val="0"/>
                        </a:spcBef>
                        <a:spcAft>
                          <a:spcPts val="0"/>
                        </a:spcAft>
                        <a:buClr>
                          <a:srgbClr val="000000"/>
                        </a:buClr>
                        <a:buFont typeface="Arial"/>
                        <a:defRPr sz="1400" b="1" i="0" u="none" strike="noStrike" cap="none">
                          <a:solidFill>
                            <a:schemeClr val="dk1"/>
                          </a:solidFill>
                          <a:latin typeface="Intel Clear"/>
                          <a:sym typeface="Arial"/>
                        </a:defRPr>
                      </a:lvl8pPr>
                      <a:lvl9pPr marR="0" algn="l" rtl="0">
                        <a:lnSpc>
                          <a:spcPct val="100000"/>
                        </a:lnSpc>
                        <a:spcBef>
                          <a:spcPts val="0"/>
                        </a:spcBef>
                        <a:spcAft>
                          <a:spcPts val="0"/>
                        </a:spcAft>
                        <a:buClr>
                          <a:srgbClr val="000000"/>
                        </a:buClr>
                        <a:buFont typeface="Arial"/>
                        <a:defRPr sz="1400" b="1" i="0" u="none" strike="noStrike" cap="none">
                          <a:solidFill>
                            <a:schemeClr val="dk1"/>
                          </a:solidFill>
                          <a:latin typeface="Intel Clear"/>
                          <a:sym typeface="Arial"/>
                        </a:defRPr>
                      </a:lvl9pPr>
                    </a:lstStyle>
                    <a:p>
                      <a:pPr marL="0" marR="0">
                        <a:lnSpc>
                          <a:spcPct val="107000"/>
                        </a:lnSpc>
                        <a:spcBef>
                          <a:spcPts val="0"/>
                        </a:spcBef>
                        <a:spcAft>
                          <a:spcPts val="0"/>
                        </a:spcAft>
                      </a:pPr>
                      <a:r>
                        <a:rPr lang="en-US" sz="2800" i="0" dirty="0">
                          <a:effectLst/>
                        </a:rPr>
                        <a:t>Polyether Ether Ketone (PEEK)</a:t>
                      </a:r>
                      <a:endParaRPr lang="en-US" sz="2800" i="0" dirty="0">
                        <a:effectLst/>
                        <a:latin typeface="Calibri" panose="020F0502020204030204" pitchFamily="34" charset="0"/>
                        <a:ea typeface="Calibri" panose="020F0502020204030204" pitchFamily="34" charset="0"/>
                        <a:cs typeface="Times New Roman" panose="02020603050405020304" pitchFamily="18" charset="0"/>
                      </a:endParaRPr>
                    </a:p>
                  </a:txBody>
                  <a:tcPr marL="34291" marR="34291" marT="0" marB="0" anchor="ctr">
                    <a:lnL w="12700" cmpd="sng">
                      <a:solidFill>
                        <a:srgbClr val="0071C5"/>
                      </a:solidFill>
                    </a:lnL>
                    <a:lnR w="12700" cmpd="sng">
                      <a:solidFill>
                        <a:srgbClr val="0071C5"/>
                      </a:solidFill>
                    </a:lnR>
                    <a:lnT w="12700" cmpd="sng">
                      <a:solidFill>
                        <a:srgbClr val="0071C5"/>
                      </a:solidFill>
                    </a:lnT>
                    <a:lnB w="12700" cmpd="sng">
                      <a:solidFill>
                        <a:srgbClr val="0071C5"/>
                      </a:solidFill>
                    </a:lnB>
                    <a:lnTlToBr w="12700" cmpd="sng">
                      <a:noFill/>
                      <a:prstDash val="solid"/>
                    </a:lnTlToBr>
                    <a:lnBlToTr w="12700" cmpd="sng">
                      <a:noFill/>
                      <a:prstDash val="solid"/>
                    </a:lnBlToTr>
                    <a:solidFill>
                      <a:srgbClr val="0071C5">
                        <a:tint val="20000"/>
                      </a:srgbClr>
                    </a:solidFill>
                  </a:tcPr>
                </a:tc>
                <a:extLst>
                  <a:ext uri="{0D108BD9-81ED-4DB2-BD59-A6C34878D82A}">
                    <a16:rowId xmlns:a16="http://schemas.microsoft.com/office/drawing/2014/main" val="10009"/>
                  </a:ext>
                </a:extLst>
              </a:tr>
              <a:tr h="570552">
                <a:tc>
                  <a:txBody>
                    <a:bodyPr/>
                    <a:lstStyle>
                      <a:lvl1pPr marR="0" algn="l" rtl="0">
                        <a:lnSpc>
                          <a:spcPct val="100000"/>
                        </a:lnSpc>
                        <a:spcBef>
                          <a:spcPts val="0"/>
                        </a:spcBef>
                        <a:spcAft>
                          <a:spcPts val="0"/>
                        </a:spcAft>
                        <a:buClr>
                          <a:srgbClr val="000000"/>
                        </a:buClr>
                        <a:buFont typeface="Arial"/>
                        <a:defRPr sz="1400" b="1" i="0" u="none" strike="noStrike" cap="none">
                          <a:solidFill>
                            <a:schemeClr val="dk1"/>
                          </a:solidFill>
                          <a:latin typeface="Intel Clear"/>
                          <a:sym typeface="Arial"/>
                        </a:defRPr>
                      </a:lvl1pPr>
                      <a:lvl2pPr marR="0" algn="l" rtl="0">
                        <a:lnSpc>
                          <a:spcPct val="100000"/>
                        </a:lnSpc>
                        <a:spcBef>
                          <a:spcPts val="0"/>
                        </a:spcBef>
                        <a:spcAft>
                          <a:spcPts val="0"/>
                        </a:spcAft>
                        <a:buClr>
                          <a:srgbClr val="000000"/>
                        </a:buClr>
                        <a:buFont typeface="Arial"/>
                        <a:defRPr sz="1400" b="1" i="0" u="none" strike="noStrike" cap="none">
                          <a:solidFill>
                            <a:schemeClr val="dk1"/>
                          </a:solidFill>
                          <a:latin typeface="Intel Clear"/>
                          <a:sym typeface="Arial"/>
                        </a:defRPr>
                      </a:lvl2pPr>
                      <a:lvl3pPr marR="0" algn="l" rtl="0">
                        <a:lnSpc>
                          <a:spcPct val="100000"/>
                        </a:lnSpc>
                        <a:spcBef>
                          <a:spcPts val="0"/>
                        </a:spcBef>
                        <a:spcAft>
                          <a:spcPts val="0"/>
                        </a:spcAft>
                        <a:buClr>
                          <a:srgbClr val="000000"/>
                        </a:buClr>
                        <a:buFont typeface="Arial"/>
                        <a:defRPr sz="1400" b="1" i="0" u="none" strike="noStrike" cap="none">
                          <a:solidFill>
                            <a:schemeClr val="dk1"/>
                          </a:solidFill>
                          <a:latin typeface="Intel Clear"/>
                          <a:sym typeface="Arial"/>
                        </a:defRPr>
                      </a:lvl3pPr>
                      <a:lvl4pPr marR="0" algn="l" rtl="0">
                        <a:lnSpc>
                          <a:spcPct val="100000"/>
                        </a:lnSpc>
                        <a:spcBef>
                          <a:spcPts val="0"/>
                        </a:spcBef>
                        <a:spcAft>
                          <a:spcPts val="0"/>
                        </a:spcAft>
                        <a:buClr>
                          <a:srgbClr val="000000"/>
                        </a:buClr>
                        <a:buFont typeface="Arial"/>
                        <a:defRPr sz="1400" b="1" i="0" u="none" strike="noStrike" cap="none">
                          <a:solidFill>
                            <a:schemeClr val="dk1"/>
                          </a:solidFill>
                          <a:latin typeface="Intel Clear"/>
                          <a:sym typeface="Arial"/>
                        </a:defRPr>
                      </a:lvl4pPr>
                      <a:lvl5pPr marR="0" algn="l" rtl="0">
                        <a:lnSpc>
                          <a:spcPct val="100000"/>
                        </a:lnSpc>
                        <a:spcBef>
                          <a:spcPts val="0"/>
                        </a:spcBef>
                        <a:spcAft>
                          <a:spcPts val="0"/>
                        </a:spcAft>
                        <a:buClr>
                          <a:srgbClr val="000000"/>
                        </a:buClr>
                        <a:buFont typeface="Arial"/>
                        <a:defRPr sz="1400" b="1" i="0" u="none" strike="noStrike" cap="none">
                          <a:solidFill>
                            <a:schemeClr val="dk1"/>
                          </a:solidFill>
                          <a:latin typeface="Intel Clear"/>
                          <a:sym typeface="Arial"/>
                        </a:defRPr>
                      </a:lvl5pPr>
                      <a:lvl6pPr marR="0" algn="l" rtl="0">
                        <a:lnSpc>
                          <a:spcPct val="100000"/>
                        </a:lnSpc>
                        <a:spcBef>
                          <a:spcPts val="0"/>
                        </a:spcBef>
                        <a:spcAft>
                          <a:spcPts val="0"/>
                        </a:spcAft>
                        <a:buClr>
                          <a:srgbClr val="000000"/>
                        </a:buClr>
                        <a:buFont typeface="Arial"/>
                        <a:defRPr sz="1400" b="1" i="0" u="none" strike="noStrike" cap="none">
                          <a:solidFill>
                            <a:schemeClr val="dk1"/>
                          </a:solidFill>
                          <a:latin typeface="Intel Clear"/>
                          <a:sym typeface="Arial"/>
                        </a:defRPr>
                      </a:lvl6pPr>
                      <a:lvl7pPr marR="0" algn="l" rtl="0">
                        <a:lnSpc>
                          <a:spcPct val="100000"/>
                        </a:lnSpc>
                        <a:spcBef>
                          <a:spcPts val="0"/>
                        </a:spcBef>
                        <a:spcAft>
                          <a:spcPts val="0"/>
                        </a:spcAft>
                        <a:buClr>
                          <a:srgbClr val="000000"/>
                        </a:buClr>
                        <a:buFont typeface="Arial"/>
                        <a:defRPr sz="1400" b="1" i="0" u="none" strike="noStrike" cap="none">
                          <a:solidFill>
                            <a:schemeClr val="dk1"/>
                          </a:solidFill>
                          <a:latin typeface="Intel Clear"/>
                          <a:sym typeface="Arial"/>
                        </a:defRPr>
                      </a:lvl7pPr>
                      <a:lvl8pPr marR="0" algn="l" rtl="0">
                        <a:lnSpc>
                          <a:spcPct val="100000"/>
                        </a:lnSpc>
                        <a:spcBef>
                          <a:spcPts val="0"/>
                        </a:spcBef>
                        <a:spcAft>
                          <a:spcPts val="0"/>
                        </a:spcAft>
                        <a:buClr>
                          <a:srgbClr val="000000"/>
                        </a:buClr>
                        <a:buFont typeface="Arial"/>
                        <a:defRPr sz="1400" b="1" i="0" u="none" strike="noStrike" cap="none">
                          <a:solidFill>
                            <a:schemeClr val="dk1"/>
                          </a:solidFill>
                          <a:latin typeface="Intel Clear"/>
                          <a:sym typeface="Arial"/>
                        </a:defRPr>
                      </a:lvl8pPr>
                      <a:lvl9pPr marR="0" algn="l" rtl="0">
                        <a:lnSpc>
                          <a:spcPct val="100000"/>
                        </a:lnSpc>
                        <a:spcBef>
                          <a:spcPts val="0"/>
                        </a:spcBef>
                        <a:spcAft>
                          <a:spcPts val="0"/>
                        </a:spcAft>
                        <a:buClr>
                          <a:srgbClr val="000000"/>
                        </a:buClr>
                        <a:buFont typeface="Arial"/>
                        <a:defRPr sz="1400" b="1" i="0" u="none" strike="noStrike" cap="none">
                          <a:solidFill>
                            <a:schemeClr val="dk1"/>
                          </a:solidFill>
                          <a:latin typeface="Intel Clear"/>
                          <a:sym typeface="Arial"/>
                        </a:defRPr>
                      </a:lvl9pPr>
                    </a:lstStyle>
                    <a:p>
                      <a:pPr marL="0" marR="0">
                        <a:lnSpc>
                          <a:spcPct val="107000"/>
                        </a:lnSpc>
                        <a:spcBef>
                          <a:spcPts val="0"/>
                        </a:spcBef>
                        <a:spcAft>
                          <a:spcPts val="0"/>
                        </a:spcAft>
                      </a:pPr>
                      <a:r>
                        <a:rPr lang="en-US" sz="2800">
                          <a:effectLst/>
                        </a:rPr>
                        <a:t>Polypropylene (PP)</a:t>
                      </a:r>
                      <a:endParaRPr lang="en-US" sz="2800">
                        <a:effectLst/>
                        <a:latin typeface="Calibri" panose="020F0502020204030204" pitchFamily="34" charset="0"/>
                        <a:ea typeface="Calibri" panose="020F0502020204030204" pitchFamily="34" charset="0"/>
                        <a:cs typeface="Times New Roman" panose="02020603050405020304" pitchFamily="18" charset="0"/>
                      </a:endParaRPr>
                    </a:p>
                  </a:txBody>
                  <a:tcPr marL="34291" marR="34291" marT="0" marB="0" anchor="ctr">
                    <a:lnL w="12700" cmpd="sng">
                      <a:solidFill>
                        <a:srgbClr val="0071C5"/>
                      </a:solidFill>
                    </a:lnL>
                    <a:lnR w="12700" cmpd="sng">
                      <a:solidFill>
                        <a:srgbClr val="0071C5"/>
                      </a:solidFill>
                    </a:lnR>
                    <a:lnT w="12700" cmpd="sng">
                      <a:solidFill>
                        <a:srgbClr val="0071C5"/>
                      </a:solidFill>
                    </a:lnT>
                    <a:lnB w="12700" cmpd="sng">
                      <a:solidFill>
                        <a:srgbClr val="0071C5"/>
                      </a:solidFill>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0010"/>
                  </a:ext>
                </a:extLst>
              </a:tr>
              <a:tr h="570552">
                <a:tc>
                  <a:txBody>
                    <a:bodyPr/>
                    <a:lstStyle>
                      <a:lvl1pPr marR="0" algn="l" rtl="0">
                        <a:lnSpc>
                          <a:spcPct val="100000"/>
                        </a:lnSpc>
                        <a:spcBef>
                          <a:spcPts val="0"/>
                        </a:spcBef>
                        <a:spcAft>
                          <a:spcPts val="0"/>
                        </a:spcAft>
                        <a:buClr>
                          <a:srgbClr val="000000"/>
                        </a:buClr>
                        <a:buFont typeface="Arial"/>
                        <a:defRPr sz="1400" b="1" i="0" u="none" strike="noStrike" cap="none">
                          <a:solidFill>
                            <a:schemeClr val="dk1"/>
                          </a:solidFill>
                          <a:latin typeface="Intel Clear"/>
                          <a:sym typeface="Arial"/>
                        </a:defRPr>
                      </a:lvl1pPr>
                      <a:lvl2pPr marR="0" algn="l" rtl="0">
                        <a:lnSpc>
                          <a:spcPct val="100000"/>
                        </a:lnSpc>
                        <a:spcBef>
                          <a:spcPts val="0"/>
                        </a:spcBef>
                        <a:spcAft>
                          <a:spcPts val="0"/>
                        </a:spcAft>
                        <a:buClr>
                          <a:srgbClr val="000000"/>
                        </a:buClr>
                        <a:buFont typeface="Arial"/>
                        <a:defRPr sz="1400" b="1" i="0" u="none" strike="noStrike" cap="none">
                          <a:solidFill>
                            <a:schemeClr val="dk1"/>
                          </a:solidFill>
                          <a:latin typeface="Intel Clear"/>
                          <a:sym typeface="Arial"/>
                        </a:defRPr>
                      </a:lvl2pPr>
                      <a:lvl3pPr marR="0" algn="l" rtl="0">
                        <a:lnSpc>
                          <a:spcPct val="100000"/>
                        </a:lnSpc>
                        <a:spcBef>
                          <a:spcPts val="0"/>
                        </a:spcBef>
                        <a:spcAft>
                          <a:spcPts val="0"/>
                        </a:spcAft>
                        <a:buClr>
                          <a:srgbClr val="000000"/>
                        </a:buClr>
                        <a:buFont typeface="Arial"/>
                        <a:defRPr sz="1400" b="1" i="0" u="none" strike="noStrike" cap="none">
                          <a:solidFill>
                            <a:schemeClr val="dk1"/>
                          </a:solidFill>
                          <a:latin typeface="Intel Clear"/>
                          <a:sym typeface="Arial"/>
                        </a:defRPr>
                      </a:lvl3pPr>
                      <a:lvl4pPr marR="0" algn="l" rtl="0">
                        <a:lnSpc>
                          <a:spcPct val="100000"/>
                        </a:lnSpc>
                        <a:spcBef>
                          <a:spcPts val="0"/>
                        </a:spcBef>
                        <a:spcAft>
                          <a:spcPts val="0"/>
                        </a:spcAft>
                        <a:buClr>
                          <a:srgbClr val="000000"/>
                        </a:buClr>
                        <a:buFont typeface="Arial"/>
                        <a:defRPr sz="1400" b="1" i="0" u="none" strike="noStrike" cap="none">
                          <a:solidFill>
                            <a:schemeClr val="dk1"/>
                          </a:solidFill>
                          <a:latin typeface="Intel Clear"/>
                          <a:sym typeface="Arial"/>
                        </a:defRPr>
                      </a:lvl4pPr>
                      <a:lvl5pPr marR="0" algn="l" rtl="0">
                        <a:lnSpc>
                          <a:spcPct val="100000"/>
                        </a:lnSpc>
                        <a:spcBef>
                          <a:spcPts val="0"/>
                        </a:spcBef>
                        <a:spcAft>
                          <a:spcPts val="0"/>
                        </a:spcAft>
                        <a:buClr>
                          <a:srgbClr val="000000"/>
                        </a:buClr>
                        <a:buFont typeface="Arial"/>
                        <a:defRPr sz="1400" b="1" i="0" u="none" strike="noStrike" cap="none">
                          <a:solidFill>
                            <a:schemeClr val="dk1"/>
                          </a:solidFill>
                          <a:latin typeface="Intel Clear"/>
                          <a:sym typeface="Arial"/>
                        </a:defRPr>
                      </a:lvl5pPr>
                      <a:lvl6pPr marR="0" algn="l" rtl="0">
                        <a:lnSpc>
                          <a:spcPct val="100000"/>
                        </a:lnSpc>
                        <a:spcBef>
                          <a:spcPts val="0"/>
                        </a:spcBef>
                        <a:spcAft>
                          <a:spcPts val="0"/>
                        </a:spcAft>
                        <a:buClr>
                          <a:srgbClr val="000000"/>
                        </a:buClr>
                        <a:buFont typeface="Arial"/>
                        <a:defRPr sz="1400" b="1" i="0" u="none" strike="noStrike" cap="none">
                          <a:solidFill>
                            <a:schemeClr val="dk1"/>
                          </a:solidFill>
                          <a:latin typeface="Intel Clear"/>
                          <a:sym typeface="Arial"/>
                        </a:defRPr>
                      </a:lvl6pPr>
                      <a:lvl7pPr marR="0" algn="l" rtl="0">
                        <a:lnSpc>
                          <a:spcPct val="100000"/>
                        </a:lnSpc>
                        <a:spcBef>
                          <a:spcPts val="0"/>
                        </a:spcBef>
                        <a:spcAft>
                          <a:spcPts val="0"/>
                        </a:spcAft>
                        <a:buClr>
                          <a:srgbClr val="000000"/>
                        </a:buClr>
                        <a:buFont typeface="Arial"/>
                        <a:defRPr sz="1400" b="1" i="0" u="none" strike="noStrike" cap="none">
                          <a:solidFill>
                            <a:schemeClr val="dk1"/>
                          </a:solidFill>
                          <a:latin typeface="Intel Clear"/>
                          <a:sym typeface="Arial"/>
                        </a:defRPr>
                      </a:lvl7pPr>
                      <a:lvl8pPr marR="0" algn="l" rtl="0">
                        <a:lnSpc>
                          <a:spcPct val="100000"/>
                        </a:lnSpc>
                        <a:spcBef>
                          <a:spcPts val="0"/>
                        </a:spcBef>
                        <a:spcAft>
                          <a:spcPts val="0"/>
                        </a:spcAft>
                        <a:buClr>
                          <a:srgbClr val="000000"/>
                        </a:buClr>
                        <a:buFont typeface="Arial"/>
                        <a:defRPr sz="1400" b="1" i="0" u="none" strike="noStrike" cap="none">
                          <a:solidFill>
                            <a:schemeClr val="dk1"/>
                          </a:solidFill>
                          <a:latin typeface="Intel Clear"/>
                          <a:sym typeface="Arial"/>
                        </a:defRPr>
                      </a:lvl8pPr>
                      <a:lvl9pPr marR="0" algn="l" rtl="0">
                        <a:lnSpc>
                          <a:spcPct val="100000"/>
                        </a:lnSpc>
                        <a:spcBef>
                          <a:spcPts val="0"/>
                        </a:spcBef>
                        <a:spcAft>
                          <a:spcPts val="0"/>
                        </a:spcAft>
                        <a:buClr>
                          <a:srgbClr val="000000"/>
                        </a:buClr>
                        <a:buFont typeface="Arial"/>
                        <a:defRPr sz="1400" b="1" i="0" u="none" strike="noStrike" cap="none">
                          <a:solidFill>
                            <a:schemeClr val="dk1"/>
                          </a:solidFill>
                          <a:latin typeface="Intel Clear"/>
                          <a:sym typeface="Arial"/>
                        </a:defRPr>
                      </a:lvl9pPr>
                    </a:lstStyle>
                    <a:p>
                      <a:pPr marL="0" marR="0">
                        <a:lnSpc>
                          <a:spcPct val="107000"/>
                        </a:lnSpc>
                        <a:spcBef>
                          <a:spcPts val="0"/>
                        </a:spcBef>
                        <a:spcAft>
                          <a:spcPts val="0"/>
                        </a:spcAft>
                      </a:pPr>
                      <a:r>
                        <a:rPr lang="en-US" sz="2800" dirty="0" err="1">
                          <a:effectLst/>
                        </a:rPr>
                        <a:t>Polysulfone</a:t>
                      </a:r>
                      <a:r>
                        <a:rPr lang="en-US" sz="2800" dirty="0">
                          <a:effectLst/>
                        </a:rPr>
                        <a:t> </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34291" marR="34291" marT="0" marB="0" anchor="ctr">
                    <a:lnL w="12700" cmpd="sng">
                      <a:solidFill>
                        <a:srgbClr val="0071C5"/>
                      </a:solidFill>
                    </a:lnL>
                    <a:lnR w="12700" cmpd="sng">
                      <a:solidFill>
                        <a:srgbClr val="0071C5"/>
                      </a:solidFill>
                    </a:lnR>
                    <a:lnT w="12700" cmpd="sng">
                      <a:solidFill>
                        <a:srgbClr val="0071C5"/>
                      </a:solidFill>
                    </a:lnT>
                    <a:lnB w="12700" cmpd="sng">
                      <a:solidFill>
                        <a:srgbClr val="0071C5"/>
                      </a:solidFill>
                    </a:lnB>
                    <a:lnTlToBr w="12700" cmpd="sng">
                      <a:noFill/>
                      <a:prstDash val="solid"/>
                    </a:lnTlToBr>
                    <a:lnBlToTr w="12700" cmpd="sng">
                      <a:noFill/>
                      <a:prstDash val="solid"/>
                    </a:lnBlToTr>
                    <a:solidFill>
                      <a:srgbClr val="0071C5">
                        <a:tint val="20000"/>
                      </a:srgbClr>
                    </a:solidFill>
                  </a:tcPr>
                </a:tc>
                <a:extLst>
                  <a:ext uri="{0D108BD9-81ED-4DB2-BD59-A6C34878D82A}">
                    <a16:rowId xmlns:a16="http://schemas.microsoft.com/office/drawing/2014/main" val="10011"/>
                  </a:ext>
                </a:extLst>
              </a:tr>
              <a:tr h="570552">
                <a:tc>
                  <a:txBody>
                    <a:bodyPr/>
                    <a:lstStyle>
                      <a:lvl1pPr marR="0" algn="l" rtl="0">
                        <a:lnSpc>
                          <a:spcPct val="100000"/>
                        </a:lnSpc>
                        <a:spcBef>
                          <a:spcPts val="0"/>
                        </a:spcBef>
                        <a:spcAft>
                          <a:spcPts val="0"/>
                        </a:spcAft>
                        <a:buClr>
                          <a:srgbClr val="000000"/>
                        </a:buClr>
                        <a:buFont typeface="Arial"/>
                        <a:defRPr sz="1400" b="1" i="0" u="none" strike="noStrike" cap="none">
                          <a:solidFill>
                            <a:schemeClr val="dk1"/>
                          </a:solidFill>
                          <a:latin typeface="Intel Clear"/>
                          <a:sym typeface="Arial"/>
                        </a:defRPr>
                      </a:lvl1pPr>
                      <a:lvl2pPr marR="0" algn="l" rtl="0">
                        <a:lnSpc>
                          <a:spcPct val="100000"/>
                        </a:lnSpc>
                        <a:spcBef>
                          <a:spcPts val="0"/>
                        </a:spcBef>
                        <a:spcAft>
                          <a:spcPts val="0"/>
                        </a:spcAft>
                        <a:buClr>
                          <a:srgbClr val="000000"/>
                        </a:buClr>
                        <a:buFont typeface="Arial"/>
                        <a:defRPr sz="1400" b="1" i="0" u="none" strike="noStrike" cap="none">
                          <a:solidFill>
                            <a:schemeClr val="dk1"/>
                          </a:solidFill>
                          <a:latin typeface="Intel Clear"/>
                          <a:sym typeface="Arial"/>
                        </a:defRPr>
                      </a:lvl2pPr>
                      <a:lvl3pPr marR="0" algn="l" rtl="0">
                        <a:lnSpc>
                          <a:spcPct val="100000"/>
                        </a:lnSpc>
                        <a:spcBef>
                          <a:spcPts val="0"/>
                        </a:spcBef>
                        <a:spcAft>
                          <a:spcPts val="0"/>
                        </a:spcAft>
                        <a:buClr>
                          <a:srgbClr val="000000"/>
                        </a:buClr>
                        <a:buFont typeface="Arial"/>
                        <a:defRPr sz="1400" b="1" i="0" u="none" strike="noStrike" cap="none">
                          <a:solidFill>
                            <a:schemeClr val="dk1"/>
                          </a:solidFill>
                          <a:latin typeface="Intel Clear"/>
                          <a:sym typeface="Arial"/>
                        </a:defRPr>
                      </a:lvl3pPr>
                      <a:lvl4pPr marR="0" algn="l" rtl="0">
                        <a:lnSpc>
                          <a:spcPct val="100000"/>
                        </a:lnSpc>
                        <a:spcBef>
                          <a:spcPts val="0"/>
                        </a:spcBef>
                        <a:spcAft>
                          <a:spcPts val="0"/>
                        </a:spcAft>
                        <a:buClr>
                          <a:srgbClr val="000000"/>
                        </a:buClr>
                        <a:buFont typeface="Arial"/>
                        <a:defRPr sz="1400" b="1" i="0" u="none" strike="noStrike" cap="none">
                          <a:solidFill>
                            <a:schemeClr val="dk1"/>
                          </a:solidFill>
                          <a:latin typeface="Intel Clear"/>
                          <a:sym typeface="Arial"/>
                        </a:defRPr>
                      </a:lvl4pPr>
                      <a:lvl5pPr marR="0" algn="l" rtl="0">
                        <a:lnSpc>
                          <a:spcPct val="100000"/>
                        </a:lnSpc>
                        <a:spcBef>
                          <a:spcPts val="0"/>
                        </a:spcBef>
                        <a:spcAft>
                          <a:spcPts val="0"/>
                        </a:spcAft>
                        <a:buClr>
                          <a:srgbClr val="000000"/>
                        </a:buClr>
                        <a:buFont typeface="Arial"/>
                        <a:defRPr sz="1400" b="1" i="0" u="none" strike="noStrike" cap="none">
                          <a:solidFill>
                            <a:schemeClr val="dk1"/>
                          </a:solidFill>
                          <a:latin typeface="Intel Clear"/>
                          <a:sym typeface="Arial"/>
                        </a:defRPr>
                      </a:lvl5pPr>
                      <a:lvl6pPr marR="0" algn="l" rtl="0">
                        <a:lnSpc>
                          <a:spcPct val="100000"/>
                        </a:lnSpc>
                        <a:spcBef>
                          <a:spcPts val="0"/>
                        </a:spcBef>
                        <a:spcAft>
                          <a:spcPts val="0"/>
                        </a:spcAft>
                        <a:buClr>
                          <a:srgbClr val="000000"/>
                        </a:buClr>
                        <a:buFont typeface="Arial"/>
                        <a:defRPr sz="1400" b="1" i="0" u="none" strike="noStrike" cap="none">
                          <a:solidFill>
                            <a:schemeClr val="dk1"/>
                          </a:solidFill>
                          <a:latin typeface="Intel Clear"/>
                          <a:sym typeface="Arial"/>
                        </a:defRPr>
                      </a:lvl6pPr>
                      <a:lvl7pPr marR="0" algn="l" rtl="0">
                        <a:lnSpc>
                          <a:spcPct val="100000"/>
                        </a:lnSpc>
                        <a:spcBef>
                          <a:spcPts val="0"/>
                        </a:spcBef>
                        <a:spcAft>
                          <a:spcPts val="0"/>
                        </a:spcAft>
                        <a:buClr>
                          <a:srgbClr val="000000"/>
                        </a:buClr>
                        <a:buFont typeface="Arial"/>
                        <a:defRPr sz="1400" b="1" i="0" u="none" strike="noStrike" cap="none">
                          <a:solidFill>
                            <a:schemeClr val="dk1"/>
                          </a:solidFill>
                          <a:latin typeface="Intel Clear"/>
                          <a:sym typeface="Arial"/>
                        </a:defRPr>
                      </a:lvl7pPr>
                      <a:lvl8pPr marR="0" algn="l" rtl="0">
                        <a:lnSpc>
                          <a:spcPct val="100000"/>
                        </a:lnSpc>
                        <a:spcBef>
                          <a:spcPts val="0"/>
                        </a:spcBef>
                        <a:spcAft>
                          <a:spcPts val="0"/>
                        </a:spcAft>
                        <a:buClr>
                          <a:srgbClr val="000000"/>
                        </a:buClr>
                        <a:buFont typeface="Arial"/>
                        <a:defRPr sz="1400" b="1" i="0" u="none" strike="noStrike" cap="none">
                          <a:solidFill>
                            <a:schemeClr val="dk1"/>
                          </a:solidFill>
                          <a:latin typeface="Intel Clear"/>
                          <a:sym typeface="Arial"/>
                        </a:defRPr>
                      </a:lvl8pPr>
                      <a:lvl9pPr marR="0" algn="l" rtl="0">
                        <a:lnSpc>
                          <a:spcPct val="100000"/>
                        </a:lnSpc>
                        <a:spcBef>
                          <a:spcPts val="0"/>
                        </a:spcBef>
                        <a:spcAft>
                          <a:spcPts val="0"/>
                        </a:spcAft>
                        <a:buClr>
                          <a:srgbClr val="000000"/>
                        </a:buClr>
                        <a:buFont typeface="Arial"/>
                        <a:defRPr sz="1400" b="1" i="0" u="none" strike="noStrike" cap="none">
                          <a:solidFill>
                            <a:schemeClr val="dk1"/>
                          </a:solidFill>
                          <a:latin typeface="Intel Clear"/>
                          <a:sym typeface="Arial"/>
                        </a:defRPr>
                      </a:lvl9pPr>
                    </a:lstStyle>
                    <a:p>
                      <a:pPr marL="0" marR="0">
                        <a:lnSpc>
                          <a:spcPct val="107000"/>
                        </a:lnSpc>
                        <a:spcBef>
                          <a:spcPts val="0"/>
                        </a:spcBef>
                        <a:spcAft>
                          <a:spcPts val="0"/>
                        </a:spcAft>
                      </a:pPr>
                      <a:r>
                        <a:rPr lang="en-US" sz="2800" dirty="0">
                          <a:effectLst/>
                        </a:rPr>
                        <a:t>Teflon (PTFE) based Thread Sealant</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34291" marR="34291" marT="0" marB="0" anchor="ctr">
                    <a:lnL w="12700" cmpd="sng">
                      <a:solidFill>
                        <a:srgbClr val="0071C5"/>
                      </a:solidFill>
                    </a:lnL>
                    <a:lnR w="12700" cmpd="sng">
                      <a:solidFill>
                        <a:srgbClr val="0071C5"/>
                      </a:solidFill>
                    </a:lnR>
                    <a:lnT w="12700" cmpd="sng">
                      <a:solidFill>
                        <a:srgbClr val="0071C5"/>
                      </a:solidFill>
                    </a:lnT>
                    <a:lnB w="12700" cmpd="sng">
                      <a:solidFill>
                        <a:srgbClr val="0071C5"/>
                      </a:solidFill>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0012"/>
                  </a:ext>
                </a:extLst>
              </a:tr>
            </a:tbl>
          </a:graphicData>
        </a:graphic>
      </p:graphicFrame>
      <p:sp>
        <p:nvSpPr>
          <p:cNvPr id="13" name="TextBox 12"/>
          <p:cNvSpPr txBox="1"/>
          <p:nvPr/>
        </p:nvSpPr>
        <p:spPr>
          <a:xfrm>
            <a:off x="575940" y="11035471"/>
            <a:ext cx="22550760" cy="830997"/>
          </a:xfrm>
          <a:prstGeom prst="rect">
            <a:avLst/>
          </a:prstGeom>
          <a:solidFill>
            <a:srgbClr val="FFC000"/>
          </a:solidFill>
          <a:ln>
            <a:solidFill>
              <a:schemeClr val="tx1"/>
            </a:solidFill>
          </a:ln>
        </p:spPr>
        <p:txBody>
          <a:bodyPr wrap="square" rtlCol="0">
            <a:spAutoFit/>
          </a:bodyPr>
          <a:lstStyle/>
          <a:p>
            <a:pPr algn="ctr"/>
            <a:r>
              <a:rPr lang="en-US" sz="4800" dirty="0"/>
              <a:t>Wetted materials to be updated &amp; brazing materials to be added Q3’2020</a:t>
            </a:r>
          </a:p>
        </p:txBody>
      </p:sp>
    </p:spTree>
    <p:extLst>
      <p:ext uri="{BB962C8B-B14F-4D97-AF65-F5344CB8AC3E}">
        <p14:creationId xmlns:p14="http://schemas.microsoft.com/office/powerpoint/2010/main" val="12213388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87C101-D5A7-4BCB-8632-BDDF0E316EF0}"/>
              </a:ext>
            </a:extLst>
          </p:cNvPr>
          <p:cNvSpPr>
            <a:spLocks noGrp="1"/>
          </p:cNvSpPr>
          <p:nvPr>
            <p:ph type="title"/>
          </p:nvPr>
        </p:nvSpPr>
        <p:spPr/>
        <p:txBody>
          <a:bodyPr/>
          <a:lstStyle/>
          <a:p>
            <a:r>
              <a:rPr lang="en-US" dirty="0"/>
              <a:t>Cooling Fluid - Test Methodology</a:t>
            </a:r>
          </a:p>
        </p:txBody>
      </p:sp>
      <p:sp>
        <p:nvSpPr>
          <p:cNvPr id="3" name="Content Placeholder 2">
            <a:extLst>
              <a:ext uri="{FF2B5EF4-FFF2-40B4-BE49-F238E27FC236}">
                <a16:creationId xmlns:a16="http://schemas.microsoft.com/office/drawing/2014/main" id="{4CA467B5-5140-4BE3-930C-6AA18EC2D27F}"/>
              </a:ext>
            </a:extLst>
          </p:cNvPr>
          <p:cNvSpPr>
            <a:spLocks noGrp="1"/>
          </p:cNvSpPr>
          <p:nvPr>
            <p:ph idx="1"/>
          </p:nvPr>
        </p:nvSpPr>
        <p:spPr>
          <a:xfrm>
            <a:off x="1676402" y="2270549"/>
            <a:ext cx="16376642" cy="8702675"/>
          </a:xfrm>
        </p:spPr>
        <p:txBody>
          <a:bodyPr/>
          <a:lstStyle/>
          <a:p>
            <a:r>
              <a:rPr lang="en-US" sz="4800" dirty="0"/>
              <a:t>Wetted material compatibility being tested &amp; monitored</a:t>
            </a:r>
          </a:p>
          <a:p>
            <a:pPr marL="914400" indent="-685800">
              <a:buFont typeface="Arial" panose="020B0604020202020204" pitchFamily="34" charset="0"/>
              <a:buChar char="•"/>
            </a:pPr>
            <a:r>
              <a:rPr lang="en-US" sz="4800" dirty="0"/>
              <a:t>Time: 180 days (ongoing)</a:t>
            </a:r>
          </a:p>
          <a:p>
            <a:pPr marL="914400" indent="-685800">
              <a:buFont typeface="Arial" panose="020B0604020202020204" pitchFamily="34" charset="0"/>
              <a:buChar char="•"/>
            </a:pPr>
            <a:r>
              <a:rPr lang="en-US" sz="4800" dirty="0"/>
              <a:t>Materials: </a:t>
            </a:r>
          </a:p>
          <a:p>
            <a:pPr marL="228600" indent="0">
              <a:spcBef>
                <a:spcPts val="1200"/>
              </a:spcBef>
            </a:pPr>
            <a:r>
              <a:rPr lang="en-US" sz="4800" dirty="0"/>
              <a:t>    - </a:t>
            </a:r>
            <a:r>
              <a:rPr lang="en-US" sz="4000" dirty="0"/>
              <a:t>Stainless Steel, Copper, FEP, Viton, EPDM, brazing materials</a:t>
            </a:r>
          </a:p>
          <a:p>
            <a:pPr marL="914400" indent="-685800">
              <a:buFont typeface="Arial" panose="020B0604020202020204" pitchFamily="34" charset="0"/>
              <a:buChar char="•"/>
            </a:pPr>
            <a:r>
              <a:rPr lang="en-US" sz="4800" dirty="0"/>
              <a:t>Parameters: </a:t>
            </a:r>
          </a:p>
          <a:p>
            <a:pPr marL="228600" indent="0">
              <a:spcBef>
                <a:spcPts val="1200"/>
              </a:spcBef>
            </a:pPr>
            <a:r>
              <a:rPr lang="en-US" sz="4800" dirty="0"/>
              <a:t>    - </a:t>
            </a:r>
            <a:r>
              <a:rPr lang="en-US" sz="4000" dirty="0"/>
              <a:t>Pressure, Fluid &amp; Case Temperatures, Flow rate </a:t>
            </a:r>
          </a:p>
          <a:p>
            <a:pPr marL="228600" indent="0">
              <a:spcBef>
                <a:spcPts val="1200"/>
              </a:spcBef>
            </a:pPr>
            <a:r>
              <a:rPr lang="en-US" sz="4000" dirty="0"/>
              <a:t>     - Fluid characteristics: pH, conductivity, concentrations (corrosion </a:t>
            </a:r>
          </a:p>
          <a:p>
            <a:pPr marL="228600" indent="0">
              <a:spcBef>
                <a:spcPts val="1200"/>
              </a:spcBef>
            </a:pPr>
            <a:r>
              <a:rPr lang="en-US" sz="4000" dirty="0"/>
              <a:t>       inhibitors, particles, </a:t>
            </a:r>
            <a:r>
              <a:rPr lang="en-US" sz="4000" dirty="0" err="1"/>
              <a:t>etc</a:t>
            </a:r>
            <a:r>
              <a:rPr lang="en-US" sz="4000" dirty="0"/>
              <a:t>) </a:t>
            </a:r>
          </a:p>
        </p:txBody>
      </p:sp>
      <p:pic>
        <p:nvPicPr>
          <p:cNvPr id="4" name="Picture 3">
            <a:extLst>
              <a:ext uri="{FF2B5EF4-FFF2-40B4-BE49-F238E27FC236}">
                <a16:creationId xmlns:a16="http://schemas.microsoft.com/office/drawing/2014/main" id="{3845505D-F190-48B4-A59F-4FDF6832C77E}"/>
              </a:ext>
            </a:extLst>
          </p:cNvPr>
          <p:cNvPicPr>
            <a:picLocks noChangeAspect="1"/>
          </p:cNvPicPr>
          <p:nvPr/>
        </p:nvPicPr>
        <p:blipFill>
          <a:blip r:embed="rId2"/>
          <a:stretch>
            <a:fillRect/>
          </a:stretch>
        </p:blipFill>
        <p:spPr>
          <a:xfrm>
            <a:off x="9368410" y="8503813"/>
            <a:ext cx="8366247" cy="4626634"/>
          </a:xfrm>
          <a:prstGeom prst="rect">
            <a:avLst/>
          </a:prstGeom>
        </p:spPr>
      </p:pic>
      <p:sp>
        <p:nvSpPr>
          <p:cNvPr id="10" name="Rectangle 9">
            <a:extLst>
              <a:ext uri="{FF2B5EF4-FFF2-40B4-BE49-F238E27FC236}">
                <a16:creationId xmlns:a16="http://schemas.microsoft.com/office/drawing/2014/main" id="{38476773-BBEE-458D-8825-00A84D0A941F}"/>
              </a:ext>
            </a:extLst>
          </p:cNvPr>
          <p:cNvSpPr/>
          <p:nvPr/>
        </p:nvSpPr>
        <p:spPr>
          <a:xfrm>
            <a:off x="19654342" y="7955036"/>
            <a:ext cx="1202702" cy="238125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52D0506C-B23A-4A6E-B5B8-3D6E34ADF30E}"/>
              </a:ext>
            </a:extLst>
          </p:cNvPr>
          <p:cNvSpPr/>
          <p:nvPr/>
        </p:nvSpPr>
        <p:spPr>
          <a:xfrm>
            <a:off x="19689530" y="8205595"/>
            <a:ext cx="1485900" cy="205739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7" name="Picture 3" descr="image002">
            <a:extLst>
              <a:ext uri="{FF2B5EF4-FFF2-40B4-BE49-F238E27FC236}">
                <a16:creationId xmlns:a16="http://schemas.microsoft.com/office/drawing/2014/main" id="{6838E262-0C87-4025-9607-4D19C628885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053043" y="4814693"/>
            <a:ext cx="5699857" cy="73782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006111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53;p13">
            <a:extLst>
              <a:ext uri="{FF2B5EF4-FFF2-40B4-BE49-F238E27FC236}">
                <a16:creationId xmlns:a16="http://schemas.microsoft.com/office/drawing/2014/main" id="{C045A7A2-6BDF-4487-88CE-8D89D094815B}"/>
              </a:ext>
            </a:extLst>
          </p:cNvPr>
          <p:cNvSpPr txBox="1">
            <a:spLocks noGrp="1"/>
          </p:cNvSpPr>
          <p:nvPr>
            <p:ph type="title"/>
          </p:nvPr>
        </p:nvSpPr>
        <p:spPr>
          <a:xfrm>
            <a:off x="1006475" y="730251"/>
            <a:ext cx="21031200" cy="1601400"/>
          </a:xfrm>
          <a:prstGeom prst="rect">
            <a:avLst/>
          </a:prstGeom>
          <a:noFill/>
          <a:ln>
            <a:noFill/>
          </a:ln>
        </p:spPr>
        <p:txBody>
          <a:bodyPr spcFirstLastPara="1" wrap="square" lIns="91425" tIns="45700" rIns="91425" bIns="45700" anchor="ctr" anchorCtr="0">
            <a:noAutofit/>
          </a:bodyPr>
          <a:lstStyle/>
          <a:p>
            <a:pPr marL="0" marR="0" lvl="0" indent="0" algn="l" rtl="0">
              <a:lnSpc>
                <a:spcPct val="90000"/>
              </a:lnSpc>
              <a:spcBef>
                <a:spcPts val="0"/>
              </a:spcBef>
              <a:spcAft>
                <a:spcPts val="0"/>
              </a:spcAft>
              <a:buClr>
                <a:srgbClr val="535353"/>
              </a:buClr>
              <a:buSzPts val="10000"/>
              <a:buFont typeface="Source Sans Pro"/>
              <a:buNone/>
            </a:pPr>
            <a:r>
              <a:rPr lang="en-US" dirty="0"/>
              <a:t>Universal Quick Disconnects (UQDs)</a:t>
            </a:r>
            <a:endParaRPr sz="10000" b="0" i="0" u="none" strike="noStrike" cap="none" dirty="0">
              <a:solidFill>
                <a:srgbClr val="535353"/>
              </a:solidFill>
              <a:latin typeface="Source Sans Pro"/>
              <a:ea typeface="Source Sans Pro"/>
              <a:cs typeface="Source Sans Pro"/>
              <a:sym typeface="Source Sans Pro"/>
            </a:endParaRPr>
          </a:p>
        </p:txBody>
      </p:sp>
      <p:sp>
        <p:nvSpPr>
          <p:cNvPr id="3" name="Google Shape;54;p13">
            <a:extLst>
              <a:ext uri="{FF2B5EF4-FFF2-40B4-BE49-F238E27FC236}">
                <a16:creationId xmlns:a16="http://schemas.microsoft.com/office/drawing/2014/main" id="{2F13AAF0-1920-40C8-B6FD-E14816C83996}"/>
              </a:ext>
            </a:extLst>
          </p:cNvPr>
          <p:cNvSpPr txBox="1"/>
          <p:nvPr/>
        </p:nvSpPr>
        <p:spPr>
          <a:xfrm>
            <a:off x="1612264" y="2573484"/>
            <a:ext cx="19819621" cy="5296956"/>
          </a:xfrm>
          <a:prstGeom prst="rect">
            <a:avLst/>
          </a:prstGeom>
          <a:noFill/>
          <a:ln>
            <a:noFill/>
          </a:ln>
        </p:spPr>
        <p:txBody>
          <a:bodyPr spcFirstLastPara="1" wrap="square" lIns="91425" tIns="45700" rIns="91425" bIns="45700" anchor="t" anchorCtr="0">
            <a:noAutofit/>
          </a:bodyPr>
          <a:lstStyle/>
          <a:p>
            <a:r>
              <a:rPr lang="en-US" sz="4800" dirty="0">
                <a:solidFill>
                  <a:schemeClr val="tx2">
                    <a:lumMod val="50000"/>
                  </a:schemeClr>
                </a:solidFill>
                <a:latin typeface="Source Sans Pro" panose="020B0604020202020204" charset="0"/>
              </a:rPr>
              <a:t>IT Equipment is connected to the cooling fluid manifold using Quick Disconnects (QD’s) hand mated or blind mated </a:t>
            </a:r>
          </a:p>
          <a:p>
            <a:endParaRPr lang="en-US" sz="4800" b="1" dirty="0">
              <a:solidFill>
                <a:schemeClr val="tx2">
                  <a:lumMod val="50000"/>
                </a:schemeClr>
              </a:solidFill>
              <a:latin typeface="Source Sans Pro" panose="020B0604020202020204" charset="0"/>
            </a:endParaRPr>
          </a:p>
          <a:p>
            <a:r>
              <a:rPr lang="en-US" sz="4800" dirty="0">
                <a:solidFill>
                  <a:schemeClr val="tx2">
                    <a:lumMod val="50000"/>
                  </a:schemeClr>
                </a:solidFill>
                <a:latin typeface="Source Sans Pro" panose="020B0604020202020204" charset="0"/>
              </a:rPr>
              <a:t>Develop in collaboration with industry experts universal connectors that allow for interchangeability to simplify installations of liquid cooled IT equipment in Data Centers</a:t>
            </a:r>
          </a:p>
          <a:p>
            <a:endParaRPr lang="en-US" sz="4800" b="1" dirty="0">
              <a:solidFill>
                <a:schemeClr val="tx2">
                  <a:lumMod val="50000"/>
                </a:schemeClr>
              </a:solidFill>
              <a:latin typeface="Source Sans Pro" panose="020B0604020202020204" charset="0"/>
            </a:endParaRPr>
          </a:p>
          <a:p>
            <a:pPr>
              <a:spcBef>
                <a:spcPts val="600"/>
              </a:spcBef>
            </a:pPr>
            <a:r>
              <a:rPr lang="en-US" sz="4800" dirty="0">
                <a:solidFill>
                  <a:schemeClr val="tx2">
                    <a:lumMod val="50000"/>
                  </a:schemeClr>
                </a:solidFill>
                <a:latin typeface="Source Sans Pro" panose="020B0604020202020204" charset="0"/>
              </a:rPr>
              <a:t>Objective of UQD Initiative:</a:t>
            </a:r>
          </a:p>
          <a:p>
            <a:pPr marL="1286918" lvl="1" indent="-685800">
              <a:spcBef>
                <a:spcPts val="600"/>
              </a:spcBef>
              <a:buFont typeface="Arial" panose="020B0604020202020204" pitchFamily="34" charset="0"/>
              <a:buChar char="•"/>
            </a:pPr>
            <a:r>
              <a:rPr lang="en-US" sz="4400" dirty="0">
                <a:solidFill>
                  <a:schemeClr val="tx2">
                    <a:lumMod val="50000"/>
                  </a:schemeClr>
                </a:solidFill>
                <a:latin typeface="Source Sans Pro" panose="020B0604020202020204" charset="0"/>
              </a:rPr>
              <a:t>Specify the interface dimensions for interchangeability</a:t>
            </a:r>
          </a:p>
          <a:p>
            <a:pPr marL="1286918" lvl="1" indent="-685800">
              <a:spcBef>
                <a:spcPts val="600"/>
              </a:spcBef>
              <a:buFont typeface="Arial" panose="020B0604020202020204" pitchFamily="34" charset="0"/>
              <a:buChar char="•"/>
            </a:pPr>
            <a:r>
              <a:rPr lang="en-US" sz="4400" dirty="0">
                <a:solidFill>
                  <a:schemeClr val="tx2">
                    <a:lumMod val="50000"/>
                  </a:schemeClr>
                </a:solidFill>
                <a:latin typeface="Source Sans Pro" panose="020B0604020202020204" charset="0"/>
              </a:rPr>
              <a:t>Defining minimum acceptable performance for a no-drip fluid coupling</a:t>
            </a:r>
          </a:p>
          <a:p>
            <a:pPr marL="1286918" lvl="1" indent="-685800">
              <a:spcBef>
                <a:spcPts val="600"/>
              </a:spcBef>
              <a:buFont typeface="Arial" panose="020B0604020202020204" pitchFamily="34" charset="0"/>
              <a:buChar char="•"/>
            </a:pPr>
            <a:r>
              <a:rPr lang="en-US" sz="4400" dirty="0">
                <a:solidFill>
                  <a:schemeClr val="tx2">
                    <a:lumMod val="50000"/>
                  </a:schemeClr>
                </a:solidFill>
                <a:latin typeface="Source Sans Pro" panose="020B0604020202020204" charset="0"/>
              </a:rPr>
              <a:t>Work with multiple suppliers to ensure global availability</a:t>
            </a:r>
          </a:p>
        </p:txBody>
      </p:sp>
    </p:spTree>
    <p:extLst>
      <p:ext uri="{BB962C8B-B14F-4D97-AF65-F5344CB8AC3E}">
        <p14:creationId xmlns:p14="http://schemas.microsoft.com/office/powerpoint/2010/main" val="30521520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53;p13">
            <a:extLst>
              <a:ext uri="{FF2B5EF4-FFF2-40B4-BE49-F238E27FC236}">
                <a16:creationId xmlns:a16="http://schemas.microsoft.com/office/drawing/2014/main" id="{C045A7A2-6BDF-4487-88CE-8D89D094815B}"/>
              </a:ext>
            </a:extLst>
          </p:cNvPr>
          <p:cNvSpPr txBox="1">
            <a:spLocks noGrp="1"/>
          </p:cNvSpPr>
          <p:nvPr>
            <p:ph type="title"/>
          </p:nvPr>
        </p:nvSpPr>
        <p:spPr>
          <a:xfrm>
            <a:off x="1006475" y="730251"/>
            <a:ext cx="21031200" cy="1601400"/>
          </a:xfrm>
          <a:prstGeom prst="rect">
            <a:avLst/>
          </a:prstGeom>
          <a:noFill/>
          <a:ln>
            <a:noFill/>
          </a:ln>
        </p:spPr>
        <p:txBody>
          <a:bodyPr spcFirstLastPara="1" wrap="square" lIns="91425" tIns="45700" rIns="91425" bIns="45700" anchor="ctr" anchorCtr="0">
            <a:noAutofit/>
          </a:bodyPr>
          <a:lstStyle/>
          <a:p>
            <a:pPr marL="0" marR="0" lvl="0" indent="0" algn="l" rtl="0">
              <a:lnSpc>
                <a:spcPct val="90000"/>
              </a:lnSpc>
              <a:spcBef>
                <a:spcPts val="0"/>
              </a:spcBef>
              <a:spcAft>
                <a:spcPts val="0"/>
              </a:spcAft>
              <a:buClr>
                <a:srgbClr val="535353"/>
              </a:buClr>
              <a:buSzPts val="10000"/>
              <a:buFont typeface="Source Sans Pro"/>
              <a:buNone/>
            </a:pPr>
            <a:r>
              <a:rPr lang="en-US" dirty="0"/>
              <a:t>UQD - Hand Mate Design</a:t>
            </a:r>
            <a:endParaRPr sz="10000" b="0" i="0" u="none" strike="noStrike" cap="none" dirty="0">
              <a:solidFill>
                <a:srgbClr val="535353"/>
              </a:solidFill>
              <a:latin typeface="Source Sans Pro"/>
              <a:ea typeface="Source Sans Pro"/>
              <a:cs typeface="Source Sans Pro"/>
              <a:sym typeface="Source Sans Pro"/>
            </a:endParaRPr>
          </a:p>
        </p:txBody>
      </p:sp>
      <p:sp>
        <p:nvSpPr>
          <p:cNvPr id="7" name="TextBox 6"/>
          <p:cNvSpPr txBox="1"/>
          <p:nvPr/>
        </p:nvSpPr>
        <p:spPr>
          <a:xfrm>
            <a:off x="3502996" y="3476173"/>
            <a:ext cx="2250616" cy="677108"/>
          </a:xfrm>
          <a:prstGeom prst="rect">
            <a:avLst/>
          </a:prstGeom>
          <a:noFill/>
        </p:spPr>
        <p:txBody>
          <a:bodyPr vert="horz" wrap="none" lIns="0" tIns="0" rIns="0" bIns="0" rtlCol="0">
            <a:spAutoFit/>
          </a:bodyPr>
          <a:lstStyle/>
          <a:p>
            <a:pPr defTabSz="457200">
              <a:buClrTx/>
              <a:buFontTx/>
              <a:buNone/>
            </a:pPr>
            <a:r>
              <a:rPr lang="en-US" sz="4400" u="sng" kern="1200" dirty="0">
                <a:solidFill>
                  <a:srgbClr val="003C71"/>
                </a:solidFill>
                <a:latin typeface="Source Sans Pro" panose="020B0604020202020204" charset="0"/>
                <a:ea typeface="+mn-ea"/>
                <a:cs typeface="+mn-cs"/>
              </a:rPr>
              <a:t>UQD Plug</a:t>
            </a:r>
          </a:p>
        </p:txBody>
      </p:sp>
      <p:sp>
        <p:nvSpPr>
          <p:cNvPr id="8" name="TextBox 7"/>
          <p:cNvSpPr txBox="1"/>
          <p:nvPr/>
        </p:nvSpPr>
        <p:spPr>
          <a:xfrm>
            <a:off x="9248722" y="3456396"/>
            <a:ext cx="2813271" cy="677108"/>
          </a:xfrm>
          <a:prstGeom prst="rect">
            <a:avLst/>
          </a:prstGeom>
          <a:noFill/>
        </p:spPr>
        <p:txBody>
          <a:bodyPr vert="horz" wrap="none" lIns="0" tIns="0" rIns="0" bIns="0" rtlCol="0">
            <a:spAutoFit/>
          </a:bodyPr>
          <a:lstStyle/>
          <a:p>
            <a:pPr defTabSz="457200">
              <a:buClrTx/>
              <a:buFontTx/>
              <a:buNone/>
            </a:pPr>
            <a:r>
              <a:rPr lang="en-US" sz="4400" u="sng" kern="1200" dirty="0">
                <a:solidFill>
                  <a:srgbClr val="003C71"/>
                </a:solidFill>
                <a:latin typeface="Source Sans Pro" panose="020B0604020202020204" charset="0"/>
                <a:ea typeface="+mn-ea"/>
                <a:cs typeface="+mn-cs"/>
              </a:rPr>
              <a:t>UQD Socket</a:t>
            </a:r>
          </a:p>
        </p:txBody>
      </p:sp>
      <p:sp>
        <p:nvSpPr>
          <p:cNvPr id="31" name="TextBox 30"/>
          <p:cNvSpPr txBox="1"/>
          <p:nvPr/>
        </p:nvSpPr>
        <p:spPr>
          <a:xfrm>
            <a:off x="16722208" y="3452250"/>
            <a:ext cx="3173946" cy="677108"/>
          </a:xfrm>
          <a:prstGeom prst="rect">
            <a:avLst/>
          </a:prstGeom>
          <a:noFill/>
        </p:spPr>
        <p:txBody>
          <a:bodyPr vert="horz" wrap="none" lIns="0" tIns="0" rIns="0" bIns="0" rtlCol="0">
            <a:spAutoFit/>
          </a:bodyPr>
          <a:lstStyle>
            <a:defPPr>
              <a:defRPr lang="en-US"/>
            </a:defPPr>
            <a:lvl1pPr>
              <a:defRPr sz="2000" u="sng">
                <a:solidFill>
                  <a:srgbClr val="003C71"/>
                </a:solidFill>
              </a:defRPr>
            </a:lvl1pPr>
          </a:lstStyle>
          <a:p>
            <a:pPr defTabSz="457200">
              <a:buClrTx/>
              <a:buFontTx/>
              <a:buNone/>
            </a:pPr>
            <a:r>
              <a:rPr lang="en-US" sz="4400" kern="1200" dirty="0">
                <a:latin typeface="Source Sans Pro" panose="020B0604020202020204" charset="0"/>
                <a:ea typeface="+mn-ea"/>
                <a:cs typeface="+mn-cs"/>
              </a:rPr>
              <a:t>Identification</a:t>
            </a:r>
          </a:p>
        </p:txBody>
      </p:sp>
      <p:sp>
        <p:nvSpPr>
          <p:cNvPr id="32" name="TextBox 31"/>
          <p:cNvSpPr txBox="1"/>
          <p:nvPr/>
        </p:nvSpPr>
        <p:spPr>
          <a:xfrm>
            <a:off x="15549958" y="4211622"/>
            <a:ext cx="5920962" cy="1969770"/>
          </a:xfrm>
          <a:prstGeom prst="rect">
            <a:avLst/>
          </a:prstGeom>
          <a:noFill/>
        </p:spPr>
        <p:txBody>
          <a:bodyPr vert="horz" wrap="square" lIns="0" tIns="0" rIns="0" bIns="0" rtlCol="0">
            <a:spAutoFit/>
          </a:bodyPr>
          <a:lstStyle/>
          <a:p>
            <a:pPr defTabSz="457200">
              <a:buClrTx/>
              <a:buFontTx/>
              <a:buNone/>
            </a:pPr>
            <a:r>
              <a:rPr lang="en-US" sz="3200" kern="1200" dirty="0">
                <a:solidFill>
                  <a:srgbClr val="003C71"/>
                </a:solidFill>
                <a:latin typeface="Source Sans Pro" panose="020B0604020202020204" charset="0"/>
                <a:ea typeface="+mn-ea"/>
                <a:cs typeface="+mn-cs"/>
              </a:rPr>
              <a:t>Every Universal QD plug and socket will be marked to identify it as a Universal connector and color coded (red or blue) for ease of use:</a:t>
            </a:r>
          </a:p>
        </p:txBody>
      </p:sp>
      <p:graphicFrame>
        <p:nvGraphicFramePr>
          <p:cNvPr id="33" name="Table 32"/>
          <p:cNvGraphicFramePr>
            <a:graphicFrameLocks noGrp="1"/>
          </p:cNvGraphicFramePr>
          <p:nvPr/>
        </p:nvGraphicFramePr>
        <p:xfrm>
          <a:off x="15549959" y="6363336"/>
          <a:ext cx="5920961" cy="3870960"/>
        </p:xfrm>
        <a:graphic>
          <a:graphicData uri="http://schemas.openxmlformats.org/drawingml/2006/table">
            <a:tbl>
              <a:tblPr firstRow="1" bandRow="1"/>
              <a:tblGrid>
                <a:gridCol w="2535536">
                  <a:extLst>
                    <a:ext uri="{9D8B030D-6E8A-4147-A177-3AD203B41FA5}">
                      <a16:colId xmlns:a16="http://schemas.microsoft.com/office/drawing/2014/main" val="20000"/>
                    </a:ext>
                  </a:extLst>
                </a:gridCol>
                <a:gridCol w="1690346">
                  <a:extLst>
                    <a:ext uri="{9D8B030D-6E8A-4147-A177-3AD203B41FA5}">
                      <a16:colId xmlns:a16="http://schemas.microsoft.com/office/drawing/2014/main" val="20001"/>
                    </a:ext>
                  </a:extLst>
                </a:gridCol>
                <a:gridCol w="1695079">
                  <a:extLst>
                    <a:ext uri="{9D8B030D-6E8A-4147-A177-3AD203B41FA5}">
                      <a16:colId xmlns:a16="http://schemas.microsoft.com/office/drawing/2014/main" val="20002"/>
                    </a:ext>
                  </a:extLst>
                </a:gridCol>
              </a:tblGrid>
              <a:tr h="579120">
                <a:tc>
                  <a:txBody>
                    <a:bodyPr/>
                    <a:lstStyle>
                      <a:lvl1pPr marR="0" algn="l" rtl="0">
                        <a:lnSpc>
                          <a:spcPct val="100000"/>
                        </a:lnSpc>
                        <a:spcBef>
                          <a:spcPts val="0"/>
                        </a:spcBef>
                        <a:spcAft>
                          <a:spcPts val="0"/>
                        </a:spcAft>
                        <a:buClr>
                          <a:srgbClr val="000000"/>
                        </a:buClr>
                        <a:buFont typeface="Arial"/>
                        <a:defRPr sz="1400" b="1" i="0" u="none" strike="noStrike" cap="none">
                          <a:solidFill>
                            <a:schemeClr val="lt1"/>
                          </a:solidFill>
                          <a:latin typeface="Intel Clear"/>
                          <a:sym typeface="Arial"/>
                        </a:defRPr>
                      </a:lvl1pPr>
                      <a:lvl2pPr marR="0" algn="l" rtl="0">
                        <a:lnSpc>
                          <a:spcPct val="100000"/>
                        </a:lnSpc>
                        <a:spcBef>
                          <a:spcPts val="0"/>
                        </a:spcBef>
                        <a:spcAft>
                          <a:spcPts val="0"/>
                        </a:spcAft>
                        <a:buClr>
                          <a:srgbClr val="000000"/>
                        </a:buClr>
                        <a:buFont typeface="Arial"/>
                        <a:defRPr sz="1400" b="1" i="0" u="none" strike="noStrike" cap="none">
                          <a:solidFill>
                            <a:schemeClr val="lt1"/>
                          </a:solidFill>
                          <a:latin typeface="Intel Clear"/>
                          <a:sym typeface="Arial"/>
                        </a:defRPr>
                      </a:lvl2pPr>
                      <a:lvl3pPr marR="0" algn="l" rtl="0">
                        <a:lnSpc>
                          <a:spcPct val="100000"/>
                        </a:lnSpc>
                        <a:spcBef>
                          <a:spcPts val="0"/>
                        </a:spcBef>
                        <a:spcAft>
                          <a:spcPts val="0"/>
                        </a:spcAft>
                        <a:buClr>
                          <a:srgbClr val="000000"/>
                        </a:buClr>
                        <a:buFont typeface="Arial"/>
                        <a:defRPr sz="1400" b="1" i="0" u="none" strike="noStrike" cap="none">
                          <a:solidFill>
                            <a:schemeClr val="lt1"/>
                          </a:solidFill>
                          <a:latin typeface="Intel Clear"/>
                          <a:sym typeface="Arial"/>
                        </a:defRPr>
                      </a:lvl3pPr>
                      <a:lvl4pPr marR="0" algn="l" rtl="0">
                        <a:lnSpc>
                          <a:spcPct val="100000"/>
                        </a:lnSpc>
                        <a:spcBef>
                          <a:spcPts val="0"/>
                        </a:spcBef>
                        <a:spcAft>
                          <a:spcPts val="0"/>
                        </a:spcAft>
                        <a:buClr>
                          <a:srgbClr val="000000"/>
                        </a:buClr>
                        <a:buFont typeface="Arial"/>
                        <a:defRPr sz="1400" b="1" i="0" u="none" strike="noStrike" cap="none">
                          <a:solidFill>
                            <a:schemeClr val="lt1"/>
                          </a:solidFill>
                          <a:latin typeface="Intel Clear"/>
                          <a:sym typeface="Arial"/>
                        </a:defRPr>
                      </a:lvl4pPr>
                      <a:lvl5pPr marR="0" algn="l" rtl="0">
                        <a:lnSpc>
                          <a:spcPct val="100000"/>
                        </a:lnSpc>
                        <a:spcBef>
                          <a:spcPts val="0"/>
                        </a:spcBef>
                        <a:spcAft>
                          <a:spcPts val="0"/>
                        </a:spcAft>
                        <a:buClr>
                          <a:srgbClr val="000000"/>
                        </a:buClr>
                        <a:buFont typeface="Arial"/>
                        <a:defRPr sz="1400" b="1" i="0" u="none" strike="noStrike" cap="none">
                          <a:solidFill>
                            <a:schemeClr val="lt1"/>
                          </a:solidFill>
                          <a:latin typeface="Intel Clear"/>
                          <a:sym typeface="Arial"/>
                        </a:defRPr>
                      </a:lvl5pPr>
                      <a:lvl6pPr marR="0" algn="l" rtl="0">
                        <a:lnSpc>
                          <a:spcPct val="100000"/>
                        </a:lnSpc>
                        <a:spcBef>
                          <a:spcPts val="0"/>
                        </a:spcBef>
                        <a:spcAft>
                          <a:spcPts val="0"/>
                        </a:spcAft>
                        <a:buClr>
                          <a:srgbClr val="000000"/>
                        </a:buClr>
                        <a:buFont typeface="Arial"/>
                        <a:defRPr sz="1400" b="1" i="0" u="none" strike="noStrike" cap="none">
                          <a:solidFill>
                            <a:schemeClr val="lt1"/>
                          </a:solidFill>
                          <a:latin typeface="Intel Clear"/>
                          <a:sym typeface="Arial"/>
                        </a:defRPr>
                      </a:lvl6pPr>
                      <a:lvl7pPr marR="0" algn="l" rtl="0">
                        <a:lnSpc>
                          <a:spcPct val="100000"/>
                        </a:lnSpc>
                        <a:spcBef>
                          <a:spcPts val="0"/>
                        </a:spcBef>
                        <a:spcAft>
                          <a:spcPts val="0"/>
                        </a:spcAft>
                        <a:buClr>
                          <a:srgbClr val="000000"/>
                        </a:buClr>
                        <a:buFont typeface="Arial"/>
                        <a:defRPr sz="1400" b="1" i="0" u="none" strike="noStrike" cap="none">
                          <a:solidFill>
                            <a:schemeClr val="lt1"/>
                          </a:solidFill>
                          <a:latin typeface="Intel Clear"/>
                          <a:sym typeface="Arial"/>
                        </a:defRPr>
                      </a:lvl7pPr>
                      <a:lvl8pPr marR="0" algn="l" rtl="0">
                        <a:lnSpc>
                          <a:spcPct val="100000"/>
                        </a:lnSpc>
                        <a:spcBef>
                          <a:spcPts val="0"/>
                        </a:spcBef>
                        <a:spcAft>
                          <a:spcPts val="0"/>
                        </a:spcAft>
                        <a:buClr>
                          <a:srgbClr val="000000"/>
                        </a:buClr>
                        <a:buFont typeface="Arial"/>
                        <a:defRPr sz="1400" b="1" i="0" u="none" strike="noStrike" cap="none">
                          <a:solidFill>
                            <a:schemeClr val="lt1"/>
                          </a:solidFill>
                          <a:latin typeface="Intel Clear"/>
                          <a:sym typeface="Arial"/>
                        </a:defRPr>
                      </a:lvl8pPr>
                      <a:lvl9pPr marR="0" algn="l" rtl="0">
                        <a:lnSpc>
                          <a:spcPct val="100000"/>
                        </a:lnSpc>
                        <a:spcBef>
                          <a:spcPts val="0"/>
                        </a:spcBef>
                        <a:spcAft>
                          <a:spcPts val="0"/>
                        </a:spcAft>
                        <a:buClr>
                          <a:srgbClr val="000000"/>
                        </a:buClr>
                        <a:buFont typeface="Arial"/>
                        <a:defRPr sz="1400" b="1" i="0" u="none" strike="noStrike" cap="none">
                          <a:solidFill>
                            <a:schemeClr val="lt1"/>
                          </a:solidFill>
                          <a:latin typeface="Intel Clear"/>
                          <a:sym typeface="Arial"/>
                        </a:defRPr>
                      </a:lvl9pPr>
                    </a:lstStyle>
                    <a:p>
                      <a:pPr algn="ctr"/>
                      <a:r>
                        <a:rPr lang="en-US" sz="4000" dirty="0"/>
                        <a:t>Marking</a:t>
                      </a:r>
                      <a:endParaRPr lang="en-US" sz="4000" dirty="0">
                        <a:solidFill>
                          <a:schemeClr val="tx1"/>
                        </a:solidFill>
                      </a:endParaRPr>
                    </a:p>
                  </a:txBody>
                  <a:tcPr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0071C5"/>
                    </a:solidFill>
                  </a:tcPr>
                </a:tc>
                <a:tc>
                  <a:txBody>
                    <a:bodyPr/>
                    <a:lstStyle>
                      <a:lvl1pPr marR="0" algn="l" rtl="0">
                        <a:lnSpc>
                          <a:spcPct val="100000"/>
                        </a:lnSpc>
                        <a:spcBef>
                          <a:spcPts val="0"/>
                        </a:spcBef>
                        <a:spcAft>
                          <a:spcPts val="0"/>
                        </a:spcAft>
                        <a:buClr>
                          <a:srgbClr val="000000"/>
                        </a:buClr>
                        <a:buFont typeface="Arial"/>
                        <a:defRPr sz="1400" b="1" i="0" u="none" strike="noStrike" cap="none">
                          <a:solidFill>
                            <a:schemeClr val="lt1"/>
                          </a:solidFill>
                          <a:latin typeface="Intel Clear"/>
                          <a:sym typeface="Arial"/>
                        </a:defRPr>
                      </a:lvl1pPr>
                      <a:lvl2pPr marR="0" algn="l" rtl="0">
                        <a:lnSpc>
                          <a:spcPct val="100000"/>
                        </a:lnSpc>
                        <a:spcBef>
                          <a:spcPts val="0"/>
                        </a:spcBef>
                        <a:spcAft>
                          <a:spcPts val="0"/>
                        </a:spcAft>
                        <a:buClr>
                          <a:srgbClr val="000000"/>
                        </a:buClr>
                        <a:buFont typeface="Arial"/>
                        <a:defRPr sz="1400" b="1" i="0" u="none" strike="noStrike" cap="none">
                          <a:solidFill>
                            <a:schemeClr val="lt1"/>
                          </a:solidFill>
                          <a:latin typeface="Intel Clear"/>
                          <a:sym typeface="Arial"/>
                        </a:defRPr>
                      </a:lvl2pPr>
                      <a:lvl3pPr marR="0" algn="l" rtl="0">
                        <a:lnSpc>
                          <a:spcPct val="100000"/>
                        </a:lnSpc>
                        <a:spcBef>
                          <a:spcPts val="0"/>
                        </a:spcBef>
                        <a:spcAft>
                          <a:spcPts val="0"/>
                        </a:spcAft>
                        <a:buClr>
                          <a:srgbClr val="000000"/>
                        </a:buClr>
                        <a:buFont typeface="Arial"/>
                        <a:defRPr sz="1400" b="1" i="0" u="none" strike="noStrike" cap="none">
                          <a:solidFill>
                            <a:schemeClr val="lt1"/>
                          </a:solidFill>
                          <a:latin typeface="Intel Clear"/>
                          <a:sym typeface="Arial"/>
                        </a:defRPr>
                      </a:lvl3pPr>
                      <a:lvl4pPr marR="0" algn="l" rtl="0">
                        <a:lnSpc>
                          <a:spcPct val="100000"/>
                        </a:lnSpc>
                        <a:spcBef>
                          <a:spcPts val="0"/>
                        </a:spcBef>
                        <a:spcAft>
                          <a:spcPts val="0"/>
                        </a:spcAft>
                        <a:buClr>
                          <a:srgbClr val="000000"/>
                        </a:buClr>
                        <a:buFont typeface="Arial"/>
                        <a:defRPr sz="1400" b="1" i="0" u="none" strike="noStrike" cap="none">
                          <a:solidFill>
                            <a:schemeClr val="lt1"/>
                          </a:solidFill>
                          <a:latin typeface="Intel Clear"/>
                          <a:sym typeface="Arial"/>
                        </a:defRPr>
                      </a:lvl4pPr>
                      <a:lvl5pPr marR="0" algn="l" rtl="0">
                        <a:lnSpc>
                          <a:spcPct val="100000"/>
                        </a:lnSpc>
                        <a:spcBef>
                          <a:spcPts val="0"/>
                        </a:spcBef>
                        <a:spcAft>
                          <a:spcPts val="0"/>
                        </a:spcAft>
                        <a:buClr>
                          <a:srgbClr val="000000"/>
                        </a:buClr>
                        <a:buFont typeface="Arial"/>
                        <a:defRPr sz="1400" b="1" i="0" u="none" strike="noStrike" cap="none">
                          <a:solidFill>
                            <a:schemeClr val="lt1"/>
                          </a:solidFill>
                          <a:latin typeface="Intel Clear"/>
                          <a:sym typeface="Arial"/>
                        </a:defRPr>
                      </a:lvl5pPr>
                      <a:lvl6pPr marR="0" algn="l" rtl="0">
                        <a:lnSpc>
                          <a:spcPct val="100000"/>
                        </a:lnSpc>
                        <a:spcBef>
                          <a:spcPts val="0"/>
                        </a:spcBef>
                        <a:spcAft>
                          <a:spcPts val="0"/>
                        </a:spcAft>
                        <a:buClr>
                          <a:srgbClr val="000000"/>
                        </a:buClr>
                        <a:buFont typeface="Arial"/>
                        <a:defRPr sz="1400" b="1" i="0" u="none" strike="noStrike" cap="none">
                          <a:solidFill>
                            <a:schemeClr val="lt1"/>
                          </a:solidFill>
                          <a:latin typeface="Intel Clear"/>
                          <a:sym typeface="Arial"/>
                        </a:defRPr>
                      </a:lvl6pPr>
                      <a:lvl7pPr marR="0" algn="l" rtl="0">
                        <a:lnSpc>
                          <a:spcPct val="100000"/>
                        </a:lnSpc>
                        <a:spcBef>
                          <a:spcPts val="0"/>
                        </a:spcBef>
                        <a:spcAft>
                          <a:spcPts val="0"/>
                        </a:spcAft>
                        <a:buClr>
                          <a:srgbClr val="000000"/>
                        </a:buClr>
                        <a:buFont typeface="Arial"/>
                        <a:defRPr sz="1400" b="1" i="0" u="none" strike="noStrike" cap="none">
                          <a:solidFill>
                            <a:schemeClr val="lt1"/>
                          </a:solidFill>
                          <a:latin typeface="Intel Clear"/>
                          <a:sym typeface="Arial"/>
                        </a:defRPr>
                      </a:lvl7pPr>
                      <a:lvl8pPr marR="0" algn="l" rtl="0">
                        <a:lnSpc>
                          <a:spcPct val="100000"/>
                        </a:lnSpc>
                        <a:spcBef>
                          <a:spcPts val="0"/>
                        </a:spcBef>
                        <a:spcAft>
                          <a:spcPts val="0"/>
                        </a:spcAft>
                        <a:buClr>
                          <a:srgbClr val="000000"/>
                        </a:buClr>
                        <a:buFont typeface="Arial"/>
                        <a:defRPr sz="1400" b="1" i="0" u="none" strike="noStrike" cap="none">
                          <a:solidFill>
                            <a:schemeClr val="lt1"/>
                          </a:solidFill>
                          <a:latin typeface="Intel Clear"/>
                          <a:sym typeface="Arial"/>
                        </a:defRPr>
                      </a:lvl8pPr>
                      <a:lvl9pPr marR="0" algn="l" rtl="0">
                        <a:lnSpc>
                          <a:spcPct val="100000"/>
                        </a:lnSpc>
                        <a:spcBef>
                          <a:spcPts val="0"/>
                        </a:spcBef>
                        <a:spcAft>
                          <a:spcPts val="0"/>
                        </a:spcAft>
                        <a:buClr>
                          <a:srgbClr val="000000"/>
                        </a:buClr>
                        <a:buFont typeface="Arial"/>
                        <a:defRPr sz="1400" b="1" i="0" u="none" strike="noStrike" cap="none">
                          <a:solidFill>
                            <a:schemeClr val="lt1"/>
                          </a:solidFill>
                          <a:latin typeface="Intel Clear"/>
                          <a:sym typeface="Arial"/>
                        </a:defRPr>
                      </a:lvl9pPr>
                    </a:lstStyle>
                    <a:p>
                      <a:pPr algn="ctr"/>
                      <a:r>
                        <a:rPr lang="en-US" sz="4000" dirty="0">
                          <a:solidFill>
                            <a:schemeClr val="bg1"/>
                          </a:solidFill>
                        </a:rPr>
                        <a:t>A (mm)</a:t>
                      </a:r>
                    </a:p>
                  </a:txBody>
                  <a:tcPr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0071C5"/>
                    </a:solidFill>
                  </a:tcPr>
                </a:tc>
                <a:tc>
                  <a:txBody>
                    <a:bodyPr/>
                    <a:lstStyle>
                      <a:lvl1pPr marR="0" algn="l" rtl="0">
                        <a:lnSpc>
                          <a:spcPct val="100000"/>
                        </a:lnSpc>
                        <a:spcBef>
                          <a:spcPts val="0"/>
                        </a:spcBef>
                        <a:spcAft>
                          <a:spcPts val="0"/>
                        </a:spcAft>
                        <a:buClr>
                          <a:srgbClr val="000000"/>
                        </a:buClr>
                        <a:buFont typeface="Arial"/>
                        <a:defRPr sz="1400" b="1" i="0" u="none" strike="noStrike" cap="none">
                          <a:solidFill>
                            <a:schemeClr val="lt1"/>
                          </a:solidFill>
                          <a:latin typeface="Intel Clear"/>
                          <a:sym typeface="Arial"/>
                        </a:defRPr>
                      </a:lvl1pPr>
                      <a:lvl2pPr marR="0" algn="l" rtl="0">
                        <a:lnSpc>
                          <a:spcPct val="100000"/>
                        </a:lnSpc>
                        <a:spcBef>
                          <a:spcPts val="0"/>
                        </a:spcBef>
                        <a:spcAft>
                          <a:spcPts val="0"/>
                        </a:spcAft>
                        <a:buClr>
                          <a:srgbClr val="000000"/>
                        </a:buClr>
                        <a:buFont typeface="Arial"/>
                        <a:defRPr sz="1400" b="1" i="0" u="none" strike="noStrike" cap="none">
                          <a:solidFill>
                            <a:schemeClr val="lt1"/>
                          </a:solidFill>
                          <a:latin typeface="Intel Clear"/>
                          <a:sym typeface="Arial"/>
                        </a:defRPr>
                      </a:lvl2pPr>
                      <a:lvl3pPr marR="0" algn="l" rtl="0">
                        <a:lnSpc>
                          <a:spcPct val="100000"/>
                        </a:lnSpc>
                        <a:spcBef>
                          <a:spcPts val="0"/>
                        </a:spcBef>
                        <a:spcAft>
                          <a:spcPts val="0"/>
                        </a:spcAft>
                        <a:buClr>
                          <a:srgbClr val="000000"/>
                        </a:buClr>
                        <a:buFont typeface="Arial"/>
                        <a:defRPr sz="1400" b="1" i="0" u="none" strike="noStrike" cap="none">
                          <a:solidFill>
                            <a:schemeClr val="lt1"/>
                          </a:solidFill>
                          <a:latin typeface="Intel Clear"/>
                          <a:sym typeface="Arial"/>
                        </a:defRPr>
                      </a:lvl3pPr>
                      <a:lvl4pPr marR="0" algn="l" rtl="0">
                        <a:lnSpc>
                          <a:spcPct val="100000"/>
                        </a:lnSpc>
                        <a:spcBef>
                          <a:spcPts val="0"/>
                        </a:spcBef>
                        <a:spcAft>
                          <a:spcPts val="0"/>
                        </a:spcAft>
                        <a:buClr>
                          <a:srgbClr val="000000"/>
                        </a:buClr>
                        <a:buFont typeface="Arial"/>
                        <a:defRPr sz="1400" b="1" i="0" u="none" strike="noStrike" cap="none">
                          <a:solidFill>
                            <a:schemeClr val="lt1"/>
                          </a:solidFill>
                          <a:latin typeface="Intel Clear"/>
                          <a:sym typeface="Arial"/>
                        </a:defRPr>
                      </a:lvl4pPr>
                      <a:lvl5pPr marR="0" algn="l" rtl="0">
                        <a:lnSpc>
                          <a:spcPct val="100000"/>
                        </a:lnSpc>
                        <a:spcBef>
                          <a:spcPts val="0"/>
                        </a:spcBef>
                        <a:spcAft>
                          <a:spcPts val="0"/>
                        </a:spcAft>
                        <a:buClr>
                          <a:srgbClr val="000000"/>
                        </a:buClr>
                        <a:buFont typeface="Arial"/>
                        <a:defRPr sz="1400" b="1" i="0" u="none" strike="noStrike" cap="none">
                          <a:solidFill>
                            <a:schemeClr val="lt1"/>
                          </a:solidFill>
                          <a:latin typeface="Intel Clear"/>
                          <a:sym typeface="Arial"/>
                        </a:defRPr>
                      </a:lvl5pPr>
                      <a:lvl6pPr marR="0" algn="l" rtl="0">
                        <a:lnSpc>
                          <a:spcPct val="100000"/>
                        </a:lnSpc>
                        <a:spcBef>
                          <a:spcPts val="0"/>
                        </a:spcBef>
                        <a:spcAft>
                          <a:spcPts val="0"/>
                        </a:spcAft>
                        <a:buClr>
                          <a:srgbClr val="000000"/>
                        </a:buClr>
                        <a:buFont typeface="Arial"/>
                        <a:defRPr sz="1400" b="1" i="0" u="none" strike="noStrike" cap="none">
                          <a:solidFill>
                            <a:schemeClr val="lt1"/>
                          </a:solidFill>
                          <a:latin typeface="Intel Clear"/>
                          <a:sym typeface="Arial"/>
                        </a:defRPr>
                      </a:lvl6pPr>
                      <a:lvl7pPr marR="0" algn="l" rtl="0">
                        <a:lnSpc>
                          <a:spcPct val="100000"/>
                        </a:lnSpc>
                        <a:spcBef>
                          <a:spcPts val="0"/>
                        </a:spcBef>
                        <a:spcAft>
                          <a:spcPts val="0"/>
                        </a:spcAft>
                        <a:buClr>
                          <a:srgbClr val="000000"/>
                        </a:buClr>
                        <a:buFont typeface="Arial"/>
                        <a:defRPr sz="1400" b="1" i="0" u="none" strike="noStrike" cap="none">
                          <a:solidFill>
                            <a:schemeClr val="lt1"/>
                          </a:solidFill>
                          <a:latin typeface="Intel Clear"/>
                          <a:sym typeface="Arial"/>
                        </a:defRPr>
                      </a:lvl7pPr>
                      <a:lvl8pPr marR="0" algn="l" rtl="0">
                        <a:lnSpc>
                          <a:spcPct val="100000"/>
                        </a:lnSpc>
                        <a:spcBef>
                          <a:spcPts val="0"/>
                        </a:spcBef>
                        <a:spcAft>
                          <a:spcPts val="0"/>
                        </a:spcAft>
                        <a:buClr>
                          <a:srgbClr val="000000"/>
                        </a:buClr>
                        <a:buFont typeface="Arial"/>
                        <a:defRPr sz="1400" b="1" i="0" u="none" strike="noStrike" cap="none">
                          <a:solidFill>
                            <a:schemeClr val="lt1"/>
                          </a:solidFill>
                          <a:latin typeface="Intel Clear"/>
                          <a:sym typeface="Arial"/>
                        </a:defRPr>
                      </a:lvl8pPr>
                      <a:lvl9pPr marR="0" algn="l" rtl="0">
                        <a:lnSpc>
                          <a:spcPct val="100000"/>
                        </a:lnSpc>
                        <a:spcBef>
                          <a:spcPts val="0"/>
                        </a:spcBef>
                        <a:spcAft>
                          <a:spcPts val="0"/>
                        </a:spcAft>
                        <a:buClr>
                          <a:srgbClr val="000000"/>
                        </a:buClr>
                        <a:buFont typeface="Arial"/>
                        <a:defRPr sz="1400" b="1" i="0" u="none" strike="noStrike" cap="none">
                          <a:solidFill>
                            <a:schemeClr val="lt1"/>
                          </a:solidFill>
                          <a:latin typeface="Intel Clear"/>
                          <a:sym typeface="Arial"/>
                        </a:defRPr>
                      </a:lvl9pPr>
                    </a:lstStyle>
                    <a:p>
                      <a:pPr algn="ctr"/>
                      <a:r>
                        <a:rPr lang="en-US" sz="4000" dirty="0">
                          <a:solidFill>
                            <a:schemeClr val="bg1"/>
                          </a:solidFill>
                        </a:rPr>
                        <a:t>ØB (mm)</a:t>
                      </a:r>
                    </a:p>
                  </a:txBody>
                  <a:tcPr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0071C5"/>
                    </a:solidFill>
                  </a:tcPr>
                </a:tc>
                <a:extLst>
                  <a:ext uri="{0D108BD9-81ED-4DB2-BD59-A6C34878D82A}">
                    <a16:rowId xmlns:a16="http://schemas.microsoft.com/office/drawing/2014/main" val="10000"/>
                  </a:ext>
                </a:extLst>
              </a:tr>
              <a:tr h="370840">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Intel Clear"/>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Intel Clear"/>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Intel Clear"/>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Intel Clear"/>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Intel Clear"/>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Intel Clear"/>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Intel Clear"/>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Intel Clear"/>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Intel Clear"/>
                          <a:sym typeface="Arial"/>
                        </a:defRPr>
                      </a:lvl9pPr>
                    </a:lstStyle>
                    <a:p>
                      <a:pPr algn="ctr"/>
                      <a:r>
                        <a:rPr lang="en-US" sz="3600" dirty="0"/>
                        <a:t>UQD02</a:t>
                      </a:r>
                    </a:p>
                  </a:txBody>
                  <a:tcPr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0071C5">
                        <a:tint val="40000"/>
                      </a:srgb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Intel Clear"/>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Intel Clear"/>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Intel Clear"/>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Intel Clear"/>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Intel Clear"/>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Intel Clear"/>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Intel Clear"/>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Intel Clear"/>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Intel Clear"/>
                          <a:sym typeface="Arial"/>
                        </a:defRPr>
                      </a:lvl9pPr>
                    </a:lstStyle>
                    <a:p>
                      <a:pPr algn="ctr"/>
                      <a:r>
                        <a:rPr lang="en-US" sz="3600" dirty="0"/>
                        <a:t>21.0</a:t>
                      </a:r>
                    </a:p>
                  </a:txBody>
                  <a:tcPr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0071C5">
                        <a:tint val="40000"/>
                      </a:srgb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Intel Clear"/>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Intel Clear"/>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Intel Clear"/>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Intel Clear"/>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Intel Clear"/>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Intel Clear"/>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Intel Clear"/>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Intel Clear"/>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Intel Clear"/>
                          <a:sym typeface="Arial"/>
                        </a:defRPr>
                      </a:lvl9pPr>
                    </a:lstStyle>
                    <a:p>
                      <a:pPr algn="ctr"/>
                      <a:r>
                        <a:rPr lang="en-US" sz="3600" dirty="0"/>
                        <a:t>6.65</a:t>
                      </a:r>
                    </a:p>
                  </a:txBody>
                  <a:tcPr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0071C5">
                        <a:tint val="40000"/>
                      </a:srgbClr>
                    </a:solidFill>
                  </a:tcPr>
                </a:tc>
                <a:extLst>
                  <a:ext uri="{0D108BD9-81ED-4DB2-BD59-A6C34878D82A}">
                    <a16:rowId xmlns:a16="http://schemas.microsoft.com/office/drawing/2014/main" val="10001"/>
                  </a:ext>
                </a:extLst>
              </a:tr>
              <a:tr h="370840">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Intel Clear"/>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Intel Clear"/>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Intel Clear"/>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Intel Clear"/>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Intel Clear"/>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Intel Clear"/>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Intel Clear"/>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Intel Clear"/>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Intel Clear"/>
                          <a:sym typeface="Arial"/>
                        </a:defRPr>
                      </a:lvl9pPr>
                    </a:lstStyle>
                    <a:p>
                      <a:pPr algn="ctr"/>
                      <a:r>
                        <a:rPr lang="en-US" sz="3600" dirty="0"/>
                        <a:t>UQD04</a:t>
                      </a: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0071C5">
                        <a:tint val="20000"/>
                      </a:srgb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Intel Clear"/>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Intel Clear"/>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Intel Clear"/>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Intel Clear"/>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Intel Clear"/>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Intel Clear"/>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Intel Clear"/>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Intel Clear"/>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Intel Clear"/>
                          <a:sym typeface="Arial"/>
                        </a:defRPr>
                      </a:lvl9pPr>
                    </a:lstStyle>
                    <a:p>
                      <a:pPr algn="ctr"/>
                      <a:r>
                        <a:rPr lang="en-US" sz="3600" dirty="0"/>
                        <a:t>29.0</a:t>
                      </a: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0071C5">
                        <a:tint val="20000"/>
                      </a:srgb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Intel Clear"/>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Intel Clear"/>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Intel Clear"/>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Intel Clear"/>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Intel Clear"/>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Intel Clear"/>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Intel Clear"/>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Intel Clear"/>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Intel Clear"/>
                          <a:sym typeface="Arial"/>
                        </a:defRPr>
                      </a:lvl9pPr>
                    </a:lstStyle>
                    <a:p>
                      <a:pPr algn="ctr"/>
                      <a:r>
                        <a:rPr lang="en-US" sz="3600" dirty="0"/>
                        <a:t>11.1</a:t>
                      </a: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0071C5">
                        <a:tint val="20000"/>
                      </a:srgbClr>
                    </a:solidFill>
                  </a:tcPr>
                </a:tc>
                <a:extLst>
                  <a:ext uri="{0D108BD9-81ED-4DB2-BD59-A6C34878D82A}">
                    <a16:rowId xmlns:a16="http://schemas.microsoft.com/office/drawing/2014/main" val="10002"/>
                  </a:ext>
                </a:extLst>
              </a:tr>
              <a:tr h="370840">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Intel Clear"/>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Intel Clear"/>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Intel Clear"/>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Intel Clear"/>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Intel Clear"/>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Intel Clear"/>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Intel Clear"/>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Intel Clear"/>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Intel Clear"/>
                          <a:sym typeface="Arial"/>
                        </a:defRPr>
                      </a:lvl9pPr>
                    </a:lstStyle>
                    <a:p>
                      <a:pPr algn="ctr"/>
                      <a:r>
                        <a:rPr lang="en-US" sz="3600" dirty="0"/>
                        <a:t>UQD06</a:t>
                      </a: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0071C5">
                        <a:tint val="40000"/>
                      </a:srgb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Intel Clear"/>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Intel Clear"/>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Intel Clear"/>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Intel Clear"/>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Intel Clear"/>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Intel Clear"/>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Intel Clear"/>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Intel Clear"/>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Intel Clear"/>
                          <a:sym typeface="Arial"/>
                        </a:defRPr>
                      </a:lvl9pPr>
                    </a:lstStyle>
                    <a:p>
                      <a:pPr algn="ctr"/>
                      <a:r>
                        <a:rPr lang="en-US" sz="3600" dirty="0"/>
                        <a:t>32.5</a:t>
                      </a: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0071C5">
                        <a:tint val="40000"/>
                      </a:srgb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Intel Clear"/>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Intel Clear"/>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Intel Clear"/>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Intel Clear"/>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Intel Clear"/>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Intel Clear"/>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Intel Clear"/>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Intel Clear"/>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Intel Clear"/>
                          <a:sym typeface="Arial"/>
                        </a:defRPr>
                      </a:lvl9pPr>
                    </a:lstStyle>
                    <a:p>
                      <a:pPr algn="ctr"/>
                      <a:r>
                        <a:rPr lang="en-US" sz="3600" dirty="0"/>
                        <a:t>14.3</a:t>
                      </a: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0071C5">
                        <a:tint val="40000"/>
                      </a:srgbClr>
                    </a:solidFill>
                  </a:tcPr>
                </a:tc>
                <a:extLst>
                  <a:ext uri="{0D108BD9-81ED-4DB2-BD59-A6C34878D82A}">
                    <a16:rowId xmlns:a16="http://schemas.microsoft.com/office/drawing/2014/main" val="10003"/>
                  </a:ext>
                </a:extLst>
              </a:tr>
              <a:tr h="370840">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Intel Clear"/>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Intel Clear"/>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Intel Clear"/>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Intel Clear"/>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Intel Clear"/>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Intel Clear"/>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Intel Clear"/>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Intel Clear"/>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Intel Clear"/>
                          <a:sym typeface="Arial"/>
                        </a:defRPr>
                      </a:lvl9pPr>
                    </a:lstStyle>
                    <a:p>
                      <a:pPr algn="ctr"/>
                      <a:r>
                        <a:rPr lang="en-US" sz="3600" dirty="0"/>
                        <a:t>UQD08</a:t>
                      </a: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0071C5">
                        <a:tint val="20000"/>
                      </a:srgb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Intel Clear"/>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Intel Clear"/>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Intel Clear"/>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Intel Clear"/>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Intel Clear"/>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Intel Clear"/>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Intel Clear"/>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Intel Clear"/>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Intel Clear"/>
                          <a:sym typeface="Arial"/>
                        </a:defRPr>
                      </a:lvl9pPr>
                    </a:lstStyle>
                    <a:p>
                      <a:pPr algn="ctr"/>
                      <a:r>
                        <a:rPr lang="en-US" sz="3600" dirty="0"/>
                        <a:t>36.5</a:t>
                      </a: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0071C5">
                        <a:tint val="20000"/>
                      </a:srgb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Intel Clear"/>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Intel Clear"/>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Intel Clear"/>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Intel Clear"/>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Intel Clear"/>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Intel Clear"/>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Intel Clear"/>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Intel Clear"/>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Intel Clear"/>
                          <a:sym typeface="Arial"/>
                        </a:defRPr>
                      </a:lvl9pPr>
                    </a:lstStyle>
                    <a:p>
                      <a:pPr algn="ctr"/>
                      <a:r>
                        <a:rPr lang="en-US" sz="3600" dirty="0"/>
                        <a:t>17.5</a:t>
                      </a: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0071C5">
                        <a:tint val="20000"/>
                      </a:srgbClr>
                    </a:solidFill>
                  </a:tcPr>
                </a:tc>
                <a:extLst>
                  <a:ext uri="{0D108BD9-81ED-4DB2-BD59-A6C34878D82A}">
                    <a16:rowId xmlns:a16="http://schemas.microsoft.com/office/drawing/2014/main" val="10004"/>
                  </a:ext>
                </a:extLst>
              </a:tr>
            </a:tbl>
          </a:graphicData>
        </a:graphic>
      </p:graphicFrame>
      <p:grpSp>
        <p:nvGrpSpPr>
          <p:cNvPr id="49" name="Group 48"/>
          <p:cNvGrpSpPr/>
          <p:nvPr/>
        </p:nvGrpSpPr>
        <p:grpSpPr>
          <a:xfrm>
            <a:off x="1006474" y="3988299"/>
            <a:ext cx="14385926" cy="6710823"/>
            <a:chOff x="1006475" y="3988299"/>
            <a:chExt cx="8313386" cy="3697070"/>
          </a:xfrm>
        </p:grpSpPr>
        <p:grpSp>
          <p:nvGrpSpPr>
            <p:cNvPr id="9" name="Group 8"/>
            <p:cNvGrpSpPr/>
            <p:nvPr/>
          </p:nvGrpSpPr>
          <p:grpSpPr>
            <a:xfrm>
              <a:off x="1006475" y="3988299"/>
              <a:ext cx="8313386" cy="3697070"/>
              <a:chOff x="947845" y="1845443"/>
              <a:chExt cx="10126895" cy="4503560"/>
            </a:xfrm>
          </p:grpSpPr>
          <p:pic>
            <p:nvPicPr>
              <p:cNvPr id="13" name="Picture 12"/>
              <p:cNvPicPr>
                <a:picLocks noChangeAspect="1"/>
              </p:cNvPicPr>
              <p:nvPr/>
            </p:nvPicPr>
            <p:blipFill>
              <a:blip r:embed="rId3"/>
              <a:stretch>
                <a:fillRect/>
              </a:stretch>
            </p:blipFill>
            <p:spPr>
              <a:xfrm>
                <a:off x="1532743" y="2716701"/>
                <a:ext cx="4118758" cy="2862188"/>
              </a:xfrm>
              <a:prstGeom prst="rect">
                <a:avLst/>
              </a:prstGeom>
            </p:spPr>
          </p:pic>
          <p:pic>
            <p:nvPicPr>
              <p:cNvPr id="14" name="Picture 13"/>
              <p:cNvPicPr>
                <a:picLocks noChangeAspect="1"/>
              </p:cNvPicPr>
              <p:nvPr/>
            </p:nvPicPr>
            <p:blipFill>
              <a:blip r:embed="rId4"/>
              <a:stretch>
                <a:fillRect/>
              </a:stretch>
            </p:blipFill>
            <p:spPr>
              <a:xfrm>
                <a:off x="5935902" y="2999372"/>
                <a:ext cx="4789338" cy="2078121"/>
              </a:xfrm>
              <a:prstGeom prst="rect">
                <a:avLst/>
              </a:prstGeom>
            </p:spPr>
          </p:pic>
          <p:cxnSp>
            <p:nvCxnSpPr>
              <p:cNvPr id="15" name="Straight Connector 14"/>
              <p:cNvCxnSpPr/>
              <p:nvPr/>
            </p:nvCxnSpPr>
            <p:spPr>
              <a:xfrm>
                <a:off x="1532743" y="3974963"/>
                <a:ext cx="9541997" cy="1"/>
              </a:xfrm>
              <a:prstGeom prst="line">
                <a:avLst/>
              </a:prstGeom>
              <a:noFill/>
              <a:ln w="9525" cap="flat" cmpd="sng" algn="ctr">
                <a:solidFill>
                  <a:srgbClr val="003C71"/>
                </a:solidFill>
                <a:prstDash val="dash"/>
              </a:ln>
              <a:effectLst/>
            </p:spPr>
          </p:cxnSp>
          <p:sp>
            <p:nvSpPr>
              <p:cNvPr id="16" name="TextBox 13"/>
              <p:cNvSpPr txBox="1"/>
              <p:nvPr/>
            </p:nvSpPr>
            <p:spPr>
              <a:xfrm>
                <a:off x="947845" y="1845443"/>
                <a:ext cx="2284126" cy="351127"/>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Source Sans Pro" panose="020B0604020202020204" charset="0"/>
                  </a:rPr>
                  <a:t>Plug Termination</a:t>
                </a:r>
              </a:p>
            </p:txBody>
          </p:sp>
          <p:sp>
            <p:nvSpPr>
              <p:cNvPr id="17" name="TextBox 14"/>
              <p:cNvSpPr txBox="1"/>
              <p:nvPr/>
            </p:nvSpPr>
            <p:spPr>
              <a:xfrm>
                <a:off x="2162235" y="2337154"/>
                <a:ext cx="1289587" cy="351127"/>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Source Sans Pro" panose="020B0604020202020204" charset="0"/>
                  </a:rPr>
                  <a:t>Plug Body</a:t>
                </a:r>
              </a:p>
            </p:txBody>
          </p:sp>
          <p:sp>
            <p:nvSpPr>
              <p:cNvPr id="18" name="TextBox 15"/>
              <p:cNvSpPr txBox="1"/>
              <p:nvPr/>
            </p:nvSpPr>
            <p:spPr>
              <a:xfrm>
                <a:off x="1716045" y="5708712"/>
                <a:ext cx="1320067" cy="64029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Source Sans Pro" panose="020B0604020202020204" charset="0"/>
                  </a:rPr>
                  <a:t>Lock Feature</a:t>
                </a:r>
              </a:p>
            </p:txBody>
          </p:sp>
          <p:sp>
            <p:nvSpPr>
              <p:cNvPr id="19" name="TextBox 17"/>
              <p:cNvSpPr txBox="1"/>
              <p:nvPr/>
            </p:nvSpPr>
            <p:spPr>
              <a:xfrm>
                <a:off x="6252253" y="1999163"/>
                <a:ext cx="1272394" cy="64029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Source Sans Pro" panose="020B0604020202020204" charset="0"/>
                  </a:rPr>
                  <a:t>Socket Body</a:t>
                </a:r>
              </a:p>
            </p:txBody>
          </p:sp>
          <p:sp>
            <p:nvSpPr>
              <p:cNvPr id="20" name="TextBox 18"/>
              <p:cNvSpPr txBox="1"/>
              <p:nvPr/>
            </p:nvSpPr>
            <p:spPr>
              <a:xfrm>
                <a:off x="7317088" y="2208317"/>
                <a:ext cx="1278583" cy="64029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Source Sans Pro" panose="020B0604020202020204" charset="0"/>
                  </a:rPr>
                  <a:t>Socket Stem</a:t>
                </a:r>
              </a:p>
            </p:txBody>
          </p:sp>
          <p:sp>
            <p:nvSpPr>
              <p:cNvPr id="21" name="TextBox 19"/>
              <p:cNvSpPr txBox="1"/>
              <p:nvPr/>
            </p:nvSpPr>
            <p:spPr>
              <a:xfrm>
                <a:off x="8651173" y="2452889"/>
                <a:ext cx="1886898" cy="64029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Source Sans Pro" panose="020B0604020202020204" charset="0"/>
                  </a:rPr>
                  <a:t>Socket Termination</a:t>
                </a:r>
              </a:p>
            </p:txBody>
          </p:sp>
          <p:cxnSp>
            <p:nvCxnSpPr>
              <p:cNvPr id="22" name="Straight Arrow Connector 21"/>
              <p:cNvCxnSpPr/>
              <p:nvPr/>
            </p:nvCxnSpPr>
            <p:spPr>
              <a:xfrm>
                <a:off x="1789965" y="2151866"/>
                <a:ext cx="334444" cy="1336059"/>
              </a:xfrm>
              <a:prstGeom prst="straightConnector1">
                <a:avLst/>
              </a:prstGeom>
              <a:noFill/>
              <a:ln w="25400" cap="flat" cmpd="sng" algn="ctr">
                <a:solidFill>
                  <a:sysClr val="windowText" lastClr="000000"/>
                </a:solidFill>
                <a:prstDash val="solid"/>
                <a:tailEnd type="triangle"/>
              </a:ln>
              <a:effectLst/>
            </p:spPr>
          </p:cxnSp>
          <p:cxnSp>
            <p:nvCxnSpPr>
              <p:cNvPr id="23" name="Straight Arrow Connector 22"/>
              <p:cNvCxnSpPr/>
              <p:nvPr/>
            </p:nvCxnSpPr>
            <p:spPr>
              <a:xfrm>
                <a:off x="2705258" y="2758082"/>
                <a:ext cx="108158" cy="321779"/>
              </a:xfrm>
              <a:prstGeom prst="straightConnector1">
                <a:avLst/>
              </a:prstGeom>
              <a:noFill/>
              <a:ln w="25400" cap="flat" cmpd="sng" algn="ctr">
                <a:solidFill>
                  <a:sysClr val="windowText" lastClr="000000"/>
                </a:solidFill>
                <a:prstDash val="solid"/>
                <a:tailEnd type="triangle"/>
              </a:ln>
              <a:effectLst/>
            </p:spPr>
          </p:cxnSp>
          <p:cxnSp>
            <p:nvCxnSpPr>
              <p:cNvPr id="24" name="Straight Arrow Connector 23"/>
              <p:cNvCxnSpPr/>
              <p:nvPr/>
            </p:nvCxnSpPr>
            <p:spPr>
              <a:xfrm flipV="1">
                <a:off x="2583811" y="4609576"/>
                <a:ext cx="871170" cy="1064798"/>
              </a:xfrm>
              <a:prstGeom prst="straightConnector1">
                <a:avLst/>
              </a:prstGeom>
              <a:noFill/>
              <a:ln w="25400" cap="flat" cmpd="sng" algn="ctr">
                <a:solidFill>
                  <a:sysClr val="windowText" lastClr="000000"/>
                </a:solidFill>
                <a:prstDash val="solid"/>
                <a:tailEnd type="triangle"/>
              </a:ln>
              <a:effectLst/>
            </p:spPr>
          </p:cxnSp>
          <p:cxnSp>
            <p:nvCxnSpPr>
              <p:cNvPr id="25" name="Straight Arrow Connector 24"/>
              <p:cNvCxnSpPr/>
              <p:nvPr/>
            </p:nvCxnSpPr>
            <p:spPr>
              <a:xfrm>
                <a:off x="6635819" y="2561537"/>
                <a:ext cx="114112" cy="437100"/>
              </a:xfrm>
              <a:prstGeom prst="straightConnector1">
                <a:avLst/>
              </a:prstGeom>
              <a:noFill/>
              <a:ln w="25400" cap="flat" cmpd="sng" algn="ctr">
                <a:solidFill>
                  <a:sysClr val="windowText" lastClr="000000"/>
                </a:solidFill>
                <a:prstDash val="solid"/>
                <a:tailEnd type="triangle"/>
              </a:ln>
              <a:effectLst/>
            </p:spPr>
          </p:cxnSp>
          <p:cxnSp>
            <p:nvCxnSpPr>
              <p:cNvPr id="26" name="Straight Arrow Connector 25"/>
              <p:cNvCxnSpPr/>
              <p:nvPr/>
            </p:nvCxnSpPr>
            <p:spPr>
              <a:xfrm flipH="1">
                <a:off x="7576407" y="2745412"/>
                <a:ext cx="126073" cy="916977"/>
              </a:xfrm>
              <a:prstGeom prst="straightConnector1">
                <a:avLst/>
              </a:prstGeom>
              <a:noFill/>
              <a:ln w="25400" cap="flat" cmpd="sng" algn="ctr">
                <a:solidFill>
                  <a:sysClr val="windowText" lastClr="000000"/>
                </a:solidFill>
                <a:prstDash val="solid"/>
                <a:tailEnd type="triangle"/>
              </a:ln>
              <a:effectLst/>
            </p:spPr>
          </p:cxnSp>
          <p:cxnSp>
            <p:nvCxnSpPr>
              <p:cNvPr id="27" name="Straight Arrow Connector 26"/>
              <p:cNvCxnSpPr>
                <a:stCxn id="21" idx="2"/>
              </p:cNvCxnSpPr>
              <p:nvPr/>
            </p:nvCxnSpPr>
            <p:spPr>
              <a:xfrm>
                <a:off x="9594622" y="3093179"/>
                <a:ext cx="274600" cy="590955"/>
              </a:xfrm>
              <a:prstGeom prst="straightConnector1">
                <a:avLst/>
              </a:prstGeom>
              <a:noFill/>
              <a:ln w="25400" cap="flat" cmpd="sng" algn="ctr">
                <a:solidFill>
                  <a:sysClr val="windowText" lastClr="000000"/>
                </a:solidFill>
                <a:prstDash val="solid"/>
                <a:tailEnd type="triangle"/>
              </a:ln>
              <a:effectLst/>
            </p:spPr>
          </p:cxnSp>
          <p:sp>
            <p:nvSpPr>
              <p:cNvPr id="28" name="TextBox 36"/>
              <p:cNvSpPr txBox="1"/>
              <p:nvPr/>
            </p:nvSpPr>
            <p:spPr>
              <a:xfrm>
                <a:off x="3052348" y="5554039"/>
                <a:ext cx="2773902" cy="64029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Source Sans Pro" panose="020B0604020202020204" charset="0"/>
                  </a:rPr>
                  <a:t>Universal Interface Definition</a:t>
                </a:r>
              </a:p>
            </p:txBody>
          </p:sp>
          <p:cxnSp>
            <p:nvCxnSpPr>
              <p:cNvPr id="29" name="Straight Arrow Connector 28"/>
              <p:cNvCxnSpPr>
                <a:stCxn id="28" idx="0"/>
              </p:cNvCxnSpPr>
              <p:nvPr/>
            </p:nvCxnSpPr>
            <p:spPr>
              <a:xfrm flipV="1">
                <a:off x="4439299" y="4588515"/>
                <a:ext cx="47488" cy="965524"/>
              </a:xfrm>
              <a:prstGeom prst="straightConnector1">
                <a:avLst/>
              </a:prstGeom>
              <a:noFill/>
              <a:ln w="25400" cap="flat" cmpd="sng" algn="ctr">
                <a:solidFill>
                  <a:sysClr val="windowText" lastClr="000000"/>
                </a:solidFill>
                <a:prstDash val="solid"/>
                <a:tailEnd type="triangle"/>
              </a:ln>
              <a:effectLst/>
            </p:spPr>
          </p:cxnSp>
          <p:cxnSp>
            <p:nvCxnSpPr>
              <p:cNvPr id="30" name="Straight Arrow Connector 29"/>
              <p:cNvCxnSpPr>
                <a:stCxn id="28" idx="0"/>
              </p:cNvCxnSpPr>
              <p:nvPr/>
            </p:nvCxnSpPr>
            <p:spPr>
              <a:xfrm flipV="1">
                <a:off x="4439299" y="4724247"/>
                <a:ext cx="1671352" cy="829792"/>
              </a:xfrm>
              <a:prstGeom prst="straightConnector1">
                <a:avLst/>
              </a:prstGeom>
              <a:noFill/>
              <a:ln w="25400" cap="flat" cmpd="sng" algn="ctr">
                <a:solidFill>
                  <a:sysClr val="windowText" lastClr="000000"/>
                </a:solidFill>
                <a:prstDash val="solid"/>
                <a:tailEnd type="triangle"/>
              </a:ln>
              <a:effectLst/>
            </p:spPr>
          </p:cxnSp>
        </p:grpSp>
        <p:cxnSp>
          <p:nvCxnSpPr>
            <p:cNvPr id="34" name="Straight Connector 33"/>
            <p:cNvCxnSpPr/>
            <p:nvPr/>
          </p:nvCxnSpPr>
          <p:spPr>
            <a:xfrm flipV="1">
              <a:off x="2723354" y="4479631"/>
              <a:ext cx="0" cy="500646"/>
            </a:xfrm>
            <a:prstGeom prst="line">
              <a:avLst/>
            </a:prstGeom>
            <a:noFill/>
            <a:ln w="25400" cap="flat" cmpd="sng" algn="ctr">
              <a:solidFill>
                <a:srgbClr val="003C71"/>
              </a:solidFill>
              <a:prstDash val="solid"/>
            </a:ln>
            <a:effectLst/>
          </p:spPr>
        </p:cxnSp>
        <p:cxnSp>
          <p:nvCxnSpPr>
            <p:cNvPr id="35" name="Straight Connector 34"/>
            <p:cNvCxnSpPr/>
            <p:nvPr/>
          </p:nvCxnSpPr>
          <p:spPr>
            <a:xfrm flipV="1">
              <a:off x="4615344" y="4471819"/>
              <a:ext cx="0" cy="898408"/>
            </a:xfrm>
            <a:prstGeom prst="line">
              <a:avLst/>
            </a:prstGeom>
            <a:noFill/>
            <a:ln w="25400" cap="flat" cmpd="sng" algn="ctr">
              <a:solidFill>
                <a:srgbClr val="003C71"/>
              </a:solidFill>
              <a:prstDash val="solid"/>
            </a:ln>
            <a:effectLst/>
          </p:spPr>
        </p:cxnSp>
        <p:cxnSp>
          <p:nvCxnSpPr>
            <p:cNvPr id="36" name="Straight Arrow Connector 35"/>
            <p:cNvCxnSpPr/>
            <p:nvPr/>
          </p:nvCxnSpPr>
          <p:spPr>
            <a:xfrm>
              <a:off x="2720778" y="4702651"/>
              <a:ext cx="1906826" cy="0"/>
            </a:xfrm>
            <a:prstGeom prst="straightConnector1">
              <a:avLst/>
            </a:prstGeom>
            <a:noFill/>
            <a:ln w="25400" cap="flat" cmpd="sng" algn="ctr">
              <a:solidFill>
                <a:srgbClr val="003C71"/>
              </a:solidFill>
              <a:prstDash val="solid"/>
              <a:headEnd type="triangle" w="med" len="med"/>
              <a:tailEnd type="triangle" w="med" len="med"/>
            </a:ln>
            <a:effectLst/>
          </p:spPr>
        </p:cxnSp>
        <p:sp>
          <p:nvSpPr>
            <p:cNvPr id="37" name="TextBox 36"/>
            <p:cNvSpPr txBox="1"/>
            <p:nvPr/>
          </p:nvSpPr>
          <p:spPr>
            <a:xfrm>
              <a:off x="3278203" y="4541396"/>
              <a:ext cx="736708" cy="344867"/>
            </a:xfrm>
            <a:prstGeom prst="rect">
              <a:avLst/>
            </a:prstGeom>
            <a:solidFill>
              <a:sysClr val="window" lastClr="FFFFFF"/>
            </a:solidFill>
          </p:spPr>
          <p:txBody>
            <a:bodyPr vert="horz" wrap="square" lIns="0" tIns="0" rIns="0" bIns="0" rtlCol="0" anchor="ctr">
              <a:no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srgbClr val="003C71"/>
                  </a:solidFill>
                  <a:effectLst/>
                  <a:uLnTx/>
                  <a:uFillTx/>
                  <a:latin typeface="Source Sans Pro" panose="020B0604020202020204" charset="0"/>
                  <a:ea typeface="+mn-ea"/>
                  <a:cs typeface="+mn-cs"/>
                </a:rPr>
                <a:t>A</a:t>
              </a:r>
            </a:p>
          </p:txBody>
        </p:sp>
        <p:cxnSp>
          <p:nvCxnSpPr>
            <p:cNvPr id="38" name="Elbow Connector 37"/>
            <p:cNvCxnSpPr/>
            <p:nvPr/>
          </p:nvCxnSpPr>
          <p:spPr>
            <a:xfrm rot="16200000" flipH="1">
              <a:off x="4083324" y="5185155"/>
              <a:ext cx="310186" cy="223159"/>
            </a:xfrm>
            <a:prstGeom prst="bentConnector3">
              <a:avLst>
                <a:gd name="adj1" fmla="val -3925"/>
              </a:avLst>
            </a:prstGeom>
            <a:noFill/>
            <a:ln w="25400" cap="flat" cmpd="sng" algn="ctr">
              <a:solidFill>
                <a:srgbClr val="003C71"/>
              </a:solidFill>
              <a:prstDash val="solid"/>
              <a:tailEnd type="triangle"/>
            </a:ln>
            <a:effectLst/>
          </p:spPr>
        </p:cxnSp>
        <p:pic>
          <p:nvPicPr>
            <p:cNvPr id="39" name="Picture 38"/>
            <p:cNvPicPr>
              <a:picLocks noChangeAspect="1"/>
            </p:cNvPicPr>
            <p:nvPr/>
          </p:nvPicPr>
          <p:blipFill>
            <a:blip r:embed="rId5"/>
            <a:stretch>
              <a:fillRect/>
            </a:stretch>
          </p:blipFill>
          <p:spPr>
            <a:xfrm>
              <a:off x="3586213" y="4836531"/>
              <a:ext cx="695004" cy="646232"/>
            </a:xfrm>
            <a:prstGeom prst="rect">
              <a:avLst/>
            </a:prstGeom>
          </p:spPr>
        </p:pic>
      </p:grpSp>
      <p:sp>
        <p:nvSpPr>
          <p:cNvPr id="50" name="TextBox 49"/>
          <p:cNvSpPr txBox="1"/>
          <p:nvPr/>
        </p:nvSpPr>
        <p:spPr>
          <a:xfrm>
            <a:off x="930503" y="10977779"/>
            <a:ext cx="20983820" cy="830997"/>
          </a:xfrm>
          <a:prstGeom prst="rect">
            <a:avLst/>
          </a:prstGeom>
          <a:solidFill>
            <a:srgbClr val="FFC000"/>
          </a:solidFill>
          <a:ln>
            <a:solidFill>
              <a:schemeClr val="tx1"/>
            </a:solidFill>
          </a:ln>
        </p:spPr>
        <p:txBody>
          <a:bodyPr wrap="square" rtlCol="0">
            <a:spAutoFit/>
          </a:bodyPr>
          <a:lstStyle/>
          <a:p>
            <a:pPr algn="ctr"/>
            <a:r>
              <a:rPr lang="en-US" sz="4800" dirty="0"/>
              <a:t>Purpose:  Obvious &amp; Interchangeable</a:t>
            </a:r>
          </a:p>
        </p:txBody>
      </p:sp>
    </p:spTree>
    <p:extLst>
      <p:ext uri="{BB962C8B-B14F-4D97-AF65-F5344CB8AC3E}">
        <p14:creationId xmlns:p14="http://schemas.microsoft.com/office/powerpoint/2010/main" val="328184113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53;p13">
            <a:extLst>
              <a:ext uri="{FF2B5EF4-FFF2-40B4-BE49-F238E27FC236}">
                <a16:creationId xmlns:a16="http://schemas.microsoft.com/office/drawing/2014/main" id="{C045A7A2-6BDF-4487-88CE-8D89D094815B}"/>
              </a:ext>
            </a:extLst>
          </p:cNvPr>
          <p:cNvSpPr txBox="1">
            <a:spLocks noGrp="1"/>
          </p:cNvSpPr>
          <p:nvPr>
            <p:ph type="title"/>
          </p:nvPr>
        </p:nvSpPr>
        <p:spPr>
          <a:xfrm>
            <a:off x="1006475" y="730251"/>
            <a:ext cx="21031200" cy="1601400"/>
          </a:xfrm>
          <a:prstGeom prst="rect">
            <a:avLst/>
          </a:prstGeom>
          <a:noFill/>
          <a:ln>
            <a:noFill/>
          </a:ln>
        </p:spPr>
        <p:txBody>
          <a:bodyPr spcFirstLastPara="1" wrap="square" lIns="91425" tIns="45700" rIns="91425" bIns="45700" anchor="ctr" anchorCtr="0">
            <a:noAutofit/>
          </a:bodyPr>
          <a:lstStyle/>
          <a:p>
            <a:pPr marL="0" marR="0" lvl="0" indent="0" algn="l" rtl="0">
              <a:lnSpc>
                <a:spcPct val="90000"/>
              </a:lnSpc>
              <a:spcBef>
                <a:spcPts val="0"/>
              </a:spcBef>
              <a:spcAft>
                <a:spcPts val="0"/>
              </a:spcAft>
              <a:buClr>
                <a:srgbClr val="535353"/>
              </a:buClr>
              <a:buSzPts val="10000"/>
              <a:buFont typeface="Source Sans Pro"/>
              <a:buNone/>
            </a:pPr>
            <a:r>
              <a:rPr lang="en-US" dirty="0"/>
              <a:t>UQD - Suppliers</a:t>
            </a:r>
            <a:endParaRPr sz="10000" b="0" i="0" u="none" strike="noStrike" cap="none" dirty="0">
              <a:solidFill>
                <a:srgbClr val="535353"/>
              </a:solidFill>
              <a:latin typeface="Source Sans Pro"/>
              <a:ea typeface="Source Sans Pro"/>
              <a:cs typeface="Source Sans Pro"/>
              <a:sym typeface="Source Sans Pro"/>
            </a:endParaRPr>
          </a:p>
        </p:txBody>
      </p:sp>
      <p:sp>
        <p:nvSpPr>
          <p:cNvPr id="3" name="Google Shape;54;p13">
            <a:extLst>
              <a:ext uri="{FF2B5EF4-FFF2-40B4-BE49-F238E27FC236}">
                <a16:creationId xmlns:a16="http://schemas.microsoft.com/office/drawing/2014/main" id="{2F13AAF0-1920-40C8-B6FD-E14816C83996}"/>
              </a:ext>
            </a:extLst>
          </p:cNvPr>
          <p:cNvSpPr txBox="1"/>
          <p:nvPr/>
        </p:nvSpPr>
        <p:spPr>
          <a:xfrm>
            <a:off x="1006475" y="2736497"/>
            <a:ext cx="19819621" cy="5296956"/>
          </a:xfrm>
          <a:prstGeom prst="rect">
            <a:avLst/>
          </a:prstGeom>
          <a:noFill/>
          <a:ln>
            <a:noFill/>
          </a:ln>
        </p:spPr>
        <p:txBody>
          <a:bodyPr spcFirstLastPara="1" wrap="square" lIns="91425" tIns="45700" rIns="91425" bIns="45700" anchor="t" anchorCtr="0">
            <a:noAutofit/>
          </a:bodyPr>
          <a:lstStyle/>
          <a:p>
            <a:pPr>
              <a:buClr>
                <a:srgbClr val="5F6061"/>
              </a:buClr>
              <a:buSzPts val="3600"/>
            </a:pPr>
            <a:r>
              <a:rPr lang="en-US" sz="6000" dirty="0">
                <a:solidFill>
                  <a:srgbClr val="5F6061"/>
                </a:solidFill>
                <a:latin typeface="Source Sans Pro"/>
                <a:ea typeface="Source Sans Pro"/>
                <a:cs typeface="Source Sans Pro"/>
                <a:sym typeface="Source Sans Pro"/>
              </a:rPr>
              <a:t>5 Hand Mate Suppliers:</a:t>
            </a:r>
          </a:p>
        </p:txBody>
      </p:sp>
      <p:graphicFrame>
        <p:nvGraphicFramePr>
          <p:cNvPr id="7" name="Table 6"/>
          <p:cNvGraphicFramePr>
            <a:graphicFrameLocks noGrp="1"/>
          </p:cNvGraphicFramePr>
          <p:nvPr/>
        </p:nvGraphicFramePr>
        <p:xfrm>
          <a:off x="4742176" y="3950426"/>
          <a:ext cx="8686799" cy="6304206"/>
        </p:xfrm>
        <a:graphic>
          <a:graphicData uri="http://schemas.openxmlformats.org/drawingml/2006/table">
            <a:tbl>
              <a:tblPr firstRow="1" bandRow="1">
                <a:tableStyleId>{5C22544A-7EE6-4342-B048-85BDC9FD1C3A}</a:tableStyleId>
              </a:tblPr>
              <a:tblGrid>
                <a:gridCol w="8686799">
                  <a:extLst>
                    <a:ext uri="{9D8B030D-6E8A-4147-A177-3AD203B41FA5}">
                      <a16:colId xmlns:a16="http://schemas.microsoft.com/office/drawing/2014/main" val="20000"/>
                    </a:ext>
                  </a:extLst>
                </a:gridCol>
              </a:tblGrid>
              <a:tr h="1050701">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4400" dirty="0">
                          <a:latin typeface="Source Sans Pro" panose="020B0604020202020204" charset="0"/>
                        </a:rPr>
                        <a:t>UQD Supplier Names</a:t>
                      </a:r>
                    </a:p>
                  </a:txBody>
                  <a:tcPr anchor="ctr"/>
                </a:tc>
                <a:extLst>
                  <a:ext uri="{0D108BD9-81ED-4DB2-BD59-A6C34878D82A}">
                    <a16:rowId xmlns:a16="http://schemas.microsoft.com/office/drawing/2014/main" val="10000"/>
                  </a:ext>
                </a:extLst>
              </a:tr>
              <a:tr h="1050701">
                <a:tc>
                  <a:txBody>
                    <a:bodyPr/>
                    <a:lstStyle/>
                    <a:p>
                      <a:r>
                        <a:rPr lang="en-US" sz="4400" dirty="0">
                          <a:latin typeface="Source Sans Pro" panose="020B0604020202020204" charset="0"/>
                        </a:rPr>
                        <a:t>AVIC </a:t>
                      </a:r>
                      <a:r>
                        <a:rPr lang="en-US" sz="4400" dirty="0" err="1">
                          <a:latin typeface="Source Sans Pro" panose="020B0604020202020204" charset="0"/>
                        </a:rPr>
                        <a:t>Jonhon</a:t>
                      </a:r>
                      <a:endParaRPr lang="en-US" sz="4400" dirty="0">
                        <a:latin typeface="Source Sans Pro" panose="020B0604020202020204" charset="0"/>
                      </a:endParaRPr>
                    </a:p>
                  </a:txBody>
                  <a:tcPr anchor="ctr"/>
                </a:tc>
                <a:extLst>
                  <a:ext uri="{0D108BD9-81ED-4DB2-BD59-A6C34878D82A}">
                    <a16:rowId xmlns:a16="http://schemas.microsoft.com/office/drawing/2014/main" val="10001"/>
                  </a:ext>
                </a:extLst>
              </a:tr>
              <a:tr h="1050701">
                <a:tc>
                  <a:txBody>
                    <a:bodyPr/>
                    <a:lstStyle/>
                    <a:p>
                      <a:r>
                        <a:rPr lang="en-US" sz="4400" dirty="0">
                          <a:solidFill>
                            <a:schemeClr val="tx1"/>
                          </a:solidFill>
                          <a:latin typeface="Source Sans Pro" panose="020B0604020202020204" charset="0"/>
                        </a:rPr>
                        <a:t>CPC - Colder Products Company</a:t>
                      </a:r>
                    </a:p>
                  </a:txBody>
                  <a:tcPr anchor="ctr"/>
                </a:tc>
                <a:extLst>
                  <a:ext uri="{0D108BD9-81ED-4DB2-BD59-A6C34878D82A}">
                    <a16:rowId xmlns:a16="http://schemas.microsoft.com/office/drawing/2014/main" val="10002"/>
                  </a:ext>
                </a:extLst>
              </a:tr>
              <a:tr h="1050701">
                <a:tc>
                  <a:txBody>
                    <a:bodyPr/>
                    <a:lstStyle/>
                    <a:p>
                      <a:r>
                        <a:rPr lang="en-US" sz="4400" dirty="0">
                          <a:solidFill>
                            <a:schemeClr val="tx1"/>
                          </a:solidFill>
                          <a:latin typeface="Source Sans Pro" panose="020B0604020202020204" charset="0"/>
                        </a:rPr>
                        <a:t>Fujikura</a:t>
                      </a:r>
                    </a:p>
                  </a:txBody>
                  <a:tcPr anchor="ctr"/>
                </a:tc>
                <a:extLst>
                  <a:ext uri="{0D108BD9-81ED-4DB2-BD59-A6C34878D82A}">
                    <a16:rowId xmlns:a16="http://schemas.microsoft.com/office/drawing/2014/main" val="10003"/>
                  </a:ext>
                </a:extLst>
              </a:tr>
              <a:tr h="1050701">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4400" dirty="0">
                          <a:solidFill>
                            <a:schemeClr val="tx1"/>
                          </a:solidFill>
                          <a:latin typeface="Source Sans Pro" panose="020B0604020202020204" charset="0"/>
                        </a:rPr>
                        <a:t>Parker Hannifin Corporation</a:t>
                      </a:r>
                    </a:p>
                  </a:txBody>
                  <a:tcPr anchor="ctr"/>
                </a:tc>
                <a:extLst>
                  <a:ext uri="{0D108BD9-81ED-4DB2-BD59-A6C34878D82A}">
                    <a16:rowId xmlns:a16="http://schemas.microsoft.com/office/drawing/2014/main" val="10004"/>
                  </a:ext>
                </a:extLst>
              </a:tr>
              <a:tr h="1050701">
                <a:tc>
                  <a:txBody>
                    <a:bodyPr/>
                    <a:lstStyle/>
                    <a:p>
                      <a:r>
                        <a:rPr lang="en-US" sz="4400" dirty="0" err="1">
                          <a:solidFill>
                            <a:schemeClr val="tx1"/>
                          </a:solidFill>
                          <a:latin typeface="Source Sans Pro" panose="020B0604020202020204" charset="0"/>
                        </a:rPr>
                        <a:t>Staubli</a:t>
                      </a:r>
                      <a:endParaRPr lang="en-US" sz="4400" dirty="0">
                        <a:solidFill>
                          <a:schemeClr val="tx1"/>
                        </a:solidFill>
                        <a:latin typeface="Source Sans Pro" panose="020B0604020202020204" charset="0"/>
                      </a:endParaRPr>
                    </a:p>
                  </a:txBody>
                  <a:tcPr anchor="ctr"/>
                </a:tc>
                <a:extLst>
                  <a:ext uri="{0D108BD9-81ED-4DB2-BD59-A6C34878D82A}">
                    <a16:rowId xmlns:a16="http://schemas.microsoft.com/office/drawing/2014/main" val="10005"/>
                  </a:ext>
                </a:extLst>
              </a:tr>
            </a:tbl>
          </a:graphicData>
        </a:graphic>
      </p:graphicFrame>
      <p:sp>
        <p:nvSpPr>
          <p:cNvPr id="8" name="TextBox 7"/>
          <p:cNvSpPr txBox="1"/>
          <p:nvPr/>
        </p:nvSpPr>
        <p:spPr>
          <a:xfrm>
            <a:off x="926371" y="11115648"/>
            <a:ext cx="19979829" cy="553998"/>
          </a:xfrm>
          <a:prstGeom prst="rect">
            <a:avLst/>
          </a:prstGeom>
          <a:noFill/>
        </p:spPr>
        <p:txBody>
          <a:bodyPr vert="horz" wrap="none" lIns="0" tIns="0" rIns="0" bIns="0" rtlCol="0">
            <a:spAutoFit/>
          </a:bodyPr>
          <a:lstStyle/>
          <a:p>
            <a:pPr algn="ctr"/>
            <a:r>
              <a:rPr lang="en-US" sz="3600" dirty="0"/>
              <a:t>Suppliers may offer customized tubing size terminations on the UQD, contact suppliers for options</a:t>
            </a:r>
          </a:p>
        </p:txBody>
      </p:sp>
    </p:spTree>
    <p:extLst>
      <p:ext uri="{BB962C8B-B14F-4D97-AF65-F5344CB8AC3E}">
        <p14:creationId xmlns:p14="http://schemas.microsoft.com/office/powerpoint/2010/main" val="9710753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53;p13">
            <a:extLst>
              <a:ext uri="{FF2B5EF4-FFF2-40B4-BE49-F238E27FC236}">
                <a16:creationId xmlns:a16="http://schemas.microsoft.com/office/drawing/2014/main" id="{C045A7A2-6BDF-4487-88CE-8D89D094815B}"/>
              </a:ext>
            </a:extLst>
          </p:cNvPr>
          <p:cNvSpPr txBox="1">
            <a:spLocks noGrp="1"/>
          </p:cNvSpPr>
          <p:nvPr>
            <p:ph type="title"/>
          </p:nvPr>
        </p:nvSpPr>
        <p:spPr>
          <a:xfrm>
            <a:off x="1006475" y="730251"/>
            <a:ext cx="21031200" cy="1601400"/>
          </a:xfrm>
          <a:prstGeom prst="rect">
            <a:avLst/>
          </a:prstGeom>
          <a:noFill/>
          <a:ln>
            <a:noFill/>
          </a:ln>
        </p:spPr>
        <p:txBody>
          <a:bodyPr spcFirstLastPara="1" wrap="square" lIns="91425" tIns="45700" rIns="91425" bIns="45700" anchor="ctr" anchorCtr="0">
            <a:noAutofit/>
          </a:bodyPr>
          <a:lstStyle/>
          <a:p>
            <a:r>
              <a:rPr lang="en-US" dirty="0"/>
              <a:t>UQD - </a:t>
            </a:r>
            <a:r>
              <a:rPr lang="en-US" dirty="0">
                <a:solidFill>
                  <a:srgbClr val="5F6061"/>
                </a:solidFill>
              </a:rPr>
              <a:t>Interchangeability Validation</a:t>
            </a:r>
            <a:endParaRPr b="0" i="0" u="none" strike="noStrike" cap="none" dirty="0">
              <a:solidFill>
                <a:srgbClr val="535353"/>
              </a:solidFill>
              <a:latin typeface="Source Sans Pro"/>
              <a:ea typeface="Source Sans Pro"/>
              <a:cs typeface="Source Sans Pro"/>
              <a:sym typeface="Source Sans Pro"/>
            </a:endParaRPr>
          </a:p>
        </p:txBody>
      </p:sp>
      <p:sp>
        <p:nvSpPr>
          <p:cNvPr id="3" name="Google Shape;54;p13">
            <a:extLst>
              <a:ext uri="{FF2B5EF4-FFF2-40B4-BE49-F238E27FC236}">
                <a16:creationId xmlns:a16="http://schemas.microsoft.com/office/drawing/2014/main" id="{2F13AAF0-1920-40C8-B6FD-E14816C83996}"/>
              </a:ext>
            </a:extLst>
          </p:cNvPr>
          <p:cNvSpPr txBox="1"/>
          <p:nvPr/>
        </p:nvSpPr>
        <p:spPr>
          <a:xfrm>
            <a:off x="1006476" y="2573484"/>
            <a:ext cx="12516094" cy="5296956"/>
          </a:xfrm>
          <a:prstGeom prst="rect">
            <a:avLst/>
          </a:prstGeom>
          <a:noFill/>
          <a:ln>
            <a:noFill/>
          </a:ln>
        </p:spPr>
        <p:txBody>
          <a:bodyPr spcFirstLastPara="1" wrap="square" lIns="91425" tIns="45700" rIns="91425" bIns="45700" anchor="t" anchorCtr="0">
            <a:noAutofit/>
          </a:bodyPr>
          <a:lstStyle/>
          <a:p>
            <a:pPr marL="571500" lvl="0" indent="-571500">
              <a:buClr>
                <a:srgbClr val="5F6061"/>
              </a:buClr>
              <a:buSzPts val="3600"/>
              <a:buFont typeface="Arial" panose="020B0604020202020204" pitchFamily="34" charset="0"/>
              <a:buChar char="•"/>
            </a:pPr>
            <a:r>
              <a:rPr lang="en-US" sz="4400" dirty="0">
                <a:solidFill>
                  <a:srgbClr val="5F6061"/>
                </a:solidFill>
                <a:latin typeface="Source Sans Pro"/>
                <a:ea typeface="Source Sans Pro"/>
                <a:cs typeface="Source Sans Pro"/>
                <a:sym typeface="Source Sans Pro"/>
              </a:rPr>
              <a:t>Test interchanged parts for fit form and function.</a:t>
            </a:r>
          </a:p>
          <a:p>
            <a:pPr marL="571500" lvl="0" indent="-571500">
              <a:buClr>
                <a:srgbClr val="5F6061"/>
              </a:buClr>
              <a:buSzPts val="3600"/>
              <a:buFont typeface="Arial" panose="020B0604020202020204" pitchFamily="34" charset="0"/>
              <a:buChar char="•"/>
            </a:pPr>
            <a:r>
              <a:rPr lang="en-US" sz="4400" dirty="0">
                <a:solidFill>
                  <a:srgbClr val="5F6061"/>
                </a:solidFill>
                <a:latin typeface="Source Sans Pro"/>
                <a:ea typeface="Source Sans Pro"/>
                <a:cs typeface="Source Sans Pro"/>
                <a:sym typeface="Source Sans Pro"/>
              </a:rPr>
              <a:t>Validate that the parts meet the minimum flow coefficient (</a:t>
            </a:r>
            <a:r>
              <a:rPr lang="en-US" sz="4400" dirty="0" err="1">
                <a:solidFill>
                  <a:srgbClr val="5F6061"/>
                </a:solidFill>
                <a:latin typeface="Source Sans Pro"/>
                <a:ea typeface="Source Sans Pro"/>
                <a:cs typeface="Source Sans Pro"/>
                <a:sym typeface="Source Sans Pro"/>
              </a:rPr>
              <a:t>Cv</a:t>
            </a:r>
            <a:r>
              <a:rPr lang="en-US" sz="4400" dirty="0">
                <a:solidFill>
                  <a:srgbClr val="5F6061"/>
                </a:solidFill>
                <a:latin typeface="Source Sans Pro"/>
                <a:ea typeface="Source Sans Pro"/>
                <a:cs typeface="Source Sans Pro"/>
                <a:sym typeface="Source Sans Pro"/>
              </a:rPr>
              <a:t>)</a:t>
            </a:r>
          </a:p>
          <a:p>
            <a:pPr lvl="3">
              <a:buClr>
                <a:srgbClr val="5F6061"/>
              </a:buClr>
              <a:buSzPts val="3600"/>
            </a:pPr>
            <a:r>
              <a:rPr lang="en-US" sz="4400" dirty="0">
                <a:solidFill>
                  <a:srgbClr val="5F6061"/>
                </a:solidFill>
                <a:latin typeface="Source Sans Pro"/>
                <a:ea typeface="Source Sans Pro"/>
                <a:cs typeface="Source Sans Pro"/>
                <a:sym typeface="Source Sans Pro"/>
              </a:rPr>
              <a:t>	</a:t>
            </a:r>
            <a:r>
              <a:rPr lang="en-US" sz="3600" dirty="0">
                <a:solidFill>
                  <a:srgbClr val="5F6061"/>
                </a:solidFill>
                <a:latin typeface="Source Sans Pro"/>
                <a:ea typeface="Source Sans Pro"/>
                <a:cs typeface="Source Sans Pro"/>
                <a:sym typeface="Source Sans Pro"/>
              </a:rPr>
              <a:t>- Create pressure drop versus flow curves for each </a:t>
            </a:r>
          </a:p>
          <a:p>
            <a:pPr lvl="3">
              <a:buClr>
                <a:srgbClr val="5F6061"/>
              </a:buClr>
              <a:buSzPts val="3600"/>
            </a:pPr>
            <a:r>
              <a:rPr lang="en-US" sz="3600" dirty="0">
                <a:solidFill>
                  <a:srgbClr val="5F6061"/>
                </a:solidFill>
                <a:latin typeface="Source Sans Pro"/>
                <a:ea typeface="Source Sans Pro"/>
                <a:cs typeface="Source Sans Pro"/>
                <a:sym typeface="Source Sans Pro"/>
              </a:rPr>
              <a:t>	interchanged part at multiple flow rates from socket to plug</a:t>
            </a:r>
          </a:p>
          <a:p>
            <a:pPr lvl="3">
              <a:buClr>
                <a:srgbClr val="5F6061"/>
              </a:buClr>
              <a:buSzPts val="3600"/>
            </a:pPr>
            <a:r>
              <a:rPr lang="en-US" sz="3600" dirty="0">
                <a:solidFill>
                  <a:srgbClr val="5F6061"/>
                </a:solidFill>
                <a:latin typeface="Source Sans Pro"/>
                <a:ea typeface="Source Sans Pro"/>
                <a:cs typeface="Source Sans Pro"/>
                <a:sym typeface="Source Sans Pro"/>
              </a:rPr>
              <a:t>	- Calculate </a:t>
            </a:r>
            <a:r>
              <a:rPr lang="en-US" sz="3600" dirty="0" err="1">
                <a:solidFill>
                  <a:srgbClr val="5F6061"/>
                </a:solidFill>
                <a:latin typeface="Source Sans Pro"/>
                <a:ea typeface="Source Sans Pro"/>
                <a:cs typeface="Source Sans Pro"/>
                <a:sym typeface="Source Sans Pro"/>
              </a:rPr>
              <a:t>Cv</a:t>
            </a:r>
            <a:r>
              <a:rPr lang="en-US" sz="3600" dirty="0">
                <a:solidFill>
                  <a:srgbClr val="5F6061"/>
                </a:solidFill>
                <a:latin typeface="Source Sans Pro"/>
                <a:ea typeface="Source Sans Pro"/>
                <a:cs typeface="Source Sans Pro"/>
                <a:sym typeface="Source Sans Pro"/>
              </a:rPr>
              <a:t> from data and compare to </a:t>
            </a:r>
            <a:r>
              <a:rPr lang="en-US" sz="3600" dirty="0" err="1">
                <a:solidFill>
                  <a:srgbClr val="5F6061"/>
                </a:solidFill>
                <a:latin typeface="Source Sans Pro"/>
                <a:ea typeface="Source Sans Pro"/>
                <a:cs typeface="Source Sans Pro"/>
                <a:sym typeface="Source Sans Pro"/>
              </a:rPr>
              <a:t>Cv</a:t>
            </a:r>
            <a:r>
              <a:rPr lang="en-US" sz="3600" dirty="0">
                <a:solidFill>
                  <a:srgbClr val="5F6061"/>
                </a:solidFill>
                <a:latin typeface="Source Sans Pro"/>
                <a:ea typeface="Source Sans Pro"/>
                <a:cs typeface="Source Sans Pro"/>
                <a:sym typeface="Source Sans Pro"/>
              </a:rPr>
              <a:t> 	requirements</a:t>
            </a:r>
          </a:p>
          <a:p>
            <a:pPr marL="571500" lvl="0" indent="-571500">
              <a:buClr>
                <a:srgbClr val="5F6061"/>
              </a:buClr>
              <a:buSzPts val="3600"/>
              <a:buFont typeface="Arial" panose="020B0604020202020204" pitchFamily="34" charset="0"/>
              <a:buChar char="•"/>
            </a:pPr>
            <a:r>
              <a:rPr lang="en-US" sz="4400" dirty="0">
                <a:solidFill>
                  <a:srgbClr val="5F6061"/>
                </a:solidFill>
                <a:latin typeface="Source Sans Pro"/>
                <a:ea typeface="Source Sans Pro"/>
                <a:cs typeface="Source Sans Pro"/>
                <a:sym typeface="Source Sans Pro"/>
              </a:rPr>
              <a:t>Validate locking mechanisms of interchanged parts</a:t>
            </a:r>
          </a:p>
          <a:p>
            <a:pPr lvl="0">
              <a:buClr>
                <a:srgbClr val="5F6061"/>
              </a:buClr>
              <a:buSzPts val="3600"/>
            </a:pPr>
            <a:r>
              <a:rPr lang="en-US" sz="4400" dirty="0">
                <a:solidFill>
                  <a:srgbClr val="5F6061"/>
                </a:solidFill>
                <a:latin typeface="Source Sans Pro"/>
                <a:ea typeface="Source Sans Pro"/>
                <a:cs typeface="Source Sans Pro"/>
                <a:sym typeface="Source Sans Pro"/>
              </a:rPr>
              <a:t>	</a:t>
            </a:r>
            <a:r>
              <a:rPr lang="en-US" sz="3600" dirty="0">
                <a:solidFill>
                  <a:srgbClr val="5F6061"/>
                </a:solidFill>
                <a:latin typeface="Source Sans Pro"/>
                <a:ea typeface="Source Sans Pro"/>
                <a:cs typeface="Source Sans Pro"/>
                <a:sym typeface="Source Sans Pro"/>
              </a:rPr>
              <a:t>- Ramped pressure test to exceed maximum rated burst 	pressure</a:t>
            </a:r>
          </a:p>
        </p:txBody>
      </p:sp>
      <p:sp>
        <p:nvSpPr>
          <p:cNvPr id="8" name="TextBox 7"/>
          <p:cNvSpPr txBox="1"/>
          <p:nvPr/>
        </p:nvSpPr>
        <p:spPr>
          <a:xfrm>
            <a:off x="14649624" y="11163301"/>
            <a:ext cx="4009121" cy="308438"/>
          </a:xfrm>
          <a:prstGeom prst="rect">
            <a:avLst/>
          </a:prstGeom>
          <a:noFill/>
        </p:spPr>
        <p:txBody>
          <a:bodyPr vert="horz" wrap="none" lIns="0" tIns="0" rIns="0" bIns="0" rtlCol="0">
            <a:noAutofit/>
          </a:bodyPr>
          <a:lstStyle/>
          <a:p>
            <a:r>
              <a:rPr lang="en-US" sz="3200" b="1" dirty="0">
                <a:solidFill>
                  <a:srgbClr val="003C71"/>
                </a:solidFill>
                <a:latin typeface="Source Sans Pro" panose="020B0604020202020204" charset="0"/>
              </a:rPr>
              <a:t>Note: </a:t>
            </a:r>
            <a:r>
              <a:rPr lang="en-US" sz="3200" dirty="0">
                <a:solidFill>
                  <a:srgbClr val="003C71"/>
                </a:solidFill>
                <a:latin typeface="Source Sans Pro" panose="020B0604020202020204" charset="0"/>
              </a:rPr>
              <a:t>A refers to supplier A, B to supplier B and so on</a:t>
            </a:r>
          </a:p>
        </p:txBody>
      </p:sp>
      <p:sp>
        <p:nvSpPr>
          <p:cNvPr id="9" name="TextBox 8"/>
          <p:cNvSpPr txBox="1"/>
          <p:nvPr/>
        </p:nvSpPr>
        <p:spPr>
          <a:xfrm>
            <a:off x="644753" y="10285288"/>
            <a:ext cx="13052197" cy="1569660"/>
          </a:xfrm>
          <a:prstGeom prst="rect">
            <a:avLst/>
          </a:prstGeom>
          <a:solidFill>
            <a:srgbClr val="FFC000"/>
          </a:solidFill>
          <a:ln>
            <a:solidFill>
              <a:schemeClr val="tx1"/>
            </a:solidFill>
          </a:ln>
        </p:spPr>
        <p:txBody>
          <a:bodyPr wrap="square" rtlCol="0">
            <a:spAutoFit/>
          </a:bodyPr>
          <a:lstStyle/>
          <a:p>
            <a:pPr algn="ctr"/>
            <a:r>
              <a:rPr lang="en-US" sz="4800" dirty="0"/>
              <a:t>All interchanged parts meet  </a:t>
            </a:r>
          </a:p>
          <a:p>
            <a:pPr algn="ctr"/>
            <a:r>
              <a:rPr lang="en-US" sz="4800" dirty="0"/>
              <a:t>minimum </a:t>
            </a:r>
            <a:r>
              <a:rPr lang="en-US" sz="4800" dirty="0" err="1"/>
              <a:t>Cv</a:t>
            </a:r>
            <a:r>
              <a:rPr lang="en-US" sz="4800" dirty="0"/>
              <a:t> of 0.8</a:t>
            </a:r>
          </a:p>
        </p:txBody>
      </p:sp>
      <p:sp>
        <p:nvSpPr>
          <p:cNvPr id="5" name="Rectangle 4"/>
          <p:cNvSpPr/>
          <p:nvPr/>
        </p:nvSpPr>
        <p:spPr>
          <a:xfrm>
            <a:off x="16654184" y="10285288"/>
            <a:ext cx="5905326" cy="62553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dirty="0">
                <a:solidFill>
                  <a:srgbClr val="003C71"/>
                </a:solidFill>
                <a:latin typeface="Source Sans Pro" panose="020B0604020202020204" charset="0"/>
              </a:rPr>
              <a:t>UQD04 CV Requirement is 0.8 MIN</a:t>
            </a:r>
          </a:p>
        </p:txBody>
      </p:sp>
      <p:graphicFrame>
        <p:nvGraphicFramePr>
          <p:cNvPr id="6" name="Table 5"/>
          <p:cNvGraphicFramePr>
            <a:graphicFrameLocks noGrp="1"/>
          </p:cNvGraphicFramePr>
          <p:nvPr/>
        </p:nvGraphicFramePr>
        <p:xfrm>
          <a:off x="15539883" y="4735429"/>
          <a:ext cx="7105651" cy="5549859"/>
        </p:xfrm>
        <a:graphic>
          <a:graphicData uri="http://schemas.openxmlformats.org/drawingml/2006/table">
            <a:tbl>
              <a:tblPr/>
              <a:tblGrid>
                <a:gridCol w="1015093">
                  <a:extLst>
                    <a:ext uri="{9D8B030D-6E8A-4147-A177-3AD203B41FA5}">
                      <a16:colId xmlns:a16="http://schemas.microsoft.com/office/drawing/2014/main" val="20000"/>
                    </a:ext>
                  </a:extLst>
                </a:gridCol>
                <a:gridCol w="1015093">
                  <a:extLst>
                    <a:ext uri="{9D8B030D-6E8A-4147-A177-3AD203B41FA5}">
                      <a16:colId xmlns:a16="http://schemas.microsoft.com/office/drawing/2014/main" val="20001"/>
                    </a:ext>
                  </a:extLst>
                </a:gridCol>
                <a:gridCol w="1015093">
                  <a:extLst>
                    <a:ext uri="{9D8B030D-6E8A-4147-A177-3AD203B41FA5}">
                      <a16:colId xmlns:a16="http://schemas.microsoft.com/office/drawing/2014/main" val="20002"/>
                    </a:ext>
                  </a:extLst>
                </a:gridCol>
                <a:gridCol w="1015093">
                  <a:extLst>
                    <a:ext uri="{9D8B030D-6E8A-4147-A177-3AD203B41FA5}">
                      <a16:colId xmlns:a16="http://schemas.microsoft.com/office/drawing/2014/main" val="20003"/>
                    </a:ext>
                  </a:extLst>
                </a:gridCol>
                <a:gridCol w="1015093">
                  <a:extLst>
                    <a:ext uri="{9D8B030D-6E8A-4147-A177-3AD203B41FA5}">
                      <a16:colId xmlns:a16="http://schemas.microsoft.com/office/drawing/2014/main" val="20004"/>
                    </a:ext>
                  </a:extLst>
                </a:gridCol>
                <a:gridCol w="1015093">
                  <a:extLst>
                    <a:ext uri="{9D8B030D-6E8A-4147-A177-3AD203B41FA5}">
                      <a16:colId xmlns:a16="http://schemas.microsoft.com/office/drawing/2014/main" val="20005"/>
                    </a:ext>
                  </a:extLst>
                </a:gridCol>
                <a:gridCol w="1015093">
                  <a:extLst>
                    <a:ext uri="{9D8B030D-6E8A-4147-A177-3AD203B41FA5}">
                      <a16:colId xmlns:a16="http://schemas.microsoft.com/office/drawing/2014/main" val="20006"/>
                    </a:ext>
                  </a:extLst>
                </a:gridCol>
              </a:tblGrid>
              <a:tr h="792837">
                <a:tc>
                  <a:txBody>
                    <a:bodyPr/>
                    <a:lstStyle/>
                    <a:p>
                      <a:pPr algn="l" fontAlgn="b"/>
                      <a:endParaRPr lang="en-US" sz="2800" b="0" i="0" u="none" strike="noStrike" dirty="0">
                        <a:solidFill>
                          <a:srgbClr val="000000"/>
                        </a:solidFill>
                        <a:effectLst/>
                        <a:latin typeface="Source Sans Pro" panose="020B0604020202020204" charset="0"/>
                      </a:endParaRPr>
                    </a:p>
                  </a:txBody>
                  <a:tcPr marL="9525" marR="9525" marT="9525" marB="0" anchor="b">
                    <a:lnL>
                      <a:noFill/>
                    </a:lnL>
                    <a:lnR>
                      <a:noFill/>
                    </a:lnR>
                    <a:lnT>
                      <a:noFill/>
                    </a:lnT>
                    <a:lnB>
                      <a:noFill/>
                    </a:lnB>
                  </a:tcPr>
                </a:tc>
                <a:tc>
                  <a:txBody>
                    <a:bodyPr/>
                    <a:lstStyle/>
                    <a:p>
                      <a:pPr algn="l" fontAlgn="b"/>
                      <a:endParaRPr lang="en-US" sz="2800" b="0" i="0" u="none" strike="noStrike" dirty="0">
                        <a:solidFill>
                          <a:srgbClr val="000000"/>
                        </a:solidFill>
                        <a:effectLst/>
                        <a:latin typeface="Source Sans Pro" panose="020B0604020202020204" charset="0"/>
                      </a:endParaRPr>
                    </a:p>
                  </a:txBody>
                  <a:tcPr marL="9525" marR="9525" marT="9525" marB="0" anchor="b">
                    <a:lnL>
                      <a:noFill/>
                    </a:lnL>
                    <a:lnR>
                      <a:noFill/>
                    </a:lnR>
                    <a:lnT>
                      <a:noFill/>
                    </a:lnT>
                    <a:lnB>
                      <a:noFill/>
                    </a:lnB>
                  </a:tcPr>
                </a:tc>
                <a:tc gridSpan="5">
                  <a:txBody>
                    <a:bodyPr/>
                    <a:lstStyle/>
                    <a:p>
                      <a:pPr algn="ctr" fontAlgn="b"/>
                      <a:r>
                        <a:rPr lang="en-US" sz="2800" b="0" i="0" u="none" strike="noStrike" dirty="0">
                          <a:solidFill>
                            <a:schemeClr val="accent1">
                              <a:lumMod val="75000"/>
                            </a:schemeClr>
                          </a:solidFill>
                          <a:effectLst/>
                          <a:latin typeface="Source Sans Pro" panose="020B0604020202020204" charset="0"/>
                        </a:rPr>
                        <a:t>Socket</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792837">
                <a:tc>
                  <a:txBody>
                    <a:bodyPr/>
                    <a:lstStyle/>
                    <a:p>
                      <a:pPr algn="l" fontAlgn="b"/>
                      <a:endParaRPr lang="en-US" sz="2800" b="0" i="0" u="none" strike="noStrike">
                        <a:solidFill>
                          <a:srgbClr val="000000"/>
                        </a:solidFill>
                        <a:effectLst/>
                        <a:latin typeface="Source Sans Pro" panose="020B0604020202020204" charset="0"/>
                      </a:endParaRPr>
                    </a:p>
                  </a:txBody>
                  <a:tcPr marL="9525" marR="9525" marT="9525" marB="0" anchor="b">
                    <a:lnL>
                      <a:noFill/>
                    </a:lnL>
                    <a:lnR>
                      <a:noFill/>
                    </a:lnR>
                    <a:lnT>
                      <a:noFill/>
                    </a:lnT>
                    <a:lnB>
                      <a:noFill/>
                    </a:lnB>
                  </a:tcPr>
                </a:tc>
                <a:tc>
                  <a:txBody>
                    <a:bodyPr/>
                    <a:lstStyle/>
                    <a:p>
                      <a:pPr algn="l" fontAlgn="ctr"/>
                      <a:endParaRPr lang="en-US" sz="2800" b="0" i="0" u="none" strike="noStrike" dirty="0">
                        <a:solidFill>
                          <a:srgbClr val="000000"/>
                        </a:solidFill>
                        <a:effectLst/>
                        <a:latin typeface="Source Sans Pro" panose="020B0604020202020204" charset="0"/>
                      </a:endParaRPr>
                    </a:p>
                  </a:txBody>
                  <a:tcPr marL="9525" marR="9525" marT="9525" marB="0" anchor="ctr">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ctr"/>
                      <a:r>
                        <a:rPr lang="en-US" sz="2800" b="0" i="0" u="none" strike="noStrike" dirty="0">
                          <a:solidFill>
                            <a:srgbClr val="000000"/>
                          </a:solidFill>
                          <a:effectLst/>
                          <a:latin typeface="Source Sans Pro" panose="020B0604020202020204" charset="0"/>
                        </a:rPr>
                        <a:t>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2800" b="0" i="0" u="none" strike="noStrike" dirty="0">
                          <a:solidFill>
                            <a:srgbClr val="000000"/>
                          </a:solidFill>
                          <a:effectLst/>
                          <a:latin typeface="Source Sans Pro" panose="020B0604020202020204" charset="0"/>
                        </a:rPr>
                        <a:t>B</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2800" b="0" i="0" u="none" strike="noStrike" dirty="0">
                          <a:solidFill>
                            <a:srgbClr val="000000"/>
                          </a:solidFill>
                          <a:effectLst/>
                          <a:latin typeface="Source Sans Pro" panose="020B0604020202020204" charset="0"/>
                        </a:rPr>
                        <a:t>C</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2800" b="0" i="0" u="none" strike="noStrike">
                          <a:solidFill>
                            <a:srgbClr val="000000"/>
                          </a:solidFill>
                          <a:effectLst/>
                          <a:latin typeface="Source Sans Pro" panose="020B0604020202020204" charset="0"/>
                        </a:rPr>
                        <a:t>D</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2800" b="0" i="0" u="none" strike="noStrike">
                          <a:solidFill>
                            <a:srgbClr val="000000"/>
                          </a:solidFill>
                          <a:effectLst/>
                          <a:latin typeface="Source Sans Pro" panose="020B0604020202020204" charset="0"/>
                        </a:rPr>
                        <a:t>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792837">
                <a:tc rowSpan="5">
                  <a:txBody>
                    <a:bodyPr/>
                    <a:lstStyle/>
                    <a:p>
                      <a:pPr algn="ctr" fontAlgn="ctr"/>
                      <a:r>
                        <a:rPr lang="en-US" sz="2800" b="0" i="0" u="none" strike="noStrike" dirty="0">
                          <a:solidFill>
                            <a:schemeClr val="accent1">
                              <a:lumMod val="75000"/>
                            </a:schemeClr>
                          </a:solidFill>
                          <a:effectLst/>
                          <a:latin typeface="Source Sans Pro" panose="020B0604020202020204" charset="0"/>
                        </a:rPr>
                        <a:t>Plug</a:t>
                      </a:r>
                    </a:p>
                  </a:txBody>
                  <a:tcPr marL="9525" marR="9525" marT="9525" marB="0" vert="vert27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2800" b="0" i="0" u="none" strike="noStrike" dirty="0">
                          <a:solidFill>
                            <a:srgbClr val="000000"/>
                          </a:solidFill>
                          <a:effectLst/>
                          <a:latin typeface="Source Sans Pro" panose="020B0604020202020204" charset="0"/>
                        </a:rPr>
                        <a:t>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2800" b="0" i="0" u="none" strike="noStrike">
                          <a:solidFill>
                            <a:srgbClr val="000000"/>
                          </a:solidFill>
                          <a:effectLst/>
                          <a:latin typeface="Source Sans Pro" panose="020B0604020202020204" charset="0"/>
                        </a:rPr>
                        <a:t>X</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2800" b="0" i="0" u="none" strike="noStrike" dirty="0">
                          <a:solidFill>
                            <a:srgbClr val="000000"/>
                          </a:solidFill>
                          <a:effectLst/>
                          <a:latin typeface="Source Sans Pro" panose="020B0604020202020204" charset="0"/>
                        </a:rPr>
                        <a:t>1.37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2800" b="0" i="0" u="none" strike="noStrike" dirty="0">
                          <a:solidFill>
                            <a:srgbClr val="000000"/>
                          </a:solidFill>
                          <a:effectLst/>
                          <a:latin typeface="Source Sans Pro" panose="020B0604020202020204" charset="0"/>
                        </a:rPr>
                        <a:t>1.38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2800" b="0" i="0" u="none" strike="noStrike">
                          <a:solidFill>
                            <a:srgbClr val="000000"/>
                          </a:solidFill>
                          <a:effectLst/>
                          <a:latin typeface="Source Sans Pro" panose="020B0604020202020204" charset="0"/>
                        </a:rPr>
                        <a:t>1.23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2800" b="0" i="0" u="none" strike="noStrike">
                          <a:solidFill>
                            <a:srgbClr val="000000"/>
                          </a:solidFill>
                          <a:effectLst/>
                          <a:latin typeface="Source Sans Pro" panose="020B0604020202020204" charset="0"/>
                        </a:rPr>
                        <a:t>1.37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792837">
                <a:tc vMerge="1">
                  <a:txBody>
                    <a:bodyPr/>
                    <a:lstStyle/>
                    <a:p>
                      <a:endParaRPr lang="en-US"/>
                    </a:p>
                  </a:txBody>
                  <a:tcPr/>
                </a:tc>
                <a:tc>
                  <a:txBody>
                    <a:bodyPr/>
                    <a:lstStyle/>
                    <a:p>
                      <a:pPr algn="ctr" fontAlgn="ctr"/>
                      <a:r>
                        <a:rPr lang="en-US" sz="2800" b="0" i="0" u="none" strike="noStrike">
                          <a:solidFill>
                            <a:srgbClr val="000000"/>
                          </a:solidFill>
                          <a:effectLst/>
                          <a:latin typeface="Source Sans Pro" panose="020B0604020202020204" charset="0"/>
                        </a:rPr>
                        <a:t>B</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2800" b="0" i="0" u="none" strike="noStrike">
                          <a:solidFill>
                            <a:srgbClr val="000000"/>
                          </a:solidFill>
                          <a:effectLst/>
                          <a:latin typeface="Source Sans Pro" panose="020B0604020202020204" charset="0"/>
                        </a:rPr>
                        <a:t>1.14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2800" b="0" i="0" u="none" strike="noStrike" dirty="0">
                          <a:solidFill>
                            <a:srgbClr val="000000"/>
                          </a:solidFill>
                          <a:effectLst/>
                          <a:latin typeface="Source Sans Pro" panose="020B0604020202020204" charset="0"/>
                        </a:rPr>
                        <a:t>X</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2800" b="0" i="0" u="none" strike="noStrike" dirty="0">
                          <a:solidFill>
                            <a:srgbClr val="000000"/>
                          </a:solidFill>
                          <a:effectLst/>
                          <a:latin typeface="Source Sans Pro" panose="020B0604020202020204" charset="0"/>
                        </a:rPr>
                        <a:t>1.30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2800" b="0" i="0" u="none" strike="noStrike" dirty="0">
                          <a:solidFill>
                            <a:srgbClr val="000000"/>
                          </a:solidFill>
                          <a:effectLst/>
                          <a:latin typeface="Source Sans Pro" panose="020B0604020202020204" charset="0"/>
                        </a:rPr>
                        <a:t>1.15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2800" b="0" i="0" u="none" strike="noStrike">
                          <a:solidFill>
                            <a:srgbClr val="000000"/>
                          </a:solidFill>
                          <a:effectLst/>
                          <a:latin typeface="Source Sans Pro" panose="020B0604020202020204" charset="0"/>
                        </a:rPr>
                        <a:t>1.29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792837">
                <a:tc vMerge="1">
                  <a:txBody>
                    <a:bodyPr/>
                    <a:lstStyle/>
                    <a:p>
                      <a:endParaRPr lang="en-US"/>
                    </a:p>
                  </a:txBody>
                  <a:tcPr/>
                </a:tc>
                <a:tc>
                  <a:txBody>
                    <a:bodyPr/>
                    <a:lstStyle/>
                    <a:p>
                      <a:pPr algn="ctr" fontAlgn="ctr"/>
                      <a:r>
                        <a:rPr lang="en-US" sz="2800" b="0" i="0" u="none" strike="noStrike">
                          <a:solidFill>
                            <a:srgbClr val="000000"/>
                          </a:solidFill>
                          <a:effectLst/>
                          <a:latin typeface="Source Sans Pro" panose="020B0604020202020204" charset="0"/>
                        </a:rPr>
                        <a:t>C</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2800" b="0" i="0" u="none" strike="noStrike">
                          <a:solidFill>
                            <a:srgbClr val="000000"/>
                          </a:solidFill>
                          <a:effectLst/>
                          <a:latin typeface="Source Sans Pro" panose="020B0604020202020204" charset="0"/>
                        </a:rPr>
                        <a:t>1.10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2800" b="0" i="0" u="none" strike="noStrike" dirty="0">
                          <a:solidFill>
                            <a:srgbClr val="000000"/>
                          </a:solidFill>
                          <a:effectLst/>
                          <a:latin typeface="Source Sans Pro" panose="020B0604020202020204" charset="0"/>
                        </a:rPr>
                        <a:t>1.19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2800" b="0" i="0" u="none" strike="noStrike" dirty="0">
                          <a:solidFill>
                            <a:srgbClr val="000000"/>
                          </a:solidFill>
                          <a:effectLst/>
                          <a:latin typeface="Source Sans Pro" panose="020B0604020202020204" charset="0"/>
                        </a:rPr>
                        <a:t>X</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2800" b="0" i="0" u="none" strike="noStrike" dirty="0">
                          <a:solidFill>
                            <a:srgbClr val="000000"/>
                          </a:solidFill>
                          <a:effectLst/>
                          <a:latin typeface="Source Sans Pro" panose="020B0604020202020204" charset="0"/>
                        </a:rPr>
                        <a:t>1.08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2800" b="0" i="0" u="none" strike="noStrike">
                          <a:solidFill>
                            <a:srgbClr val="000000"/>
                          </a:solidFill>
                          <a:effectLst/>
                          <a:latin typeface="Source Sans Pro" panose="020B0604020202020204" charset="0"/>
                        </a:rPr>
                        <a:t>1.19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792837">
                <a:tc vMerge="1">
                  <a:txBody>
                    <a:bodyPr/>
                    <a:lstStyle/>
                    <a:p>
                      <a:endParaRPr lang="en-US"/>
                    </a:p>
                  </a:txBody>
                  <a:tcPr/>
                </a:tc>
                <a:tc>
                  <a:txBody>
                    <a:bodyPr/>
                    <a:lstStyle/>
                    <a:p>
                      <a:pPr algn="ctr" fontAlgn="ctr"/>
                      <a:r>
                        <a:rPr lang="en-US" sz="2800" b="0" i="0" u="none" strike="noStrike">
                          <a:solidFill>
                            <a:srgbClr val="000000"/>
                          </a:solidFill>
                          <a:effectLst/>
                          <a:latin typeface="Source Sans Pro" panose="020B0604020202020204" charset="0"/>
                        </a:rPr>
                        <a:t>D</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2800" b="0" i="0" u="none" strike="noStrike" dirty="0">
                          <a:solidFill>
                            <a:srgbClr val="000000"/>
                          </a:solidFill>
                          <a:effectLst/>
                          <a:latin typeface="Source Sans Pro" panose="020B0604020202020204" charset="0"/>
                        </a:rPr>
                        <a:t>0.89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2800" b="0" i="0" u="none" strike="noStrike" dirty="0">
                          <a:solidFill>
                            <a:srgbClr val="000000"/>
                          </a:solidFill>
                          <a:effectLst/>
                          <a:latin typeface="Source Sans Pro" panose="020B0604020202020204" charset="0"/>
                        </a:rPr>
                        <a:t>0.92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2800" b="0" i="0" u="none" strike="noStrike" dirty="0">
                          <a:solidFill>
                            <a:srgbClr val="000000"/>
                          </a:solidFill>
                          <a:effectLst/>
                          <a:latin typeface="Source Sans Pro" panose="020B0604020202020204" charset="0"/>
                        </a:rPr>
                        <a:t>0.93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2800" b="0" i="0" u="none" strike="noStrike">
                          <a:solidFill>
                            <a:srgbClr val="000000"/>
                          </a:solidFill>
                          <a:effectLst/>
                          <a:latin typeface="Source Sans Pro" panose="020B0604020202020204" charset="0"/>
                        </a:rPr>
                        <a:t>X</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2800" b="0" i="0" u="none" strike="noStrike" dirty="0">
                          <a:solidFill>
                            <a:srgbClr val="000000"/>
                          </a:solidFill>
                          <a:effectLst/>
                          <a:latin typeface="Source Sans Pro" panose="020B0604020202020204" charset="0"/>
                        </a:rPr>
                        <a:t>0.91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792837">
                <a:tc vMerge="1">
                  <a:txBody>
                    <a:bodyPr/>
                    <a:lstStyle/>
                    <a:p>
                      <a:endParaRPr lang="en-US"/>
                    </a:p>
                  </a:txBody>
                  <a:tcPr/>
                </a:tc>
                <a:tc>
                  <a:txBody>
                    <a:bodyPr/>
                    <a:lstStyle/>
                    <a:p>
                      <a:pPr algn="ctr" fontAlgn="ctr"/>
                      <a:r>
                        <a:rPr lang="en-US" sz="2800" b="0" i="0" u="none" strike="noStrike">
                          <a:solidFill>
                            <a:srgbClr val="000000"/>
                          </a:solidFill>
                          <a:effectLst/>
                          <a:latin typeface="Source Sans Pro" panose="020B0604020202020204" charset="0"/>
                        </a:rPr>
                        <a:t>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2800" b="0" i="0" u="none" strike="noStrike">
                          <a:solidFill>
                            <a:srgbClr val="000000"/>
                          </a:solidFill>
                          <a:effectLst/>
                          <a:latin typeface="Source Sans Pro" panose="020B0604020202020204" charset="0"/>
                        </a:rPr>
                        <a:t>0.96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2800" b="0" i="0" u="none" strike="noStrike" dirty="0">
                          <a:solidFill>
                            <a:srgbClr val="000000"/>
                          </a:solidFill>
                          <a:effectLst/>
                          <a:latin typeface="Source Sans Pro" panose="020B0604020202020204" charset="0"/>
                        </a:rPr>
                        <a:t>1.04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2800" b="0" i="0" u="none" strike="noStrike" dirty="0">
                          <a:solidFill>
                            <a:srgbClr val="000000"/>
                          </a:solidFill>
                          <a:effectLst/>
                          <a:latin typeface="Source Sans Pro" panose="020B0604020202020204" charset="0"/>
                        </a:rPr>
                        <a:t>1.05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2800" b="0" i="0" u="none" strike="noStrike" dirty="0">
                          <a:solidFill>
                            <a:srgbClr val="000000"/>
                          </a:solidFill>
                          <a:effectLst/>
                          <a:latin typeface="Source Sans Pro" panose="020B0604020202020204" charset="0"/>
                        </a:rPr>
                        <a:t>1.01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2800" b="0" i="0" u="none" strike="noStrike" dirty="0">
                          <a:solidFill>
                            <a:srgbClr val="000000"/>
                          </a:solidFill>
                          <a:effectLst/>
                          <a:latin typeface="Source Sans Pro" panose="020B0604020202020204" charset="0"/>
                        </a:rPr>
                        <a:t>X</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bl>
          </a:graphicData>
        </a:graphic>
      </p:graphicFrame>
      <p:sp>
        <p:nvSpPr>
          <p:cNvPr id="7" name="TextBox 6"/>
          <p:cNvSpPr txBox="1"/>
          <p:nvPr/>
        </p:nvSpPr>
        <p:spPr>
          <a:xfrm>
            <a:off x="15622477" y="4316803"/>
            <a:ext cx="8401050" cy="584775"/>
          </a:xfrm>
          <a:prstGeom prst="rect">
            <a:avLst/>
          </a:prstGeom>
          <a:noFill/>
        </p:spPr>
        <p:txBody>
          <a:bodyPr wrap="square" rtlCol="0">
            <a:spAutoFit/>
          </a:bodyPr>
          <a:lstStyle/>
          <a:p>
            <a:r>
              <a:rPr lang="en-US" sz="3200" dirty="0">
                <a:solidFill>
                  <a:schemeClr val="accent1">
                    <a:lumMod val="75000"/>
                  </a:schemeClr>
                </a:solidFill>
                <a:latin typeface="Source Sans Pro" panose="020B0604020202020204" charset="0"/>
              </a:rPr>
              <a:t>UQD04 </a:t>
            </a:r>
            <a:r>
              <a:rPr lang="en-US" sz="3200" dirty="0" err="1">
                <a:solidFill>
                  <a:schemeClr val="accent1">
                    <a:lumMod val="75000"/>
                  </a:schemeClr>
                </a:solidFill>
                <a:latin typeface="Source Sans Pro" panose="020B0604020202020204" charset="0"/>
              </a:rPr>
              <a:t>Cv</a:t>
            </a:r>
            <a:r>
              <a:rPr lang="en-US" sz="3200" dirty="0">
                <a:solidFill>
                  <a:schemeClr val="accent1">
                    <a:lumMod val="75000"/>
                  </a:schemeClr>
                </a:solidFill>
                <a:latin typeface="Source Sans Pro" panose="020B0604020202020204" charset="0"/>
              </a:rPr>
              <a:t> Averages for Interchanged Parts</a:t>
            </a:r>
          </a:p>
        </p:txBody>
      </p:sp>
    </p:spTree>
    <p:extLst>
      <p:ext uri="{BB962C8B-B14F-4D97-AF65-F5344CB8AC3E}">
        <p14:creationId xmlns:p14="http://schemas.microsoft.com/office/powerpoint/2010/main" val="426580581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A86D4E-3565-4413-A0DB-1591F1588D21}"/>
              </a:ext>
            </a:extLst>
          </p:cNvPr>
          <p:cNvSpPr>
            <a:spLocks noGrp="1"/>
          </p:cNvSpPr>
          <p:nvPr>
            <p:ph type="title"/>
          </p:nvPr>
        </p:nvSpPr>
        <p:spPr/>
        <p:txBody>
          <a:bodyPr/>
          <a:lstStyle/>
          <a:p>
            <a:r>
              <a:rPr lang="en-US" dirty="0"/>
              <a:t>UQD - Flow Distribution Sensitivity</a:t>
            </a:r>
          </a:p>
        </p:txBody>
      </p:sp>
      <p:sp>
        <p:nvSpPr>
          <p:cNvPr id="18" name="TextBox 17">
            <a:extLst>
              <a:ext uri="{FF2B5EF4-FFF2-40B4-BE49-F238E27FC236}">
                <a16:creationId xmlns:a16="http://schemas.microsoft.com/office/drawing/2014/main" id="{9A518770-7DBD-48ED-87C8-D253F332C96C}"/>
              </a:ext>
            </a:extLst>
          </p:cNvPr>
          <p:cNvSpPr txBox="1"/>
          <p:nvPr/>
        </p:nvSpPr>
        <p:spPr>
          <a:xfrm>
            <a:off x="1943098" y="2470101"/>
            <a:ext cx="12553951" cy="11664732"/>
          </a:xfrm>
          <a:prstGeom prst="rect">
            <a:avLst/>
          </a:prstGeom>
          <a:noFill/>
        </p:spPr>
        <p:txBody>
          <a:bodyPr wrap="square" rtlCol="0">
            <a:spAutoFit/>
          </a:bodyPr>
          <a:lstStyle/>
          <a:p>
            <a:r>
              <a:rPr lang="en-US" sz="4400" dirty="0"/>
              <a:t>UQD04 Tested Range </a:t>
            </a:r>
            <a:r>
              <a:rPr lang="en-US" sz="4400" dirty="0" err="1"/>
              <a:t>Cv</a:t>
            </a:r>
            <a:r>
              <a:rPr lang="en-US" sz="4400" dirty="0"/>
              <a:t> = 0.89 min, 1.38 max</a:t>
            </a:r>
          </a:p>
          <a:p>
            <a:endParaRPr lang="en-US" sz="4400" dirty="0"/>
          </a:p>
          <a:p>
            <a:r>
              <a:rPr lang="en-US" sz="4400" dirty="0"/>
              <a:t>Analysis assumptions: </a:t>
            </a:r>
          </a:p>
          <a:p>
            <a:pPr marL="571500" indent="-571500">
              <a:buFont typeface="Arial" panose="020B0604020202020204" pitchFamily="34" charset="0"/>
              <a:buChar char="•"/>
            </a:pPr>
            <a:r>
              <a:rPr lang="en-US" sz="3600" dirty="0"/>
              <a:t>8 1U chassis manifolded with UQD04’s,1 LPM per chassis, 2 Cold Plates </a:t>
            </a:r>
          </a:p>
          <a:p>
            <a:pPr marL="571500" indent="-571500">
              <a:buFont typeface="Arial" panose="020B0604020202020204" pitchFamily="34" charset="0"/>
              <a:buChar char="•"/>
            </a:pPr>
            <a:r>
              <a:rPr lang="en-US" sz="3600" dirty="0"/>
              <a:t>UQD </a:t>
            </a:r>
            <a:r>
              <a:rPr lang="en-US" sz="3600" dirty="0" err="1"/>
              <a:t>Cv</a:t>
            </a:r>
            <a:r>
              <a:rPr lang="en-US" sz="3600" dirty="0"/>
              <a:t>(min) 0.89 &amp; UQD </a:t>
            </a:r>
            <a:r>
              <a:rPr lang="en-US" sz="3600" dirty="0" err="1"/>
              <a:t>Cv</a:t>
            </a:r>
            <a:r>
              <a:rPr lang="en-US" sz="3600" dirty="0"/>
              <a:t>(max) 1.38</a:t>
            </a:r>
          </a:p>
          <a:p>
            <a:pPr marL="571500" lvl="4" indent="-571500">
              <a:buFont typeface="Arial" panose="020B0604020202020204" pitchFamily="34" charset="0"/>
              <a:buChar char="•"/>
            </a:pPr>
            <a:r>
              <a:rPr lang="en-US" sz="3600" dirty="0" err="1"/>
              <a:t>Cv</a:t>
            </a:r>
            <a:r>
              <a:rPr lang="en-US" sz="3600" dirty="0"/>
              <a:t> of upstream and downstream loop same for all chassis</a:t>
            </a:r>
          </a:p>
          <a:p>
            <a:pPr marL="571500" lvl="4" indent="-571500">
              <a:buFont typeface="Arial" panose="020B0604020202020204" pitchFamily="34" charset="0"/>
              <a:buChar char="•"/>
            </a:pPr>
            <a:endParaRPr lang="en-US" sz="3600" dirty="0"/>
          </a:p>
          <a:p>
            <a:pPr lvl="3"/>
            <a:r>
              <a:rPr lang="en-US" sz="3600" dirty="0"/>
              <a:t>Show impact of switching out UQD </a:t>
            </a:r>
            <a:r>
              <a:rPr lang="en-US" sz="3600" dirty="0" err="1"/>
              <a:t>Cv</a:t>
            </a:r>
            <a:r>
              <a:rPr lang="en-US" sz="3600" dirty="0"/>
              <a:t>(max) for UQD </a:t>
            </a:r>
            <a:r>
              <a:rPr lang="en-US" sz="3600" dirty="0" err="1"/>
              <a:t>Cv</a:t>
            </a:r>
            <a:r>
              <a:rPr lang="en-US" sz="3600" dirty="0"/>
              <a:t>(min) on one chassis</a:t>
            </a:r>
          </a:p>
          <a:p>
            <a:pPr lvl="3"/>
            <a:endParaRPr lang="en-US" sz="3600" dirty="0"/>
          </a:p>
          <a:p>
            <a:pPr lvl="3"/>
            <a:r>
              <a:rPr lang="en-US" sz="4400" dirty="0"/>
              <a:t>Result: </a:t>
            </a:r>
          </a:p>
          <a:p>
            <a:pPr marL="457200" lvl="3" indent="-457200">
              <a:buFont typeface="Arial" panose="020B0604020202020204" pitchFamily="34" charset="0"/>
              <a:buChar char="•"/>
            </a:pPr>
            <a:r>
              <a:rPr lang="en-US" sz="3600" dirty="0"/>
              <a:t>One chassis with UQD </a:t>
            </a:r>
            <a:r>
              <a:rPr lang="en-US" sz="3600" dirty="0" err="1"/>
              <a:t>Cv</a:t>
            </a:r>
            <a:r>
              <a:rPr lang="en-US" sz="3600" dirty="0"/>
              <a:t>(min) 0.8 showed an insignificant overall system pressure drop difference resulting in a 0.2% flow rate change</a:t>
            </a:r>
          </a:p>
          <a:p>
            <a:pPr marL="457200" lvl="3" indent="-457200">
              <a:buFont typeface="Arial" panose="020B0604020202020204" pitchFamily="34" charset="0"/>
              <a:buChar char="•"/>
            </a:pPr>
            <a:r>
              <a:rPr lang="en-US" sz="3600" dirty="0"/>
              <a:t>Result &lt; 0.5C difference in </a:t>
            </a:r>
            <a:r>
              <a:rPr lang="en-US" sz="3600" dirty="0" err="1"/>
              <a:t>Tcase</a:t>
            </a:r>
            <a:r>
              <a:rPr lang="en-US" sz="3600" dirty="0"/>
              <a:t> cooling performance</a:t>
            </a:r>
          </a:p>
          <a:p>
            <a:pPr lvl="3"/>
            <a:endParaRPr lang="en-US" sz="3600" dirty="0"/>
          </a:p>
          <a:p>
            <a:endParaRPr lang="en-US" sz="3600" dirty="0"/>
          </a:p>
          <a:p>
            <a:endParaRPr lang="en-US" sz="3600" dirty="0"/>
          </a:p>
          <a:p>
            <a:endParaRPr lang="en-US" sz="3600" dirty="0"/>
          </a:p>
        </p:txBody>
      </p:sp>
      <p:pic>
        <p:nvPicPr>
          <p:cNvPr id="24" name="Picture 23">
            <a:extLst>
              <a:ext uri="{FF2B5EF4-FFF2-40B4-BE49-F238E27FC236}">
                <a16:creationId xmlns:a16="http://schemas.microsoft.com/office/drawing/2014/main" id="{49669673-929E-48EB-AF3B-FBF41EB35C3A}"/>
              </a:ext>
            </a:extLst>
          </p:cNvPr>
          <p:cNvPicPr>
            <a:picLocks noChangeAspect="1"/>
          </p:cNvPicPr>
          <p:nvPr/>
        </p:nvPicPr>
        <p:blipFill>
          <a:blip r:embed="rId2"/>
          <a:stretch>
            <a:fillRect/>
          </a:stretch>
        </p:blipFill>
        <p:spPr>
          <a:xfrm>
            <a:off x="14580653" y="4656480"/>
            <a:ext cx="9400847" cy="6779340"/>
          </a:xfrm>
          <a:prstGeom prst="rect">
            <a:avLst/>
          </a:prstGeom>
        </p:spPr>
      </p:pic>
    </p:spTree>
    <p:extLst>
      <p:ext uri="{BB962C8B-B14F-4D97-AF65-F5344CB8AC3E}">
        <p14:creationId xmlns:p14="http://schemas.microsoft.com/office/powerpoint/2010/main" val="387718759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81100" y="730251"/>
            <a:ext cx="21526499" cy="1540298"/>
          </a:xfrm>
        </p:spPr>
        <p:txBody>
          <a:bodyPr/>
          <a:lstStyle/>
          <a:p>
            <a:r>
              <a:rPr lang="en-US" dirty="0"/>
              <a:t>UQD - Deliverables and Timeline Targets</a:t>
            </a:r>
          </a:p>
        </p:txBody>
      </p:sp>
      <p:sp>
        <p:nvSpPr>
          <p:cNvPr id="3" name="Content Placeholder 2"/>
          <p:cNvSpPr>
            <a:spLocks noGrp="1"/>
          </p:cNvSpPr>
          <p:nvPr>
            <p:ph idx="1"/>
          </p:nvPr>
        </p:nvSpPr>
        <p:spPr>
          <a:xfrm>
            <a:off x="1676400" y="1979929"/>
            <a:ext cx="21031199" cy="9272270"/>
          </a:xfrm>
        </p:spPr>
        <p:txBody>
          <a:bodyPr/>
          <a:lstStyle/>
          <a:p>
            <a:pPr marL="0" indent="0">
              <a:buClr>
                <a:srgbClr val="5F6061"/>
              </a:buClr>
              <a:buSzPts val="3600"/>
            </a:pPr>
            <a:r>
              <a:rPr lang="en-US" sz="4800" b="1" dirty="0"/>
              <a:t>Hand Mate:</a:t>
            </a:r>
          </a:p>
          <a:p>
            <a:pPr marL="571500" indent="-571500">
              <a:buClr>
                <a:srgbClr val="5F6061"/>
              </a:buClr>
              <a:buSzPts val="3600"/>
              <a:buFont typeface="Arial" panose="020B0604020202020204" pitchFamily="34" charset="0"/>
              <a:buChar char="•"/>
            </a:pPr>
            <a:r>
              <a:rPr lang="en-US" sz="4400" dirty="0"/>
              <a:t>Contribute  UQD hand mate requirements document : UQD02, 04, 06, 08</a:t>
            </a:r>
          </a:p>
          <a:p>
            <a:pPr marL="571500" indent="-571500">
              <a:buClr>
                <a:srgbClr val="5F6061"/>
              </a:buClr>
              <a:buSzPts val="3600"/>
              <a:buFont typeface="Arial" panose="020B0604020202020204" pitchFamily="34" charset="0"/>
              <a:buChar char="•"/>
            </a:pPr>
            <a:r>
              <a:rPr lang="en-US" sz="4400" dirty="0">
                <a:solidFill>
                  <a:srgbClr val="5F6061"/>
                </a:solidFill>
              </a:rPr>
              <a:t>Complete system level analysis showing effect of </a:t>
            </a:r>
            <a:r>
              <a:rPr lang="en-US" sz="4400" dirty="0" err="1">
                <a:solidFill>
                  <a:srgbClr val="5F6061"/>
                </a:solidFill>
              </a:rPr>
              <a:t>Cv</a:t>
            </a:r>
            <a:r>
              <a:rPr lang="en-US" sz="4400" dirty="0">
                <a:solidFill>
                  <a:srgbClr val="5F6061"/>
                </a:solidFill>
              </a:rPr>
              <a:t> for representative systems</a:t>
            </a:r>
          </a:p>
          <a:p>
            <a:pPr marL="571500" indent="-571500">
              <a:buClr>
                <a:srgbClr val="5F6061"/>
              </a:buClr>
              <a:buSzPts val="3600"/>
              <a:buFont typeface="Arial" panose="020B0604020202020204" pitchFamily="34" charset="0"/>
              <a:buChar char="•"/>
            </a:pPr>
            <a:r>
              <a:rPr lang="en-US" sz="4400" dirty="0">
                <a:solidFill>
                  <a:srgbClr val="5F6061"/>
                </a:solidFill>
              </a:rPr>
              <a:t>Deliver interchangeability test data for UQD02 and 04</a:t>
            </a:r>
          </a:p>
          <a:p>
            <a:pPr marL="571500" indent="-571500">
              <a:buClr>
                <a:srgbClr val="5F6061"/>
              </a:buClr>
              <a:buSzPts val="3600"/>
              <a:buFont typeface="Arial" panose="020B0604020202020204" pitchFamily="34" charset="0"/>
              <a:buChar char="•"/>
            </a:pPr>
            <a:r>
              <a:rPr lang="en-US" sz="4400" dirty="0">
                <a:solidFill>
                  <a:srgbClr val="5F6061"/>
                </a:solidFill>
              </a:rPr>
              <a:t>Status: UQD02 assemblies inhouse and interchangeability has been initiated </a:t>
            </a:r>
          </a:p>
          <a:p>
            <a:pPr marL="571500" indent="-571500">
              <a:buClr>
                <a:srgbClr val="5F6061"/>
              </a:buClr>
              <a:buSzPts val="3600"/>
              <a:buFont typeface="Arial" panose="020B0604020202020204" pitchFamily="34" charset="0"/>
              <a:buChar char="•"/>
            </a:pPr>
            <a:r>
              <a:rPr lang="en-US" sz="4400" dirty="0">
                <a:solidFill>
                  <a:srgbClr val="5F6061"/>
                </a:solidFill>
              </a:rPr>
              <a:t>Target date for contribution by Q2’2020</a:t>
            </a:r>
          </a:p>
          <a:p>
            <a:pPr marL="0" indent="0">
              <a:buClr>
                <a:srgbClr val="5F6061"/>
              </a:buClr>
              <a:buSzPts val="3600"/>
            </a:pPr>
            <a:r>
              <a:rPr lang="en-US" sz="4800" b="1" dirty="0">
                <a:solidFill>
                  <a:srgbClr val="5F6061"/>
                </a:solidFill>
              </a:rPr>
              <a:t>Blind Mate:</a:t>
            </a:r>
          </a:p>
          <a:p>
            <a:pPr marL="571500" indent="-571500">
              <a:buClr>
                <a:srgbClr val="5F6061"/>
              </a:buClr>
              <a:buSzPts val="3600"/>
              <a:buFont typeface="Arial" panose="020B0604020202020204" pitchFamily="34" charset="0"/>
              <a:buChar char="•"/>
            </a:pPr>
            <a:r>
              <a:rPr lang="en-US" sz="4400" dirty="0">
                <a:solidFill>
                  <a:srgbClr val="5F6061"/>
                </a:solidFill>
              </a:rPr>
              <a:t>Ongoing efforts to define blind mate design with industry partners</a:t>
            </a:r>
          </a:p>
          <a:p>
            <a:pPr marL="571500" indent="-571500">
              <a:buClr>
                <a:srgbClr val="5F6061"/>
              </a:buClr>
              <a:buSzPts val="3600"/>
              <a:buFont typeface="Arial" panose="020B0604020202020204" pitchFamily="34" charset="0"/>
              <a:buChar char="•"/>
            </a:pPr>
            <a:r>
              <a:rPr lang="en-US" sz="4400" dirty="0">
                <a:solidFill>
                  <a:srgbClr val="5F6061"/>
                </a:solidFill>
              </a:rPr>
              <a:t>Targeting contributing: </a:t>
            </a:r>
          </a:p>
          <a:p>
            <a:pPr marL="1028700" lvl="1" indent="-571500">
              <a:buClr>
                <a:srgbClr val="5F6061"/>
              </a:buClr>
              <a:buSzPts val="3600"/>
              <a:buFont typeface="Arial" panose="020B0604020202020204" pitchFamily="34" charset="0"/>
              <a:buChar char="•"/>
            </a:pPr>
            <a:r>
              <a:rPr lang="en-US" sz="4400" dirty="0">
                <a:solidFill>
                  <a:srgbClr val="5F6061"/>
                </a:solidFill>
              </a:rPr>
              <a:t>UQD blind mate requirements documents: </a:t>
            </a:r>
            <a:r>
              <a:rPr lang="en-US" sz="4400" dirty="0"/>
              <a:t>UQD02b, 04b</a:t>
            </a:r>
          </a:p>
          <a:p>
            <a:pPr marL="1143000" lvl="1" indent="-685800">
              <a:buClr>
                <a:srgbClr val="5F6061"/>
              </a:buClr>
              <a:buSzPts val="3600"/>
            </a:pPr>
            <a:r>
              <a:rPr lang="en-US" sz="4400" dirty="0"/>
              <a:t>Interchangeability test data for UQD04b </a:t>
            </a:r>
            <a:endParaRPr lang="en-US" sz="4400" dirty="0">
              <a:solidFill>
                <a:srgbClr val="5F6061"/>
              </a:solidFill>
            </a:endParaRPr>
          </a:p>
          <a:p>
            <a:pPr marL="571500" indent="-571500">
              <a:buClr>
                <a:srgbClr val="5F6061"/>
              </a:buClr>
              <a:buSzPts val="3600"/>
              <a:buFont typeface="Arial" panose="020B0604020202020204" pitchFamily="34" charset="0"/>
              <a:buChar char="•"/>
            </a:pPr>
            <a:r>
              <a:rPr lang="en-US" sz="4400" dirty="0">
                <a:solidFill>
                  <a:srgbClr val="5F6061"/>
                </a:solidFill>
              </a:rPr>
              <a:t>Target date for contributions by Q3’2020</a:t>
            </a:r>
          </a:p>
          <a:p>
            <a:pPr marL="914400" indent="-685800">
              <a:buFont typeface="Arial" panose="020B0604020202020204" pitchFamily="34" charset="0"/>
              <a:buChar char="•"/>
            </a:pPr>
            <a:endParaRPr lang="en-US" sz="4800" dirty="0"/>
          </a:p>
        </p:txBody>
      </p:sp>
    </p:spTree>
    <p:extLst>
      <p:ext uri="{BB962C8B-B14F-4D97-AF65-F5344CB8AC3E}">
        <p14:creationId xmlns:p14="http://schemas.microsoft.com/office/powerpoint/2010/main" val="391744108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Coolant Distribution Unit (CDU)</a:t>
            </a:r>
          </a:p>
        </p:txBody>
      </p:sp>
      <p:sp>
        <p:nvSpPr>
          <p:cNvPr id="3" name="Content Placeholder 2"/>
          <p:cNvSpPr>
            <a:spLocks noGrp="1"/>
          </p:cNvSpPr>
          <p:nvPr>
            <p:ph sz="quarter" idx="4294967295"/>
          </p:nvPr>
        </p:nvSpPr>
        <p:spPr>
          <a:xfrm>
            <a:off x="1619250" y="2149707"/>
            <a:ext cx="21941366" cy="9135534"/>
          </a:xfrm>
          <a:prstGeom prst="rect">
            <a:avLst/>
          </a:prstGeom>
        </p:spPr>
        <p:txBody>
          <a:bodyPr/>
          <a:lstStyle/>
          <a:p>
            <a:pPr>
              <a:spcBef>
                <a:spcPts val="2000"/>
              </a:spcBef>
            </a:pPr>
            <a:r>
              <a:rPr lang="en-US" sz="5400" dirty="0">
                <a:latin typeface="Source Sans Pro" panose="020B0604020202020204" charset="0"/>
              </a:rPr>
              <a:t>CDU options:</a:t>
            </a:r>
          </a:p>
          <a:p>
            <a:pPr marL="1543050" lvl="1" indent="-857250">
              <a:spcBef>
                <a:spcPts val="2000"/>
              </a:spcBef>
              <a:buFont typeface="Arial" panose="020B0604020202020204" pitchFamily="34" charset="0"/>
              <a:buChar char="•"/>
            </a:pPr>
            <a:r>
              <a:rPr lang="en-US" sz="5400" dirty="0">
                <a:latin typeface="Source Sans Pro" panose="020B0604020202020204" charset="0"/>
              </a:rPr>
              <a:t>Liquid-to-Liquid In-rack CDU</a:t>
            </a:r>
          </a:p>
          <a:p>
            <a:pPr marL="228600" indent="0"/>
            <a:endParaRPr lang="en-US" dirty="0"/>
          </a:p>
          <a:p>
            <a:pPr marL="1085850" indent="-857250">
              <a:buFont typeface="Arial" panose="020B0604020202020204" pitchFamily="34" charset="0"/>
              <a:buChar char="•"/>
            </a:pPr>
            <a:endParaRPr lang="en-US" dirty="0"/>
          </a:p>
          <a:p>
            <a:pPr marL="1085850" indent="-857250">
              <a:buFont typeface="Arial" panose="020B0604020202020204" pitchFamily="34" charset="0"/>
              <a:buChar char="•"/>
            </a:pPr>
            <a:endParaRPr lang="en-US" sz="5400" dirty="0"/>
          </a:p>
          <a:p>
            <a:r>
              <a:rPr lang="en-US" sz="5400" dirty="0"/>
              <a:t>  </a:t>
            </a:r>
          </a:p>
        </p:txBody>
      </p:sp>
      <p:sp>
        <p:nvSpPr>
          <p:cNvPr id="12" name="TextBox 11"/>
          <p:cNvSpPr txBox="1"/>
          <p:nvPr/>
        </p:nvSpPr>
        <p:spPr>
          <a:xfrm>
            <a:off x="316523" y="10696961"/>
            <a:ext cx="23786567" cy="830997"/>
          </a:xfrm>
          <a:prstGeom prst="rect">
            <a:avLst/>
          </a:prstGeom>
          <a:solidFill>
            <a:srgbClr val="FFC000"/>
          </a:solidFill>
          <a:ln>
            <a:solidFill>
              <a:schemeClr val="tx1"/>
            </a:solidFill>
          </a:ln>
        </p:spPr>
        <p:txBody>
          <a:bodyPr wrap="square" rtlCol="0">
            <a:spAutoFit/>
          </a:bodyPr>
          <a:lstStyle/>
          <a:p>
            <a:pPr algn="ctr"/>
            <a:r>
              <a:rPr lang="en-US" sz="4800" dirty="0"/>
              <a:t>Important to work with CDU suppliers to ensure material compatibility with cooling fluid </a:t>
            </a:r>
          </a:p>
        </p:txBody>
      </p:sp>
      <p:pic>
        <p:nvPicPr>
          <p:cNvPr id="15" name="Picture 14"/>
          <p:cNvPicPr>
            <a:picLocks noChangeAspect="1"/>
          </p:cNvPicPr>
          <p:nvPr/>
        </p:nvPicPr>
        <p:blipFill>
          <a:blip r:embed="rId3"/>
          <a:stretch>
            <a:fillRect/>
          </a:stretch>
        </p:blipFill>
        <p:spPr>
          <a:xfrm>
            <a:off x="8638888" y="4221533"/>
            <a:ext cx="5067300" cy="6232711"/>
          </a:xfrm>
          <a:prstGeom prst="rect">
            <a:avLst/>
          </a:prstGeom>
        </p:spPr>
      </p:pic>
    </p:spTree>
    <p:extLst>
      <p:ext uri="{BB962C8B-B14F-4D97-AF65-F5344CB8AC3E}">
        <p14:creationId xmlns:p14="http://schemas.microsoft.com/office/powerpoint/2010/main" val="424109057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CDU - Suppliers</a:t>
            </a:r>
          </a:p>
        </p:txBody>
      </p:sp>
      <p:sp>
        <p:nvSpPr>
          <p:cNvPr id="3" name="Content Placeholder 2"/>
          <p:cNvSpPr>
            <a:spLocks noGrp="1"/>
          </p:cNvSpPr>
          <p:nvPr>
            <p:ph sz="quarter" idx="4294967295"/>
          </p:nvPr>
        </p:nvSpPr>
        <p:spPr>
          <a:xfrm>
            <a:off x="1221316" y="2779663"/>
            <a:ext cx="21941366" cy="9135534"/>
          </a:xfrm>
          <a:prstGeom prst="rect">
            <a:avLst/>
          </a:prstGeom>
        </p:spPr>
        <p:txBody>
          <a:bodyPr/>
          <a:lstStyle/>
          <a:p>
            <a:pPr marL="228600" indent="0"/>
            <a:endParaRPr lang="en-US" dirty="0"/>
          </a:p>
          <a:p>
            <a:pPr marL="1085850" indent="-857250">
              <a:buFont typeface="Arial" panose="020B0604020202020204" pitchFamily="34" charset="0"/>
              <a:buChar char="•"/>
            </a:pPr>
            <a:endParaRPr lang="en-US" dirty="0"/>
          </a:p>
          <a:p>
            <a:pPr marL="1085850" indent="-857250">
              <a:buFont typeface="Arial" panose="020B0604020202020204" pitchFamily="34" charset="0"/>
              <a:buChar char="•"/>
            </a:pPr>
            <a:endParaRPr lang="en-US" sz="5400" dirty="0"/>
          </a:p>
          <a:p>
            <a:r>
              <a:rPr lang="en-US" sz="5400" dirty="0"/>
              <a:t>  </a:t>
            </a:r>
          </a:p>
        </p:txBody>
      </p:sp>
      <p:sp>
        <p:nvSpPr>
          <p:cNvPr id="12" name="TextBox 11"/>
          <p:cNvSpPr txBox="1"/>
          <p:nvPr/>
        </p:nvSpPr>
        <p:spPr>
          <a:xfrm>
            <a:off x="678842" y="10275198"/>
            <a:ext cx="23026314" cy="830997"/>
          </a:xfrm>
          <a:prstGeom prst="rect">
            <a:avLst/>
          </a:prstGeom>
          <a:solidFill>
            <a:srgbClr val="FFC000"/>
          </a:solidFill>
          <a:ln>
            <a:solidFill>
              <a:schemeClr val="tx1"/>
            </a:solidFill>
          </a:ln>
        </p:spPr>
        <p:txBody>
          <a:bodyPr wrap="square" rtlCol="0">
            <a:spAutoFit/>
          </a:bodyPr>
          <a:lstStyle/>
          <a:p>
            <a:pPr algn="ctr"/>
            <a:r>
              <a:rPr lang="en-US" sz="4800" dirty="0"/>
              <a:t>Material compatibility checked with the two PG 25 fluids  </a:t>
            </a:r>
          </a:p>
        </p:txBody>
      </p:sp>
      <p:graphicFrame>
        <p:nvGraphicFramePr>
          <p:cNvPr id="8" name="Table 7"/>
          <p:cNvGraphicFramePr>
            <a:graphicFrameLocks noGrp="1"/>
          </p:cNvGraphicFramePr>
          <p:nvPr/>
        </p:nvGraphicFramePr>
        <p:xfrm>
          <a:off x="3241920" y="4107638"/>
          <a:ext cx="13609166" cy="4230512"/>
        </p:xfrm>
        <a:graphic>
          <a:graphicData uri="http://schemas.openxmlformats.org/drawingml/2006/table">
            <a:tbl>
              <a:tblPr firstRow="1" bandRow="1">
                <a:tableStyleId>{5C22544A-7EE6-4342-B048-85BDC9FD1C3A}</a:tableStyleId>
              </a:tblPr>
              <a:tblGrid>
                <a:gridCol w="6902237">
                  <a:extLst>
                    <a:ext uri="{9D8B030D-6E8A-4147-A177-3AD203B41FA5}">
                      <a16:colId xmlns:a16="http://schemas.microsoft.com/office/drawing/2014/main" val="20000"/>
                    </a:ext>
                  </a:extLst>
                </a:gridCol>
                <a:gridCol w="6706929">
                  <a:extLst>
                    <a:ext uri="{9D8B030D-6E8A-4147-A177-3AD203B41FA5}">
                      <a16:colId xmlns:a16="http://schemas.microsoft.com/office/drawing/2014/main" val="20001"/>
                    </a:ext>
                  </a:extLst>
                </a:gridCol>
              </a:tblGrid>
              <a:tr h="1057628">
                <a:tc>
                  <a:txBody>
                    <a:bodyPr/>
                    <a:lstStyle/>
                    <a:p>
                      <a:r>
                        <a:rPr lang="en-US" sz="5400" dirty="0">
                          <a:latin typeface="Source Sans Pro" panose="020B0604020202020204" charset="0"/>
                        </a:rPr>
                        <a:t>CDU Information</a:t>
                      </a:r>
                    </a:p>
                  </a:txBody>
                  <a:tcPr/>
                </a:tc>
                <a:tc>
                  <a:txBody>
                    <a:bodyPr/>
                    <a:lstStyle/>
                    <a:p>
                      <a:endParaRPr lang="en-US" sz="4800" dirty="0">
                        <a:latin typeface="Source Sans Pro" panose="020B0604020202020204" charset="0"/>
                      </a:endParaRPr>
                    </a:p>
                  </a:txBody>
                  <a:tcPr/>
                </a:tc>
                <a:extLst>
                  <a:ext uri="{0D108BD9-81ED-4DB2-BD59-A6C34878D82A}">
                    <a16:rowId xmlns:a16="http://schemas.microsoft.com/office/drawing/2014/main" val="10000"/>
                  </a:ext>
                </a:extLst>
              </a:tr>
              <a:tr h="1057628">
                <a:tc>
                  <a:txBody>
                    <a:bodyPr/>
                    <a:lstStyle/>
                    <a:p>
                      <a:r>
                        <a:rPr lang="en-US" sz="5400" b="1" dirty="0">
                          <a:latin typeface="Source Sans Pro" panose="020B0604020202020204" charset="0"/>
                        </a:rPr>
                        <a:t>CDU Suppliers</a:t>
                      </a:r>
                    </a:p>
                  </a:txBody>
                  <a:tcPr anchor="ct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5400" b="1" dirty="0">
                          <a:solidFill>
                            <a:schemeClr val="tx1"/>
                          </a:solidFill>
                          <a:latin typeface="Source Sans Pro" panose="020B0604020202020204" charset="0"/>
                        </a:rPr>
                        <a:t>CDU</a:t>
                      </a:r>
                      <a:r>
                        <a:rPr lang="en-US" sz="5400" b="1" baseline="0" dirty="0">
                          <a:solidFill>
                            <a:schemeClr val="tx1"/>
                          </a:solidFill>
                          <a:latin typeface="Source Sans Pro" panose="020B0604020202020204" charset="0"/>
                        </a:rPr>
                        <a:t> Model Examples</a:t>
                      </a:r>
                      <a:endParaRPr lang="en-US" sz="5400" b="1" dirty="0">
                        <a:solidFill>
                          <a:schemeClr val="tx1"/>
                        </a:solidFill>
                        <a:latin typeface="Source Sans Pro" panose="020B0604020202020204" charset="0"/>
                      </a:endParaRPr>
                    </a:p>
                  </a:txBody>
                  <a:tcPr anchor="ctr"/>
                </a:tc>
                <a:extLst>
                  <a:ext uri="{0D108BD9-81ED-4DB2-BD59-A6C34878D82A}">
                    <a16:rowId xmlns:a16="http://schemas.microsoft.com/office/drawing/2014/main" val="10001"/>
                  </a:ext>
                </a:extLst>
              </a:tr>
              <a:tr h="1057628">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5400" dirty="0">
                          <a:latin typeface="Source Sans Pro" panose="020B0604020202020204" charset="0"/>
                        </a:rPr>
                        <a:t>Nortek</a:t>
                      </a:r>
                    </a:p>
                  </a:txBody>
                  <a:tcPr anchor="ctr"/>
                </a:tc>
                <a:tc>
                  <a:txBody>
                    <a:bodyPr/>
                    <a:lstStyle/>
                    <a:p>
                      <a:r>
                        <a:rPr lang="en-US" sz="5400" dirty="0">
                          <a:solidFill>
                            <a:schemeClr val="tx1"/>
                          </a:solidFill>
                          <a:latin typeface="Source Sans Pro"/>
                          <a:sym typeface="Source Sans Pro"/>
                        </a:rPr>
                        <a:t>MCD5U</a:t>
                      </a:r>
                      <a:endParaRPr lang="en-US" sz="5400" dirty="0">
                        <a:solidFill>
                          <a:schemeClr val="tx1"/>
                        </a:solidFill>
                        <a:latin typeface="Source Sans Pro" panose="020B0604020202020204" charset="0"/>
                      </a:endParaRPr>
                    </a:p>
                  </a:txBody>
                  <a:tcPr anchor="ctr"/>
                </a:tc>
                <a:extLst>
                  <a:ext uri="{0D108BD9-81ED-4DB2-BD59-A6C34878D82A}">
                    <a16:rowId xmlns:a16="http://schemas.microsoft.com/office/drawing/2014/main" val="10002"/>
                  </a:ext>
                </a:extLst>
              </a:tr>
              <a:tr h="1057628">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5400" dirty="0" err="1">
                          <a:latin typeface="Source Sans Pro" panose="020B0604020202020204" charset="0"/>
                        </a:rPr>
                        <a:t>CoolIT</a:t>
                      </a:r>
                      <a:endParaRPr lang="en-US" sz="5400" dirty="0">
                        <a:latin typeface="Source Sans Pro" panose="020B0604020202020204" charset="0"/>
                      </a:endParaRPr>
                    </a:p>
                  </a:txBody>
                  <a:tcPr anchor="ct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5400" dirty="0">
                          <a:solidFill>
                            <a:schemeClr val="tx1"/>
                          </a:solidFill>
                          <a:latin typeface="Source Sans Pro"/>
                          <a:sym typeface="Source Sans Pro"/>
                        </a:rPr>
                        <a:t>CHX80</a:t>
                      </a:r>
                      <a:endParaRPr lang="en-US" sz="5400" dirty="0">
                        <a:solidFill>
                          <a:schemeClr val="tx1"/>
                        </a:solidFill>
                        <a:latin typeface="Source Sans Pro" panose="020B0604020202020204" charset="0"/>
                      </a:endParaRPr>
                    </a:p>
                  </a:txBody>
                  <a:tcPr anchor="ctr"/>
                </a:tc>
                <a:extLst>
                  <a:ext uri="{0D108BD9-81ED-4DB2-BD59-A6C34878D82A}">
                    <a16:rowId xmlns:a16="http://schemas.microsoft.com/office/drawing/2014/main" val="10003"/>
                  </a:ext>
                </a:extLst>
              </a:tr>
            </a:tbl>
          </a:graphicData>
        </a:graphic>
      </p:graphicFrame>
      <p:sp>
        <p:nvSpPr>
          <p:cNvPr id="13" name="Google Shape;54;p13">
            <a:extLst>
              <a:ext uri="{FF2B5EF4-FFF2-40B4-BE49-F238E27FC236}">
                <a16:creationId xmlns:a16="http://schemas.microsoft.com/office/drawing/2014/main" id="{2F13AAF0-1920-40C8-B6FD-E14816C83996}"/>
              </a:ext>
            </a:extLst>
          </p:cNvPr>
          <p:cNvSpPr txBox="1"/>
          <p:nvPr/>
        </p:nvSpPr>
        <p:spPr>
          <a:xfrm>
            <a:off x="1676400" y="2715827"/>
            <a:ext cx="19819621" cy="882697"/>
          </a:xfrm>
          <a:prstGeom prst="rect">
            <a:avLst/>
          </a:prstGeom>
          <a:noFill/>
          <a:ln>
            <a:noFill/>
          </a:ln>
        </p:spPr>
        <p:txBody>
          <a:bodyPr spcFirstLastPara="1" wrap="square" lIns="91425" tIns="45700" rIns="91425" bIns="45700" anchor="t" anchorCtr="0">
            <a:noAutofit/>
          </a:bodyPr>
          <a:lstStyle/>
          <a:p>
            <a:pPr>
              <a:buClr>
                <a:srgbClr val="5F6061"/>
              </a:buClr>
              <a:buSzPts val="3600"/>
            </a:pPr>
            <a:r>
              <a:rPr lang="en-US" sz="6000" dirty="0">
                <a:solidFill>
                  <a:srgbClr val="5F6061"/>
                </a:solidFill>
                <a:latin typeface="Source Sans Pro"/>
                <a:ea typeface="Source Sans Pro"/>
                <a:cs typeface="Source Sans Pro"/>
                <a:sym typeface="Source Sans Pro"/>
              </a:rPr>
              <a:t>2 CDU Suppliers:</a:t>
            </a:r>
          </a:p>
        </p:txBody>
      </p:sp>
      <p:sp>
        <p:nvSpPr>
          <p:cNvPr id="10" name="Google Shape;54;p13">
            <a:extLst>
              <a:ext uri="{FF2B5EF4-FFF2-40B4-BE49-F238E27FC236}">
                <a16:creationId xmlns:a16="http://schemas.microsoft.com/office/drawing/2014/main" id="{9BB11D95-FAC4-46AF-B851-18D478B06119}"/>
              </a:ext>
            </a:extLst>
          </p:cNvPr>
          <p:cNvSpPr txBox="1"/>
          <p:nvPr/>
        </p:nvSpPr>
        <p:spPr>
          <a:xfrm>
            <a:off x="1676400" y="8836518"/>
            <a:ext cx="22707600" cy="882697"/>
          </a:xfrm>
          <a:prstGeom prst="rect">
            <a:avLst/>
          </a:prstGeom>
          <a:noFill/>
          <a:ln>
            <a:noFill/>
          </a:ln>
        </p:spPr>
        <p:txBody>
          <a:bodyPr spcFirstLastPara="1" wrap="square" lIns="91425" tIns="45700" rIns="91425" bIns="45700" anchor="t" anchorCtr="0">
            <a:noAutofit/>
          </a:bodyPr>
          <a:lstStyle/>
          <a:p>
            <a:pPr>
              <a:buClr>
                <a:srgbClr val="5F6061"/>
              </a:buClr>
              <a:buSzPts val="3600"/>
            </a:pPr>
            <a:r>
              <a:rPr lang="en-US" sz="5400" dirty="0">
                <a:solidFill>
                  <a:srgbClr val="5F6061"/>
                </a:solidFill>
                <a:latin typeface="Source Sans Pro"/>
                <a:ea typeface="Source Sans Pro"/>
                <a:cs typeface="Source Sans Pro"/>
                <a:sym typeface="Source Sans Pro"/>
              </a:rPr>
              <a:t>Ongoing work with 4 APAC &amp; 1 NA CDU Suppliers (target Q3’2020 update)</a:t>
            </a:r>
          </a:p>
        </p:txBody>
      </p:sp>
    </p:spTree>
    <p:extLst>
      <p:ext uri="{BB962C8B-B14F-4D97-AF65-F5344CB8AC3E}">
        <p14:creationId xmlns:p14="http://schemas.microsoft.com/office/powerpoint/2010/main" val="406041816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Google Shape;65;p14">
            <a:extLst>
              <a:ext uri="{FF2B5EF4-FFF2-40B4-BE49-F238E27FC236}">
                <a16:creationId xmlns:a16="http://schemas.microsoft.com/office/drawing/2014/main" id="{EEFFB350-E9CD-42D9-9F39-7178555BF9D6}"/>
              </a:ext>
            </a:extLst>
          </p:cNvPr>
          <p:cNvSpPr txBox="1">
            <a:spLocks noGrp="1"/>
          </p:cNvSpPr>
          <p:nvPr>
            <p:ph type="title"/>
          </p:nvPr>
        </p:nvSpPr>
        <p:spPr>
          <a:xfrm>
            <a:off x="1006475" y="730251"/>
            <a:ext cx="21031200" cy="1601400"/>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None/>
            </a:pPr>
            <a:r>
              <a:rPr lang="en-US" dirty="0"/>
              <a:t>Summary</a:t>
            </a:r>
            <a:endParaRPr dirty="0"/>
          </a:p>
        </p:txBody>
      </p:sp>
      <p:sp>
        <p:nvSpPr>
          <p:cNvPr id="7" name="Google Shape;67;p14">
            <a:extLst>
              <a:ext uri="{FF2B5EF4-FFF2-40B4-BE49-F238E27FC236}">
                <a16:creationId xmlns:a16="http://schemas.microsoft.com/office/drawing/2014/main" id="{E1741EDA-9E92-449E-BFC9-B0873CDED8A1}"/>
              </a:ext>
            </a:extLst>
          </p:cNvPr>
          <p:cNvSpPr txBox="1"/>
          <p:nvPr/>
        </p:nvSpPr>
        <p:spPr>
          <a:xfrm>
            <a:off x="1006475" y="2331651"/>
            <a:ext cx="22612157" cy="5118000"/>
          </a:xfrm>
          <a:prstGeom prst="rect">
            <a:avLst/>
          </a:prstGeom>
          <a:noFill/>
          <a:ln>
            <a:noFill/>
          </a:ln>
        </p:spPr>
        <p:txBody>
          <a:bodyPr spcFirstLastPara="1" wrap="square" lIns="91425" tIns="91425" rIns="91425" bIns="91425" anchor="t" anchorCtr="0">
            <a:noAutofit/>
          </a:bodyPr>
          <a:lstStyle/>
          <a:p>
            <a:pPr lvl="0">
              <a:buClr>
                <a:srgbClr val="5F6061"/>
              </a:buClr>
              <a:buSzPts val="3600"/>
            </a:pPr>
            <a:r>
              <a:rPr lang="en-US" sz="6000" dirty="0">
                <a:solidFill>
                  <a:srgbClr val="5F6061"/>
                </a:solidFill>
                <a:latin typeface="Source Sans Pro"/>
                <a:ea typeface="Source Sans Pro"/>
                <a:cs typeface="Source Sans Pro"/>
                <a:sym typeface="Source Sans Pro"/>
              </a:rPr>
              <a:t>Eco-system Enabling of Liquid Cooling Ingredients in TCS Loop</a:t>
            </a:r>
          </a:p>
          <a:p>
            <a:pPr marL="571500" lvl="0" indent="-571500">
              <a:spcBef>
                <a:spcPts val="3000"/>
              </a:spcBef>
              <a:buClr>
                <a:srgbClr val="5F6061"/>
              </a:buClr>
              <a:buSzPts val="3600"/>
              <a:buFont typeface="Arial" panose="020B0604020202020204" pitchFamily="34" charset="0"/>
              <a:buChar char="•"/>
            </a:pPr>
            <a:r>
              <a:rPr lang="en-US" sz="5400" dirty="0">
                <a:solidFill>
                  <a:srgbClr val="5F6061"/>
                </a:solidFill>
                <a:latin typeface="Source Sans Pro"/>
                <a:ea typeface="Source Sans Pro"/>
                <a:cs typeface="Source Sans Pro"/>
                <a:sym typeface="Source Sans Pro"/>
              </a:rPr>
              <a:t>Cooling Fluid</a:t>
            </a:r>
          </a:p>
          <a:p>
            <a:pPr lvl="0">
              <a:spcBef>
                <a:spcPts val="600"/>
              </a:spcBef>
              <a:buClr>
                <a:srgbClr val="5F6061"/>
              </a:buClr>
              <a:buSzPts val="3600"/>
            </a:pPr>
            <a:r>
              <a:rPr lang="en-US" sz="5400" dirty="0">
                <a:solidFill>
                  <a:srgbClr val="5F6061"/>
                </a:solidFill>
                <a:latin typeface="Source Sans Pro"/>
                <a:ea typeface="Source Sans Pro"/>
                <a:cs typeface="Source Sans Pro"/>
                <a:sym typeface="Source Sans Pro"/>
              </a:rPr>
              <a:t>    - Wetted materials</a:t>
            </a:r>
          </a:p>
          <a:p>
            <a:pPr lvl="0">
              <a:spcBef>
                <a:spcPts val="600"/>
              </a:spcBef>
              <a:buClr>
                <a:srgbClr val="5F6061"/>
              </a:buClr>
              <a:buSzPts val="3600"/>
            </a:pPr>
            <a:r>
              <a:rPr lang="en-US" sz="5400" dirty="0">
                <a:solidFill>
                  <a:srgbClr val="5F6061"/>
                </a:solidFill>
                <a:latin typeface="Source Sans Pro"/>
                <a:ea typeface="Source Sans Pro"/>
                <a:cs typeface="Source Sans Pro"/>
                <a:sym typeface="Source Sans Pro"/>
              </a:rPr>
              <a:t>    - Wetted materials test methodology</a:t>
            </a:r>
          </a:p>
          <a:p>
            <a:pPr marL="571500" lvl="0" indent="-571500">
              <a:spcBef>
                <a:spcPts val="3000"/>
              </a:spcBef>
              <a:buClr>
                <a:srgbClr val="5F6061"/>
              </a:buClr>
              <a:buSzPts val="3600"/>
              <a:buFont typeface="Arial" panose="020B0604020202020204" pitchFamily="34" charset="0"/>
              <a:buChar char="•"/>
            </a:pPr>
            <a:r>
              <a:rPr lang="en-US" sz="5400" dirty="0">
                <a:solidFill>
                  <a:srgbClr val="5F6061"/>
                </a:solidFill>
                <a:latin typeface="Source Sans Pro"/>
                <a:ea typeface="Source Sans Pro"/>
                <a:cs typeface="Source Sans Pro"/>
                <a:sym typeface="Source Sans Pro"/>
              </a:rPr>
              <a:t>Universal Quick Disconnects (UQDs)</a:t>
            </a:r>
          </a:p>
          <a:p>
            <a:pPr lvl="0">
              <a:spcBef>
                <a:spcPts val="600"/>
              </a:spcBef>
              <a:buClr>
                <a:srgbClr val="5F6061"/>
              </a:buClr>
              <a:buSzPts val="3600"/>
            </a:pPr>
            <a:r>
              <a:rPr lang="en-US" sz="5400" dirty="0">
                <a:solidFill>
                  <a:srgbClr val="5F6061"/>
                </a:solidFill>
                <a:latin typeface="Source Sans Pro"/>
                <a:ea typeface="Source Sans Pro"/>
                <a:cs typeface="Source Sans Pro"/>
                <a:sym typeface="Source Sans Pro"/>
              </a:rPr>
              <a:t>     - UQD interchangeability validation</a:t>
            </a:r>
          </a:p>
          <a:p>
            <a:pPr lvl="0">
              <a:spcBef>
                <a:spcPts val="600"/>
              </a:spcBef>
              <a:buClr>
                <a:srgbClr val="5F6061"/>
              </a:buClr>
              <a:buSzPts val="3600"/>
            </a:pPr>
            <a:r>
              <a:rPr lang="en-US" sz="5400" dirty="0">
                <a:solidFill>
                  <a:srgbClr val="5F6061"/>
                </a:solidFill>
                <a:latin typeface="Source Sans Pro"/>
                <a:ea typeface="Source Sans Pro"/>
                <a:cs typeface="Source Sans Pro"/>
                <a:sym typeface="Source Sans Pro"/>
              </a:rPr>
              <a:t>     - UQD flow distribution sensitivity</a:t>
            </a:r>
          </a:p>
          <a:p>
            <a:pPr marL="571500" indent="-571500">
              <a:spcBef>
                <a:spcPts val="3000"/>
              </a:spcBef>
              <a:buClr>
                <a:srgbClr val="5F6061"/>
              </a:buClr>
              <a:buSzPts val="3600"/>
              <a:buFont typeface="Arial" panose="020B0604020202020204" pitchFamily="34" charset="0"/>
              <a:buChar char="•"/>
            </a:pPr>
            <a:r>
              <a:rPr lang="en-US" sz="5400" dirty="0">
                <a:solidFill>
                  <a:srgbClr val="5F6061"/>
                </a:solidFill>
                <a:latin typeface="Source Sans Pro"/>
                <a:ea typeface="Source Sans Pro"/>
                <a:cs typeface="Source Sans Pro"/>
                <a:sym typeface="Source Sans Pro"/>
              </a:rPr>
              <a:t>Cooling Distribution Units (CDUs)</a:t>
            </a:r>
          </a:p>
          <a:p>
            <a:pPr>
              <a:buClr>
                <a:srgbClr val="5F6061"/>
              </a:buClr>
              <a:buSzPts val="3600"/>
            </a:pPr>
            <a:r>
              <a:rPr lang="en-US" sz="5400" dirty="0">
                <a:solidFill>
                  <a:srgbClr val="5F6061"/>
                </a:solidFill>
                <a:latin typeface="Source Sans Pro"/>
                <a:ea typeface="Source Sans Pro"/>
                <a:cs typeface="Source Sans Pro"/>
                <a:sym typeface="Source Sans Pro"/>
              </a:rPr>
              <a:t>    - Supplier update </a:t>
            </a:r>
          </a:p>
          <a:p>
            <a:pPr>
              <a:buClr>
                <a:srgbClr val="5F6061"/>
              </a:buClr>
              <a:buSzPts val="3600"/>
            </a:pPr>
            <a:endParaRPr lang="en-US" sz="4000" dirty="0">
              <a:solidFill>
                <a:srgbClr val="5F6061"/>
              </a:solidFill>
              <a:latin typeface="Source Sans Pro"/>
              <a:ea typeface="Source Sans Pro"/>
              <a:cs typeface="Source Sans Pro"/>
              <a:sym typeface="Source Sans Pro"/>
            </a:endParaRPr>
          </a:p>
        </p:txBody>
      </p:sp>
    </p:spTree>
    <p:extLst>
      <p:ext uri="{BB962C8B-B14F-4D97-AF65-F5344CB8AC3E}">
        <p14:creationId xmlns:p14="http://schemas.microsoft.com/office/powerpoint/2010/main" val="73889846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75;p15">
            <a:extLst>
              <a:ext uri="{FF2B5EF4-FFF2-40B4-BE49-F238E27FC236}">
                <a16:creationId xmlns:a16="http://schemas.microsoft.com/office/drawing/2014/main" id="{ECA195CC-7776-429E-A8ED-879CD8AD5C16}"/>
              </a:ext>
            </a:extLst>
          </p:cNvPr>
          <p:cNvSpPr txBox="1">
            <a:spLocks noGrp="1"/>
          </p:cNvSpPr>
          <p:nvPr>
            <p:ph type="title"/>
          </p:nvPr>
        </p:nvSpPr>
        <p:spPr>
          <a:xfrm>
            <a:off x="1251975" y="730251"/>
            <a:ext cx="21031200" cy="1601400"/>
          </a:xfrm>
          <a:prstGeom prst="rect">
            <a:avLst/>
          </a:prstGeom>
          <a:noFill/>
          <a:ln>
            <a:noFill/>
          </a:ln>
        </p:spPr>
        <p:txBody>
          <a:bodyPr spcFirstLastPara="1" wrap="square" lIns="91425" tIns="45700" rIns="91425" bIns="45700" anchor="ctr" anchorCtr="0">
            <a:noAutofit/>
          </a:bodyPr>
          <a:lstStyle/>
          <a:p>
            <a:pPr marL="0" marR="0" lvl="0" indent="0" algn="l" rtl="0">
              <a:lnSpc>
                <a:spcPct val="90000"/>
              </a:lnSpc>
              <a:spcBef>
                <a:spcPts val="0"/>
              </a:spcBef>
              <a:spcAft>
                <a:spcPts val="0"/>
              </a:spcAft>
              <a:buClr>
                <a:srgbClr val="535353"/>
              </a:buClr>
              <a:buSzPts val="10000"/>
              <a:buFont typeface="Source Sans Pro"/>
              <a:buNone/>
            </a:pPr>
            <a:r>
              <a:rPr lang="en-US" sz="10000" b="0" i="0" u="none" strike="noStrike" cap="none" dirty="0">
                <a:solidFill>
                  <a:srgbClr val="535353"/>
                </a:solidFill>
                <a:latin typeface="Source Sans Pro"/>
                <a:ea typeface="Source Sans Pro"/>
                <a:cs typeface="Source Sans Pro"/>
                <a:sym typeface="Source Sans Pro"/>
              </a:rPr>
              <a:t>Call to Action </a:t>
            </a:r>
            <a:endParaRPr sz="10000" b="0" i="0" u="none" strike="noStrike" cap="none" dirty="0">
              <a:solidFill>
                <a:srgbClr val="FF0000"/>
              </a:solidFill>
              <a:latin typeface="Source Sans Pro"/>
              <a:ea typeface="Source Sans Pro"/>
              <a:cs typeface="Source Sans Pro"/>
              <a:sym typeface="Source Sans Pro"/>
            </a:endParaRPr>
          </a:p>
        </p:txBody>
      </p:sp>
      <p:sp>
        <p:nvSpPr>
          <p:cNvPr id="3" name="Google Shape;76;p15">
            <a:extLst>
              <a:ext uri="{FF2B5EF4-FFF2-40B4-BE49-F238E27FC236}">
                <a16:creationId xmlns:a16="http://schemas.microsoft.com/office/drawing/2014/main" id="{F339C3DD-033F-4D9C-B662-50C89803E047}"/>
              </a:ext>
            </a:extLst>
          </p:cNvPr>
          <p:cNvSpPr txBox="1">
            <a:spLocks/>
          </p:cNvSpPr>
          <p:nvPr/>
        </p:nvSpPr>
        <p:spPr>
          <a:xfrm>
            <a:off x="1251975" y="2547729"/>
            <a:ext cx="23132025" cy="8957100"/>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228600" algn="l" rtl="0">
              <a:lnSpc>
                <a:spcPct val="90000"/>
              </a:lnSpc>
              <a:spcBef>
                <a:spcPts val="2000"/>
              </a:spcBef>
              <a:spcAft>
                <a:spcPts val="0"/>
              </a:spcAft>
              <a:buClr>
                <a:srgbClr val="5F6062"/>
              </a:buClr>
              <a:buSzPts val="6400"/>
              <a:buFont typeface="Source Sans Pro"/>
              <a:buNone/>
              <a:defRPr sz="6400" b="0" i="0" u="none" strike="noStrike" cap="none">
                <a:solidFill>
                  <a:srgbClr val="5F6062"/>
                </a:solidFill>
                <a:latin typeface="Source Sans Pro"/>
                <a:ea typeface="Source Sans Pro"/>
                <a:cs typeface="Source Sans Pro"/>
                <a:sym typeface="Source Sans Pro"/>
              </a:defRPr>
            </a:lvl1pPr>
            <a:lvl2pPr marL="914400" marR="0" lvl="1" indent="-635000" algn="l" rtl="0">
              <a:lnSpc>
                <a:spcPct val="90000"/>
              </a:lnSpc>
              <a:spcBef>
                <a:spcPts val="2000"/>
              </a:spcBef>
              <a:spcAft>
                <a:spcPts val="0"/>
              </a:spcAft>
              <a:buClr>
                <a:srgbClr val="5F6062"/>
              </a:buClr>
              <a:buSzPts val="6400"/>
              <a:buFont typeface="Source Sans Pro"/>
              <a:buChar char="•"/>
              <a:defRPr sz="6400" b="0" i="0" u="none" strike="noStrike" cap="none">
                <a:solidFill>
                  <a:srgbClr val="5F6062"/>
                </a:solidFill>
                <a:latin typeface="Source Sans Pro"/>
                <a:ea typeface="Source Sans Pro"/>
                <a:cs typeface="Source Sans Pro"/>
                <a:sym typeface="Source Sans Pro"/>
              </a:defRPr>
            </a:lvl2pPr>
            <a:lvl3pPr marL="1371600" marR="0" lvl="2" indent="-635000" algn="l" rtl="0">
              <a:lnSpc>
                <a:spcPct val="90000"/>
              </a:lnSpc>
              <a:spcBef>
                <a:spcPts val="2000"/>
              </a:spcBef>
              <a:spcAft>
                <a:spcPts val="0"/>
              </a:spcAft>
              <a:buClr>
                <a:srgbClr val="5F6062"/>
              </a:buClr>
              <a:buSzPts val="6400"/>
              <a:buFont typeface="Source Sans Pro"/>
              <a:buChar char="•"/>
              <a:defRPr sz="6400" b="0" i="0" u="none" strike="noStrike" cap="none">
                <a:solidFill>
                  <a:srgbClr val="5F6062"/>
                </a:solidFill>
                <a:latin typeface="Source Sans Pro"/>
                <a:ea typeface="Source Sans Pro"/>
                <a:cs typeface="Source Sans Pro"/>
                <a:sym typeface="Source Sans Pro"/>
              </a:defRPr>
            </a:lvl3pPr>
            <a:lvl4pPr marL="1828800" marR="0" lvl="3" indent="-635000" algn="l" rtl="0">
              <a:lnSpc>
                <a:spcPct val="90000"/>
              </a:lnSpc>
              <a:spcBef>
                <a:spcPts val="2000"/>
              </a:spcBef>
              <a:spcAft>
                <a:spcPts val="0"/>
              </a:spcAft>
              <a:buClr>
                <a:srgbClr val="5F6062"/>
              </a:buClr>
              <a:buSzPts val="6400"/>
              <a:buFont typeface="Source Sans Pro"/>
              <a:buChar char="•"/>
              <a:defRPr sz="6400" b="0" i="0" u="none" strike="noStrike" cap="none">
                <a:solidFill>
                  <a:srgbClr val="5F6062"/>
                </a:solidFill>
                <a:latin typeface="Source Sans Pro"/>
                <a:ea typeface="Source Sans Pro"/>
                <a:cs typeface="Source Sans Pro"/>
                <a:sym typeface="Source Sans Pro"/>
              </a:defRPr>
            </a:lvl4pPr>
            <a:lvl5pPr marL="2286000" marR="0" lvl="4" indent="-635000" algn="l" rtl="0">
              <a:lnSpc>
                <a:spcPct val="90000"/>
              </a:lnSpc>
              <a:spcBef>
                <a:spcPts val="2000"/>
              </a:spcBef>
              <a:spcAft>
                <a:spcPts val="0"/>
              </a:spcAft>
              <a:buClr>
                <a:srgbClr val="5F6062"/>
              </a:buClr>
              <a:buSzPts val="6400"/>
              <a:buFont typeface="Source Sans Pro"/>
              <a:buChar char="•"/>
              <a:defRPr sz="6400" b="0" i="0" u="none" strike="noStrike" cap="none">
                <a:solidFill>
                  <a:srgbClr val="5F6062"/>
                </a:solidFill>
                <a:latin typeface="Source Sans Pro"/>
                <a:ea typeface="Source Sans Pro"/>
                <a:cs typeface="Source Sans Pro"/>
                <a:sym typeface="Source Sans Pro"/>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0" indent="0">
              <a:lnSpc>
                <a:spcPct val="70000"/>
              </a:lnSpc>
              <a:spcBef>
                <a:spcPts val="1200"/>
              </a:spcBef>
            </a:pPr>
            <a:r>
              <a:rPr lang="en-US" dirty="0"/>
              <a:t>How to get involved!</a:t>
            </a:r>
          </a:p>
          <a:p>
            <a:pPr marL="0" indent="0">
              <a:lnSpc>
                <a:spcPct val="70000"/>
              </a:lnSpc>
              <a:spcBef>
                <a:spcPts val="1200"/>
              </a:spcBef>
            </a:pPr>
            <a:endParaRPr lang="en-US" dirty="0"/>
          </a:p>
          <a:p>
            <a:pPr marL="0" indent="0">
              <a:lnSpc>
                <a:spcPct val="70000"/>
              </a:lnSpc>
              <a:spcBef>
                <a:spcPts val="1200"/>
              </a:spcBef>
            </a:pPr>
            <a:r>
              <a:rPr lang="en-US" dirty="0"/>
              <a:t>Join the Mailing Lists: </a:t>
            </a:r>
          </a:p>
          <a:p>
            <a:pPr marL="640080" indent="-571500">
              <a:lnSpc>
                <a:spcPct val="70000"/>
              </a:lnSpc>
              <a:spcBef>
                <a:spcPts val="1800"/>
              </a:spcBef>
              <a:buFont typeface="Arial" panose="020B0604020202020204" pitchFamily="34" charset="0"/>
              <a:buChar char="•"/>
            </a:pPr>
            <a:r>
              <a:rPr lang="en-US" sz="4400" dirty="0"/>
              <a:t>Advanced Cooling Solutions: </a:t>
            </a:r>
            <a:r>
              <a:rPr lang="en-US" sz="4400" dirty="0">
                <a:hlinkClick r:id="rId2"/>
              </a:rPr>
              <a:t>https://ocp-all.groups.io/g/OCP-ACS</a:t>
            </a:r>
            <a:r>
              <a:rPr lang="en-US" sz="4400" dirty="0"/>
              <a:t> </a:t>
            </a:r>
          </a:p>
          <a:p>
            <a:pPr marL="640080" indent="-571500">
              <a:lnSpc>
                <a:spcPct val="70000"/>
              </a:lnSpc>
              <a:spcBef>
                <a:spcPts val="1800"/>
              </a:spcBef>
              <a:buFont typeface="Arial" panose="020B0604020202020204" pitchFamily="34" charset="0"/>
              <a:buChar char="•"/>
            </a:pPr>
            <a:r>
              <a:rPr lang="en-US" sz="4400" dirty="0"/>
              <a:t>Cold Plate Work Stream: </a:t>
            </a:r>
            <a:r>
              <a:rPr lang="en-US" sz="4400" dirty="0">
                <a:hlinkClick r:id="rId3"/>
              </a:rPr>
              <a:t>https://ocp-all.groups.io/g/OCP-ACS-Cold-Plate</a:t>
            </a:r>
            <a:endParaRPr lang="en-US" sz="4400" dirty="0"/>
          </a:p>
          <a:p>
            <a:pPr marL="640080" indent="-571500">
              <a:lnSpc>
                <a:spcPct val="70000"/>
              </a:lnSpc>
              <a:spcBef>
                <a:spcPts val="1800"/>
              </a:spcBef>
              <a:buFont typeface="Arial" panose="020B0604020202020204" pitchFamily="34" charset="0"/>
              <a:buChar char="•"/>
            </a:pPr>
            <a:endParaRPr lang="en-US" i="1" dirty="0"/>
          </a:p>
          <a:p>
            <a:pPr marL="0" indent="0">
              <a:lnSpc>
                <a:spcPct val="70000"/>
              </a:lnSpc>
              <a:spcBef>
                <a:spcPts val="0"/>
              </a:spcBef>
            </a:pPr>
            <a:r>
              <a:rPr lang="en-US" dirty="0"/>
              <a:t>Project Wiki: </a:t>
            </a:r>
          </a:p>
          <a:p>
            <a:pPr marL="571500" indent="-571500">
              <a:lnSpc>
                <a:spcPct val="70000"/>
              </a:lnSpc>
              <a:spcBef>
                <a:spcPts val="1800"/>
              </a:spcBef>
              <a:buFont typeface="Arial" panose="020B0604020202020204" pitchFamily="34" charset="0"/>
              <a:buChar char="•"/>
            </a:pPr>
            <a:r>
              <a:rPr lang="en-US" sz="4400" dirty="0">
                <a:hlinkClick r:id="rId4"/>
              </a:rPr>
              <a:t>https://www.opencompute.org/projects/acs-cold-plate-sub-project</a:t>
            </a:r>
            <a:endParaRPr lang="en-US" sz="4400" dirty="0"/>
          </a:p>
          <a:p>
            <a:pPr marL="571500" indent="-571500">
              <a:lnSpc>
                <a:spcPct val="70000"/>
              </a:lnSpc>
              <a:spcBef>
                <a:spcPts val="1800"/>
              </a:spcBef>
              <a:buFont typeface="Arial" panose="020B0604020202020204" pitchFamily="34" charset="0"/>
              <a:buChar char="•"/>
            </a:pPr>
            <a:r>
              <a:rPr lang="en-US" sz="4400" dirty="0">
                <a:hlinkClick r:id="rId5"/>
              </a:rPr>
              <a:t>https://www.opencompute.org/wiki/Rack_%26_Power/Advanced_Cooling_Solutions</a:t>
            </a:r>
            <a:r>
              <a:rPr lang="en-US" sz="4400" dirty="0"/>
              <a:t> </a:t>
            </a:r>
          </a:p>
          <a:p>
            <a:pPr marL="0" indent="0">
              <a:lnSpc>
                <a:spcPct val="70000"/>
              </a:lnSpc>
              <a:spcBef>
                <a:spcPts val="0"/>
              </a:spcBef>
            </a:pPr>
            <a:endParaRPr lang="en-US" dirty="0"/>
          </a:p>
          <a:p>
            <a:pPr marL="0" indent="0">
              <a:lnSpc>
                <a:spcPct val="70000"/>
              </a:lnSpc>
              <a:spcBef>
                <a:spcPts val="0"/>
              </a:spcBef>
            </a:pPr>
            <a:r>
              <a:rPr lang="en-US" dirty="0"/>
              <a:t>Call Calendar: </a:t>
            </a:r>
          </a:p>
          <a:p>
            <a:pPr marL="571500" indent="-571500">
              <a:lnSpc>
                <a:spcPct val="70000"/>
              </a:lnSpc>
              <a:spcBef>
                <a:spcPts val="1800"/>
              </a:spcBef>
              <a:buFont typeface="Arial" panose="020B0604020202020204" pitchFamily="34" charset="0"/>
              <a:buChar char="•"/>
            </a:pPr>
            <a:r>
              <a:rPr lang="en-US" sz="4400" dirty="0"/>
              <a:t>Meeting every 2</a:t>
            </a:r>
            <a:r>
              <a:rPr lang="en-US" sz="4400" baseline="30000" dirty="0"/>
              <a:t>nd</a:t>
            </a:r>
            <a:r>
              <a:rPr lang="en-US" sz="4400" dirty="0"/>
              <a:t> Wednesday of the Month at 8 am (PST) </a:t>
            </a:r>
          </a:p>
          <a:p>
            <a:pPr marL="571500" indent="-571500">
              <a:lnSpc>
                <a:spcPct val="70000"/>
              </a:lnSpc>
              <a:spcBef>
                <a:spcPts val="1800"/>
              </a:spcBef>
              <a:buFont typeface="Arial" panose="020B0604020202020204" pitchFamily="34" charset="0"/>
              <a:buChar char="•"/>
            </a:pPr>
            <a:r>
              <a:rPr lang="en-US" sz="4400" dirty="0">
                <a:hlinkClick r:id="rId6"/>
              </a:rPr>
              <a:t>https://www.opencompute.org/projects/rack-and-power</a:t>
            </a:r>
            <a:endParaRPr lang="en-US" sz="4400" dirty="0"/>
          </a:p>
          <a:p>
            <a:pPr marL="0" indent="0">
              <a:lnSpc>
                <a:spcPct val="70000"/>
              </a:lnSpc>
            </a:pPr>
            <a:br>
              <a:rPr lang="en-US" dirty="0"/>
            </a:br>
            <a:endParaRPr lang="en-US" dirty="0"/>
          </a:p>
          <a:p>
            <a:pPr marL="0" indent="0">
              <a:lnSpc>
                <a:spcPct val="70000"/>
              </a:lnSpc>
            </a:pPr>
            <a:endParaRPr lang="en-US" dirty="0"/>
          </a:p>
          <a:p>
            <a:pPr marL="0" indent="0">
              <a:lnSpc>
                <a:spcPct val="70000"/>
              </a:lnSpc>
              <a:buSzPts val="1600"/>
            </a:pPr>
            <a:endParaRPr lang="en-US" sz="1600" dirty="0"/>
          </a:p>
        </p:txBody>
      </p:sp>
      <p:grpSp>
        <p:nvGrpSpPr>
          <p:cNvPr id="4" name="Group 3">
            <a:extLst>
              <a:ext uri="{FF2B5EF4-FFF2-40B4-BE49-F238E27FC236}">
                <a16:creationId xmlns:a16="http://schemas.microsoft.com/office/drawing/2014/main" id="{9FF1CB62-9839-4019-AF67-DFDAD537A285}"/>
              </a:ext>
            </a:extLst>
          </p:cNvPr>
          <p:cNvGrpSpPr/>
          <p:nvPr/>
        </p:nvGrpSpPr>
        <p:grpSpPr>
          <a:xfrm>
            <a:off x="20725825" y="0"/>
            <a:ext cx="3389769" cy="4438134"/>
            <a:chOff x="4318093" y="1185426"/>
            <a:chExt cx="3389769" cy="4438134"/>
          </a:xfrm>
        </p:grpSpPr>
        <p:pic>
          <p:nvPicPr>
            <p:cNvPr id="5" name="Picture 4">
              <a:extLst>
                <a:ext uri="{FF2B5EF4-FFF2-40B4-BE49-F238E27FC236}">
                  <a16:creationId xmlns:a16="http://schemas.microsoft.com/office/drawing/2014/main" id="{994E6F74-7E44-492B-8F30-7BBE490E58D1}"/>
                </a:ext>
              </a:extLst>
            </p:cNvPr>
            <p:cNvPicPr>
              <a:picLocks noChangeAspect="1"/>
            </p:cNvPicPr>
            <p:nvPr/>
          </p:nvPicPr>
          <p:blipFill>
            <a:blip r:embed="rId7"/>
            <a:stretch>
              <a:fillRect/>
            </a:stretch>
          </p:blipFill>
          <p:spPr>
            <a:xfrm>
              <a:off x="4449312" y="1185426"/>
              <a:ext cx="2895856" cy="2895856"/>
            </a:xfrm>
            <a:prstGeom prst="rect">
              <a:avLst/>
            </a:prstGeom>
          </p:spPr>
        </p:pic>
        <p:sp>
          <p:nvSpPr>
            <p:cNvPr id="6" name="Google Shape;139;p21">
              <a:extLst>
                <a:ext uri="{FF2B5EF4-FFF2-40B4-BE49-F238E27FC236}">
                  <a16:creationId xmlns:a16="http://schemas.microsoft.com/office/drawing/2014/main" id="{AD9879CD-1FC2-4C22-B220-12A4EDC6203D}"/>
                </a:ext>
              </a:extLst>
            </p:cNvPr>
            <p:cNvSpPr/>
            <p:nvPr/>
          </p:nvSpPr>
          <p:spPr>
            <a:xfrm>
              <a:off x="4318093" y="3979121"/>
              <a:ext cx="3389769" cy="1644439"/>
            </a:xfrm>
            <a:prstGeom prst="roundRect">
              <a:avLst>
                <a:gd name="adj" fmla="val 16667"/>
              </a:avLst>
            </a:prstGeom>
            <a:solidFill>
              <a:srgbClr val="8DC73E"/>
            </a:solidFill>
            <a:ln>
              <a:noFill/>
            </a:ln>
          </p:spPr>
          <p:txBody>
            <a:bodyPr spcFirstLastPara="1" wrap="square" lIns="91400" tIns="45725" rIns="91400" bIns="45725" anchor="ctr" anchorCtr="0">
              <a:noAutofit/>
            </a:bodyPr>
            <a:lstStyle/>
            <a:p>
              <a:pPr marL="0" marR="0" lvl="0" indent="0" algn="ctr" rtl="0">
                <a:lnSpc>
                  <a:spcPct val="100000"/>
                </a:lnSpc>
                <a:spcBef>
                  <a:spcPts val="0"/>
                </a:spcBef>
                <a:spcAft>
                  <a:spcPts val="0"/>
                </a:spcAft>
                <a:buClr>
                  <a:schemeClr val="dk1"/>
                </a:buClr>
                <a:buSzPts val="2300"/>
                <a:buFont typeface="Source Sans Pro"/>
                <a:buNone/>
              </a:pPr>
              <a:r>
                <a:rPr lang="en-US" sz="3600" b="0" i="0" u="none" strike="noStrike" cap="none" dirty="0">
                  <a:solidFill>
                    <a:schemeClr val="dk1"/>
                  </a:solidFill>
                  <a:latin typeface="Source Sans Pro"/>
                  <a:ea typeface="Source Sans Pro"/>
                  <a:cs typeface="Source Sans Pro"/>
                  <a:sym typeface="Source Sans Pro"/>
                </a:rPr>
                <a:t>ADVANCED COOLING SOLUTIONS</a:t>
              </a:r>
              <a:endParaRPr sz="3600" b="0" i="0" u="none" strike="noStrike" cap="none" dirty="0">
                <a:solidFill>
                  <a:srgbClr val="5F6061"/>
                </a:solidFill>
                <a:latin typeface="Source Sans Pro"/>
                <a:ea typeface="Source Sans Pro"/>
                <a:cs typeface="Source Sans Pro"/>
                <a:sym typeface="Source Sans Pro"/>
              </a:endParaRPr>
            </a:p>
          </p:txBody>
        </p:sp>
      </p:grpSp>
    </p:spTree>
    <p:extLst>
      <p:ext uri="{BB962C8B-B14F-4D97-AF65-F5344CB8AC3E}">
        <p14:creationId xmlns:p14="http://schemas.microsoft.com/office/powerpoint/2010/main" val="228591362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836134741"/>
      </p:ext>
    </p:extLst>
  </p:cSld>
  <p:clrMapOvr>
    <a:masterClrMapping/>
  </p:clrMapOvr>
</p:sld>
</file>

<file path=ppt/theme/theme1.xml><?xml version="1.0" encoding="utf-8"?>
<a:theme xmlns:a="http://schemas.openxmlformats.org/drawingml/2006/main" name="OCP Template">
  <a:themeElements>
    <a:clrScheme name="OCP Template">
      <a:dk1>
        <a:srgbClr val="5F6061"/>
      </a:dk1>
      <a:lt1>
        <a:srgbClr val="613202"/>
      </a:lt1>
      <a:dk2>
        <a:srgbClr val="A7A7A7"/>
      </a:dk2>
      <a:lt2>
        <a:srgbClr val="535353"/>
      </a:lt2>
      <a:accent1>
        <a:srgbClr val="343895"/>
      </a:accent1>
      <a:accent2>
        <a:srgbClr val="2C2C71"/>
      </a:accent2>
      <a:accent3>
        <a:srgbClr val="1C1A4B"/>
      </a:accent3>
      <a:accent4>
        <a:srgbClr val="F6B71C"/>
      </a:accent4>
      <a:accent5>
        <a:srgbClr val="B98C2E"/>
      </a:accent5>
      <a:accent6>
        <a:srgbClr val="7B5E26"/>
      </a:accent6>
      <a:hlink>
        <a:srgbClr val="0000FF"/>
      </a:hlink>
      <a:folHlink>
        <a:srgbClr val="FF00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Design">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CP Template">
  <a:themeElements>
    <a:clrScheme name="OCP Template">
      <a:dk1>
        <a:srgbClr val="000000"/>
      </a:dk1>
      <a:lt1>
        <a:srgbClr val="FFFFFF"/>
      </a:lt1>
      <a:dk2>
        <a:srgbClr val="A7A7A7"/>
      </a:dk2>
      <a:lt2>
        <a:srgbClr val="535353"/>
      </a:lt2>
      <a:accent1>
        <a:srgbClr val="343895"/>
      </a:accent1>
      <a:accent2>
        <a:srgbClr val="2C2C71"/>
      </a:accent2>
      <a:accent3>
        <a:srgbClr val="1C1A4B"/>
      </a:accent3>
      <a:accent4>
        <a:srgbClr val="F6B71C"/>
      </a:accent4>
      <a:accent5>
        <a:srgbClr val="B98C2E"/>
      </a:accent5>
      <a:accent6>
        <a:srgbClr val="7B5E26"/>
      </a:accent6>
      <a:hlink>
        <a:srgbClr val="0000FF"/>
      </a:hlink>
      <a:folHlink>
        <a:srgbClr val="FF00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4112</TotalTime>
  <Words>1336</Words>
  <Application>Microsoft Office PowerPoint</Application>
  <PresentationFormat>Custom</PresentationFormat>
  <Paragraphs>295</Paragraphs>
  <Slides>21</Slides>
  <Notes>9</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21</vt:i4>
      </vt:variant>
    </vt:vector>
  </HeadingPairs>
  <TitlesOfParts>
    <vt:vector size="27" baseType="lpstr">
      <vt:lpstr>Calibri</vt:lpstr>
      <vt:lpstr>Source Sans Pro</vt:lpstr>
      <vt:lpstr>Intel Clear</vt:lpstr>
      <vt:lpstr>Arial</vt:lpstr>
      <vt:lpstr>OCP Template</vt:lpstr>
      <vt:lpstr>Custom Design</vt:lpstr>
      <vt:lpstr>PowerPoint Presentation</vt:lpstr>
      <vt:lpstr>Eco-System Enabling of Liquid Cooling Ingredients  Jessica Gullbrand, Tech Lead Engineer, Intel Mark Sprenger, Tech Lead Engineer, Intel  </vt:lpstr>
      <vt:lpstr>Outline</vt:lpstr>
      <vt:lpstr>Introduction Liquid Cooling</vt:lpstr>
      <vt:lpstr>Intel’s Eco-System Enabling</vt:lpstr>
      <vt:lpstr>Intel’s Eco-System Enabling Caveats</vt:lpstr>
      <vt:lpstr>Cooling Fluid</vt:lpstr>
      <vt:lpstr>Cooling Fluid - Suppliers</vt:lpstr>
      <vt:lpstr>Cooling Fluid – Wetted Materials</vt:lpstr>
      <vt:lpstr>Cooling Fluid - Test Methodology</vt:lpstr>
      <vt:lpstr>Universal Quick Disconnects (UQDs)</vt:lpstr>
      <vt:lpstr>UQD - Hand Mate Design</vt:lpstr>
      <vt:lpstr>UQD - Suppliers</vt:lpstr>
      <vt:lpstr>UQD - Interchangeability Validation</vt:lpstr>
      <vt:lpstr>UQD - Flow Distribution Sensitivity</vt:lpstr>
      <vt:lpstr>UQD - Deliverables and Timeline Targets</vt:lpstr>
      <vt:lpstr>Coolant Distribution Unit (CDU)</vt:lpstr>
      <vt:lpstr>CDU - Suppliers</vt:lpstr>
      <vt:lpstr>Summary</vt:lpstr>
      <vt:lpstr>Call to Action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Kali Burdette</dc:creator>
  <cp:keywords>CTPClassification=CTP_NT</cp:keywords>
  <cp:lastModifiedBy>Gullbrand, Jessica</cp:lastModifiedBy>
  <cp:revision>142</cp:revision>
  <cp:lastPrinted>2020-03-02T19:04:26Z</cp:lastPrinted>
  <dcterms:modified xsi:type="dcterms:W3CDTF">2020-03-02T23:29:39Z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itusGUID">
    <vt:lpwstr>a5eeb025-a0c4-4d47-825d-479fb2ee7ebe</vt:lpwstr>
  </property>
  <property fmtid="{D5CDD505-2E9C-101B-9397-08002B2CF9AE}" pid="3" name="CTP_TimeStamp">
    <vt:lpwstr>2020-03-02 23:29:38Z</vt:lpwstr>
  </property>
  <property fmtid="{D5CDD505-2E9C-101B-9397-08002B2CF9AE}" pid="4" name="CTP_BU">
    <vt:lpwstr>NA</vt:lpwstr>
  </property>
  <property fmtid="{D5CDD505-2E9C-101B-9397-08002B2CF9AE}" pid="5" name="CTP_IDSID">
    <vt:lpwstr>NA</vt:lpwstr>
  </property>
  <property fmtid="{D5CDD505-2E9C-101B-9397-08002B2CF9AE}" pid="6" name="CTP_WWID">
    <vt:lpwstr>NA</vt:lpwstr>
  </property>
  <property fmtid="{D5CDD505-2E9C-101B-9397-08002B2CF9AE}" pid="7" name="CTPClassification">
    <vt:lpwstr>CTP_NT</vt:lpwstr>
  </property>
</Properties>
</file>