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56" r:id="rId4"/>
    <p:sldMasterId id="2147483657" r:id="rId5"/>
  </p:sldMasterIdLst>
  <p:notesMasterIdLst>
    <p:notesMasterId r:id="rId28"/>
  </p:notesMasterIdLst>
  <p:sldIdLst>
    <p:sldId id="269" r:id="rId6"/>
    <p:sldId id="272" r:id="rId7"/>
    <p:sldId id="299" r:id="rId8"/>
    <p:sldId id="311" r:id="rId9"/>
    <p:sldId id="278" r:id="rId10"/>
    <p:sldId id="276" r:id="rId11"/>
    <p:sldId id="277" r:id="rId12"/>
    <p:sldId id="302" r:id="rId13"/>
    <p:sldId id="292" r:id="rId14"/>
    <p:sldId id="293" r:id="rId15"/>
    <p:sldId id="274" r:id="rId16"/>
    <p:sldId id="297" r:id="rId17"/>
    <p:sldId id="303" r:id="rId18"/>
    <p:sldId id="307" r:id="rId19"/>
    <p:sldId id="306" r:id="rId20"/>
    <p:sldId id="308" r:id="rId21"/>
    <p:sldId id="275" r:id="rId22"/>
    <p:sldId id="309" r:id="rId23"/>
    <p:sldId id="310" r:id="rId24"/>
    <p:sldId id="270" r:id="rId25"/>
    <p:sldId id="312" r:id="rId26"/>
    <p:sldId id="294" r:id="rId27"/>
  </p:sldIdLst>
  <p:sldSz cx="9144000" cy="5143500" type="screen16x9"/>
  <p:notesSz cx="6858000" cy="9144000"/>
  <p:embeddedFontLst>
    <p:embeddedFont>
      <p:font typeface="Calibri" panose="020F0502020204030204" pitchFamily="34" charset="0"/>
      <p:regular r:id="rId29"/>
      <p:bold r:id="rId30"/>
      <p:italic r:id="rId31"/>
      <p:boldItalic r:id="rId32"/>
    </p:embeddedFont>
    <p:embeddedFont>
      <p:font typeface="Source Sans Pro" panose="020B0503030403020204" pitchFamily="34" charset="0"/>
      <p:regular r:id="rId33"/>
      <p:bold r:id="rId34"/>
      <p:italic r:id="rId35"/>
      <p:boldItalic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DC73E"/>
    <a:srgbClr val="5F6061"/>
    <a:srgbClr val="5F606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245"/>
    <p:restoredTop sz="94694"/>
  </p:normalViewPr>
  <p:slideViewPr>
    <p:cSldViewPr snapToGrid="0">
      <p:cViewPr varScale="1">
        <p:scale>
          <a:sx n="139" d="100"/>
          <a:sy n="139" d="100"/>
        </p:scale>
        <p:origin x="654" y="11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heme" Target="theme/theme1.xml"/><Relationship Id="rId21" Type="http://schemas.openxmlformats.org/officeDocument/2006/relationships/slide" Target="slides/slide16.xml"/><Relationship Id="rId34" Type="http://schemas.openxmlformats.org/officeDocument/2006/relationships/font" Target="fonts/font6.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font" Target="fonts/font5.fntdata"/><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font" Target="fonts/font1.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font" Target="fonts/font4.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36" Type="http://schemas.openxmlformats.org/officeDocument/2006/relationships/font" Target="fonts/font8.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3.fntdata"/><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font" Target="fonts/font2.fntdata"/><Relationship Id="rId35" Type="http://schemas.openxmlformats.org/officeDocument/2006/relationships/font" Target="fonts/font7.fntdata"/><Relationship Id="rId8" Type="http://schemas.openxmlformats.org/officeDocument/2006/relationships/slide" Target="slides/slide3.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 name="Google Shape;4;n"/>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2400" b="0" i="0" u="none" strike="noStrike" cap="none">
                <a:latin typeface="Calibri"/>
                <a:ea typeface="Calibri"/>
                <a:cs typeface="Calibri"/>
                <a:sym typeface="Calibri"/>
              </a:defRPr>
            </a:lvl1pPr>
            <a:lvl2pPr marL="914400" marR="0" lvl="1" indent="-228600" algn="l" rtl="0">
              <a:spcBef>
                <a:spcPts val="0"/>
              </a:spcBef>
              <a:spcAft>
                <a:spcPts val="0"/>
              </a:spcAft>
              <a:buSzPts val="1400"/>
              <a:buNone/>
              <a:defRPr sz="2400" b="0" i="0" u="none" strike="noStrike" cap="none">
                <a:latin typeface="Calibri"/>
                <a:ea typeface="Calibri"/>
                <a:cs typeface="Calibri"/>
                <a:sym typeface="Calibri"/>
              </a:defRPr>
            </a:lvl2pPr>
            <a:lvl3pPr marL="1371600" marR="0" lvl="2" indent="-228600" algn="l" rtl="0">
              <a:spcBef>
                <a:spcPts val="0"/>
              </a:spcBef>
              <a:spcAft>
                <a:spcPts val="0"/>
              </a:spcAft>
              <a:buSzPts val="1400"/>
              <a:buNone/>
              <a:defRPr sz="2400" b="0" i="0" u="none" strike="noStrike" cap="none">
                <a:latin typeface="Calibri"/>
                <a:ea typeface="Calibri"/>
                <a:cs typeface="Calibri"/>
                <a:sym typeface="Calibri"/>
              </a:defRPr>
            </a:lvl3pPr>
            <a:lvl4pPr marL="1828800" marR="0" lvl="3" indent="-228600" algn="l" rtl="0">
              <a:spcBef>
                <a:spcPts val="0"/>
              </a:spcBef>
              <a:spcAft>
                <a:spcPts val="0"/>
              </a:spcAft>
              <a:buSzPts val="1400"/>
              <a:buNone/>
              <a:defRPr sz="2400" b="0" i="0" u="none" strike="noStrike" cap="none">
                <a:latin typeface="Calibri"/>
                <a:ea typeface="Calibri"/>
                <a:cs typeface="Calibri"/>
                <a:sym typeface="Calibri"/>
              </a:defRPr>
            </a:lvl4pPr>
            <a:lvl5pPr marL="2286000" marR="0" lvl="4" indent="-228600" algn="l" rtl="0">
              <a:spcBef>
                <a:spcPts val="0"/>
              </a:spcBef>
              <a:spcAft>
                <a:spcPts val="0"/>
              </a:spcAft>
              <a:buSzPts val="1400"/>
              <a:buNone/>
              <a:defRPr sz="2400" b="0" i="0" u="none" strike="noStrike" cap="none">
                <a:latin typeface="Calibri"/>
                <a:ea typeface="Calibri"/>
                <a:cs typeface="Calibri"/>
                <a:sym typeface="Calibri"/>
              </a:defRPr>
            </a:lvl5pPr>
            <a:lvl6pPr marL="2743200" marR="0" lvl="5" indent="-228600" algn="l" rtl="0">
              <a:spcBef>
                <a:spcPts val="0"/>
              </a:spcBef>
              <a:spcAft>
                <a:spcPts val="0"/>
              </a:spcAft>
              <a:buSzPts val="1400"/>
              <a:buNone/>
              <a:defRPr sz="2400" b="0" i="0" u="none" strike="noStrike" cap="none">
                <a:latin typeface="Calibri"/>
                <a:ea typeface="Calibri"/>
                <a:cs typeface="Calibri"/>
                <a:sym typeface="Calibri"/>
              </a:defRPr>
            </a:lvl6pPr>
            <a:lvl7pPr marL="3200400" marR="0" lvl="6" indent="-228600" algn="l" rtl="0">
              <a:spcBef>
                <a:spcPts val="0"/>
              </a:spcBef>
              <a:spcAft>
                <a:spcPts val="0"/>
              </a:spcAft>
              <a:buSzPts val="1400"/>
              <a:buNone/>
              <a:defRPr sz="2400" b="0" i="0" u="none" strike="noStrike" cap="none">
                <a:latin typeface="Calibri"/>
                <a:ea typeface="Calibri"/>
                <a:cs typeface="Calibri"/>
                <a:sym typeface="Calibri"/>
              </a:defRPr>
            </a:lvl7pPr>
            <a:lvl8pPr marL="3657600" marR="0" lvl="7" indent="-228600" algn="l" rtl="0">
              <a:spcBef>
                <a:spcPts val="0"/>
              </a:spcBef>
              <a:spcAft>
                <a:spcPts val="0"/>
              </a:spcAft>
              <a:buSzPts val="1400"/>
              <a:buNone/>
              <a:defRPr sz="2400" b="0" i="0" u="none" strike="noStrike" cap="none">
                <a:latin typeface="Calibri"/>
                <a:ea typeface="Calibri"/>
                <a:cs typeface="Calibri"/>
                <a:sym typeface="Calibri"/>
              </a:defRPr>
            </a:lvl8pPr>
            <a:lvl9pPr marL="4114800" marR="0" lvl="8" indent="-228600" algn="l" rtl="0">
              <a:spcBef>
                <a:spcPts val="0"/>
              </a:spcBef>
              <a:spcAft>
                <a:spcPts val="0"/>
              </a:spcAft>
              <a:buSzPts val="1400"/>
              <a:buNone/>
              <a:defRPr sz="2400" b="0" i="0" u="none" strike="noStrike" cap="none">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Tree>
    <p:extLst>
      <p:ext uri="{BB962C8B-B14F-4D97-AF65-F5344CB8AC3E}">
        <p14:creationId xmlns:p14="http://schemas.microsoft.com/office/powerpoint/2010/main" val="28630722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3775297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792363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2769601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1925353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8790993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6078609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0675807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7555614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7535780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4846593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1903044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5704290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2214877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3740751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6041166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AEE01ED-B654-7449-9635-334A4910BB6D}" type="datetimeFigureOut">
              <a:rPr lang="en-US" smtClean="0"/>
              <a:t>4/8/2020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D55EA28-F498-AD43-B938-06BEC22B7F0D}" type="slidenum">
              <a:rPr lang="en-US" smtClean="0"/>
              <a:t>‹#›</a:t>
            </a:fld>
            <a:endParaRPr lang="en-US" dirty="0"/>
          </a:p>
        </p:txBody>
      </p:sp>
      <p:pic>
        <p:nvPicPr>
          <p:cNvPr id="8" name="Picture 7">
            <a:extLst>
              <a:ext uri="{FF2B5EF4-FFF2-40B4-BE49-F238E27FC236}">
                <a16:creationId xmlns:a16="http://schemas.microsoft.com/office/drawing/2014/main" id="{A6AAC3B8-2690-294A-8867-8D93CDBD499D}"/>
              </a:ext>
            </a:extLst>
          </p:cNvPr>
          <p:cNvPicPr>
            <a:picLocks noChangeAspect="1"/>
          </p:cNvPicPr>
          <p:nvPr userDrawn="1"/>
        </p:nvPicPr>
        <p:blipFill>
          <a:blip r:embed="rId2"/>
          <a:srcRect/>
          <a:stretch/>
        </p:blipFill>
        <p:spPr>
          <a:xfrm>
            <a:off x="0" y="0"/>
            <a:ext cx="9144000" cy="5143500"/>
          </a:xfrm>
          <a:prstGeom prst="rect">
            <a:avLst/>
          </a:prstGeom>
        </p:spPr>
      </p:pic>
    </p:spTree>
    <p:extLst>
      <p:ext uri="{BB962C8B-B14F-4D97-AF65-F5344CB8AC3E}">
        <p14:creationId xmlns:p14="http://schemas.microsoft.com/office/powerpoint/2010/main" val="2663617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AEE01ED-B654-7449-9635-334A4910BB6D}" type="datetimeFigureOut">
              <a:rPr lang="en-US" smtClean="0"/>
              <a:t>4/8/2020</a:t>
            </a:fld>
            <a:endParaRPr lang="en-US"/>
          </a:p>
        </p:txBody>
      </p:sp>
      <p:sp>
        <p:nvSpPr>
          <p:cNvPr id="5" name="Footer Placeholder 4"/>
          <p:cNvSpPr>
            <a:spLocks noGrp="1"/>
          </p:cNvSpPr>
          <p:nvPr>
            <p:ph type="ftr" sz="quarter" idx="11"/>
          </p:nvPr>
        </p:nvSpPr>
        <p:spPr>
          <a:xfrm>
            <a:off x="3028950" y="4767262"/>
            <a:ext cx="3086100" cy="273844"/>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0D55EA28-F498-AD43-B938-06BEC22B7F0D}" type="slidenum">
              <a:rPr lang="en-US" smtClean="0"/>
              <a:t>‹#›</a:t>
            </a:fld>
            <a:endParaRPr lang="en-US"/>
          </a:p>
        </p:txBody>
      </p:sp>
    </p:spTree>
    <p:extLst>
      <p:ext uri="{BB962C8B-B14F-4D97-AF65-F5344CB8AC3E}">
        <p14:creationId xmlns:p14="http://schemas.microsoft.com/office/powerpoint/2010/main" val="18948885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5392AB9-EB3E-2A4B-BAD0-B3FCB88303F6}"/>
              </a:ext>
            </a:extLst>
          </p:cNvPr>
          <p:cNvSpPr>
            <a:spLocks noGrp="1"/>
          </p:cNvSpPr>
          <p:nvPr>
            <p:ph type="dt" sz="half" idx="10"/>
          </p:nvPr>
        </p:nvSpPr>
        <p:spPr/>
        <p:txBody>
          <a:bodyPr/>
          <a:lstStyle/>
          <a:p>
            <a:fld id="{5AEE01ED-B654-7449-9635-334A4910BB6D}" type="datetimeFigureOut">
              <a:rPr lang="en-US" smtClean="0"/>
              <a:t>4/8/2020</a:t>
            </a:fld>
            <a:endParaRPr lang="en-US"/>
          </a:p>
        </p:txBody>
      </p:sp>
      <p:sp>
        <p:nvSpPr>
          <p:cNvPr id="4" name="Footer Placeholder 3">
            <a:extLst>
              <a:ext uri="{FF2B5EF4-FFF2-40B4-BE49-F238E27FC236}">
                <a16:creationId xmlns:a16="http://schemas.microsoft.com/office/drawing/2014/main" id="{9A51EA73-A965-9244-AA78-2668EF29C0E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8982C28-3FE0-FE47-AFC5-0EA0449517A2}"/>
              </a:ext>
            </a:extLst>
          </p:cNvPr>
          <p:cNvSpPr>
            <a:spLocks noGrp="1"/>
          </p:cNvSpPr>
          <p:nvPr>
            <p:ph type="sldNum" sz="quarter" idx="12"/>
          </p:nvPr>
        </p:nvSpPr>
        <p:spPr/>
        <p:txBody>
          <a:bodyPr/>
          <a:lstStyle/>
          <a:p>
            <a:fld id="{0D55EA28-F498-AD43-B938-06BEC22B7F0D}" type="slidenum">
              <a:rPr lang="en-US" smtClean="0"/>
              <a:t>‹#›</a:t>
            </a:fld>
            <a:endParaRPr lang="en-US"/>
          </a:p>
        </p:txBody>
      </p:sp>
      <p:pic>
        <p:nvPicPr>
          <p:cNvPr id="8" name="Picture 7">
            <a:extLst>
              <a:ext uri="{FF2B5EF4-FFF2-40B4-BE49-F238E27FC236}">
                <a16:creationId xmlns:a16="http://schemas.microsoft.com/office/drawing/2014/main" id="{CDCD9D9D-1EFB-4F4A-B08B-16972EC97492}"/>
              </a:ext>
            </a:extLst>
          </p:cNvPr>
          <p:cNvPicPr>
            <a:picLocks noChangeAspect="1"/>
          </p:cNvPicPr>
          <p:nvPr userDrawn="1"/>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380571794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pic>
        <p:nvPicPr>
          <p:cNvPr id="6" name="Google Shape;6;p1"/>
          <p:cNvPicPr preferRelativeResize="0"/>
          <p:nvPr/>
        </p:nvPicPr>
        <p:blipFill>
          <a:blip r:embed="rId3"/>
          <a:srcRect/>
          <a:stretch/>
        </p:blipFill>
        <p:spPr>
          <a:xfrm>
            <a:off x="0" y="0"/>
            <a:ext cx="9144000" cy="51435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8"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21"/>
        <p:cNvGrpSpPr/>
        <p:nvPr/>
      </p:nvGrpSpPr>
      <p:grpSpPr>
        <a:xfrm>
          <a:off x="0" y="0"/>
          <a:ext cx="0" cy="0"/>
          <a:chOff x="0" y="0"/>
          <a:chExt cx="0" cy="0"/>
        </a:xfrm>
      </p:grpSpPr>
      <p:sp>
        <p:nvSpPr>
          <p:cNvPr id="22" name="Google Shape;22;p6"/>
          <p:cNvSpPr txBox="1">
            <a:spLocks noGrp="1"/>
          </p:cNvSpPr>
          <p:nvPr>
            <p:ph type="title"/>
          </p:nvPr>
        </p:nvSpPr>
        <p:spPr>
          <a:xfrm>
            <a:off x="628650" y="273844"/>
            <a:ext cx="7886700" cy="577612"/>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rgbClr val="535353"/>
              </a:buClr>
              <a:buSzPts val="10000"/>
              <a:buFont typeface="Source Sans Pro"/>
              <a:buNone/>
              <a:defRPr sz="10000" b="0" i="0" u="none" strike="noStrike" cap="none">
                <a:solidFill>
                  <a:srgbClr val="535353"/>
                </a:solidFill>
                <a:latin typeface="Source Sans Pro"/>
                <a:ea typeface="Source Sans Pro"/>
                <a:cs typeface="Source Sans Pro"/>
                <a:sym typeface="Source Sans Pr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23" name="Google Shape;23;p6"/>
          <p:cNvSpPr txBox="1">
            <a:spLocks noGrp="1"/>
          </p:cNvSpPr>
          <p:nvPr>
            <p:ph type="body" idx="1"/>
          </p:nvPr>
        </p:nvSpPr>
        <p:spPr>
          <a:xfrm>
            <a:off x="628650" y="966312"/>
            <a:ext cx="7886700" cy="3263503"/>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2000"/>
              </a:spcBef>
              <a:spcAft>
                <a:spcPts val="0"/>
              </a:spcAft>
              <a:buClr>
                <a:srgbClr val="5F6062"/>
              </a:buClr>
              <a:buSzPts val="6400"/>
              <a:buFont typeface="Source Sans Pro"/>
              <a:buNone/>
              <a:defRPr sz="6400" b="0" i="0" u="none" strike="noStrike" cap="none">
                <a:solidFill>
                  <a:srgbClr val="5F6062"/>
                </a:solidFill>
                <a:latin typeface="Source Sans Pro"/>
                <a:ea typeface="Source Sans Pro"/>
                <a:cs typeface="Source Sans Pro"/>
                <a:sym typeface="Source Sans Pro"/>
              </a:defRPr>
            </a:lvl1pPr>
            <a:lvl2pPr marL="914400" marR="0" lvl="1"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2pPr>
            <a:lvl3pPr marL="1371600" marR="0" lvl="2"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3pPr>
            <a:lvl4pPr marL="1828800" marR="0" lvl="3"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4pPr>
            <a:lvl5pPr marL="2286000" marR="0" lvl="4"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Tree>
  </p:cSld>
  <p:clrMap bg1="lt1" tx1="dk1" bg2="dk2" tx2="lt2" accent1="accent1" accent2="accent2" accent3="accent3" accent4="accent4" accent5="accent5" accent6="accent6" hlink="hlink" folHlink="folHlink"/>
  <p:sldLayoutIdLst>
    <p:sldLayoutId id="2147483660" r:id="rId1"/>
    <p:sldLayoutId id="2147483662"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36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lists.opencompute.org/mailman/listinfo/opencompute-acsimmersion" TargetMode="External"/><Relationship Id="rId2" Type="http://schemas.openxmlformats.org/officeDocument/2006/relationships/hyperlink" Target="https://www.opencompute.org/wiki/Rack_%26_Power/Advanced_Cooling_Solutions"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49582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44;p12">
            <a:extLst>
              <a:ext uri="{FF2B5EF4-FFF2-40B4-BE49-F238E27FC236}">
                <a16:creationId xmlns:a16="http://schemas.microsoft.com/office/drawing/2014/main" id="{C6965893-7392-4618-ABC4-5F21E30D916A}"/>
              </a:ext>
            </a:extLst>
          </p:cNvPr>
          <p:cNvSpPr txBox="1">
            <a:spLocks noGrp="1"/>
          </p:cNvSpPr>
          <p:nvPr>
            <p:ph type="title"/>
          </p:nvPr>
        </p:nvSpPr>
        <p:spPr>
          <a:xfrm>
            <a:off x="377190" y="1203158"/>
            <a:ext cx="6974607" cy="3044861"/>
          </a:xfrm>
          <a:prstGeom prst="rect">
            <a:avLst/>
          </a:prstGeom>
        </p:spPr>
        <p:txBody>
          <a:bodyPr spcFirstLastPara="1" wrap="square" lIns="34284" tIns="0" rIns="34284" bIns="34284" anchor="t" anchorCtr="0">
            <a:noAutofit/>
          </a:bodyPr>
          <a:lstStyle/>
          <a:p>
            <a:pPr>
              <a:lnSpc>
                <a:spcPct val="100000"/>
              </a:lnSpc>
            </a:pPr>
            <a:r>
              <a:rPr lang="en-GB" sz="3750" dirty="0">
                <a:solidFill>
                  <a:srgbClr val="5F6062"/>
                </a:solidFill>
              </a:rPr>
              <a:t>Whitepaper: Design guidelines for</a:t>
            </a:r>
            <a:br>
              <a:rPr lang="en-GB" sz="3750" dirty="0">
                <a:solidFill>
                  <a:srgbClr val="5F6062"/>
                </a:solidFill>
              </a:rPr>
            </a:br>
            <a:r>
              <a:rPr lang="en-GB" sz="3750" dirty="0">
                <a:solidFill>
                  <a:srgbClr val="5F6062"/>
                </a:solidFill>
              </a:rPr>
              <a:t>Immersion-Cooled IT Equipment</a:t>
            </a:r>
            <a:endParaRPr sz="3750" dirty="0">
              <a:solidFill>
                <a:srgbClr val="5F6062"/>
              </a:solidFill>
            </a:endParaRPr>
          </a:p>
          <a:p>
            <a:endParaRPr sz="3700" dirty="0">
              <a:solidFill>
                <a:srgbClr val="5F6062"/>
              </a:solidFill>
            </a:endParaRPr>
          </a:p>
          <a:p>
            <a:pPr>
              <a:buClr>
                <a:srgbClr val="5F6062"/>
              </a:buClr>
              <a:buSzPts val="6400"/>
            </a:pPr>
            <a:r>
              <a:rPr lang="en-US" sz="2400" dirty="0">
                <a:solidFill>
                  <a:srgbClr val="5F6062"/>
                </a:solidFill>
              </a:rPr>
              <a:t>Rolf Brink – Asperitas</a:t>
            </a:r>
            <a:br>
              <a:rPr lang="en-US" sz="2400" dirty="0">
                <a:solidFill>
                  <a:srgbClr val="5F6062"/>
                </a:solidFill>
              </a:rPr>
            </a:br>
            <a:r>
              <a:rPr lang="en-US" sz="2400" dirty="0">
                <a:solidFill>
                  <a:srgbClr val="5F6062"/>
                </a:solidFill>
              </a:rPr>
              <a:t>Jessica Gullbrand – Intel</a:t>
            </a:r>
            <a:br>
              <a:rPr lang="en-US" sz="2400" dirty="0">
                <a:solidFill>
                  <a:srgbClr val="5F6062"/>
                </a:solidFill>
              </a:rPr>
            </a:br>
            <a:r>
              <a:rPr lang="en-US" sz="2400" dirty="0">
                <a:solidFill>
                  <a:srgbClr val="5F6062"/>
                </a:solidFill>
              </a:rPr>
              <a:t>Rick Payne – Flex</a:t>
            </a:r>
            <a:br>
              <a:rPr lang="en-US" sz="2400" dirty="0">
                <a:solidFill>
                  <a:srgbClr val="5F6062"/>
                </a:solidFill>
              </a:rPr>
            </a:br>
            <a:r>
              <a:rPr lang="en-US" sz="2400" dirty="0">
                <a:solidFill>
                  <a:srgbClr val="5F6062"/>
                </a:solidFill>
              </a:rPr>
              <a:t>Leonard </a:t>
            </a:r>
            <a:r>
              <a:rPr lang="en-US" sz="2400" dirty="0" err="1">
                <a:solidFill>
                  <a:srgbClr val="5F6062"/>
                </a:solidFill>
              </a:rPr>
              <a:t>Ciubotaru</a:t>
            </a:r>
            <a:r>
              <a:rPr lang="en-US" sz="2400" dirty="0">
                <a:solidFill>
                  <a:srgbClr val="5F6062"/>
                </a:solidFill>
              </a:rPr>
              <a:t> – 2CRSI</a:t>
            </a:r>
            <a:br>
              <a:rPr lang="en-US" sz="2400" dirty="0">
                <a:solidFill>
                  <a:srgbClr val="5F6062"/>
                </a:solidFill>
              </a:rPr>
            </a:br>
            <a:r>
              <a:rPr lang="en-US" sz="2400" dirty="0">
                <a:solidFill>
                  <a:srgbClr val="5F6062"/>
                </a:solidFill>
              </a:rPr>
              <a:t>Jimil M. Shah – 3M</a:t>
            </a:r>
            <a:br>
              <a:rPr lang="en-US" sz="2400" dirty="0">
                <a:solidFill>
                  <a:srgbClr val="5F6062"/>
                </a:solidFill>
              </a:rPr>
            </a:br>
            <a:endParaRPr sz="2400" dirty="0">
              <a:solidFill>
                <a:srgbClr val="5F6062"/>
              </a:solidFill>
            </a:endParaRPr>
          </a:p>
        </p:txBody>
      </p:sp>
      <p:sp>
        <p:nvSpPr>
          <p:cNvPr id="6" name="Google Shape;45;p12">
            <a:extLst>
              <a:ext uri="{FF2B5EF4-FFF2-40B4-BE49-F238E27FC236}">
                <a16:creationId xmlns:a16="http://schemas.microsoft.com/office/drawing/2014/main" id="{97359EFD-810B-455C-937D-7B27E13B75F6}"/>
              </a:ext>
            </a:extLst>
          </p:cNvPr>
          <p:cNvSpPr txBox="1"/>
          <p:nvPr/>
        </p:nvSpPr>
        <p:spPr>
          <a:xfrm>
            <a:off x="6883718" y="201665"/>
            <a:ext cx="2082622" cy="438582"/>
          </a:xfrm>
          <a:prstGeom prst="rect">
            <a:avLst/>
          </a:prstGeom>
          <a:noFill/>
          <a:ln>
            <a:noFill/>
          </a:ln>
        </p:spPr>
        <p:txBody>
          <a:bodyPr spcFirstLastPara="1" wrap="square" lIns="34284" tIns="34284" rIns="34284" bIns="34284" anchor="t" anchorCtr="0">
            <a:noAutofit/>
          </a:bodyPr>
          <a:lstStyle/>
          <a:p>
            <a:pPr>
              <a:buClr>
                <a:srgbClr val="5F6062"/>
              </a:buClr>
              <a:buSzPts val="6400"/>
            </a:pPr>
            <a:r>
              <a:rPr lang="en-US" sz="2400" dirty="0">
                <a:solidFill>
                  <a:srgbClr val="5F6062"/>
                </a:solidFill>
                <a:latin typeface="Source Sans Pro"/>
                <a:ea typeface="Source Sans Pro"/>
                <a:cs typeface="Source Sans Pro"/>
                <a:sym typeface="Source Sans Pro"/>
              </a:rPr>
              <a:t>ACS-Immersion</a:t>
            </a:r>
            <a:endParaRPr sz="2400" dirty="0">
              <a:solidFill>
                <a:srgbClr val="5F6062"/>
              </a:solidFill>
              <a:latin typeface="Source Sans Pro"/>
              <a:ea typeface="Source Sans Pro"/>
              <a:cs typeface="Source Sans Pro"/>
              <a:sym typeface="Source Sans Pro"/>
            </a:endParaRPr>
          </a:p>
        </p:txBody>
      </p:sp>
    </p:spTree>
    <p:extLst>
      <p:ext uri="{BB962C8B-B14F-4D97-AF65-F5344CB8AC3E}">
        <p14:creationId xmlns:p14="http://schemas.microsoft.com/office/powerpoint/2010/main" val="31375636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Google Shape;67;p14">
            <a:extLst>
              <a:ext uri="{FF2B5EF4-FFF2-40B4-BE49-F238E27FC236}">
                <a16:creationId xmlns:a16="http://schemas.microsoft.com/office/drawing/2014/main" id="{9347F4D0-0E8B-1E46-8565-AED3092B0B1C}"/>
              </a:ext>
            </a:extLst>
          </p:cNvPr>
          <p:cNvSpPr txBox="1"/>
          <p:nvPr/>
        </p:nvSpPr>
        <p:spPr>
          <a:xfrm>
            <a:off x="406030" y="874368"/>
            <a:ext cx="7473713" cy="3578361"/>
          </a:xfrm>
          <a:prstGeom prst="rect">
            <a:avLst/>
          </a:prstGeom>
          <a:noFill/>
          <a:ln>
            <a:noFill/>
          </a:ln>
        </p:spPr>
        <p:txBody>
          <a:bodyPr spcFirstLastPara="1" wrap="square" lIns="34284" tIns="34284" rIns="34284" bIns="34284" anchor="t" anchorCtr="0">
            <a:noAutofit/>
          </a:bodyPr>
          <a:lstStyle/>
          <a:p>
            <a:pPr>
              <a:buClr>
                <a:srgbClr val="5F6061"/>
              </a:buClr>
              <a:buSzPct val="100000"/>
            </a:pPr>
            <a:r>
              <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rPr>
              <a:t>The presentation highlights key areas for IT gear designed for immersion:</a:t>
            </a:r>
          </a:p>
          <a:p>
            <a:pPr>
              <a:buClr>
                <a:srgbClr val="5F6061"/>
              </a:buClr>
              <a:buSzPct val="100000"/>
            </a:pPr>
            <a:endPar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endParaRPr>
          </a:p>
          <a:p>
            <a:pPr marL="285750" lvl="4" indent="-285750">
              <a:buClr>
                <a:srgbClr val="5F6061"/>
              </a:buClr>
              <a:buSzPct val="100000"/>
              <a:buFont typeface="Arial" panose="020B0604020202020204" pitchFamily="34" charset="0"/>
              <a:buChar char="•"/>
            </a:pPr>
            <a:r>
              <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rPr>
              <a:t>Thermal design considerations </a:t>
            </a:r>
          </a:p>
          <a:p>
            <a:pPr marL="285750" lvl="4" indent="-285750">
              <a:buClr>
                <a:srgbClr val="5F6061"/>
              </a:buClr>
              <a:buSzPct val="100000"/>
              <a:buFont typeface="Arial" panose="020B0604020202020204" pitchFamily="34" charset="0"/>
              <a:buChar char="•"/>
            </a:pPr>
            <a:endParaRPr lang="en-US" sz="1000" dirty="0">
              <a:solidFill>
                <a:srgbClr val="5F6061"/>
              </a:solidFill>
              <a:latin typeface="Source Sans Pro" panose="020B0503030403020204" pitchFamily="34" charset="0"/>
              <a:ea typeface="Source Sans Pro" panose="020B0503030403020204" pitchFamily="34" charset="0"/>
              <a:cs typeface="Source Sans Pro"/>
              <a:sym typeface="Source Sans Pro"/>
            </a:endParaRPr>
          </a:p>
          <a:p>
            <a:pPr marL="285750" lvl="4" indent="-285750">
              <a:buClr>
                <a:srgbClr val="5F6061"/>
              </a:buClr>
              <a:buSzPct val="100000"/>
              <a:buFont typeface="Arial" panose="020B0604020202020204" pitchFamily="34" charset="0"/>
              <a:buChar char="•"/>
            </a:pPr>
            <a:r>
              <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rPr>
              <a:t>Mechanical guidelines</a:t>
            </a:r>
          </a:p>
          <a:p>
            <a:pPr marL="285750" lvl="4" indent="-285750">
              <a:buClr>
                <a:srgbClr val="5F6061"/>
              </a:buClr>
              <a:buSzPct val="100000"/>
              <a:buFont typeface="Arial" panose="020B0604020202020204" pitchFamily="34" charset="0"/>
              <a:buChar char="•"/>
            </a:pPr>
            <a:endParaRPr lang="en-US" sz="1000" dirty="0">
              <a:solidFill>
                <a:srgbClr val="5F6061"/>
              </a:solidFill>
              <a:latin typeface="Source Sans Pro" panose="020B0503030403020204" pitchFamily="34" charset="0"/>
              <a:ea typeface="Source Sans Pro" panose="020B0503030403020204" pitchFamily="34" charset="0"/>
              <a:cs typeface="Source Sans Pro"/>
              <a:sym typeface="Source Sans Pro"/>
            </a:endParaRPr>
          </a:p>
          <a:p>
            <a:pPr marL="285750" lvl="4" indent="-285750">
              <a:buClr>
                <a:srgbClr val="5F6061"/>
              </a:buClr>
              <a:buSzPct val="100000"/>
              <a:buFont typeface="Arial" panose="020B0604020202020204" pitchFamily="34" charset="0"/>
              <a:buChar char="•"/>
            </a:pPr>
            <a:r>
              <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rPr>
              <a:t>Software</a:t>
            </a:r>
          </a:p>
          <a:p>
            <a:pPr marL="285750" lvl="4" indent="-285750">
              <a:buClr>
                <a:srgbClr val="5F6061"/>
              </a:buClr>
              <a:buSzPct val="100000"/>
              <a:buFont typeface="Arial" panose="020B0604020202020204" pitchFamily="34" charset="0"/>
              <a:buChar char="•"/>
            </a:pPr>
            <a:endParaRPr lang="en-US" sz="1000" dirty="0">
              <a:solidFill>
                <a:srgbClr val="5F6061"/>
              </a:solidFill>
              <a:latin typeface="Source Sans Pro" panose="020B0503030403020204" pitchFamily="34" charset="0"/>
              <a:ea typeface="Source Sans Pro" panose="020B0503030403020204" pitchFamily="34" charset="0"/>
              <a:cs typeface="Source Sans Pro"/>
              <a:sym typeface="Source Sans Pro"/>
            </a:endParaRPr>
          </a:p>
          <a:p>
            <a:pPr marL="285750" lvl="4" indent="-285750">
              <a:buClr>
                <a:srgbClr val="5F6061"/>
              </a:buClr>
              <a:buSzPct val="100000"/>
              <a:buFont typeface="Arial" panose="020B0604020202020204" pitchFamily="34" charset="0"/>
              <a:buChar char="•"/>
            </a:pPr>
            <a:r>
              <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rPr>
              <a:t>Electrical validation</a:t>
            </a:r>
          </a:p>
          <a:p>
            <a:pPr marL="285750" lvl="4" indent="-285750">
              <a:buClr>
                <a:srgbClr val="5F6061"/>
              </a:buClr>
              <a:buSzPct val="100000"/>
              <a:buFont typeface="Arial" panose="020B0604020202020204" pitchFamily="34" charset="0"/>
              <a:buChar char="•"/>
            </a:pPr>
            <a:endParaRPr lang="en-US" sz="1000" dirty="0">
              <a:solidFill>
                <a:srgbClr val="5F6061"/>
              </a:solidFill>
              <a:latin typeface="Source Sans Pro" panose="020B0503030403020204" pitchFamily="34" charset="0"/>
              <a:ea typeface="Source Sans Pro" panose="020B0503030403020204" pitchFamily="34" charset="0"/>
              <a:cs typeface="Source Sans Pro"/>
              <a:sym typeface="Source Sans Pro"/>
            </a:endParaRPr>
          </a:p>
          <a:p>
            <a:pPr marL="285750" lvl="4" indent="-285750">
              <a:buClr>
                <a:srgbClr val="5F6061"/>
              </a:buClr>
              <a:buSzPct val="100000"/>
              <a:buFont typeface="Arial" panose="020B0604020202020204" pitchFamily="34" charset="0"/>
              <a:buChar char="•"/>
            </a:pPr>
            <a:r>
              <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rPr>
              <a:t>Material Compatibility</a:t>
            </a:r>
          </a:p>
          <a:p>
            <a:pPr>
              <a:buClr>
                <a:srgbClr val="5F6061"/>
              </a:buClr>
              <a:buSzPct val="100000"/>
            </a:pPr>
            <a:endPar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endParaRPr>
          </a:p>
          <a:p>
            <a:pPr>
              <a:buClr>
                <a:srgbClr val="5F6061"/>
              </a:buClr>
              <a:buSzPct val="100000"/>
            </a:pPr>
            <a:endPar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endParaRPr>
          </a:p>
        </p:txBody>
      </p:sp>
      <p:sp>
        <p:nvSpPr>
          <p:cNvPr id="2" name="Google Shape;53;p13">
            <a:extLst>
              <a:ext uri="{FF2B5EF4-FFF2-40B4-BE49-F238E27FC236}">
                <a16:creationId xmlns:a16="http://schemas.microsoft.com/office/drawing/2014/main" id="{C045A7A2-6BDF-4487-88CE-8D89D094815B}"/>
              </a:ext>
            </a:extLst>
          </p:cNvPr>
          <p:cNvSpPr txBox="1">
            <a:spLocks noGrp="1"/>
          </p:cNvSpPr>
          <p:nvPr>
            <p:ph type="title"/>
          </p:nvPr>
        </p:nvSpPr>
        <p:spPr>
          <a:xfrm>
            <a:off x="377428" y="273844"/>
            <a:ext cx="7886700" cy="600525"/>
          </a:xfrm>
          <a:prstGeom prst="rect">
            <a:avLst/>
          </a:prstGeom>
          <a:noFill/>
          <a:ln>
            <a:noFill/>
          </a:ln>
        </p:spPr>
        <p:txBody>
          <a:bodyPr spcFirstLastPara="1" wrap="square" lIns="34284" tIns="17138" rIns="34284" bIns="17138" anchor="ctr" anchorCtr="0">
            <a:noAutofit/>
          </a:bodyPr>
          <a:lstStyle/>
          <a:p>
            <a:r>
              <a:rPr lang="en-US" sz="3750" dirty="0">
                <a:solidFill>
                  <a:srgbClr val="5F6062"/>
                </a:solidFill>
              </a:rPr>
              <a:t>Focus Areas</a:t>
            </a:r>
            <a:endParaRPr sz="3750" dirty="0">
              <a:solidFill>
                <a:srgbClr val="5F6062"/>
              </a:solidFill>
            </a:endParaRPr>
          </a:p>
        </p:txBody>
      </p:sp>
      <p:grpSp>
        <p:nvGrpSpPr>
          <p:cNvPr id="7" name="Group 6">
            <a:extLst>
              <a:ext uri="{FF2B5EF4-FFF2-40B4-BE49-F238E27FC236}">
                <a16:creationId xmlns:a16="http://schemas.microsoft.com/office/drawing/2014/main" id="{82E6201F-4283-40E7-85DC-808901673C98}"/>
              </a:ext>
            </a:extLst>
          </p:cNvPr>
          <p:cNvGrpSpPr/>
          <p:nvPr/>
        </p:nvGrpSpPr>
        <p:grpSpPr>
          <a:xfrm flipH="1">
            <a:off x="8004320" y="118884"/>
            <a:ext cx="924516" cy="1358733"/>
            <a:chOff x="4318093" y="682966"/>
            <a:chExt cx="3455799" cy="5078882"/>
          </a:xfrm>
        </p:grpSpPr>
        <p:pic>
          <p:nvPicPr>
            <p:cNvPr id="9" name="Picture 8">
              <a:extLst>
                <a:ext uri="{FF2B5EF4-FFF2-40B4-BE49-F238E27FC236}">
                  <a16:creationId xmlns:a16="http://schemas.microsoft.com/office/drawing/2014/main" id="{225F2AC8-A7FC-48BB-AED0-4047D961C15C}"/>
                </a:ext>
              </a:extLst>
            </p:cNvPr>
            <p:cNvPicPr>
              <a:picLocks noChangeAspect="1"/>
            </p:cNvPicPr>
            <p:nvPr/>
          </p:nvPicPr>
          <p:blipFill>
            <a:blip r:embed="rId3"/>
            <a:stretch>
              <a:fillRect/>
            </a:stretch>
          </p:blipFill>
          <p:spPr>
            <a:xfrm flipH="1">
              <a:off x="4544147" y="682966"/>
              <a:ext cx="3229745" cy="3229745"/>
            </a:xfrm>
            <a:prstGeom prst="rect">
              <a:avLst/>
            </a:prstGeom>
          </p:spPr>
        </p:pic>
        <p:sp>
          <p:nvSpPr>
            <p:cNvPr id="11" name="Google Shape;139;p21">
              <a:extLst>
                <a:ext uri="{FF2B5EF4-FFF2-40B4-BE49-F238E27FC236}">
                  <a16:creationId xmlns:a16="http://schemas.microsoft.com/office/drawing/2014/main" id="{8A6C28CA-D09E-4FCD-9799-917FC2135BC4}"/>
                </a:ext>
              </a:extLst>
            </p:cNvPr>
            <p:cNvSpPr/>
            <p:nvPr/>
          </p:nvSpPr>
          <p:spPr>
            <a:xfrm>
              <a:off x="4318093" y="3979120"/>
              <a:ext cx="3389769" cy="1782728"/>
            </a:xfrm>
            <a:prstGeom prst="roundRect">
              <a:avLst>
                <a:gd name="adj" fmla="val 6122"/>
              </a:avLst>
            </a:prstGeom>
            <a:solidFill>
              <a:srgbClr val="8DC73E"/>
            </a:solidFill>
            <a:ln>
              <a:noFill/>
            </a:ln>
          </p:spPr>
          <p:txBody>
            <a:bodyPr spcFirstLastPara="1" wrap="square" lIns="91400" tIns="45725" rIns="91400" bIns="45725" anchor="ctr" anchorCtr="0">
              <a:noAutofit/>
            </a:bodyPr>
            <a:lstStyle/>
            <a:p>
              <a:pPr marL="0" marR="0" lvl="0" indent="0" algn="ctr" rtl="0">
                <a:lnSpc>
                  <a:spcPct val="100000"/>
                </a:lnSpc>
                <a:spcBef>
                  <a:spcPts val="0"/>
                </a:spcBef>
                <a:spcAft>
                  <a:spcPts val="0"/>
                </a:spcAft>
                <a:buClr>
                  <a:schemeClr val="dk1"/>
                </a:buClr>
                <a:buSzPts val="2300"/>
                <a:buFont typeface="Source Sans Pro"/>
                <a:buNone/>
              </a:pPr>
              <a:r>
                <a:rPr lang="en-US" sz="1100" b="0" i="0" u="none" strike="noStrike" cap="none" dirty="0">
                  <a:solidFill>
                    <a:schemeClr val="dk1"/>
                  </a:solidFill>
                  <a:latin typeface="Source Sans Pro"/>
                  <a:ea typeface="Source Sans Pro"/>
                  <a:cs typeface="Source Sans Pro"/>
                  <a:sym typeface="Source Sans Pro"/>
                </a:rPr>
                <a:t>ADVANCED COOLING SOLUTIONS</a:t>
              </a:r>
              <a:endParaRPr sz="1100" b="0" i="0" u="none" strike="noStrike" cap="none" dirty="0">
                <a:solidFill>
                  <a:srgbClr val="5F6061"/>
                </a:solidFill>
                <a:latin typeface="Source Sans Pro"/>
                <a:ea typeface="Source Sans Pro"/>
                <a:cs typeface="Source Sans Pro"/>
                <a:sym typeface="Source Sans Pro"/>
              </a:endParaRPr>
            </a:p>
          </p:txBody>
        </p:sp>
      </p:grpSp>
    </p:spTree>
    <p:extLst>
      <p:ext uri="{BB962C8B-B14F-4D97-AF65-F5344CB8AC3E}">
        <p14:creationId xmlns:p14="http://schemas.microsoft.com/office/powerpoint/2010/main" val="39862387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Google Shape;67;p14">
            <a:extLst>
              <a:ext uri="{FF2B5EF4-FFF2-40B4-BE49-F238E27FC236}">
                <a16:creationId xmlns:a16="http://schemas.microsoft.com/office/drawing/2014/main" id="{9347F4D0-0E8B-1E46-8565-AED3092B0B1C}"/>
              </a:ext>
            </a:extLst>
          </p:cNvPr>
          <p:cNvSpPr txBox="1"/>
          <p:nvPr/>
        </p:nvSpPr>
        <p:spPr>
          <a:xfrm>
            <a:off x="406030" y="874369"/>
            <a:ext cx="8069380" cy="3229782"/>
          </a:xfrm>
          <a:prstGeom prst="rect">
            <a:avLst/>
          </a:prstGeom>
          <a:noFill/>
          <a:ln>
            <a:noFill/>
          </a:ln>
        </p:spPr>
        <p:txBody>
          <a:bodyPr spcFirstLastPara="1" wrap="square" lIns="34284" tIns="34284" rIns="34284" bIns="34284" anchor="t" anchorCtr="0">
            <a:noAutofit/>
          </a:bodyPr>
          <a:lstStyle/>
          <a:p>
            <a:pPr>
              <a:buClr>
                <a:srgbClr val="5F6061"/>
              </a:buClr>
              <a:buSzPct val="100000"/>
            </a:pPr>
            <a:r>
              <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rPr>
              <a:t>Single-phase: Forced and/or Natural Convection</a:t>
            </a:r>
          </a:p>
          <a:p>
            <a:pPr marL="285750" lvl="4" indent="-285750">
              <a:buClr>
                <a:srgbClr val="5F6061"/>
              </a:buClr>
              <a:buSzPct val="100000"/>
              <a:buFont typeface="Arial" panose="020B0604020202020204" pitchFamily="34" charset="0"/>
              <a:buChar char="•"/>
            </a:pPr>
            <a:r>
              <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rPr>
              <a:t>Enhancements by turbulent or unsteady flow</a:t>
            </a:r>
          </a:p>
          <a:p>
            <a:pPr marL="285750" lvl="4" indent="-285750">
              <a:buClr>
                <a:srgbClr val="5F6061"/>
              </a:buClr>
              <a:buSzPct val="100000"/>
              <a:buFont typeface="Arial" panose="020B0604020202020204" pitchFamily="34" charset="0"/>
              <a:buChar char="•"/>
            </a:pPr>
            <a:r>
              <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rPr>
              <a:t>Maximizing flow through heat sink</a:t>
            </a:r>
          </a:p>
          <a:p>
            <a:pPr marL="285750" lvl="4" indent="-285750">
              <a:buClr>
                <a:srgbClr val="5F6061"/>
              </a:buClr>
              <a:buSzPct val="100000"/>
              <a:buFont typeface="Arial" panose="020B0604020202020204" pitchFamily="34" charset="0"/>
              <a:buChar char="•"/>
            </a:pPr>
            <a:r>
              <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rPr>
              <a:t>Cold liquid to the hot components</a:t>
            </a:r>
          </a:p>
          <a:p>
            <a:pPr marL="285750" indent="-285750">
              <a:buClr>
                <a:srgbClr val="5F6061"/>
              </a:buClr>
              <a:buSzPct val="100000"/>
              <a:buFont typeface="Arial" panose="020B0604020202020204" pitchFamily="34" charset="0"/>
              <a:buChar char="•"/>
            </a:pPr>
            <a:endPar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endParaRPr>
          </a:p>
          <a:p>
            <a:pPr>
              <a:buClr>
                <a:srgbClr val="5F6061"/>
              </a:buClr>
              <a:buSzPct val="100000"/>
            </a:pPr>
            <a:r>
              <a:rPr lang="en-US" sz="2200" dirty="0">
                <a:solidFill>
                  <a:srgbClr val="5F6061"/>
                </a:solidFill>
                <a:latin typeface="Source Sans Pro" panose="020B0503030403020204" pitchFamily="34" charset="0"/>
                <a:ea typeface="Source Sans Pro" panose="020B0503030403020204" pitchFamily="34" charset="0"/>
                <a:sym typeface="Source Sans Pro"/>
              </a:rPr>
              <a:t>Two-phase: Boiling (liquid to gas) and Condensations (gas to liquid)</a:t>
            </a:r>
            <a:endParaRPr lang="en-US" sz="2200" dirty="0">
              <a:solidFill>
                <a:srgbClr val="5F6061"/>
              </a:solidFill>
              <a:latin typeface="Source Sans Pro" panose="020B0503030403020204" pitchFamily="34" charset="0"/>
              <a:ea typeface="Source Sans Pro" panose="020B0503030403020204" pitchFamily="34" charset="0"/>
            </a:endParaRPr>
          </a:p>
          <a:p>
            <a:pPr marL="285750" indent="-285750">
              <a:buClr>
                <a:srgbClr val="5F6061"/>
              </a:buClr>
              <a:buSzPct val="100000"/>
              <a:buFont typeface="Arial" panose="020B0604020202020204" pitchFamily="34" charset="0"/>
              <a:buChar char="•"/>
            </a:pPr>
            <a:r>
              <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rPr>
              <a:t>Boiling surface with nucleation sites used as heat sink </a:t>
            </a:r>
          </a:p>
          <a:p>
            <a:pPr marL="285750" indent="-285750">
              <a:buClr>
                <a:srgbClr val="5F6061"/>
              </a:buClr>
              <a:buSzPct val="100000"/>
              <a:buFont typeface="Arial" panose="020B0604020202020204" pitchFamily="34" charset="0"/>
              <a:buChar char="•"/>
            </a:pPr>
            <a:r>
              <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rPr>
              <a:t>Rewetting of the boiling surface</a:t>
            </a:r>
          </a:p>
          <a:p>
            <a:pPr>
              <a:buClr>
                <a:srgbClr val="5F6061"/>
              </a:buClr>
              <a:buSzPct val="100000"/>
            </a:pPr>
            <a:endPar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endParaRPr>
          </a:p>
          <a:p>
            <a:pPr>
              <a:buClr>
                <a:srgbClr val="5F6061"/>
              </a:buClr>
              <a:buSzPct val="100000"/>
            </a:pPr>
            <a:r>
              <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rPr>
              <a:t>Low power components may not require heat sinks</a:t>
            </a:r>
          </a:p>
        </p:txBody>
      </p:sp>
      <p:sp>
        <p:nvSpPr>
          <p:cNvPr id="2" name="Google Shape;53;p13">
            <a:extLst>
              <a:ext uri="{FF2B5EF4-FFF2-40B4-BE49-F238E27FC236}">
                <a16:creationId xmlns:a16="http://schemas.microsoft.com/office/drawing/2014/main" id="{C045A7A2-6BDF-4487-88CE-8D89D094815B}"/>
              </a:ext>
            </a:extLst>
          </p:cNvPr>
          <p:cNvSpPr txBox="1">
            <a:spLocks noGrp="1"/>
          </p:cNvSpPr>
          <p:nvPr>
            <p:ph type="title"/>
          </p:nvPr>
        </p:nvSpPr>
        <p:spPr>
          <a:xfrm>
            <a:off x="377428" y="273844"/>
            <a:ext cx="7886700" cy="600525"/>
          </a:xfrm>
          <a:prstGeom prst="rect">
            <a:avLst/>
          </a:prstGeom>
          <a:noFill/>
          <a:ln>
            <a:noFill/>
          </a:ln>
        </p:spPr>
        <p:txBody>
          <a:bodyPr spcFirstLastPara="1" wrap="square" lIns="34284" tIns="17138" rIns="34284" bIns="17138" anchor="ctr" anchorCtr="0">
            <a:noAutofit/>
          </a:bodyPr>
          <a:lstStyle/>
          <a:p>
            <a:r>
              <a:rPr lang="en-US" sz="3750" dirty="0">
                <a:solidFill>
                  <a:srgbClr val="5F6062"/>
                </a:solidFill>
              </a:rPr>
              <a:t>Thermal Design</a:t>
            </a:r>
            <a:endParaRPr sz="3750" dirty="0">
              <a:solidFill>
                <a:srgbClr val="5F6062"/>
              </a:solidFill>
            </a:endParaRPr>
          </a:p>
        </p:txBody>
      </p:sp>
      <p:grpSp>
        <p:nvGrpSpPr>
          <p:cNvPr id="7" name="Group 6">
            <a:extLst>
              <a:ext uri="{FF2B5EF4-FFF2-40B4-BE49-F238E27FC236}">
                <a16:creationId xmlns:a16="http://schemas.microsoft.com/office/drawing/2014/main" id="{82E6201F-4283-40E7-85DC-808901673C98}"/>
              </a:ext>
            </a:extLst>
          </p:cNvPr>
          <p:cNvGrpSpPr/>
          <p:nvPr/>
        </p:nvGrpSpPr>
        <p:grpSpPr>
          <a:xfrm flipH="1">
            <a:off x="8004320" y="118884"/>
            <a:ext cx="924516" cy="1358733"/>
            <a:chOff x="4318093" y="682966"/>
            <a:chExt cx="3455799" cy="5078882"/>
          </a:xfrm>
        </p:grpSpPr>
        <p:pic>
          <p:nvPicPr>
            <p:cNvPr id="9" name="Picture 8">
              <a:extLst>
                <a:ext uri="{FF2B5EF4-FFF2-40B4-BE49-F238E27FC236}">
                  <a16:creationId xmlns:a16="http://schemas.microsoft.com/office/drawing/2014/main" id="{225F2AC8-A7FC-48BB-AED0-4047D961C15C}"/>
                </a:ext>
              </a:extLst>
            </p:cNvPr>
            <p:cNvPicPr>
              <a:picLocks noChangeAspect="1"/>
            </p:cNvPicPr>
            <p:nvPr/>
          </p:nvPicPr>
          <p:blipFill>
            <a:blip r:embed="rId3"/>
            <a:stretch>
              <a:fillRect/>
            </a:stretch>
          </p:blipFill>
          <p:spPr>
            <a:xfrm flipH="1">
              <a:off x="4544147" y="682966"/>
              <a:ext cx="3229745" cy="3229745"/>
            </a:xfrm>
            <a:prstGeom prst="rect">
              <a:avLst/>
            </a:prstGeom>
          </p:spPr>
        </p:pic>
        <p:sp>
          <p:nvSpPr>
            <p:cNvPr id="11" name="Google Shape;139;p21">
              <a:extLst>
                <a:ext uri="{FF2B5EF4-FFF2-40B4-BE49-F238E27FC236}">
                  <a16:creationId xmlns:a16="http://schemas.microsoft.com/office/drawing/2014/main" id="{8A6C28CA-D09E-4FCD-9799-917FC2135BC4}"/>
                </a:ext>
              </a:extLst>
            </p:cNvPr>
            <p:cNvSpPr/>
            <p:nvPr/>
          </p:nvSpPr>
          <p:spPr>
            <a:xfrm>
              <a:off x="4318093" y="3979120"/>
              <a:ext cx="3389769" cy="1782728"/>
            </a:xfrm>
            <a:prstGeom prst="roundRect">
              <a:avLst>
                <a:gd name="adj" fmla="val 6122"/>
              </a:avLst>
            </a:prstGeom>
            <a:solidFill>
              <a:srgbClr val="8DC73E"/>
            </a:solidFill>
            <a:ln>
              <a:noFill/>
            </a:ln>
          </p:spPr>
          <p:txBody>
            <a:bodyPr spcFirstLastPara="1" wrap="square" lIns="91400" tIns="45725" rIns="91400" bIns="45725" anchor="ctr" anchorCtr="0">
              <a:noAutofit/>
            </a:bodyPr>
            <a:lstStyle/>
            <a:p>
              <a:pPr marL="0" marR="0" lvl="0" indent="0" algn="ctr" rtl="0">
                <a:lnSpc>
                  <a:spcPct val="100000"/>
                </a:lnSpc>
                <a:spcBef>
                  <a:spcPts val="0"/>
                </a:spcBef>
                <a:spcAft>
                  <a:spcPts val="0"/>
                </a:spcAft>
                <a:buClr>
                  <a:schemeClr val="dk1"/>
                </a:buClr>
                <a:buSzPts val="2300"/>
                <a:buFont typeface="Source Sans Pro"/>
                <a:buNone/>
              </a:pPr>
              <a:r>
                <a:rPr lang="en-US" sz="1100" b="0" i="0" u="none" strike="noStrike" cap="none" dirty="0">
                  <a:solidFill>
                    <a:schemeClr val="dk1"/>
                  </a:solidFill>
                  <a:latin typeface="Source Sans Pro"/>
                  <a:ea typeface="Source Sans Pro"/>
                  <a:cs typeface="Source Sans Pro"/>
                  <a:sym typeface="Source Sans Pro"/>
                </a:rPr>
                <a:t>ADVANCED COOLING SOLUTIONS</a:t>
              </a:r>
              <a:endParaRPr sz="1100" b="0" i="0" u="none" strike="noStrike" cap="none" dirty="0">
                <a:solidFill>
                  <a:srgbClr val="5F6061"/>
                </a:solidFill>
                <a:latin typeface="Source Sans Pro"/>
                <a:ea typeface="Source Sans Pro"/>
                <a:cs typeface="Source Sans Pro"/>
                <a:sym typeface="Source Sans Pro"/>
              </a:endParaRPr>
            </a:p>
          </p:txBody>
        </p:sp>
      </p:grpSp>
    </p:spTree>
    <p:extLst>
      <p:ext uri="{BB962C8B-B14F-4D97-AF65-F5344CB8AC3E}">
        <p14:creationId xmlns:p14="http://schemas.microsoft.com/office/powerpoint/2010/main" val="28539073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Google Shape;67;p14">
            <a:extLst>
              <a:ext uri="{FF2B5EF4-FFF2-40B4-BE49-F238E27FC236}">
                <a16:creationId xmlns:a16="http://schemas.microsoft.com/office/drawing/2014/main" id="{9347F4D0-0E8B-1E46-8565-AED3092B0B1C}"/>
              </a:ext>
            </a:extLst>
          </p:cNvPr>
          <p:cNvSpPr txBox="1"/>
          <p:nvPr/>
        </p:nvSpPr>
        <p:spPr>
          <a:xfrm>
            <a:off x="406030" y="874369"/>
            <a:ext cx="8069380" cy="3229782"/>
          </a:xfrm>
          <a:prstGeom prst="rect">
            <a:avLst/>
          </a:prstGeom>
          <a:noFill/>
          <a:ln>
            <a:noFill/>
          </a:ln>
        </p:spPr>
        <p:txBody>
          <a:bodyPr spcFirstLastPara="1" wrap="square" lIns="34284" tIns="34284" rIns="34284" bIns="34284" anchor="t" anchorCtr="0">
            <a:noAutofit/>
          </a:bodyPr>
          <a:lstStyle/>
          <a:p>
            <a:pPr>
              <a:buClr>
                <a:srgbClr val="5F6061"/>
              </a:buClr>
              <a:buSzPct val="100000"/>
            </a:pPr>
            <a:r>
              <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rPr>
              <a:t>Liquids much more efficient heat transfer medium than air</a:t>
            </a:r>
          </a:p>
          <a:p>
            <a:pPr>
              <a:buClr>
                <a:srgbClr val="5F6061"/>
              </a:buClr>
              <a:buSzPct val="100000"/>
            </a:pPr>
            <a:endPar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endParaRPr>
          </a:p>
          <a:p>
            <a:pPr>
              <a:buClr>
                <a:srgbClr val="5F6061"/>
              </a:buClr>
              <a:buSzPct val="100000"/>
            </a:pPr>
            <a:r>
              <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rPr>
              <a:t>Specific heat comparison</a:t>
            </a:r>
          </a:p>
          <a:p>
            <a:pPr>
              <a:buClr>
                <a:srgbClr val="5F6061"/>
              </a:buClr>
              <a:buSzPct val="100000"/>
            </a:pPr>
            <a:endPar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endParaRPr>
          </a:p>
          <a:p>
            <a:pPr>
              <a:buClr>
                <a:srgbClr val="5F6061"/>
              </a:buClr>
              <a:buSzPct val="100000"/>
            </a:pPr>
            <a:endPar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endParaRPr>
          </a:p>
          <a:p>
            <a:pPr>
              <a:buClr>
                <a:srgbClr val="5F6061"/>
              </a:buClr>
              <a:buSzPct val="100000"/>
            </a:pPr>
            <a:endPar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endParaRPr>
          </a:p>
          <a:p>
            <a:pPr>
              <a:buClr>
                <a:srgbClr val="5F6061"/>
              </a:buClr>
              <a:buSzPct val="100000"/>
            </a:pPr>
            <a:endPar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endParaRPr>
          </a:p>
          <a:p>
            <a:pPr>
              <a:buClr>
                <a:srgbClr val="5F6061"/>
              </a:buClr>
              <a:buSzPct val="100000"/>
            </a:pPr>
            <a:endPar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endParaRPr>
          </a:p>
          <a:p>
            <a:pPr>
              <a:buClr>
                <a:srgbClr val="5F6061"/>
              </a:buClr>
              <a:buSzPct val="100000"/>
            </a:pPr>
            <a:endPar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endParaRPr>
          </a:p>
          <a:p>
            <a:pPr>
              <a:buClr>
                <a:srgbClr val="5F6061"/>
              </a:buClr>
              <a:buSzPct val="100000"/>
            </a:pPr>
            <a:r>
              <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rPr>
              <a:t>Not only specific heat of importance also </a:t>
            </a:r>
            <a:r>
              <a:rPr lang="en-US" sz="2200" b="1" dirty="0">
                <a:solidFill>
                  <a:srgbClr val="5F6061"/>
                </a:solidFill>
                <a:latin typeface="Source Sans Pro" panose="020B0503030403020204" pitchFamily="34" charset="0"/>
                <a:ea typeface="Source Sans Pro" panose="020B0503030403020204" pitchFamily="34" charset="0"/>
                <a:cs typeface="Source Sans Pro"/>
                <a:sym typeface="Source Sans Pro"/>
              </a:rPr>
              <a:t>flow rate</a:t>
            </a:r>
          </a:p>
        </p:txBody>
      </p:sp>
      <p:sp>
        <p:nvSpPr>
          <p:cNvPr id="2" name="Google Shape;53;p13">
            <a:extLst>
              <a:ext uri="{FF2B5EF4-FFF2-40B4-BE49-F238E27FC236}">
                <a16:creationId xmlns:a16="http://schemas.microsoft.com/office/drawing/2014/main" id="{C045A7A2-6BDF-4487-88CE-8D89D094815B}"/>
              </a:ext>
            </a:extLst>
          </p:cNvPr>
          <p:cNvSpPr txBox="1">
            <a:spLocks noGrp="1"/>
          </p:cNvSpPr>
          <p:nvPr>
            <p:ph type="title"/>
          </p:nvPr>
        </p:nvSpPr>
        <p:spPr>
          <a:xfrm>
            <a:off x="377428" y="273844"/>
            <a:ext cx="7886700" cy="600525"/>
          </a:xfrm>
          <a:prstGeom prst="rect">
            <a:avLst/>
          </a:prstGeom>
          <a:noFill/>
          <a:ln>
            <a:noFill/>
          </a:ln>
        </p:spPr>
        <p:txBody>
          <a:bodyPr spcFirstLastPara="1" wrap="square" lIns="34284" tIns="17138" rIns="34284" bIns="17138" anchor="ctr" anchorCtr="0">
            <a:noAutofit/>
          </a:bodyPr>
          <a:lstStyle/>
          <a:p>
            <a:r>
              <a:rPr lang="en-US" sz="3750" dirty="0">
                <a:solidFill>
                  <a:srgbClr val="5F6062"/>
                </a:solidFill>
              </a:rPr>
              <a:t>Thermal Design</a:t>
            </a:r>
            <a:endParaRPr sz="3750" dirty="0">
              <a:solidFill>
                <a:srgbClr val="5F6062"/>
              </a:solidFill>
            </a:endParaRPr>
          </a:p>
        </p:txBody>
      </p:sp>
      <p:grpSp>
        <p:nvGrpSpPr>
          <p:cNvPr id="7" name="Group 6">
            <a:extLst>
              <a:ext uri="{FF2B5EF4-FFF2-40B4-BE49-F238E27FC236}">
                <a16:creationId xmlns:a16="http://schemas.microsoft.com/office/drawing/2014/main" id="{82E6201F-4283-40E7-85DC-808901673C98}"/>
              </a:ext>
            </a:extLst>
          </p:cNvPr>
          <p:cNvGrpSpPr/>
          <p:nvPr/>
        </p:nvGrpSpPr>
        <p:grpSpPr>
          <a:xfrm flipH="1">
            <a:off x="8004320" y="118884"/>
            <a:ext cx="924516" cy="1358733"/>
            <a:chOff x="4318093" y="682966"/>
            <a:chExt cx="3455799" cy="5078882"/>
          </a:xfrm>
        </p:grpSpPr>
        <p:pic>
          <p:nvPicPr>
            <p:cNvPr id="9" name="Picture 8">
              <a:extLst>
                <a:ext uri="{FF2B5EF4-FFF2-40B4-BE49-F238E27FC236}">
                  <a16:creationId xmlns:a16="http://schemas.microsoft.com/office/drawing/2014/main" id="{225F2AC8-A7FC-48BB-AED0-4047D961C15C}"/>
                </a:ext>
              </a:extLst>
            </p:cNvPr>
            <p:cNvPicPr>
              <a:picLocks noChangeAspect="1"/>
            </p:cNvPicPr>
            <p:nvPr/>
          </p:nvPicPr>
          <p:blipFill>
            <a:blip r:embed="rId3"/>
            <a:stretch>
              <a:fillRect/>
            </a:stretch>
          </p:blipFill>
          <p:spPr>
            <a:xfrm flipH="1">
              <a:off x="4544147" y="682966"/>
              <a:ext cx="3229745" cy="3229745"/>
            </a:xfrm>
            <a:prstGeom prst="rect">
              <a:avLst/>
            </a:prstGeom>
          </p:spPr>
        </p:pic>
        <p:sp>
          <p:nvSpPr>
            <p:cNvPr id="11" name="Google Shape;139;p21">
              <a:extLst>
                <a:ext uri="{FF2B5EF4-FFF2-40B4-BE49-F238E27FC236}">
                  <a16:creationId xmlns:a16="http://schemas.microsoft.com/office/drawing/2014/main" id="{8A6C28CA-D09E-4FCD-9799-917FC2135BC4}"/>
                </a:ext>
              </a:extLst>
            </p:cNvPr>
            <p:cNvSpPr/>
            <p:nvPr/>
          </p:nvSpPr>
          <p:spPr>
            <a:xfrm>
              <a:off x="4318093" y="3979120"/>
              <a:ext cx="3389769" cy="1782728"/>
            </a:xfrm>
            <a:prstGeom prst="roundRect">
              <a:avLst>
                <a:gd name="adj" fmla="val 6122"/>
              </a:avLst>
            </a:prstGeom>
            <a:solidFill>
              <a:srgbClr val="8DC73E"/>
            </a:solidFill>
            <a:ln>
              <a:noFill/>
            </a:ln>
          </p:spPr>
          <p:txBody>
            <a:bodyPr spcFirstLastPara="1" wrap="square" lIns="91400" tIns="45725" rIns="91400" bIns="45725" anchor="ctr" anchorCtr="0">
              <a:noAutofit/>
            </a:bodyPr>
            <a:lstStyle/>
            <a:p>
              <a:pPr marL="0" marR="0" lvl="0" indent="0" algn="ctr" rtl="0">
                <a:lnSpc>
                  <a:spcPct val="100000"/>
                </a:lnSpc>
                <a:spcBef>
                  <a:spcPts val="0"/>
                </a:spcBef>
                <a:spcAft>
                  <a:spcPts val="0"/>
                </a:spcAft>
                <a:buClr>
                  <a:schemeClr val="dk1"/>
                </a:buClr>
                <a:buSzPts val="2300"/>
                <a:buFont typeface="Source Sans Pro"/>
                <a:buNone/>
              </a:pPr>
              <a:r>
                <a:rPr lang="en-US" sz="1100" b="0" i="0" u="none" strike="noStrike" cap="none" dirty="0">
                  <a:solidFill>
                    <a:schemeClr val="dk1"/>
                  </a:solidFill>
                  <a:latin typeface="Source Sans Pro"/>
                  <a:ea typeface="Source Sans Pro"/>
                  <a:cs typeface="Source Sans Pro"/>
                  <a:sym typeface="Source Sans Pro"/>
                </a:rPr>
                <a:t>ADVANCED COOLING SOLUTIONS</a:t>
              </a:r>
              <a:endParaRPr sz="1100" b="0" i="0" u="none" strike="noStrike" cap="none" dirty="0">
                <a:solidFill>
                  <a:srgbClr val="5F6061"/>
                </a:solidFill>
                <a:latin typeface="Source Sans Pro"/>
                <a:ea typeface="Source Sans Pro"/>
                <a:cs typeface="Source Sans Pro"/>
                <a:sym typeface="Source Sans Pro"/>
              </a:endParaRPr>
            </a:p>
          </p:txBody>
        </p:sp>
      </p:grpSp>
      <p:pic>
        <p:nvPicPr>
          <p:cNvPr id="3" name="Picture 2">
            <a:extLst>
              <a:ext uri="{FF2B5EF4-FFF2-40B4-BE49-F238E27FC236}">
                <a16:creationId xmlns:a16="http://schemas.microsoft.com/office/drawing/2014/main" id="{B1EEE1FC-4370-486A-9524-71B78672F22B}"/>
              </a:ext>
            </a:extLst>
          </p:cNvPr>
          <p:cNvPicPr>
            <a:picLocks noChangeAspect="1"/>
          </p:cNvPicPr>
          <p:nvPr/>
        </p:nvPicPr>
        <p:blipFill>
          <a:blip r:embed="rId4"/>
          <a:stretch>
            <a:fillRect/>
          </a:stretch>
        </p:blipFill>
        <p:spPr>
          <a:xfrm>
            <a:off x="377428" y="1968965"/>
            <a:ext cx="6753225" cy="1609725"/>
          </a:xfrm>
          <a:prstGeom prst="rect">
            <a:avLst/>
          </a:prstGeom>
        </p:spPr>
      </p:pic>
    </p:spTree>
    <p:extLst>
      <p:ext uri="{BB962C8B-B14F-4D97-AF65-F5344CB8AC3E}">
        <p14:creationId xmlns:p14="http://schemas.microsoft.com/office/powerpoint/2010/main" val="24001138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21096AF-4C10-44E8-BA3F-0CA40F0C3F00}"/>
              </a:ext>
            </a:extLst>
          </p:cNvPr>
          <p:cNvPicPr/>
          <p:nvPr/>
        </p:nvPicPr>
        <p:blipFill rotWithShape="1">
          <a:blip r:embed="rId3" cstate="screen">
            <a:extLst>
              <a:ext uri="{28A0092B-C50C-407E-A947-70E740481C1C}">
                <a14:useLocalDpi xmlns:a14="http://schemas.microsoft.com/office/drawing/2010/main"/>
              </a:ext>
            </a:extLst>
          </a:blip>
          <a:srcRect/>
          <a:stretch/>
        </p:blipFill>
        <p:spPr bwMode="auto">
          <a:xfrm>
            <a:off x="7005817" y="1358326"/>
            <a:ext cx="2019371" cy="3170741"/>
          </a:xfrm>
          <a:prstGeom prst="rect">
            <a:avLst/>
          </a:prstGeom>
          <a:noFill/>
          <a:ln>
            <a:noFill/>
          </a:ln>
          <a:extLst>
            <a:ext uri="{53640926-AAD7-44D8-BBD7-CCE9431645EC}">
              <a14:shadowObscured xmlns:a14="http://schemas.microsoft.com/office/drawing/2010/main"/>
            </a:ext>
          </a:extLst>
        </p:spPr>
      </p:pic>
      <p:sp>
        <p:nvSpPr>
          <p:cNvPr id="10" name="Google Shape;67;p14">
            <a:extLst>
              <a:ext uri="{FF2B5EF4-FFF2-40B4-BE49-F238E27FC236}">
                <a16:creationId xmlns:a16="http://schemas.microsoft.com/office/drawing/2014/main" id="{9347F4D0-0E8B-1E46-8565-AED3092B0B1C}"/>
              </a:ext>
            </a:extLst>
          </p:cNvPr>
          <p:cNvSpPr txBox="1"/>
          <p:nvPr/>
        </p:nvSpPr>
        <p:spPr>
          <a:xfrm>
            <a:off x="406029" y="874369"/>
            <a:ext cx="6179125" cy="3229782"/>
          </a:xfrm>
          <a:prstGeom prst="rect">
            <a:avLst/>
          </a:prstGeom>
          <a:noFill/>
          <a:ln>
            <a:noFill/>
          </a:ln>
        </p:spPr>
        <p:txBody>
          <a:bodyPr spcFirstLastPara="1" wrap="square" lIns="34284" tIns="34284" rIns="34284" bIns="34284" anchor="t" anchorCtr="0">
            <a:noAutofit/>
          </a:bodyPr>
          <a:lstStyle/>
          <a:p>
            <a:pPr>
              <a:buClr>
                <a:srgbClr val="5F6061"/>
              </a:buClr>
              <a:buSzPct val="100000"/>
            </a:pPr>
            <a:r>
              <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rPr>
              <a:t>Immersion Heat Sink Design Parameters:</a:t>
            </a:r>
          </a:p>
          <a:p>
            <a:pPr marL="342900" indent="-342900">
              <a:buClr>
                <a:srgbClr val="5F6061"/>
              </a:buClr>
              <a:buSzPct val="100000"/>
              <a:buFont typeface="Arial" panose="020B0604020202020204" pitchFamily="34" charset="0"/>
              <a:buChar char="•"/>
            </a:pPr>
            <a:r>
              <a:rPr lang="en-US" sz="2000" dirty="0">
                <a:solidFill>
                  <a:srgbClr val="5F6061"/>
                </a:solidFill>
                <a:latin typeface="Source Sans Pro" panose="020B0503030403020204" pitchFamily="34" charset="0"/>
                <a:ea typeface="Source Sans Pro" panose="020B0503030403020204" pitchFamily="34" charset="0"/>
                <a:cs typeface="Source Sans Pro"/>
                <a:sym typeface="Source Sans Pro"/>
              </a:rPr>
              <a:t>Fin pitch</a:t>
            </a:r>
          </a:p>
          <a:p>
            <a:pPr marL="342900" indent="-342900">
              <a:buClr>
                <a:srgbClr val="5F6061"/>
              </a:buClr>
              <a:buSzPct val="100000"/>
              <a:buFont typeface="Arial" panose="020B0604020202020204" pitchFamily="34" charset="0"/>
              <a:buChar char="•"/>
            </a:pPr>
            <a:r>
              <a:rPr lang="en-US" sz="2000" dirty="0">
                <a:solidFill>
                  <a:srgbClr val="5F6061"/>
                </a:solidFill>
                <a:latin typeface="Source Sans Pro" panose="020B0503030403020204" pitchFamily="34" charset="0"/>
                <a:ea typeface="Source Sans Pro" panose="020B0503030403020204" pitchFamily="34" charset="0"/>
                <a:cs typeface="Source Sans Pro"/>
                <a:sym typeface="Source Sans Pro"/>
              </a:rPr>
              <a:t>Fin specification (width, height, thickness)</a:t>
            </a:r>
          </a:p>
          <a:p>
            <a:pPr marL="342900" indent="-342900">
              <a:buClr>
                <a:srgbClr val="5F6061"/>
              </a:buClr>
              <a:buSzPct val="100000"/>
              <a:buFont typeface="Arial" panose="020B0604020202020204" pitchFamily="34" charset="0"/>
              <a:buChar char="•"/>
            </a:pPr>
            <a:r>
              <a:rPr lang="en-US" sz="2000" dirty="0">
                <a:solidFill>
                  <a:srgbClr val="5F6061"/>
                </a:solidFill>
                <a:latin typeface="Source Sans Pro" panose="020B0503030403020204" pitchFamily="34" charset="0"/>
                <a:ea typeface="Source Sans Pro" panose="020B0503030403020204" pitchFamily="34" charset="0"/>
                <a:cs typeface="Source Sans Pro"/>
                <a:sym typeface="Source Sans Pro"/>
              </a:rPr>
              <a:t>Heat sink base (spreading the heat)</a:t>
            </a:r>
          </a:p>
          <a:p>
            <a:pPr marL="342900" indent="-342900">
              <a:buClr>
                <a:srgbClr val="5F6061"/>
              </a:buClr>
              <a:buSzPct val="100000"/>
              <a:buFont typeface="Arial" panose="020B0604020202020204" pitchFamily="34" charset="0"/>
              <a:buChar char="•"/>
            </a:pPr>
            <a:r>
              <a:rPr lang="en-US" sz="2000" dirty="0">
                <a:solidFill>
                  <a:srgbClr val="5F6061"/>
                </a:solidFill>
                <a:latin typeface="Source Sans Pro" panose="020B0503030403020204" pitchFamily="34" charset="0"/>
                <a:ea typeface="Source Sans Pro" panose="020B0503030403020204" pitchFamily="34" charset="0"/>
                <a:cs typeface="Source Sans Pro"/>
                <a:sym typeface="Source Sans Pro"/>
              </a:rPr>
              <a:t>Liquid/Flow characteristics</a:t>
            </a:r>
          </a:p>
          <a:p>
            <a:pPr marL="342900" indent="-342900">
              <a:buClr>
                <a:srgbClr val="5F6061"/>
              </a:buClr>
              <a:buSzPct val="100000"/>
              <a:buFont typeface="Arial" panose="020B0604020202020204" pitchFamily="34" charset="0"/>
              <a:buChar char="•"/>
            </a:pPr>
            <a:endPar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endParaRPr>
          </a:p>
          <a:p>
            <a:pPr>
              <a:buClr>
                <a:srgbClr val="5F6061"/>
              </a:buClr>
              <a:buSzPct val="100000"/>
            </a:pPr>
            <a:r>
              <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rPr>
              <a:t>Component Placement in Tank:</a:t>
            </a:r>
          </a:p>
          <a:p>
            <a:pPr marL="342900" indent="-342900">
              <a:buClr>
                <a:srgbClr val="5F6061"/>
              </a:buClr>
              <a:buSzPct val="100000"/>
              <a:buFont typeface="Arial" panose="020B0604020202020204" pitchFamily="34" charset="0"/>
              <a:buChar char="•"/>
            </a:pPr>
            <a:r>
              <a:rPr lang="en-US" sz="2000" dirty="0">
                <a:solidFill>
                  <a:srgbClr val="5F6061"/>
                </a:solidFill>
                <a:latin typeface="Source Sans Pro" panose="020B0503030403020204" pitchFamily="34" charset="0"/>
                <a:ea typeface="Source Sans Pro" panose="020B0503030403020204" pitchFamily="34" charset="0"/>
                <a:cs typeface="Source Sans Pro"/>
                <a:sym typeface="Source Sans Pro"/>
              </a:rPr>
              <a:t>Thermal shadowing effect</a:t>
            </a:r>
          </a:p>
          <a:p>
            <a:pPr marL="342900" indent="-342900">
              <a:buClr>
                <a:srgbClr val="5F6061"/>
              </a:buClr>
              <a:buSzPct val="100000"/>
              <a:buFont typeface="Arial" panose="020B0604020202020204" pitchFamily="34" charset="0"/>
              <a:buChar char="•"/>
            </a:pPr>
            <a:r>
              <a:rPr lang="en-US" sz="2000" dirty="0">
                <a:solidFill>
                  <a:srgbClr val="5F6061"/>
                </a:solidFill>
                <a:latin typeface="Source Sans Pro" panose="020B0503030403020204" pitchFamily="34" charset="0"/>
                <a:ea typeface="Source Sans Pro" panose="020B0503030403020204" pitchFamily="34" charset="0"/>
                <a:cs typeface="Source Sans Pro"/>
                <a:sym typeface="Source Sans Pro"/>
              </a:rPr>
              <a:t>Bottom of tank: High power components and components with stringent temperature requirement</a:t>
            </a:r>
          </a:p>
          <a:p>
            <a:pPr marL="342900" indent="-342900">
              <a:buClr>
                <a:srgbClr val="5F6061"/>
              </a:buClr>
              <a:buSzPct val="100000"/>
              <a:buFont typeface="Arial" panose="020B0604020202020204" pitchFamily="34" charset="0"/>
              <a:buChar char="•"/>
            </a:pPr>
            <a:r>
              <a:rPr lang="en-US" sz="2000" dirty="0">
                <a:solidFill>
                  <a:srgbClr val="5F6061"/>
                </a:solidFill>
                <a:latin typeface="Source Sans Pro" panose="020B0503030403020204" pitchFamily="34" charset="0"/>
                <a:ea typeface="Source Sans Pro" panose="020B0503030403020204" pitchFamily="34" charset="0"/>
                <a:cs typeface="Source Sans Pro"/>
                <a:sym typeface="Source Sans Pro"/>
              </a:rPr>
              <a:t>Top of tank: Low power components</a:t>
            </a:r>
          </a:p>
        </p:txBody>
      </p:sp>
      <p:sp>
        <p:nvSpPr>
          <p:cNvPr id="2" name="Google Shape;53;p13">
            <a:extLst>
              <a:ext uri="{FF2B5EF4-FFF2-40B4-BE49-F238E27FC236}">
                <a16:creationId xmlns:a16="http://schemas.microsoft.com/office/drawing/2014/main" id="{C045A7A2-6BDF-4487-88CE-8D89D094815B}"/>
              </a:ext>
            </a:extLst>
          </p:cNvPr>
          <p:cNvSpPr txBox="1">
            <a:spLocks noGrp="1"/>
          </p:cNvSpPr>
          <p:nvPr>
            <p:ph type="title"/>
          </p:nvPr>
        </p:nvSpPr>
        <p:spPr>
          <a:xfrm>
            <a:off x="377428" y="273844"/>
            <a:ext cx="7886700" cy="600525"/>
          </a:xfrm>
          <a:prstGeom prst="rect">
            <a:avLst/>
          </a:prstGeom>
          <a:noFill/>
          <a:ln>
            <a:noFill/>
          </a:ln>
        </p:spPr>
        <p:txBody>
          <a:bodyPr spcFirstLastPara="1" wrap="square" lIns="34284" tIns="17138" rIns="34284" bIns="17138" anchor="ctr" anchorCtr="0">
            <a:noAutofit/>
          </a:bodyPr>
          <a:lstStyle/>
          <a:p>
            <a:r>
              <a:rPr lang="en-US" sz="3750" dirty="0">
                <a:solidFill>
                  <a:srgbClr val="5F6062"/>
                </a:solidFill>
              </a:rPr>
              <a:t>Thermal Design for Single-Phase</a:t>
            </a:r>
            <a:endParaRPr sz="3750" dirty="0">
              <a:solidFill>
                <a:srgbClr val="5F6062"/>
              </a:solidFill>
            </a:endParaRPr>
          </a:p>
        </p:txBody>
      </p:sp>
      <p:grpSp>
        <p:nvGrpSpPr>
          <p:cNvPr id="7" name="Group 6">
            <a:extLst>
              <a:ext uri="{FF2B5EF4-FFF2-40B4-BE49-F238E27FC236}">
                <a16:creationId xmlns:a16="http://schemas.microsoft.com/office/drawing/2014/main" id="{82E6201F-4283-40E7-85DC-808901673C98}"/>
              </a:ext>
            </a:extLst>
          </p:cNvPr>
          <p:cNvGrpSpPr/>
          <p:nvPr/>
        </p:nvGrpSpPr>
        <p:grpSpPr>
          <a:xfrm flipH="1">
            <a:off x="8004320" y="118884"/>
            <a:ext cx="924516" cy="1358733"/>
            <a:chOff x="4318093" y="682966"/>
            <a:chExt cx="3455799" cy="5078882"/>
          </a:xfrm>
        </p:grpSpPr>
        <p:pic>
          <p:nvPicPr>
            <p:cNvPr id="9" name="Picture 8">
              <a:extLst>
                <a:ext uri="{FF2B5EF4-FFF2-40B4-BE49-F238E27FC236}">
                  <a16:creationId xmlns:a16="http://schemas.microsoft.com/office/drawing/2014/main" id="{225F2AC8-A7FC-48BB-AED0-4047D961C15C}"/>
                </a:ext>
              </a:extLst>
            </p:cNvPr>
            <p:cNvPicPr>
              <a:picLocks noChangeAspect="1"/>
            </p:cNvPicPr>
            <p:nvPr/>
          </p:nvPicPr>
          <p:blipFill>
            <a:blip r:embed="rId4"/>
            <a:stretch>
              <a:fillRect/>
            </a:stretch>
          </p:blipFill>
          <p:spPr>
            <a:xfrm flipH="1">
              <a:off x="4544147" y="682966"/>
              <a:ext cx="3229745" cy="3229745"/>
            </a:xfrm>
            <a:prstGeom prst="rect">
              <a:avLst/>
            </a:prstGeom>
          </p:spPr>
        </p:pic>
        <p:sp>
          <p:nvSpPr>
            <p:cNvPr id="11" name="Google Shape;139;p21">
              <a:extLst>
                <a:ext uri="{FF2B5EF4-FFF2-40B4-BE49-F238E27FC236}">
                  <a16:creationId xmlns:a16="http://schemas.microsoft.com/office/drawing/2014/main" id="{8A6C28CA-D09E-4FCD-9799-917FC2135BC4}"/>
                </a:ext>
              </a:extLst>
            </p:cNvPr>
            <p:cNvSpPr/>
            <p:nvPr/>
          </p:nvSpPr>
          <p:spPr>
            <a:xfrm>
              <a:off x="4318093" y="3979120"/>
              <a:ext cx="3389769" cy="1782728"/>
            </a:xfrm>
            <a:prstGeom prst="roundRect">
              <a:avLst>
                <a:gd name="adj" fmla="val 6122"/>
              </a:avLst>
            </a:prstGeom>
            <a:solidFill>
              <a:srgbClr val="8DC73E"/>
            </a:solidFill>
            <a:ln>
              <a:noFill/>
            </a:ln>
          </p:spPr>
          <p:txBody>
            <a:bodyPr spcFirstLastPara="1" wrap="square" lIns="91400" tIns="45725" rIns="91400" bIns="45725" anchor="ctr" anchorCtr="0">
              <a:noAutofit/>
            </a:bodyPr>
            <a:lstStyle/>
            <a:p>
              <a:pPr marL="0" marR="0" lvl="0" indent="0" algn="ctr" rtl="0">
                <a:lnSpc>
                  <a:spcPct val="100000"/>
                </a:lnSpc>
                <a:spcBef>
                  <a:spcPts val="0"/>
                </a:spcBef>
                <a:spcAft>
                  <a:spcPts val="0"/>
                </a:spcAft>
                <a:buClr>
                  <a:schemeClr val="dk1"/>
                </a:buClr>
                <a:buSzPts val="2300"/>
                <a:buFont typeface="Source Sans Pro"/>
                <a:buNone/>
              </a:pPr>
              <a:r>
                <a:rPr lang="en-US" sz="1100" b="0" i="0" u="none" strike="noStrike" cap="none" dirty="0">
                  <a:solidFill>
                    <a:schemeClr val="dk1"/>
                  </a:solidFill>
                  <a:latin typeface="Source Sans Pro"/>
                  <a:ea typeface="Source Sans Pro"/>
                  <a:cs typeface="Source Sans Pro"/>
                  <a:sym typeface="Source Sans Pro"/>
                </a:rPr>
                <a:t>ADVANCED COOLING SOLUTIONS</a:t>
              </a:r>
              <a:endParaRPr sz="1100" b="0" i="0" u="none" strike="noStrike" cap="none" dirty="0">
                <a:solidFill>
                  <a:srgbClr val="5F6061"/>
                </a:solidFill>
                <a:latin typeface="Source Sans Pro"/>
                <a:ea typeface="Source Sans Pro"/>
                <a:cs typeface="Source Sans Pro"/>
                <a:sym typeface="Source Sans Pro"/>
              </a:endParaRPr>
            </a:p>
          </p:txBody>
        </p:sp>
      </p:grpSp>
      <p:pic>
        <p:nvPicPr>
          <p:cNvPr id="3" name="Picture 2">
            <a:extLst>
              <a:ext uri="{FF2B5EF4-FFF2-40B4-BE49-F238E27FC236}">
                <a16:creationId xmlns:a16="http://schemas.microsoft.com/office/drawing/2014/main" id="{81224873-FCEF-414D-8C00-35F7ADC49585}"/>
              </a:ext>
            </a:extLst>
          </p:cNvPr>
          <p:cNvPicPr>
            <a:picLocks noChangeAspect="1"/>
          </p:cNvPicPr>
          <p:nvPr/>
        </p:nvPicPr>
        <p:blipFill rotWithShape="1">
          <a:blip r:embed="rId5"/>
          <a:srcRect t="1730"/>
          <a:stretch/>
        </p:blipFill>
        <p:spPr>
          <a:xfrm>
            <a:off x="5701582" y="1170002"/>
            <a:ext cx="1207883" cy="1954769"/>
          </a:xfrm>
          <a:prstGeom prst="rect">
            <a:avLst/>
          </a:prstGeom>
        </p:spPr>
      </p:pic>
    </p:spTree>
    <p:extLst>
      <p:ext uri="{BB962C8B-B14F-4D97-AF65-F5344CB8AC3E}">
        <p14:creationId xmlns:p14="http://schemas.microsoft.com/office/powerpoint/2010/main" val="19113651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Google Shape;67;p14">
            <a:extLst>
              <a:ext uri="{FF2B5EF4-FFF2-40B4-BE49-F238E27FC236}">
                <a16:creationId xmlns:a16="http://schemas.microsoft.com/office/drawing/2014/main" id="{9347F4D0-0E8B-1E46-8565-AED3092B0B1C}"/>
              </a:ext>
            </a:extLst>
          </p:cNvPr>
          <p:cNvSpPr txBox="1"/>
          <p:nvPr/>
        </p:nvSpPr>
        <p:spPr>
          <a:xfrm>
            <a:off x="406029" y="874369"/>
            <a:ext cx="7418054" cy="1280434"/>
          </a:xfrm>
          <a:prstGeom prst="rect">
            <a:avLst/>
          </a:prstGeom>
          <a:noFill/>
          <a:ln>
            <a:noFill/>
          </a:ln>
        </p:spPr>
        <p:txBody>
          <a:bodyPr spcFirstLastPara="1" wrap="square" lIns="34284" tIns="34284" rIns="34284" bIns="34284" anchor="t" anchorCtr="0">
            <a:noAutofit/>
          </a:bodyPr>
          <a:lstStyle/>
          <a:p>
            <a:pPr>
              <a:buClr>
                <a:srgbClr val="5F6061"/>
              </a:buClr>
              <a:buSzPct val="100000"/>
            </a:pPr>
            <a:r>
              <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rPr>
              <a:t>Immersion Heat Sink Design Parameters:</a:t>
            </a:r>
          </a:p>
          <a:p>
            <a:pPr marL="342900" indent="-342900">
              <a:buClr>
                <a:srgbClr val="5F6061"/>
              </a:buClr>
              <a:buSzPct val="100000"/>
              <a:buFont typeface="Arial" panose="020B0604020202020204" pitchFamily="34" charset="0"/>
              <a:buChar char="•"/>
            </a:pPr>
            <a:r>
              <a:rPr lang="en-US" sz="2000" dirty="0">
                <a:solidFill>
                  <a:srgbClr val="5F6061"/>
                </a:solidFill>
                <a:latin typeface="Source Sans Pro" panose="020B0503030403020204" pitchFamily="34" charset="0"/>
                <a:ea typeface="Source Sans Pro" panose="020B0503030403020204" pitchFamily="34" charset="0"/>
                <a:cs typeface="Source Sans Pro"/>
                <a:sym typeface="Source Sans Pro"/>
              </a:rPr>
              <a:t>Boiling enhancement coating (BEC)</a:t>
            </a:r>
          </a:p>
          <a:p>
            <a:pPr marL="342900" indent="-342900">
              <a:buClr>
                <a:srgbClr val="5F6061"/>
              </a:buClr>
              <a:buSzPct val="100000"/>
              <a:buFont typeface="Arial" panose="020B0604020202020204" pitchFamily="34" charset="0"/>
              <a:buChar char="•"/>
            </a:pPr>
            <a:r>
              <a:rPr lang="en-US" sz="2000" dirty="0">
                <a:solidFill>
                  <a:srgbClr val="5F6061"/>
                </a:solidFill>
                <a:latin typeface="Source Sans Pro" panose="020B0503030403020204" pitchFamily="34" charset="0"/>
                <a:ea typeface="Source Sans Pro" panose="020B0503030403020204" pitchFamily="34" charset="0"/>
                <a:cs typeface="Source Sans Pro"/>
                <a:sym typeface="Source Sans Pro"/>
              </a:rPr>
              <a:t>Coating thickness &amp; particle size</a:t>
            </a:r>
          </a:p>
          <a:p>
            <a:pPr marL="342900" indent="-342900">
              <a:buClr>
                <a:srgbClr val="5F6061"/>
              </a:buClr>
              <a:buSzPct val="100000"/>
              <a:buFont typeface="Arial" panose="020B0604020202020204" pitchFamily="34" charset="0"/>
              <a:buChar char="•"/>
            </a:pPr>
            <a:r>
              <a:rPr lang="en-US" sz="2000" dirty="0">
                <a:solidFill>
                  <a:srgbClr val="5F6061"/>
                </a:solidFill>
                <a:latin typeface="Source Sans Pro" panose="020B0503030403020204" pitchFamily="34" charset="0"/>
                <a:ea typeface="Source Sans Pro" panose="020B0503030403020204" pitchFamily="34" charset="0"/>
                <a:cs typeface="Source Sans Pro"/>
                <a:sym typeface="Source Sans Pro"/>
              </a:rPr>
              <a:t>BEC base (IHS or BEC)</a:t>
            </a:r>
          </a:p>
        </p:txBody>
      </p:sp>
      <p:sp>
        <p:nvSpPr>
          <p:cNvPr id="2" name="Google Shape;53;p13">
            <a:extLst>
              <a:ext uri="{FF2B5EF4-FFF2-40B4-BE49-F238E27FC236}">
                <a16:creationId xmlns:a16="http://schemas.microsoft.com/office/drawing/2014/main" id="{C045A7A2-6BDF-4487-88CE-8D89D094815B}"/>
              </a:ext>
            </a:extLst>
          </p:cNvPr>
          <p:cNvSpPr txBox="1">
            <a:spLocks noGrp="1"/>
          </p:cNvSpPr>
          <p:nvPr>
            <p:ph type="title"/>
          </p:nvPr>
        </p:nvSpPr>
        <p:spPr>
          <a:xfrm>
            <a:off x="377428" y="273844"/>
            <a:ext cx="7886700" cy="600525"/>
          </a:xfrm>
          <a:prstGeom prst="rect">
            <a:avLst/>
          </a:prstGeom>
          <a:noFill/>
          <a:ln>
            <a:noFill/>
          </a:ln>
        </p:spPr>
        <p:txBody>
          <a:bodyPr spcFirstLastPara="1" wrap="square" lIns="34284" tIns="17138" rIns="34284" bIns="17138" anchor="ctr" anchorCtr="0">
            <a:noAutofit/>
          </a:bodyPr>
          <a:lstStyle/>
          <a:p>
            <a:r>
              <a:rPr lang="en-US" sz="3750" dirty="0">
                <a:solidFill>
                  <a:srgbClr val="5F6062"/>
                </a:solidFill>
              </a:rPr>
              <a:t>Thermal Design for Two-Phase</a:t>
            </a:r>
            <a:endParaRPr sz="3750" dirty="0">
              <a:solidFill>
                <a:srgbClr val="5F6062"/>
              </a:solidFill>
            </a:endParaRPr>
          </a:p>
        </p:txBody>
      </p:sp>
      <p:grpSp>
        <p:nvGrpSpPr>
          <p:cNvPr id="7" name="Group 6">
            <a:extLst>
              <a:ext uri="{FF2B5EF4-FFF2-40B4-BE49-F238E27FC236}">
                <a16:creationId xmlns:a16="http://schemas.microsoft.com/office/drawing/2014/main" id="{82E6201F-4283-40E7-85DC-808901673C98}"/>
              </a:ext>
            </a:extLst>
          </p:cNvPr>
          <p:cNvGrpSpPr/>
          <p:nvPr/>
        </p:nvGrpSpPr>
        <p:grpSpPr>
          <a:xfrm flipH="1">
            <a:off x="8004320" y="118884"/>
            <a:ext cx="924516" cy="1358733"/>
            <a:chOff x="4318093" y="682966"/>
            <a:chExt cx="3455799" cy="5078882"/>
          </a:xfrm>
        </p:grpSpPr>
        <p:pic>
          <p:nvPicPr>
            <p:cNvPr id="9" name="Picture 8">
              <a:extLst>
                <a:ext uri="{FF2B5EF4-FFF2-40B4-BE49-F238E27FC236}">
                  <a16:creationId xmlns:a16="http://schemas.microsoft.com/office/drawing/2014/main" id="{225F2AC8-A7FC-48BB-AED0-4047D961C15C}"/>
                </a:ext>
              </a:extLst>
            </p:cNvPr>
            <p:cNvPicPr>
              <a:picLocks noChangeAspect="1"/>
            </p:cNvPicPr>
            <p:nvPr/>
          </p:nvPicPr>
          <p:blipFill>
            <a:blip r:embed="rId3"/>
            <a:stretch>
              <a:fillRect/>
            </a:stretch>
          </p:blipFill>
          <p:spPr>
            <a:xfrm flipH="1">
              <a:off x="4544147" y="682966"/>
              <a:ext cx="3229745" cy="3229745"/>
            </a:xfrm>
            <a:prstGeom prst="rect">
              <a:avLst/>
            </a:prstGeom>
          </p:spPr>
        </p:pic>
        <p:sp>
          <p:nvSpPr>
            <p:cNvPr id="11" name="Google Shape;139;p21">
              <a:extLst>
                <a:ext uri="{FF2B5EF4-FFF2-40B4-BE49-F238E27FC236}">
                  <a16:creationId xmlns:a16="http://schemas.microsoft.com/office/drawing/2014/main" id="{8A6C28CA-D09E-4FCD-9799-917FC2135BC4}"/>
                </a:ext>
              </a:extLst>
            </p:cNvPr>
            <p:cNvSpPr/>
            <p:nvPr/>
          </p:nvSpPr>
          <p:spPr>
            <a:xfrm>
              <a:off x="4318093" y="3979120"/>
              <a:ext cx="3389769" cy="1782728"/>
            </a:xfrm>
            <a:prstGeom prst="roundRect">
              <a:avLst>
                <a:gd name="adj" fmla="val 6122"/>
              </a:avLst>
            </a:prstGeom>
            <a:solidFill>
              <a:srgbClr val="8DC73E"/>
            </a:solidFill>
            <a:ln>
              <a:noFill/>
            </a:ln>
          </p:spPr>
          <p:txBody>
            <a:bodyPr spcFirstLastPara="1" wrap="square" lIns="91400" tIns="45725" rIns="91400" bIns="45725" anchor="ctr" anchorCtr="0">
              <a:noAutofit/>
            </a:bodyPr>
            <a:lstStyle/>
            <a:p>
              <a:pPr marL="0" marR="0" lvl="0" indent="0" algn="ctr" rtl="0">
                <a:lnSpc>
                  <a:spcPct val="100000"/>
                </a:lnSpc>
                <a:spcBef>
                  <a:spcPts val="0"/>
                </a:spcBef>
                <a:spcAft>
                  <a:spcPts val="0"/>
                </a:spcAft>
                <a:buClr>
                  <a:schemeClr val="dk1"/>
                </a:buClr>
                <a:buSzPts val="2300"/>
                <a:buFont typeface="Source Sans Pro"/>
                <a:buNone/>
              </a:pPr>
              <a:r>
                <a:rPr lang="en-US" sz="1100" b="0" i="0" u="none" strike="noStrike" cap="none" dirty="0">
                  <a:solidFill>
                    <a:schemeClr val="dk1"/>
                  </a:solidFill>
                  <a:latin typeface="Source Sans Pro"/>
                  <a:ea typeface="Source Sans Pro"/>
                  <a:cs typeface="Source Sans Pro"/>
                  <a:sym typeface="Source Sans Pro"/>
                </a:rPr>
                <a:t>ADVANCED COOLING SOLUTIONS</a:t>
              </a:r>
              <a:endParaRPr sz="1100" b="0" i="0" u="none" strike="noStrike" cap="none" dirty="0">
                <a:solidFill>
                  <a:srgbClr val="5F6061"/>
                </a:solidFill>
                <a:latin typeface="Source Sans Pro"/>
                <a:ea typeface="Source Sans Pro"/>
                <a:cs typeface="Source Sans Pro"/>
                <a:sym typeface="Source Sans Pro"/>
              </a:endParaRPr>
            </a:p>
          </p:txBody>
        </p:sp>
      </p:grpSp>
      <p:grpSp>
        <p:nvGrpSpPr>
          <p:cNvPr id="8" name="Group 7">
            <a:extLst>
              <a:ext uri="{FF2B5EF4-FFF2-40B4-BE49-F238E27FC236}">
                <a16:creationId xmlns:a16="http://schemas.microsoft.com/office/drawing/2014/main" id="{7CDBABC8-0999-4D4B-ABA8-6BE785721916}"/>
              </a:ext>
            </a:extLst>
          </p:cNvPr>
          <p:cNvGrpSpPr/>
          <p:nvPr/>
        </p:nvGrpSpPr>
        <p:grpSpPr>
          <a:xfrm>
            <a:off x="4115056" y="1837908"/>
            <a:ext cx="4292395" cy="2304901"/>
            <a:chOff x="4320778" y="1799233"/>
            <a:chExt cx="4292395" cy="1734014"/>
          </a:xfrm>
        </p:grpSpPr>
        <p:pic>
          <p:nvPicPr>
            <p:cNvPr id="5" name="Picture 4">
              <a:extLst>
                <a:ext uri="{FF2B5EF4-FFF2-40B4-BE49-F238E27FC236}">
                  <a16:creationId xmlns:a16="http://schemas.microsoft.com/office/drawing/2014/main" id="{C3E35531-52C1-4D7C-AFB0-AF85773F8498}"/>
                </a:ext>
              </a:extLst>
            </p:cNvPr>
            <p:cNvPicPr>
              <a:picLocks noChangeAspect="1"/>
            </p:cNvPicPr>
            <p:nvPr/>
          </p:nvPicPr>
          <p:blipFill>
            <a:blip r:embed="rId4"/>
            <a:stretch>
              <a:fillRect/>
            </a:stretch>
          </p:blipFill>
          <p:spPr>
            <a:xfrm>
              <a:off x="4320778" y="1799233"/>
              <a:ext cx="4292395" cy="1734014"/>
            </a:xfrm>
            <a:prstGeom prst="rect">
              <a:avLst/>
            </a:prstGeom>
          </p:spPr>
        </p:pic>
        <p:sp>
          <p:nvSpPr>
            <p:cNvPr id="6" name="Rectangle 5">
              <a:extLst>
                <a:ext uri="{FF2B5EF4-FFF2-40B4-BE49-F238E27FC236}">
                  <a16:creationId xmlns:a16="http://schemas.microsoft.com/office/drawing/2014/main" id="{36EFDC8F-7445-4AB9-B1B5-3D61F9D63151}"/>
                </a:ext>
              </a:extLst>
            </p:cNvPr>
            <p:cNvSpPr/>
            <p:nvPr/>
          </p:nvSpPr>
          <p:spPr>
            <a:xfrm>
              <a:off x="4320778" y="3170903"/>
              <a:ext cx="590435" cy="1843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Rectangle 2">
            <a:extLst>
              <a:ext uri="{FF2B5EF4-FFF2-40B4-BE49-F238E27FC236}">
                <a16:creationId xmlns:a16="http://schemas.microsoft.com/office/drawing/2014/main" id="{1333CF7E-6A6B-4347-8B0C-7B313BEF34ED}"/>
              </a:ext>
            </a:extLst>
          </p:cNvPr>
          <p:cNvSpPr/>
          <p:nvPr/>
        </p:nvSpPr>
        <p:spPr>
          <a:xfrm>
            <a:off x="377427" y="3473303"/>
            <a:ext cx="5252095" cy="1015663"/>
          </a:xfrm>
          <a:prstGeom prst="rect">
            <a:avLst/>
          </a:prstGeom>
        </p:spPr>
        <p:txBody>
          <a:bodyPr wrap="square">
            <a:spAutoFit/>
          </a:bodyPr>
          <a:lstStyle/>
          <a:p>
            <a:pPr>
              <a:buClr>
                <a:srgbClr val="5F6061"/>
              </a:buClr>
              <a:buSzPct val="100000"/>
            </a:pPr>
            <a:r>
              <a:rPr lang="en-US" sz="2000" dirty="0">
                <a:solidFill>
                  <a:srgbClr val="5F6061"/>
                </a:solidFill>
                <a:latin typeface="Source Sans Pro" panose="020B0503030403020204" pitchFamily="34" charset="0"/>
                <a:ea typeface="Source Sans Pro" panose="020B0503030403020204" pitchFamily="34" charset="0"/>
                <a:cs typeface="Source Sans Pro"/>
                <a:sym typeface="Source Sans Pro"/>
              </a:rPr>
              <a:t>Component Placement in Tank:</a:t>
            </a:r>
          </a:p>
          <a:p>
            <a:pPr marL="342900" indent="-342900">
              <a:buClr>
                <a:srgbClr val="5F6061"/>
              </a:buClr>
              <a:buSzPct val="100000"/>
              <a:buFont typeface="Arial" panose="020B0604020202020204" pitchFamily="34" charset="0"/>
              <a:buChar char="•"/>
            </a:pPr>
            <a:r>
              <a:rPr lang="en-US" sz="2000" dirty="0">
                <a:solidFill>
                  <a:srgbClr val="5F6061"/>
                </a:solidFill>
                <a:latin typeface="Source Sans Pro" panose="020B0503030403020204" pitchFamily="34" charset="0"/>
                <a:ea typeface="Source Sans Pro" panose="020B0503030403020204" pitchFamily="34" charset="0"/>
                <a:cs typeface="Source Sans Pro"/>
                <a:sym typeface="Source Sans Pro"/>
              </a:rPr>
              <a:t>Constant temperature in bath </a:t>
            </a:r>
          </a:p>
          <a:p>
            <a:pPr marL="342900" indent="-342900">
              <a:buClr>
                <a:srgbClr val="5F6061"/>
              </a:buClr>
              <a:buSzPct val="100000"/>
              <a:buFont typeface="Arial" panose="020B0604020202020204" pitchFamily="34" charset="0"/>
              <a:buChar char="•"/>
            </a:pPr>
            <a:r>
              <a:rPr lang="en-US" sz="2000" dirty="0">
                <a:solidFill>
                  <a:srgbClr val="5F6061"/>
                </a:solidFill>
                <a:latin typeface="Source Sans Pro" panose="020B0503030403020204" pitchFamily="34" charset="0"/>
                <a:ea typeface="Source Sans Pro" panose="020B0503030403020204" pitchFamily="34" charset="0"/>
                <a:cs typeface="Source Sans Pro"/>
                <a:sym typeface="Source Sans Pro"/>
              </a:rPr>
              <a:t>No thermal shadowing </a:t>
            </a:r>
          </a:p>
        </p:txBody>
      </p:sp>
    </p:spTree>
    <p:extLst>
      <p:ext uri="{BB962C8B-B14F-4D97-AF65-F5344CB8AC3E}">
        <p14:creationId xmlns:p14="http://schemas.microsoft.com/office/powerpoint/2010/main" val="35203718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53;p13">
            <a:extLst>
              <a:ext uri="{FF2B5EF4-FFF2-40B4-BE49-F238E27FC236}">
                <a16:creationId xmlns:a16="http://schemas.microsoft.com/office/drawing/2014/main" id="{C045A7A2-6BDF-4487-88CE-8D89D094815B}"/>
              </a:ext>
            </a:extLst>
          </p:cNvPr>
          <p:cNvSpPr txBox="1">
            <a:spLocks noGrp="1"/>
          </p:cNvSpPr>
          <p:nvPr>
            <p:ph type="title"/>
          </p:nvPr>
        </p:nvSpPr>
        <p:spPr>
          <a:xfrm>
            <a:off x="377428" y="273844"/>
            <a:ext cx="7886700" cy="600525"/>
          </a:xfrm>
          <a:prstGeom prst="rect">
            <a:avLst/>
          </a:prstGeom>
          <a:noFill/>
          <a:ln>
            <a:noFill/>
          </a:ln>
        </p:spPr>
        <p:txBody>
          <a:bodyPr spcFirstLastPara="1" wrap="square" lIns="34284" tIns="17138" rIns="34284" bIns="17138" anchor="ctr" anchorCtr="0">
            <a:noAutofit/>
          </a:bodyPr>
          <a:lstStyle/>
          <a:p>
            <a:r>
              <a:rPr lang="en-US" sz="3750" dirty="0">
                <a:solidFill>
                  <a:srgbClr val="5F6062"/>
                </a:solidFill>
              </a:rPr>
              <a:t>Mechanical Design Guidelines</a:t>
            </a:r>
            <a:endParaRPr sz="3750" dirty="0">
              <a:solidFill>
                <a:srgbClr val="5F6062"/>
              </a:solidFill>
            </a:endParaRPr>
          </a:p>
        </p:txBody>
      </p:sp>
      <p:grpSp>
        <p:nvGrpSpPr>
          <p:cNvPr id="7" name="Group 8">
            <a:extLst>
              <a:ext uri="{FF2B5EF4-FFF2-40B4-BE49-F238E27FC236}">
                <a16:creationId xmlns:a16="http://schemas.microsoft.com/office/drawing/2014/main" id="{AFBFCAB3-A31E-4E94-832D-3B2356ADD03D}"/>
              </a:ext>
            </a:extLst>
          </p:cNvPr>
          <p:cNvGrpSpPr/>
          <p:nvPr/>
        </p:nvGrpSpPr>
        <p:grpSpPr>
          <a:xfrm flipH="1">
            <a:off x="7814584" y="0"/>
            <a:ext cx="1223090" cy="1573619"/>
            <a:chOff x="4318093" y="682966"/>
            <a:chExt cx="3455799" cy="5078882"/>
          </a:xfrm>
        </p:grpSpPr>
        <p:pic>
          <p:nvPicPr>
            <p:cNvPr id="9" name="Picture 9">
              <a:extLst>
                <a:ext uri="{FF2B5EF4-FFF2-40B4-BE49-F238E27FC236}">
                  <a16:creationId xmlns:a16="http://schemas.microsoft.com/office/drawing/2014/main" id="{7CB91DF1-F032-4EAF-B3CD-67292A3DA27E}"/>
                </a:ext>
              </a:extLst>
            </p:cNvPr>
            <p:cNvPicPr>
              <a:picLocks noChangeAspect="1"/>
            </p:cNvPicPr>
            <p:nvPr/>
          </p:nvPicPr>
          <p:blipFill>
            <a:blip r:embed="rId3"/>
            <a:stretch>
              <a:fillRect/>
            </a:stretch>
          </p:blipFill>
          <p:spPr>
            <a:xfrm flipH="1">
              <a:off x="4544147" y="682966"/>
              <a:ext cx="3229745" cy="3229745"/>
            </a:xfrm>
            <a:prstGeom prst="rect">
              <a:avLst/>
            </a:prstGeom>
          </p:spPr>
        </p:pic>
        <p:sp>
          <p:nvSpPr>
            <p:cNvPr id="11" name="Google Shape;139;p21">
              <a:extLst>
                <a:ext uri="{FF2B5EF4-FFF2-40B4-BE49-F238E27FC236}">
                  <a16:creationId xmlns:a16="http://schemas.microsoft.com/office/drawing/2014/main" id="{1B370FDB-1240-4293-B249-84324E7342C7}"/>
                </a:ext>
              </a:extLst>
            </p:cNvPr>
            <p:cNvSpPr/>
            <p:nvPr/>
          </p:nvSpPr>
          <p:spPr>
            <a:xfrm>
              <a:off x="4318093" y="3979120"/>
              <a:ext cx="3389769" cy="1782728"/>
            </a:xfrm>
            <a:prstGeom prst="roundRect">
              <a:avLst>
                <a:gd name="adj" fmla="val 6122"/>
              </a:avLst>
            </a:prstGeom>
            <a:solidFill>
              <a:srgbClr val="8DC73E"/>
            </a:solidFill>
            <a:ln>
              <a:noFill/>
            </a:ln>
          </p:spPr>
          <p:txBody>
            <a:bodyPr spcFirstLastPara="1" wrap="square" lIns="91400" tIns="45725" rIns="91400" bIns="45725" anchor="ctr" anchorCtr="0">
              <a:noAutofit/>
            </a:bodyPr>
            <a:lstStyle/>
            <a:p>
              <a:pPr marL="0" marR="0" lvl="0" indent="0" algn="ctr" rtl="0">
                <a:lnSpc>
                  <a:spcPct val="100000"/>
                </a:lnSpc>
                <a:spcBef>
                  <a:spcPts val="0"/>
                </a:spcBef>
                <a:spcAft>
                  <a:spcPts val="0"/>
                </a:spcAft>
                <a:buClr>
                  <a:schemeClr val="dk1"/>
                </a:buClr>
                <a:buSzPts val="2300"/>
                <a:buFont typeface="Source Sans Pro"/>
                <a:buNone/>
              </a:pPr>
              <a:r>
                <a:rPr lang="en-US" sz="1350" b="0" i="0" u="none" strike="noStrike" cap="none" dirty="0">
                  <a:solidFill>
                    <a:schemeClr val="dk1"/>
                  </a:solidFill>
                  <a:latin typeface="Source Sans Pro"/>
                  <a:ea typeface="Source Sans Pro"/>
                  <a:cs typeface="Source Sans Pro"/>
                  <a:sym typeface="Source Sans Pro"/>
                </a:rPr>
                <a:t>ADVANCED COOLING SOLUTIONS</a:t>
              </a:r>
              <a:endParaRPr sz="1350" b="0" i="0" u="none" strike="noStrike" cap="none" dirty="0">
                <a:solidFill>
                  <a:srgbClr val="5F6061"/>
                </a:solidFill>
                <a:latin typeface="Source Sans Pro"/>
                <a:ea typeface="Source Sans Pro"/>
                <a:cs typeface="Source Sans Pro"/>
                <a:sym typeface="Source Sans Pro"/>
              </a:endParaRPr>
            </a:p>
          </p:txBody>
        </p:sp>
      </p:grpSp>
      <p:sp>
        <p:nvSpPr>
          <p:cNvPr id="10" name="Google Shape;67;p14">
            <a:extLst>
              <a:ext uri="{FF2B5EF4-FFF2-40B4-BE49-F238E27FC236}">
                <a16:creationId xmlns:a16="http://schemas.microsoft.com/office/drawing/2014/main" id="{21BF1D50-EDC2-6146-B3AF-77DDA6BDB153}"/>
              </a:ext>
            </a:extLst>
          </p:cNvPr>
          <p:cNvSpPr txBox="1"/>
          <p:nvPr/>
        </p:nvSpPr>
        <p:spPr>
          <a:xfrm>
            <a:off x="406029" y="874369"/>
            <a:ext cx="7227223" cy="1000690"/>
          </a:xfrm>
          <a:prstGeom prst="rect">
            <a:avLst/>
          </a:prstGeom>
          <a:noFill/>
          <a:ln>
            <a:noFill/>
          </a:ln>
        </p:spPr>
        <p:txBody>
          <a:bodyPr spcFirstLastPara="1" wrap="square" lIns="34284" tIns="34284" rIns="34284" bIns="34284" anchor="t" anchorCtr="0">
            <a:noAutofit/>
          </a:bodyPr>
          <a:lstStyle/>
          <a:p>
            <a:pPr>
              <a:buClr>
                <a:srgbClr val="5F6061"/>
              </a:buClr>
              <a:buSzPct val="100000"/>
            </a:pPr>
            <a:r>
              <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rPr>
              <a:t>Key considerations for the chassis design:</a:t>
            </a:r>
          </a:p>
          <a:p>
            <a:pPr marL="342900" indent="-342900">
              <a:buClr>
                <a:srgbClr val="5F6061"/>
              </a:buClr>
              <a:buSzPct val="100000"/>
              <a:buFont typeface="Arial" panose="020B0604020202020204" pitchFamily="34" charset="0"/>
              <a:buChar char="•"/>
            </a:pPr>
            <a:r>
              <a:rPr lang="en-US" sz="2000" dirty="0">
                <a:solidFill>
                  <a:srgbClr val="5F6061"/>
                </a:solidFill>
                <a:latin typeface="Source Sans Pro" panose="020B0503030403020204" pitchFamily="34" charset="0"/>
                <a:ea typeface="Source Sans Pro" panose="020B0503030403020204" pitchFamily="34" charset="0"/>
                <a:cs typeface="Source Sans Pro"/>
                <a:sym typeface="Source Sans Pro"/>
              </a:rPr>
              <a:t>Chassis dimensions: primarily depends on the size of the tank and the type of immersion;</a:t>
            </a:r>
          </a:p>
          <a:p>
            <a:pPr marL="342900" lvl="8" indent="-342900">
              <a:buClr>
                <a:srgbClr val="5F6061"/>
              </a:buClr>
              <a:buSzPct val="100000"/>
              <a:buFont typeface="Arial" panose="020B0604020202020204" pitchFamily="34" charset="0"/>
              <a:buChar char="•"/>
            </a:pPr>
            <a:endParaRPr lang="en-US" sz="2000" dirty="0">
              <a:solidFill>
                <a:srgbClr val="5F6061"/>
              </a:solidFill>
              <a:latin typeface="Source Sans Pro" panose="020B0503030403020204" pitchFamily="34" charset="0"/>
              <a:ea typeface="Source Sans Pro" panose="020B0503030403020204" pitchFamily="34" charset="0"/>
              <a:cs typeface="Source Sans Pro"/>
              <a:sym typeface="Source Sans Pro"/>
            </a:endParaRPr>
          </a:p>
        </p:txBody>
      </p:sp>
      <p:sp>
        <p:nvSpPr>
          <p:cNvPr id="3" name="Rectangle 2">
            <a:extLst>
              <a:ext uri="{FF2B5EF4-FFF2-40B4-BE49-F238E27FC236}">
                <a16:creationId xmlns:a16="http://schemas.microsoft.com/office/drawing/2014/main" id="{A79DDBB6-EEA1-E347-B0FA-4C9DA5650C5E}"/>
              </a:ext>
            </a:extLst>
          </p:cNvPr>
          <p:cNvSpPr/>
          <p:nvPr/>
        </p:nvSpPr>
        <p:spPr>
          <a:xfrm>
            <a:off x="1220526" y="1875059"/>
            <a:ext cx="6908430" cy="707886"/>
          </a:xfrm>
          <a:prstGeom prst="rect">
            <a:avLst/>
          </a:prstGeom>
        </p:spPr>
        <p:txBody>
          <a:bodyPr wrap="square">
            <a:spAutoFit/>
          </a:bodyPr>
          <a:lstStyle/>
          <a:p>
            <a:r>
              <a:rPr lang="en-US" sz="2000" dirty="0">
                <a:solidFill>
                  <a:srgbClr val="5F6061"/>
                </a:solidFill>
                <a:latin typeface="Source Sans Pro" panose="020B0503030403020204" pitchFamily="34" charset="0"/>
                <a:ea typeface="Source Sans Pro" panose="020B0503030403020204" pitchFamily="34" charset="0"/>
                <a:sym typeface="Wingdings" panose="05000000000000000000" pitchFamily="2" charset="2"/>
              </a:rPr>
              <a:t>size and ergonomics  allow fluid circulation and easy extraction</a:t>
            </a:r>
            <a:endParaRPr lang="en-US" sz="2000" dirty="0"/>
          </a:p>
        </p:txBody>
      </p:sp>
      <p:sp>
        <p:nvSpPr>
          <p:cNvPr id="12" name="Google Shape;67;p14">
            <a:extLst>
              <a:ext uri="{FF2B5EF4-FFF2-40B4-BE49-F238E27FC236}">
                <a16:creationId xmlns:a16="http://schemas.microsoft.com/office/drawing/2014/main" id="{A2DF21DA-88D2-4A42-AE87-8F15AA39E967}"/>
              </a:ext>
            </a:extLst>
          </p:cNvPr>
          <p:cNvSpPr txBox="1"/>
          <p:nvPr/>
        </p:nvSpPr>
        <p:spPr>
          <a:xfrm>
            <a:off x="406028" y="2594165"/>
            <a:ext cx="8551639" cy="1818809"/>
          </a:xfrm>
          <a:prstGeom prst="rect">
            <a:avLst/>
          </a:prstGeom>
          <a:noFill/>
          <a:ln>
            <a:noFill/>
          </a:ln>
        </p:spPr>
        <p:txBody>
          <a:bodyPr spcFirstLastPara="1" wrap="square" lIns="34284" tIns="34284" rIns="34284" bIns="34284" anchor="t" anchorCtr="0">
            <a:noAutofit/>
          </a:bodyPr>
          <a:lstStyle/>
          <a:p>
            <a:pPr marL="457200">
              <a:buClr>
                <a:srgbClr val="5F6061"/>
              </a:buClr>
              <a:buSzPct val="100000"/>
            </a:pPr>
            <a:r>
              <a:rPr lang="en-US" sz="2000" dirty="0">
                <a:solidFill>
                  <a:srgbClr val="5F6061"/>
                </a:solidFill>
                <a:latin typeface="Source Sans Pro" panose="020B0503030403020204" pitchFamily="34" charset="0"/>
                <a:ea typeface="Source Sans Pro" panose="020B0503030403020204" pitchFamily="34" charset="0"/>
                <a:cs typeface="Source Sans Pro"/>
                <a:sym typeface="Source Sans Pro"/>
              </a:rPr>
              <a:t>Total mass:    </a:t>
            </a:r>
            <a:r>
              <a:rPr lang="en-US" sz="2000" dirty="0">
                <a:solidFill>
                  <a:srgbClr val="5F6061"/>
                </a:solidFill>
                <a:latin typeface="Source Sans Pro" panose="020B0503030403020204" pitchFamily="34" charset="0"/>
                <a:ea typeface="Source Sans Pro" panose="020B0503030403020204" pitchFamily="34" charset="0"/>
                <a:sym typeface="Wingdings" panose="05000000000000000000" pitchFamily="2" charset="2"/>
              </a:rPr>
              <a:t> </a:t>
            </a:r>
            <a:r>
              <a:rPr lang="en-US" sz="2000" dirty="0">
                <a:solidFill>
                  <a:srgbClr val="5F6061"/>
                </a:solidFill>
                <a:latin typeface="Source Sans Pro" panose="020B0503030403020204" pitchFamily="34" charset="0"/>
                <a:ea typeface="Source Sans Pro" panose="020B0503030403020204" pitchFamily="34" charset="0"/>
              </a:rPr>
              <a:t>34 Kg (75 lbs.) max </a:t>
            </a:r>
          </a:p>
          <a:p>
            <a:pPr marL="457200" lvl="4">
              <a:buClr>
                <a:srgbClr val="5F6061"/>
              </a:buClr>
              <a:buSzPct val="100000"/>
            </a:pPr>
            <a:r>
              <a:rPr lang="en-US" sz="2000" dirty="0">
                <a:solidFill>
                  <a:srgbClr val="5F6061"/>
                </a:solidFill>
                <a:latin typeface="Source Sans Pro" panose="020B0503030403020204" pitchFamily="34" charset="0"/>
                <a:ea typeface="Source Sans Pro" panose="020B0503030403020204" pitchFamily="34" charset="0"/>
                <a:sym typeface="Wingdings" panose="05000000000000000000" pitchFamily="2" charset="2"/>
              </a:rPr>
              <a:t>		  From </a:t>
            </a:r>
            <a:r>
              <a:rPr lang="en-US" sz="2000" dirty="0">
                <a:solidFill>
                  <a:srgbClr val="5F6061"/>
                </a:solidFill>
                <a:latin typeface="Source Sans Pro" panose="020B0503030403020204" pitchFamily="34" charset="0"/>
                <a:ea typeface="Source Sans Pro" panose="020B0503030403020204" pitchFamily="34" charset="0"/>
              </a:rPr>
              <a:t>18 Kg (40 lbs.), 2 people advised</a:t>
            </a:r>
          </a:p>
          <a:p>
            <a:pPr marL="457200" lvl="4">
              <a:buClr>
                <a:srgbClr val="5F6061"/>
              </a:buClr>
              <a:buSzPct val="100000"/>
            </a:pPr>
            <a:endParaRPr lang="en-US" sz="2000" dirty="0">
              <a:solidFill>
                <a:srgbClr val="5F6061"/>
              </a:solidFill>
              <a:latin typeface="Source Sans Pro" panose="020B0503030403020204" pitchFamily="34" charset="0"/>
              <a:ea typeface="Source Sans Pro" panose="020B0503030403020204" pitchFamily="34" charset="0"/>
            </a:endParaRPr>
          </a:p>
          <a:p>
            <a:pPr marL="342900" indent="-342900">
              <a:buClr>
                <a:srgbClr val="5F6061"/>
              </a:buClr>
              <a:buSzPct val="100000"/>
              <a:buFont typeface="Arial" panose="020B0604020202020204" pitchFamily="34" charset="0"/>
              <a:buChar char="•"/>
            </a:pPr>
            <a:r>
              <a:rPr lang="en-US" sz="2000" dirty="0">
                <a:solidFill>
                  <a:srgbClr val="5F6061"/>
                </a:solidFill>
                <a:latin typeface="Source Sans Pro" panose="020B0503030403020204" pitchFamily="34" charset="0"/>
                <a:ea typeface="Source Sans Pro" panose="020B0503030403020204" pitchFamily="34" charset="0"/>
                <a:cs typeface="Source Sans Pro"/>
                <a:sym typeface="Source Sans Pro"/>
              </a:rPr>
              <a:t> Handling: Provide handles or attachment points</a:t>
            </a:r>
          </a:p>
          <a:p>
            <a:pPr marL="342900" indent="-342900">
              <a:buClr>
                <a:srgbClr val="5F6061"/>
              </a:buClr>
              <a:buSzPct val="100000"/>
              <a:buFont typeface="Arial" panose="020B0604020202020204" pitchFamily="34" charset="0"/>
              <a:buChar char="•"/>
            </a:pPr>
            <a:endParaRPr lang="en-US" sz="1000" dirty="0">
              <a:solidFill>
                <a:srgbClr val="5F6061"/>
              </a:solidFill>
              <a:latin typeface="Source Sans Pro" panose="020B0503030403020204" pitchFamily="34" charset="0"/>
              <a:ea typeface="Source Sans Pro" panose="020B0503030403020204" pitchFamily="34" charset="0"/>
              <a:cs typeface="Source Sans Pro"/>
              <a:sym typeface="Source Sans Pro"/>
            </a:endParaRPr>
          </a:p>
          <a:p>
            <a:pPr marL="342900" indent="-342900">
              <a:buClr>
                <a:srgbClr val="5F6061"/>
              </a:buClr>
              <a:buSzPct val="100000"/>
              <a:buFont typeface="Arial" panose="020B0604020202020204" pitchFamily="34" charset="0"/>
              <a:buChar char="•"/>
            </a:pPr>
            <a:r>
              <a:rPr lang="en-US" sz="2000" dirty="0">
                <a:solidFill>
                  <a:srgbClr val="5F6061"/>
                </a:solidFill>
                <a:latin typeface="Source Sans Pro" panose="020B0503030403020204" pitchFamily="34" charset="0"/>
                <a:ea typeface="Source Sans Pro" panose="020B0503030403020204" pitchFamily="34" charset="0"/>
                <a:cs typeface="Source Sans Pro"/>
                <a:sym typeface="Source Sans Pro"/>
              </a:rPr>
              <a:t>Reinforce front of chassis</a:t>
            </a:r>
          </a:p>
        </p:txBody>
      </p:sp>
    </p:spTree>
    <p:extLst>
      <p:ext uri="{BB962C8B-B14F-4D97-AF65-F5344CB8AC3E}">
        <p14:creationId xmlns:p14="http://schemas.microsoft.com/office/powerpoint/2010/main" val="27495887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53;p13">
            <a:extLst>
              <a:ext uri="{FF2B5EF4-FFF2-40B4-BE49-F238E27FC236}">
                <a16:creationId xmlns:a16="http://schemas.microsoft.com/office/drawing/2014/main" id="{C045A7A2-6BDF-4487-88CE-8D89D094815B}"/>
              </a:ext>
            </a:extLst>
          </p:cNvPr>
          <p:cNvSpPr txBox="1">
            <a:spLocks noGrp="1"/>
          </p:cNvSpPr>
          <p:nvPr>
            <p:ph type="title"/>
          </p:nvPr>
        </p:nvSpPr>
        <p:spPr>
          <a:xfrm>
            <a:off x="377428" y="273844"/>
            <a:ext cx="7886700" cy="600525"/>
          </a:xfrm>
          <a:prstGeom prst="rect">
            <a:avLst/>
          </a:prstGeom>
          <a:noFill/>
          <a:ln>
            <a:noFill/>
          </a:ln>
        </p:spPr>
        <p:txBody>
          <a:bodyPr spcFirstLastPara="1" wrap="square" lIns="34284" tIns="17138" rIns="34284" bIns="17138" anchor="ctr" anchorCtr="0">
            <a:noAutofit/>
          </a:bodyPr>
          <a:lstStyle/>
          <a:p>
            <a:r>
              <a:rPr lang="en-US" sz="3750" dirty="0">
                <a:solidFill>
                  <a:srgbClr val="5F6062"/>
                </a:solidFill>
              </a:rPr>
              <a:t>Mechanical Design Guidelines</a:t>
            </a:r>
            <a:endParaRPr sz="3750" dirty="0">
              <a:solidFill>
                <a:srgbClr val="5F6062"/>
              </a:solidFill>
            </a:endParaRPr>
          </a:p>
        </p:txBody>
      </p:sp>
      <p:grpSp>
        <p:nvGrpSpPr>
          <p:cNvPr id="7" name="Group 8">
            <a:extLst>
              <a:ext uri="{FF2B5EF4-FFF2-40B4-BE49-F238E27FC236}">
                <a16:creationId xmlns:a16="http://schemas.microsoft.com/office/drawing/2014/main" id="{AFBFCAB3-A31E-4E94-832D-3B2356ADD03D}"/>
              </a:ext>
            </a:extLst>
          </p:cNvPr>
          <p:cNvGrpSpPr/>
          <p:nvPr/>
        </p:nvGrpSpPr>
        <p:grpSpPr>
          <a:xfrm flipH="1">
            <a:off x="7814584" y="0"/>
            <a:ext cx="1223090" cy="1573619"/>
            <a:chOff x="4318093" y="682966"/>
            <a:chExt cx="3455799" cy="5078882"/>
          </a:xfrm>
        </p:grpSpPr>
        <p:pic>
          <p:nvPicPr>
            <p:cNvPr id="9" name="Picture 9">
              <a:extLst>
                <a:ext uri="{FF2B5EF4-FFF2-40B4-BE49-F238E27FC236}">
                  <a16:creationId xmlns:a16="http://schemas.microsoft.com/office/drawing/2014/main" id="{7CB91DF1-F032-4EAF-B3CD-67292A3DA27E}"/>
                </a:ext>
              </a:extLst>
            </p:cNvPr>
            <p:cNvPicPr>
              <a:picLocks noChangeAspect="1"/>
            </p:cNvPicPr>
            <p:nvPr/>
          </p:nvPicPr>
          <p:blipFill>
            <a:blip r:embed="rId3"/>
            <a:stretch>
              <a:fillRect/>
            </a:stretch>
          </p:blipFill>
          <p:spPr>
            <a:xfrm flipH="1">
              <a:off x="4544147" y="682966"/>
              <a:ext cx="3229745" cy="3229745"/>
            </a:xfrm>
            <a:prstGeom prst="rect">
              <a:avLst/>
            </a:prstGeom>
          </p:spPr>
        </p:pic>
        <p:sp>
          <p:nvSpPr>
            <p:cNvPr id="11" name="Google Shape;139;p21">
              <a:extLst>
                <a:ext uri="{FF2B5EF4-FFF2-40B4-BE49-F238E27FC236}">
                  <a16:creationId xmlns:a16="http://schemas.microsoft.com/office/drawing/2014/main" id="{1B370FDB-1240-4293-B249-84324E7342C7}"/>
                </a:ext>
              </a:extLst>
            </p:cNvPr>
            <p:cNvSpPr/>
            <p:nvPr/>
          </p:nvSpPr>
          <p:spPr>
            <a:xfrm>
              <a:off x="4318093" y="3979120"/>
              <a:ext cx="3389769" cy="1782728"/>
            </a:xfrm>
            <a:prstGeom prst="roundRect">
              <a:avLst>
                <a:gd name="adj" fmla="val 6122"/>
              </a:avLst>
            </a:prstGeom>
            <a:solidFill>
              <a:srgbClr val="8DC73E"/>
            </a:solidFill>
            <a:ln>
              <a:noFill/>
            </a:ln>
          </p:spPr>
          <p:txBody>
            <a:bodyPr spcFirstLastPara="1" wrap="square" lIns="91400" tIns="45725" rIns="91400" bIns="45725" anchor="ctr" anchorCtr="0">
              <a:noAutofit/>
            </a:bodyPr>
            <a:lstStyle/>
            <a:p>
              <a:pPr marL="0" marR="0" lvl="0" indent="0" algn="ctr" rtl="0">
                <a:lnSpc>
                  <a:spcPct val="100000"/>
                </a:lnSpc>
                <a:spcBef>
                  <a:spcPts val="0"/>
                </a:spcBef>
                <a:spcAft>
                  <a:spcPts val="0"/>
                </a:spcAft>
                <a:buClr>
                  <a:schemeClr val="dk1"/>
                </a:buClr>
                <a:buSzPts val="2300"/>
                <a:buFont typeface="Source Sans Pro"/>
                <a:buNone/>
              </a:pPr>
              <a:r>
                <a:rPr lang="en-US" sz="1350" b="0" i="0" u="none" strike="noStrike" cap="none" dirty="0">
                  <a:solidFill>
                    <a:schemeClr val="dk1"/>
                  </a:solidFill>
                  <a:latin typeface="Source Sans Pro"/>
                  <a:ea typeface="Source Sans Pro"/>
                  <a:cs typeface="Source Sans Pro"/>
                  <a:sym typeface="Source Sans Pro"/>
                </a:rPr>
                <a:t>ADVANCED COOLING SOLUTIONS</a:t>
              </a:r>
              <a:endParaRPr sz="1350" b="0" i="0" u="none" strike="noStrike" cap="none" dirty="0">
                <a:solidFill>
                  <a:srgbClr val="5F6061"/>
                </a:solidFill>
                <a:latin typeface="Source Sans Pro"/>
                <a:ea typeface="Source Sans Pro"/>
                <a:cs typeface="Source Sans Pro"/>
                <a:sym typeface="Source Sans Pro"/>
              </a:endParaRPr>
            </a:p>
          </p:txBody>
        </p:sp>
      </p:grpSp>
      <p:sp>
        <p:nvSpPr>
          <p:cNvPr id="4" name="Rectangle 3">
            <a:extLst>
              <a:ext uri="{FF2B5EF4-FFF2-40B4-BE49-F238E27FC236}">
                <a16:creationId xmlns:a16="http://schemas.microsoft.com/office/drawing/2014/main" id="{07EB1FC6-D993-44A2-971A-7DF5C1E2F478}"/>
              </a:ext>
            </a:extLst>
          </p:cNvPr>
          <p:cNvSpPr/>
          <p:nvPr/>
        </p:nvSpPr>
        <p:spPr>
          <a:xfrm>
            <a:off x="377428" y="2960339"/>
            <a:ext cx="8766572" cy="1785104"/>
          </a:xfrm>
          <a:prstGeom prst="rect">
            <a:avLst/>
          </a:prstGeom>
        </p:spPr>
        <p:txBody>
          <a:bodyPr wrap="square">
            <a:spAutoFit/>
          </a:bodyPr>
          <a:lstStyle/>
          <a:p>
            <a:r>
              <a:rPr lang="en-US" sz="2000" dirty="0">
                <a:solidFill>
                  <a:srgbClr val="5F6061"/>
                </a:solidFill>
                <a:latin typeface="Source Sans Pro" panose="020B0503030403020204" pitchFamily="34" charset="0"/>
                <a:ea typeface="Source Sans Pro" panose="020B0503030403020204" pitchFamily="34" charset="0"/>
              </a:rPr>
              <a:t>Cable : Ensure that the cables have enough length and space to pull out the chassis</a:t>
            </a:r>
          </a:p>
          <a:p>
            <a:r>
              <a:rPr lang="en-US" sz="2000" dirty="0">
                <a:solidFill>
                  <a:srgbClr val="5F6061"/>
                </a:solidFill>
                <a:latin typeface="Source Sans Pro" panose="020B0503030403020204" pitchFamily="34" charset="0"/>
                <a:ea typeface="Source Sans Pro" panose="020B0503030403020204" pitchFamily="34" charset="0"/>
              </a:rPr>
              <a:t>            Upper side cables are highly recommended</a:t>
            </a:r>
          </a:p>
          <a:p>
            <a:endParaRPr lang="en-US" sz="1000" dirty="0">
              <a:solidFill>
                <a:srgbClr val="5F6061"/>
              </a:solidFill>
              <a:latin typeface="Source Sans Pro" panose="020B0503030403020204" pitchFamily="34" charset="0"/>
              <a:ea typeface="Source Sans Pro" panose="020B0503030403020204" pitchFamily="34" charset="0"/>
            </a:endParaRPr>
          </a:p>
          <a:p>
            <a:r>
              <a:rPr lang="en-US" sz="2000" dirty="0">
                <a:solidFill>
                  <a:srgbClr val="5F6061"/>
                </a:solidFill>
                <a:latin typeface="Source Sans Pro" panose="020B0503030403020204" pitchFamily="34" charset="0"/>
                <a:ea typeface="Source Sans Pro" panose="020B0503030403020204" pitchFamily="34" charset="0"/>
              </a:rPr>
              <a:t>Busbar : The blind-mate busbar clip must be floating </a:t>
            </a:r>
          </a:p>
          <a:p>
            <a:r>
              <a:rPr lang="en-US" sz="2000" dirty="0">
                <a:solidFill>
                  <a:srgbClr val="5F6061"/>
                </a:solidFill>
                <a:latin typeface="Source Sans Pro" panose="020B0503030403020204" pitchFamily="34" charset="0"/>
                <a:ea typeface="Source Sans Pro" panose="020B0503030403020204" pitchFamily="34" charset="0"/>
              </a:rPr>
              <a:t>              Guiding features to facilitate the alignment tolerance (chassis/busbar)</a:t>
            </a:r>
            <a:endParaRPr lang="fr-FR" sz="2000" dirty="0">
              <a:solidFill>
                <a:srgbClr val="5F6061"/>
              </a:solidFill>
              <a:latin typeface="Source Sans Pro" panose="020B0503030403020204" pitchFamily="34" charset="0"/>
              <a:ea typeface="Source Sans Pro" panose="020B0503030403020204" pitchFamily="34" charset="0"/>
            </a:endParaRPr>
          </a:p>
        </p:txBody>
      </p:sp>
      <p:sp>
        <p:nvSpPr>
          <p:cNvPr id="5" name="Rectangle 4">
            <a:extLst>
              <a:ext uri="{FF2B5EF4-FFF2-40B4-BE49-F238E27FC236}">
                <a16:creationId xmlns:a16="http://schemas.microsoft.com/office/drawing/2014/main" id="{06DC59A8-3DFF-45B8-B09A-2C523F99312A}"/>
              </a:ext>
            </a:extLst>
          </p:cNvPr>
          <p:cNvSpPr/>
          <p:nvPr/>
        </p:nvSpPr>
        <p:spPr>
          <a:xfrm>
            <a:off x="377428" y="868614"/>
            <a:ext cx="8660246" cy="1785104"/>
          </a:xfrm>
          <a:prstGeom prst="rect">
            <a:avLst/>
          </a:prstGeom>
        </p:spPr>
        <p:txBody>
          <a:bodyPr wrap="square">
            <a:spAutoFit/>
          </a:bodyPr>
          <a:lstStyle/>
          <a:p>
            <a:pPr>
              <a:buClr>
                <a:srgbClr val="5F6061"/>
              </a:buClr>
              <a:buSzPct val="100000"/>
            </a:pPr>
            <a:r>
              <a:rPr lang="en-US" sz="2000" dirty="0">
                <a:solidFill>
                  <a:srgbClr val="5F6061"/>
                </a:solidFill>
                <a:latin typeface="Source Sans Pro" panose="020B0503030403020204" pitchFamily="34" charset="0"/>
                <a:ea typeface="Source Sans Pro" panose="020B0503030403020204" pitchFamily="34" charset="0"/>
              </a:rPr>
              <a:t>Considering the vertical orientation of the chassis :</a:t>
            </a:r>
          </a:p>
          <a:p>
            <a:pPr>
              <a:buClr>
                <a:srgbClr val="5F6061"/>
              </a:buClr>
              <a:buSzPct val="100000"/>
            </a:pPr>
            <a:r>
              <a:rPr lang="en-US" sz="2000" dirty="0">
                <a:solidFill>
                  <a:srgbClr val="5F6061"/>
                </a:solidFill>
                <a:latin typeface="Source Sans Pro" panose="020B0503030403020204" pitchFamily="34" charset="0"/>
                <a:ea typeface="Source Sans Pro" panose="020B0503030403020204" pitchFamily="34" charset="0"/>
              </a:rPr>
              <a:t>Implementing fixation features for the IT gear installed </a:t>
            </a:r>
          </a:p>
          <a:p>
            <a:pPr>
              <a:buClr>
                <a:srgbClr val="5F6061"/>
              </a:buClr>
              <a:buSzPct val="100000"/>
            </a:pPr>
            <a:endParaRPr lang="en-US" sz="1000" dirty="0">
              <a:solidFill>
                <a:srgbClr val="5F6061"/>
              </a:solidFill>
              <a:latin typeface="Source Sans Pro" panose="020B0503030403020204" pitchFamily="34" charset="0"/>
              <a:ea typeface="Source Sans Pro" panose="020B0503030403020204" pitchFamily="34" charset="0"/>
            </a:endParaRPr>
          </a:p>
          <a:p>
            <a:pPr>
              <a:buClr>
                <a:srgbClr val="5F6061"/>
              </a:buClr>
              <a:buSzPct val="100000"/>
            </a:pPr>
            <a:r>
              <a:rPr lang="en-US" sz="2000" dirty="0">
                <a:solidFill>
                  <a:srgbClr val="5F6061"/>
                </a:solidFill>
                <a:latin typeface="Source Sans Pro" panose="020B0503030403020204" pitchFamily="34" charset="0"/>
                <a:ea typeface="Source Sans Pro" panose="020B0503030403020204" pitchFamily="34" charset="0"/>
              </a:rPr>
              <a:t>Concerning the orientation of the components :</a:t>
            </a:r>
          </a:p>
          <a:p>
            <a:pPr>
              <a:buClr>
                <a:srgbClr val="5F6061"/>
              </a:buClr>
              <a:buSzPct val="100000"/>
            </a:pPr>
            <a:r>
              <a:rPr lang="en-US" sz="2000" dirty="0">
                <a:solidFill>
                  <a:srgbClr val="5F6061"/>
                </a:solidFill>
                <a:latin typeface="Source Sans Pro" panose="020B0503030403020204" pitchFamily="34" charset="0"/>
                <a:ea typeface="Source Sans Pro" panose="020B0503030403020204" pitchFamily="34" charset="0"/>
              </a:rPr>
              <a:t>Do not block the thermal flow </a:t>
            </a:r>
            <a:r>
              <a:rPr lang="en-US" sz="2000" dirty="0">
                <a:solidFill>
                  <a:srgbClr val="5F6061"/>
                </a:solidFill>
                <a:latin typeface="Source Sans Pro" panose="020B0503030403020204" pitchFamily="34" charset="0"/>
                <a:ea typeface="Source Sans Pro" panose="020B0503030403020204" pitchFamily="34" charset="0"/>
                <a:sym typeface="Wingdings" panose="05000000000000000000" pitchFamily="2" charset="2"/>
              </a:rPr>
              <a:t> </a:t>
            </a:r>
            <a:r>
              <a:rPr lang="en-US" sz="2000" dirty="0">
                <a:solidFill>
                  <a:srgbClr val="5F6061"/>
                </a:solidFill>
                <a:latin typeface="Source Sans Pro" panose="020B0503030403020204" pitchFamily="34" charset="0"/>
                <a:ea typeface="Source Sans Pro" panose="020B0503030403020204" pitchFamily="34" charset="0"/>
              </a:rPr>
              <a:t>the heatsink fins parallel to the thermal liquid flow.</a:t>
            </a:r>
          </a:p>
        </p:txBody>
      </p:sp>
      <p:sp>
        <p:nvSpPr>
          <p:cNvPr id="8" name="Rectangle 7">
            <a:extLst>
              <a:ext uri="{FF2B5EF4-FFF2-40B4-BE49-F238E27FC236}">
                <a16:creationId xmlns:a16="http://schemas.microsoft.com/office/drawing/2014/main" id="{4AF38264-5833-469A-880E-36D63D9F6F48}"/>
              </a:ext>
            </a:extLst>
          </p:cNvPr>
          <p:cNvSpPr/>
          <p:nvPr/>
        </p:nvSpPr>
        <p:spPr>
          <a:xfrm>
            <a:off x="377428" y="2653718"/>
            <a:ext cx="4957897" cy="400110"/>
          </a:xfrm>
          <a:prstGeom prst="rect">
            <a:avLst/>
          </a:prstGeom>
        </p:spPr>
        <p:txBody>
          <a:bodyPr wrap="square">
            <a:spAutoFit/>
          </a:bodyPr>
          <a:lstStyle/>
          <a:p>
            <a:r>
              <a:rPr lang="fr-FR" sz="2000" dirty="0">
                <a:solidFill>
                  <a:srgbClr val="5F6061"/>
                </a:solidFill>
                <a:latin typeface="Source Sans Pro" panose="020B0503030403020204" pitchFamily="34" charset="0"/>
                <a:ea typeface="Source Sans Pro" panose="020B0503030403020204" pitchFamily="34" charset="0"/>
              </a:rPr>
              <a:t>Cable or busbar for power :</a:t>
            </a:r>
          </a:p>
        </p:txBody>
      </p:sp>
    </p:spTree>
    <p:extLst>
      <p:ext uri="{BB962C8B-B14F-4D97-AF65-F5344CB8AC3E}">
        <p14:creationId xmlns:p14="http://schemas.microsoft.com/office/powerpoint/2010/main" val="7541278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53;p13">
            <a:extLst>
              <a:ext uri="{FF2B5EF4-FFF2-40B4-BE49-F238E27FC236}">
                <a16:creationId xmlns:a16="http://schemas.microsoft.com/office/drawing/2014/main" id="{C045A7A2-6BDF-4487-88CE-8D89D094815B}"/>
              </a:ext>
            </a:extLst>
          </p:cNvPr>
          <p:cNvSpPr txBox="1">
            <a:spLocks noGrp="1"/>
          </p:cNvSpPr>
          <p:nvPr>
            <p:ph type="title"/>
          </p:nvPr>
        </p:nvSpPr>
        <p:spPr>
          <a:xfrm>
            <a:off x="377428" y="273844"/>
            <a:ext cx="7886700" cy="600525"/>
          </a:xfrm>
          <a:prstGeom prst="rect">
            <a:avLst/>
          </a:prstGeom>
          <a:noFill/>
          <a:ln>
            <a:noFill/>
          </a:ln>
        </p:spPr>
        <p:txBody>
          <a:bodyPr spcFirstLastPara="1" wrap="square" lIns="34284" tIns="17138" rIns="34284" bIns="17138" anchor="ctr" anchorCtr="0">
            <a:noAutofit/>
          </a:bodyPr>
          <a:lstStyle/>
          <a:p>
            <a:r>
              <a:rPr lang="en-US" sz="3750" dirty="0">
                <a:solidFill>
                  <a:srgbClr val="5F6062"/>
                </a:solidFill>
              </a:rPr>
              <a:t>Mechanical Design Guidelines</a:t>
            </a:r>
            <a:endParaRPr sz="3750" dirty="0">
              <a:solidFill>
                <a:srgbClr val="5F6062"/>
              </a:solidFill>
            </a:endParaRPr>
          </a:p>
        </p:txBody>
      </p:sp>
      <p:grpSp>
        <p:nvGrpSpPr>
          <p:cNvPr id="7" name="Group 8">
            <a:extLst>
              <a:ext uri="{FF2B5EF4-FFF2-40B4-BE49-F238E27FC236}">
                <a16:creationId xmlns:a16="http://schemas.microsoft.com/office/drawing/2014/main" id="{AFBFCAB3-A31E-4E94-832D-3B2356ADD03D}"/>
              </a:ext>
            </a:extLst>
          </p:cNvPr>
          <p:cNvGrpSpPr/>
          <p:nvPr/>
        </p:nvGrpSpPr>
        <p:grpSpPr>
          <a:xfrm flipH="1">
            <a:off x="7814584" y="0"/>
            <a:ext cx="1223090" cy="1573619"/>
            <a:chOff x="4318093" y="682966"/>
            <a:chExt cx="3455799" cy="5078882"/>
          </a:xfrm>
        </p:grpSpPr>
        <p:pic>
          <p:nvPicPr>
            <p:cNvPr id="9" name="Picture 9">
              <a:extLst>
                <a:ext uri="{FF2B5EF4-FFF2-40B4-BE49-F238E27FC236}">
                  <a16:creationId xmlns:a16="http://schemas.microsoft.com/office/drawing/2014/main" id="{7CB91DF1-F032-4EAF-B3CD-67292A3DA27E}"/>
                </a:ext>
              </a:extLst>
            </p:cNvPr>
            <p:cNvPicPr>
              <a:picLocks noChangeAspect="1"/>
            </p:cNvPicPr>
            <p:nvPr/>
          </p:nvPicPr>
          <p:blipFill>
            <a:blip r:embed="rId3"/>
            <a:stretch>
              <a:fillRect/>
            </a:stretch>
          </p:blipFill>
          <p:spPr>
            <a:xfrm flipH="1">
              <a:off x="4544147" y="682966"/>
              <a:ext cx="3229745" cy="3229745"/>
            </a:xfrm>
            <a:prstGeom prst="rect">
              <a:avLst/>
            </a:prstGeom>
          </p:spPr>
        </p:pic>
        <p:sp>
          <p:nvSpPr>
            <p:cNvPr id="11" name="Google Shape;139;p21">
              <a:extLst>
                <a:ext uri="{FF2B5EF4-FFF2-40B4-BE49-F238E27FC236}">
                  <a16:creationId xmlns:a16="http://schemas.microsoft.com/office/drawing/2014/main" id="{1B370FDB-1240-4293-B249-84324E7342C7}"/>
                </a:ext>
              </a:extLst>
            </p:cNvPr>
            <p:cNvSpPr/>
            <p:nvPr/>
          </p:nvSpPr>
          <p:spPr>
            <a:xfrm>
              <a:off x="4318093" y="3979120"/>
              <a:ext cx="3389769" cy="1782728"/>
            </a:xfrm>
            <a:prstGeom prst="roundRect">
              <a:avLst>
                <a:gd name="adj" fmla="val 6122"/>
              </a:avLst>
            </a:prstGeom>
            <a:solidFill>
              <a:srgbClr val="8DC73E"/>
            </a:solidFill>
            <a:ln>
              <a:noFill/>
            </a:ln>
          </p:spPr>
          <p:txBody>
            <a:bodyPr spcFirstLastPara="1" wrap="square" lIns="91400" tIns="45725" rIns="91400" bIns="45725" anchor="ctr" anchorCtr="0">
              <a:noAutofit/>
            </a:bodyPr>
            <a:lstStyle/>
            <a:p>
              <a:pPr marL="0" marR="0" lvl="0" indent="0" algn="ctr" rtl="0">
                <a:lnSpc>
                  <a:spcPct val="100000"/>
                </a:lnSpc>
                <a:spcBef>
                  <a:spcPts val="0"/>
                </a:spcBef>
                <a:spcAft>
                  <a:spcPts val="0"/>
                </a:spcAft>
                <a:buClr>
                  <a:schemeClr val="dk1"/>
                </a:buClr>
                <a:buSzPts val="2300"/>
                <a:buFont typeface="Source Sans Pro"/>
                <a:buNone/>
              </a:pPr>
              <a:r>
                <a:rPr lang="en-US" sz="1350" b="0" i="0" u="none" strike="noStrike" cap="none" dirty="0">
                  <a:solidFill>
                    <a:schemeClr val="dk1"/>
                  </a:solidFill>
                  <a:latin typeface="Source Sans Pro"/>
                  <a:ea typeface="Source Sans Pro"/>
                  <a:cs typeface="Source Sans Pro"/>
                  <a:sym typeface="Source Sans Pro"/>
                </a:rPr>
                <a:t>ADVANCED COOLING SOLUTIONS</a:t>
              </a:r>
              <a:endParaRPr sz="1350" b="0" i="0" u="none" strike="noStrike" cap="none" dirty="0">
                <a:solidFill>
                  <a:srgbClr val="5F6061"/>
                </a:solidFill>
                <a:latin typeface="Source Sans Pro"/>
                <a:ea typeface="Source Sans Pro"/>
                <a:cs typeface="Source Sans Pro"/>
                <a:sym typeface="Source Sans Pro"/>
              </a:endParaRPr>
            </a:p>
          </p:txBody>
        </p:sp>
      </p:grpSp>
      <p:sp>
        <p:nvSpPr>
          <p:cNvPr id="6" name="TextBox 3">
            <a:extLst>
              <a:ext uri="{FF2B5EF4-FFF2-40B4-BE49-F238E27FC236}">
                <a16:creationId xmlns:a16="http://schemas.microsoft.com/office/drawing/2014/main" id="{767A9404-9DD7-4F94-9F70-242834B30E94}"/>
              </a:ext>
            </a:extLst>
          </p:cNvPr>
          <p:cNvSpPr txBox="1"/>
          <p:nvPr/>
        </p:nvSpPr>
        <p:spPr>
          <a:xfrm>
            <a:off x="838200" y="1612483"/>
            <a:ext cx="6195646" cy="338554"/>
          </a:xfrm>
          <a:prstGeom prst="rect">
            <a:avLst/>
          </a:prstGeom>
          <a:noFill/>
        </p:spPr>
        <p:txBody>
          <a:bodyPr wrap="square" rtlCol="0">
            <a:spAutoFit/>
          </a:bodyPr>
          <a:lstStyle/>
          <a:p>
            <a:pPr marL="285750" indent="-285750">
              <a:buFontTx/>
              <a:buChar char="-"/>
            </a:pPr>
            <a:endParaRPr lang="en-US" sz="1600" dirty="0"/>
          </a:p>
        </p:txBody>
      </p:sp>
      <p:sp>
        <p:nvSpPr>
          <p:cNvPr id="3" name="ZoneTexte 2">
            <a:extLst>
              <a:ext uri="{FF2B5EF4-FFF2-40B4-BE49-F238E27FC236}">
                <a16:creationId xmlns:a16="http://schemas.microsoft.com/office/drawing/2014/main" id="{ECA7A4CC-0024-4857-AADA-2A1D3510E6E2}"/>
              </a:ext>
            </a:extLst>
          </p:cNvPr>
          <p:cNvSpPr txBox="1"/>
          <p:nvPr/>
        </p:nvSpPr>
        <p:spPr>
          <a:xfrm>
            <a:off x="377428" y="1398690"/>
            <a:ext cx="8314660" cy="3170099"/>
          </a:xfrm>
          <a:prstGeom prst="rect">
            <a:avLst/>
          </a:prstGeom>
          <a:noFill/>
        </p:spPr>
        <p:txBody>
          <a:bodyPr wrap="square" rtlCol="0">
            <a:spAutoFit/>
          </a:bodyPr>
          <a:lstStyle/>
          <a:p>
            <a:pPr marL="342900" indent="-342900">
              <a:buClr>
                <a:srgbClr val="5F6061"/>
              </a:buClr>
              <a:buSzPct val="100000"/>
              <a:buFont typeface="Arial" panose="020B0604020202020204" pitchFamily="34" charset="0"/>
              <a:buChar char="•"/>
            </a:pPr>
            <a:r>
              <a:rPr lang="en-US" sz="2000" dirty="0">
                <a:solidFill>
                  <a:srgbClr val="5F6061"/>
                </a:solidFill>
                <a:latin typeface="Source Sans Pro" panose="020B0503030403020204" pitchFamily="34" charset="0"/>
                <a:ea typeface="Source Sans Pro" panose="020B0503030403020204" pitchFamily="34" charset="0"/>
              </a:rPr>
              <a:t>PSU: Installed in the chassis and fully immersed</a:t>
            </a:r>
          </a:p>
          <a:p>
            <a:pPr>
              <a:buClr>
                <a:srgbClr val="5F6061"/>
              </a:buClr>
              <a:buSzPct val="100000"/>
            </a:pPr>
            <a:r>
              <a:rPr lang="en-US" sz="2000" dirty="0">
                <a:solidFill>
                  <a:srgbClr val="5F6061"/>
                </a:solidFill>
                <a:latin typeface="Source Sans Pro" panose="020B0503030403020204" pitchFamily="34" charset="0"/>
                <a:ea typeface="Source Sans Pro" panose="020B0503030403020204" pitchFamily="34" charset="0"/>
              </a:rPr>
              <a:t>	</a:t>
            </a:r>
            <a:r>
              <a:rPr lang="en-US" sz="2000" dirty="0">
                <a:solidFill>
                  <a:srgbClr val="5F6061"/>
                </a:solidFill>
                <a:latin typeface="Source Sans Pro" panose="020B0503030403020204" pitchFamily="34" charset="0"/>
                <a:ea typeface="Source Sans Pro" panose="020B0503030403020204" pitchFamily="34" charset="0"/>
                <a:sym typeface="Wingdings" panose="05000000000000000000" pitchFamily="2" charset="2"/>
              </a:rPr>
              <a:t> optimization cooling, PSU near the bottom of the tank</a:t>
            </a:r>
          </a:p>
          <a:p>
            <a:pPr>
              <a:buClr>
                <a:srgbClr val="5F6061"/>
              </a:buClr>
              <a:buSzPct val="100000"/>
            </a:pPr>
            <a:r>
              <a:rPr lang="en-US" sz="2000" dirty="0">
                <a:solidFill>
                  <a:srgbClr val="5F6061"/>
                </a:solidFill>
                <a:latin typeface="Source Sans Pro" panose="020B0503030403020204" pitchFamily="34" charset="0"/>
                <a:ea typeface="Source Sans Pro" panose="020B0503030403020204" pitchFamily="34" charset="0"/>
                <a:sym typeface="Wingdings" panose="05000000000000000000" pitchFamily="2" charset="2"/>
              </a:rPr>
              <a:t>	 accessibility in first, PSU in the upper part of the chassis</a:t>
            </a:r>
            <a:endParaRPr lang="en-US" sz="2000" dirty="0">
              <a:solidFill>
                <a:srgbClr val="5F6061"/>
              </a:solidFill>
              <a:latin typeface="Source Sans Pro" panose="020B0503030403020204" pitchFamily="34" charset="0"/>
              <a:ea typeface="Source Sans Pro" panose="020B0503030403020204" pitchFamily="34" charset="0"/>
            </a:endParaRPr>
          </a:p>
          <a:p>
            <a:pPr>
              <a:buClr>
                <a:srgbClr val="5F6061"/>
              </a:buClr>
              <a:buSzPct val="100000"/>
            </a:pPr>
            <a:endParaRPr lang="en-US" sz="2000" dirty="0">
              <a:solidFill>
                <a:srgbClr val="5F6061"/>
              </a:solidFill>
              <a:latin typeface="Source Sans Pro" panose="020B0503030403020204" pitchFamily="34" charset="0"/>
              <a:ea typeface="Source Sans Pro" panose="020B0503030403020204" pitchFamily="34" charset="0"/>
            </a:endParaRPr>
          </a:p>
          <a:p>
            <a:pPr marL="342900" indent="-342900">
              <a:buClr>
                <a:srgbClr val="5F6061"/>
              </a:buClr>
              <a:buSzPct val="100000"/>
              <a:buFont typeface="Arial" panose="020B0604020202020204" pitchFamily="34" charset="0"/>
              <a:buChar char="•"/>
            </a:pPr>
            <a:r>
              <a:rPr lang="en-US" sz="2000" dirty="0">
                <a:solidFill>
                  <a:srgbClr val="5F6061"/>
                </a:solidFill>
                <a:latin typeface="Source Sans Pro" panose="020B0503030403020204" pitchFamily="34" charset="0"/>
                <a:ea typeface="Source Sans Pro" panose="020B0503030403020204" pitchFamily="34" charset="0"/>
              </a:rPr>
              <a:t>Power shelf: Easy access and removal of the power modules</a:t>
            </a:r>
          </a:p>
          <a:p>
            <a:pPr>
              <a:buClr>
                <a:srgbClr val="5F6061"/>
              </a:buClr>
              <a:buSzPct val="100000"/>
            </a:pPr>
            <a:r>
              <a:rPr lang="en-US" sz="2000" dirty="0">
                <a:solidFill>
                  <a:srgbClr val="5F6061"/>
                </a:solidFill>
                <a:latin typeface="Source Sans Pro" panose="020B0503030403020204" pitchFamily="34" charset="0"/>
                <a:ea typeface="Source Sans Pro" panose="020B0503030403020204" pitchFamily="34" charset="0"/>
              </a:rPr>
              <a:t>                     Power modules accessible from the top of the tank.</a:t>
            </a:r>
          </a:p>
          <a:p>
            <a:pPr>
              <a:buClr>
                <a:srgbClr val="5F6061"/>
              </a:buClr>
              <a:buSzPct val="100000"/>
            </a:pPr>
            <a:endParaRPr lang="en-US" sz="2000" dirty="0">
              <a:solidFill>
                <a:srgbClr val="5F6061"/>
              </a:solidFill>
              <a:latin typeface="Source Sans Pro" panose="020B0503030403020204" pitchFamily="34" charset="0"/>
              <a:ea typeface="Source Sans Pro" panose="020B0503030403020204" pitchFamily="34" charset="0"/>
            </a:endParaRPr>
          </a:p>
          <a:p>
            <a:pPr marL="342900" indent="-342900">
              <a:buClr>
                <a:srgbClr val="5F6061"/>
              </a:buClr>
              <a:buSzPct val="100000"/>
              <a:buFont typeface="Arial" panose="020B0604020202020204" pitchFamily="34" charset="0"/>
              <a:buChar char="•"/>
            </a:pPr>
            <a:r>
              <a:rPr lang="en-US" sz="2000" dirty="0">
                <a:solidFill>
                  <a:srgbClr val="5F6061"/>
                </a:solidFill>
                <a:latin typeface="Source Sans Pro" panose="020B0503030403020204" pitchFamily="34" charset="0"/>
                <a:ea typeface="Source Sans Pro" panose="020B0503030403020204" pitchFamily="34" charset="0"/>
              </a:rPr>
              <a:t>Busbars: Positioning them out of reach of the operator</a:t>
            </a:r>
          </a:p>
          <a:p>
            <a:pPr>
              <a:buClr>
                <a:srgbClr val="5F6061"/>
              </a:buClr>
              <a:buSzPct val="100000"/>
            </a:pPr>
            <a:r>
              <a:rPr lang="en-US" sz="2000" dirty="0">
                <a:solidFill>
                  <a:srgbClr val="5F6061"/>
                </a:solidFill>
                <a:latin typeface="Source Sans Pro" panose="020B0503030403020204" pitchFamily="34" charset="0"/>
                <a:ea typeface="Source Sans Pro" panose="020B0503030403020204" pitchFamily="34" charset="0"/>
              </a:rPr>
              <a:t>                Protect them from possible falling debris.</a:t>
            </a:r>
          </a:p>
          <a:p>
            <a:endParaRPr lang="en-US" sz="2000" dirty="0"/>
          </a:p>
        </p:txBody>
      </p:sp>
      <p:sp>
        <p:nvSpPr>
          <p:cNvPr id="4" name="ZoneTexte 3">
            <a:extLst>
              <a:ext uri="{FF2B5EF4-FFF2-40B4-BE49-F238E27FC236}">
                <a16:creationId xmlns:a16="http://schemas.microsoft.com/office/drawing/2014/main" id="{29B7DF3F-47C8-4447-9DDB-518DCB6806FB}"/>
              </a:ext>
            </a:extLst>
          </p:cNvPr>
          <p:cNvSpPr txBox="1"/>
          <p:nvPr/>
        </p:nvSpPr>
        <p:spPr>
          <a:xfrm>
            <a:off x="326997" y="948158"/>
            <a:ext cx="2264735" cy="400110"/>
          </a:xfrm>
          <a:prstGeom prst="rect">
            <a:avLst/>
          </a:prstGeom>
          <a:noFill/>
        </p:spPr>
        <p:txBody>
          <a:bodyPr wrap="square" rtlCol="0">
            <a:spAutoFit/>
          </a:bodyPr>
          <a:lstStyle/>
          <a:p>
            <a:r>
              <a:rPr lang="fr-FR" sz="2000" dirty="0">
                <a:solidFill>
                  <a:srgbClr val="5F6061"/>
                </a:solidFill>
                <a:latin typeface="Source Sans Pro" panose="020B0503030403020204" pitchFamily="34" charset="0"/>
                <a:ea typeface="Source Sans Pro" panose="020B0503030403020204" pitchFamily="34" charset="0"/>
              </a:rPr>
              <a:t>PSU / Power shelf :</a:t>
            </a:r>
          </a:p>
        </p:txBody>
      </p:sp>
    </p:spTree>
    <p:extLst>
      <p:ext uri="{BB962C8B-B14F-4D97-AF65-F5344CB8AC3E}">
        <p14:creationId xmlns:p14="http://schemas.microsoft.com/office/powerpoint/2010/main" val="14876162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Google Shape;67;p14">
            <a:extLst>
              <a:ext uri="{FF2B5EF4-FFF2-40B4-BE49-F238E27FC236}">
                <a16:creationId xmlns:a16="http://schemas.microsoft.com/office/drawing/2014/main" id="{9347F4D0-0E8B-1E46-8565-AED3092B0B1C}"/>
              </a:ext>
            </a:extLst>
          </p:cNvPr>
          <p:cNvSpPr txBox="1"/>
          <p:nvPr/>
        </p:nvSpPr>
        <p:spPr>
          <a:xfrm>
            <a:off x="448087" y="1100175"/>
            <a:ext cx="8069380" cy="3229782"/>
          </a:xfrm>
          <a:prstGeom prst="rect">
            <a:avLst/>
          </a:prstGeom>
          <a:noFill/>
          <a:ln>
            <a:noFill/>
          </a:ln>
        </p:spPr>
        <p:txBody>
          <a:bodyPr spcFirstLastPara="1" wrap="square" lIns="34284" tIns="34284" rIns="34284" bIns="34284" anchor="t" anchorCtr="0">
            <a:noAutofit/>
          </a:bodyPr>
          <a:lstStyle/>
          <a:p>
            <a:pPr lvl="1">
              <a:buClr>
                <a:srgbClr val="5F6061"/>
              </a:buClr>
              <a:buSzPct val="100000"/>
            </a:pPr>
            <a:r>
              <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rPr>
              <a:t>Increased heat capacity allows for higher thermal tolerances</a:t>
            </a:r>
          </a:p>
          <a:p>
            <a:pPr marL="285750" lvl="1" indent="-285750">
              <a:buClr>
                <a:srgbClr val="5F6061"/>
              </a:buClr>
              <a:buSzPct val="100000"/>
              <a:buFont typeface="Arial" panose="020B0604020202020204" pitchFamily="34" charset="0"/>
              <a:buChar char="•"/>
            </a:pPr>
            <a:r>
              <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rPr>
              <a:t>Higher temperature settings</a:t>
            </a:r>
          </a:p>
          <a:p>
            <a:pPr marL="285750" lvl="1" indent="-285750">
              <a:buClr>
                <a:srgbClr val="5F6061"/>
              </a:buClr>
              <a:buSzPct val="100000"/>
              <a:buFont typeface="Arial" panose="020B0604020202020204" pitchFamily="34" charset="0"/>
              <a:buChar char="•"/>
            </a:pPr>
            <a:r>
              <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rPr>
              <a:t>Optimized thermal protections</a:t>
            </a:r>
          </a:p>
          <a:p>
            <a:pPr lvl="1">
              <a:buClr>
                <a:srgbClr val="5F6061"/>
              </a:buClr>
              <a:buSzPct val="100000"/>
            </a:pPr>
            <a:endPar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endParaRPr>
          </a:p>
          <a:p>
            <a:pPr lvl="1">
              <a:buClr>
                <a:srgbClr val="5F6061"/>
              </a:buClr>
              <a:buSzPct val="100000"/>
            </a:pPr>
            <a:r>
              <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rPr>
              <a:t>Increased heat capacity allows for higher thermal tolerances</a:t>
            </a:r>
          </a:p>
          <a:p>
            <a:pPr marL="285750" lvl="1" indent="-285750">
              <a:buClr>
                <a:srgbClr val="5F6061"/>
              </a:buClr>
              <a:buSzPct val="100000"/>
              <a:buFont typeface="Arial" panose="020B0604020202020204" pitchFamily="34" charset="0"/>
              <a:buChar char="•"/>
            </a:pPr>
            <a:r>
              <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rPr>
              <a:t>CPU turbo boost capabilities</a:t>
            </a:r>
          </a:p>
          <a:p>
            <a:pPr marL="285750" lvl="1" indent="-285750">
              <a:buClr>
                <a:srgbClr val="5F6061"/>
              </a:buClr>
              <a:buSzPct val="100000"/>
              <a:buFont typeface="Arial" panose="020B0604020202020204" pitchFamily="34" charset="0"/>
              <a:buChar char="•"/>
            </a:pPr>
            <a:r>
              <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rPr>
              <a:t>Increased CPU performance (“overclocking”)</a:t>
            </a:r>
          </a:p>
          <a:p>
            <a:pPr lvl="1">
              <a:buClr>
                <a:srgbClr val="5F6061"/>
              </a:buClr>
              <a:buSzPct val="100000"/>
            </a:pPr>
            <a:endPar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endParaRPr>
          </a:p>
          <a:p>
            <a:pPr lvl="1">
              <a:buClr>
                <a:srgbClr val="5F6061"/>
              </a:buClr>
              <a:buSzPct val="100000"/>
            </a:pPr>
            <a:endPar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endParaRPr>
          </a:p>
          <a:p>
            <a:pPr marL="285750" lvl="1" indent="-285750">
              <a:buClr>
                <a:srgbClr val="5F6061"/>
              </a:buClr>
              <a:buSzPct val="100000"/>
              <a:buFont typeface="Arial" panose="020B0604020202020204" pitchFamily="34" charset="0"/>
              <a:buChar char="•"/>
            </a:pPr>
            <a:endPar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endParaRPr>
          </a:p>
          <a:p>
            <a:pPr>
              <a:buClr>
                <a:srgbClr val="5F6061"/>
              </a:buClr>
              <a:buSzPct val="100000"/>
            </a:pPr>
            <a:endPar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endParaRPr>
          </a:p>
        </p:txBody>
      </p:sp>
      <p:sp>
        <p:nvSpPr>
          <p:cNvPr id="2" name="Google Shape;53;p13">
            <a:extLst>
              <a:ext uri="{FF2B5EF4-FFF2-40B4-BE49-F238E27FC236}">
                <a16:creationId xmlns:a16="http://schemas.microsoft.com/office/drawing/2014/main" id="{C045A7A2-6BDF-4487-88CE-8D89D094815B}"/>
              </a:ext>
            </a:extLst>
          </p:cNvPr>
          <p:cNvSpPr txBox="1">
            <a:spLocks noGrp="1"/>
          </p:cNvSpPr>
          <p:nvPr>
            <p:ph type="title"/>
          </p:nvPr>
        </p:nvSpPr>
        <p:spPr>
          <a:xfrm>
            <a:off x="377428" y="273844"/>
            <a:ext cx="7886700" cy="600525"/>
          </a:xfrm>
          <a:prstGeom prst="rect">
            <a:avLst/>
          </a:prstGeom>
          <a:noFill/>
          <a:ln>
            <a:noFill/>
          </a:ln>
        </p:spPr>
        <p:txBody>
          <a:bodyPr spcFirstLastPara="1" wrap="square" lIns="34284" tIns="17138" rIns="34284" bIns="17138" anchor="ctr" anchorCtr="0">
            <a:noAutofit/>
          </a:bodyPr>
          <a:lstStyle/>
          <a:p>
            <a:r>
              <a:rPr lang="en-US" sz="3750" dirty="0">
                <a:solidFill>
                  <a:srgbClr val="5F6062"/>
                </a:solidFill>
              </a:rPr>
              <a:t>Software – Thermal optimization</a:t>
            </a:r>
            <a:endParaRPr sz="3750" dirty="0">
              <a:solidFill>
                <a:srgbClr val="5F6062"/>
              </a:solidFill>
            </a:endParaRPr>
          </a:p>
        </p:txBody>
      </p:sp>
      <p:grpSp>
        <p:nvGrpSpPr>
          <p:cNvPr id="7" name="Group 6">
            <a:extLst>
              <a:ext uri="{FF2B5EF4-FFF2-40B4-BE49-F238E27FC236}">
                <a16:creationId xmlns:a16="http://schemas.microsoft.com/office/drawing/2014/main" id="{82E6201F-4283-40E7-85DC-808901673C98}"/>
              </a:ext>
            </a:extLst>
          </p:cNvPr>
          <p:cNvGrpSpPr/>
          <p:nvPr/>
        </p:nvGrpSpPr>
        <p:grpSpPr>
          <a:xfrm flipH="1">
            <a:off x="8004320" y="118884"/>
            <a:ext cx="924516" cy="1358733"/>
            <a:chOff x="4318093" y="682966"/>
            <a:chExt cx="3455799" cy="5078882"/>
          </a:xfrm>
        </p:grpSpPr>
        <p:pic>
          <p:nvPicPr>
            <p:cNvPr id="9" name="Picture 8">
              <a:extLst>
                <a:ext uri="{FF2B5EF4-FFF2-40B4-BE49-F238E27FC236}">
                  <a16:creationId xmlns:a16="http://schemas.microsoft.com/office/drawing/2014/main" id="{225F2AC8-A7FC-48BB-AED0-4047D961C15C}"/>
                </a:ext>
              </a:extLst>
            </p:cNvPr>
            <p:cNvPicPr>
              <a:picLocks noChangeAspect="1"/>
            </p:cNvPicPr>
            <p:nvPr/>
          </p:nvPicPr>
          <p:blipFill>
            <a:blip r:embed="rId3"/>
            <a:stretch>
              <a:fillRect/>
            </a:stretch>
          </p:blipFill>
          <p:spPr>
            <a:xfrm flipH="1">
              <a:off x="4544147" y="682966"/>
              <a:ext cx="3229745" cy="3229745"/>
            </a:xfrm>
            <a:prstGeom prst="rect">
              <a:avLst/>
            </a:prstGeom>
          </p:spPr>
        </p:pic>
        <p:sp>
          <p:nvSpPr>
            <p:cNvPr id="11" name="Google Shape;139;p21">
              <a:extLst>
                <a:ext uri="{FF2B5EF4-FFF2-40B4-BE49-F238E27FC236}">
                  <a16:creationId xmlns:a16="http://schemas.microsoft.com/office/drawing/2014/main" id="{8A6C28CA-D09E-4FCD-9799-917FC2135BC4}"/>
                </a:ext>
              </a:extLst>
            </p:cNvPr>
            <p:cNvSpPr/>
            <p:nvPr/>
          </p:nvSpPr>
          <p:spPr>
            <a:xfrm>
              <a:off x="4318093" y="3979120"/>
              <a:ext cx="3389769" cy="1782728"/>
            </a:xfrm>
            <a:prstGeom prst="roundRect">
              <a:avLst>
                <a:gd name="adj" fmla="val 6122"/>
              </a:avLst>
            </a:prstGeom>
            <a:solidFill>
              <a:srgbClr val="8DC73E"/>
            </a:solidFill>
            <a:ln>
              <a:noFill/>
            </a:ln>
          </p:spPr>
          <p:txBody>
            <a:bodyPr spcFirstLastPara="1" wrap="square" lIns="91400" tIns="45725" rIns="91400" bIns="45725" anchor="ctr" anchorCtr="0">
              <a:noAutofit/>
            </a:bodyPr>
            <a:lstStyle/>
            <a:p>
              <a:pPr marL="0" marR="0" lvl="0" indent="0" algn="ctr" rtl="0">
                <a:lnSpc>
                  <a:spcPct val="100000"/>
                </a:lnSpc>
                <a:spcBef>
                  <a:spcPts val="0"/>
                </a:spcBef>
                <a:spcAft>
                  <a:spcPts val="0"/>
                </a:spcAft>
                <a:buClr>
                  <a:schemeClr val="dk1"/>
                </a:buClr>
                <a:buSzPts val="2300"/>
                <a:buFont typeface="Source Sans Pro"/>
                <a:buNone/>
              </a:pPr>
              <a:r>
                <a:rPr lang="en-US" sz="1100" b="0" i="0" u="none" strike="noStrike" cap="none" dirty="0">
                  <a:solidFill>
                    <a:schemeClr val="dk1"/>
                  </a:solidFill>
                  <a:latin typeface="Source Sans Pro"/>
                  <a:ea typeface="Source Sans Pro"/>
                  <a:cs typeface="Source Sans Pro"/>
                  <a:sym typeface="Source Sans Pro"/>
                </a:rPr>
                <a:t>ADVANCED COOLING SOLUTIONS</a:t>
              </a:r>
              <a:endParaRPr sz="1100" b="0" i="0" u="none" strike="noStrike" cap="none" dirty="0">
                <a:solidFill>
                  <a:srgbClr val="5F6061"/>
                </a:solidFill>
                <a:latin typeface="Source Sans Pro"/>
                <a:ea typeface="Source Sans Pro"/>
                <a:cs typeface="Source Sans Pro"/>
                <a:sym typeface="Source Sans Pro"/>
              </a:endParaRPr>
            </a:p>
          </p:txBody>
        </p:sp>
      </p:grpSp>
    </p:spTree>
    <p:extLst>
      <p:ext uri="{BB962C8B-B14F-4D97-AF65-F5344CB8AC3E}">
        <p14:creationId xmlns:p14="http://schemas.microsoft.com/office/powerpoint/2010/main" val="10718531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Google Shape;67;p14">
            <a:extLst>
              <a:ext uri="{FF2B5EF4-FFF2-40B4-BE49-F238E27FC236}">
                <a16:creationId xmlns:a16="http://schemas.microsoft.com/office/drawing/2014/main" id="{9347F4D0-0E8B-1E46-8565-AED3092B0B1C}"/>
              </a:ext>
            </a:extLst>
          </p:cNvPr>
          <p:cNvSpPr txBox="1"/>
          <p:nvPr/>
        </p:nvSpPr>
        <p:spPr>
          <a:xfrm>
            <a:off x="448087" y="1100175"/>
            <a:ext cx="8069380" cy="3229782"/>
          </a:xfrm>
          <a:prstGeom prst="rect">
            <a:avLst/>
          </a:prstGeom>
          <a:noFill/>
          <a:ln>
            <a:noFill/>
          </a:ln>
        </p:spPr>
        <p:txBody>
          <a:bodyPr spcFirstLastPara="1" wrap="square" lIns="34284" tIns="34284" rIns="34284" bIns="34284" anchor="t" anchorCtr="0">
            <a:noAutofit/>
          </a:bodyPr>
          <a:lstStyle/>
          <a:p>
            <a:pPr lvl="1">
              <a:buClr>
                <a:srgbClr val="5F6061"/>
              </a:buClr>
              <a:buSzPct val="100000"/>
            </a:pPr>
            <a:r>
              <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rPr>
              <a:t>Fan control and detection</a:t>
            </a:r>
          </a:p>
          <a:p>
            <a:pPr marL="342900" lvl="1" indent="-342900">
              <a:buClr>
                <a:srgbClr val="5F6061"/>
              </a:buClr>
              <a:buSzPct val="100000"/>
              <a:buFont typeface="Arial" panose="020B0604020202020204" pitchFamily="34" charset="0"/>
              <a:buChar char="•"/>
            </a:pPr>
            <a:r>
              <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rPr>
              <a:t>No fan support in immersion</a:t>
            </a:r>
          </a:p>
          <a:p>
            <a:pPr marL="342900" lvl="1" indent="-342900">
              <a:buClr>
                <a:srgbClr val="5F6061"/>
              </a:buClr>
              <a:buSzPct val="100000"/>
              <a:buFont typeface="Arial" panose="020B0604020202020204" pitchFamily="34" charset="0"/>
              <a:buChar char="•"/>
            </a:pPr>
            <a:r>
              <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rPr>
              <a:t>Detection that fans are removed/disconnected</a:t>
            </a:r>
          </a:p>
          <a:p>
            <a:pPr marL="342900" lvl="1" indent="-342900">
              <a:buClr>
                <a:srgbClr val="5F6061"/>
              </a:buClr>
              <a:buSzPct val="100000"/>
              <a:buFont typeface="Arial" panose="020B0604020202020204" pitchFamily="34" charset="0"/>
              <a:buChar char="•"/>
            </a:pPr>
            <a:endPar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endParaRPr>
          </a:p>
          <a:p>
            <a:pPr lvl="1">
              <a:buClr>
                <a:srgbClr val="5F6061"/>
              </a:buClr>
              <a:buSzPct val="100000"/>
            </a:pPr>
            <a:r>
              <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rPr>
              <a:t>Immersion optimized management reporting possibilities</a:t>
            </a:r>
          </a:p>
          <a:p>
            <a:pPr marL="342900" lvl="1" indent="-342900">
              <a:buClr>
                <a:srgbClr val="5F6061"/>
              </a:buClr>
              <a:buSzPct val="100000"/>
              <a:buFont typeface="Arial" panose="020B0604020202020204" pitchFamily="34" charset="0"/>
              <a:buChar char="•"/>
            </a:pPr>
            <a:r>
              <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rPr>
              <a:t>Liquid temperatures</a:t>
            </a:r>
          </a:p>
          <a:p>
            <a:pPr marL="342900" lvl="1" indent="-342900">
              <a:buClr>
                <a:srgbClr val="5F6061"/>
              </a:buClr>
              <a:buSzPct val="100000"/>
              <a:buFont typeface="Arial" panose="020B0604020202020204" pitchFamily="34" charset="0"/>
              <a:buChar char="•"/>
            </a:pPr>
            <a:r>
              <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rPr>
              <a:t>Flowrates</a:t>
            </a:r>
          </a:p>
          <a:p>
            <a:pPr marL="342900" lvl="1" indent="-342900">
              <a:buClr>
                <a:srgbClr val="5F6061"/>
              </a:buClr>
              <a:buSzPct val="100000"/>
              <a:buFont typeface="Arial" panose="020B0604020202020204" pitchFamily="34" charset="0"/>
              <a:buChar char="•"/>
            </a:pPr>
            <a:r>
              <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rPr>
              <a:t>Liquid quality</a:t>
            </a:r>
          </a:p>
          <a:p>
            <a:pPr lvl="1">
              <a:buClr>
                <a:srgbClr val="5F6061"/>
              </a:buClr>
              <a:buSzPct val="100000"/>
            </a:pPr>
            <a:endPar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endParaRPr>
          </a:p>
          <a:p>
            <a:pPr marL="285750" lvl="1" indent="-285750">
              <a:buClr>
                <a:srgbClr val="5F6061"/>
              </a:buClr>
              <a:buSzPct val="100000"/>
              <a:buFont typeface="Arial" panose="020B0604020202020204" pitchFamily="34" charset="0"/>
              <a:buChar char="•"/>
            </a:pPr>
            <a:endPar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endParaRPr>
          </a:p>
          <a:p>
            <a:pPr>
              <a:buClr>
                <a:srgbClr val="5F6061"/>
              </a:buClr>
              <a:buSzPct val="100000"/>
            </a:pPr>
            <a:endPar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endParaRPr>
          </a:p>
        </p:txBody>
      </p:sp>
      <p:sp>
        <p:nvSpPr>
          <p:cNvPr id="2" name="Google Shape;53;p13">
            <a:extLst>
              <a:ext uri="{FF2B5EF4-FFF2-40B4-BE49-F238E27FC236}">
                <a16:creationId xmlns:a16="http://schemas.microsoft.com/office/drawing/2014/main" id="{C045A7A2-6BDF-4487-88CE-8D89D094815B}"/>
              </a:ext>
            </a:extLst>
          </p:cNvPr>
          <p:cNvSpPr txBox="1">
            <a:spLocks noGrp="1"/>
          </p:cNvSpPr>
          <p:nvPr>
            <p:ph type="title"/>
          </p:nvPr>
        </p:nvSpPr>
        <p:spPr>
          <a:xfrm>
            <a:off x="377428" y="273844"/>
            <a:ext cx="7886700" cy="600525"/>
          </a:xfrm>
          <a:prstGeom prst="rect">
            <a:avLst/>
          </a:prstGeom>
          <a:noFill/>
          <a:ln>
            <a:noFill/>
          </a:ln>
        </p:spPr>
        <p:txBody>
          <a:bodyPr spcFirstLastPara="1" wrap="square" lIns="34284" tIns="17138" rIns="34284" bIns="17138" anchor="ctr" anchorCtr="0">
            <a:noAutofit/>
          </a:bodyPr>
          <a:lstStyle/>
          <a:p>
            <a:r>
              <a:rPr lang="en-US" sz="3750" dirty="0">
                <a:solidFill>
                  <a:srgbClr val="5F6062"/>
                </a:solidFill>
              </a:rPr>
              <a:t>Software – System management/BMC</a:t>
            </a:r>
            <a:endParaRPr sz="3750" dirty="0">
              <a:solidFill>
                <a:srgbClr val="5F6062"/>
              </a:solidFill>
            </a:endParaRPr>
          </a:p>
        </p:txBody>
      </p:sp>
      <p:grpSp>
        <p:nvGrpSpPr>
          <p:cNvPr id="7" name="Group 6">
            <a:extLst>
              <a:ext uri="{FF2B5EF4-FFF2-40B4-BE49-F238E27FC236}">
                <a16:creationId xmlns:a16="http://schemas.microsoft.com/office/drawing/2014/main" id="{82E6201F-4283-40E7-85DC-808901673C98}"/>
              </a:ext>
            </a:extLst>
          </p:cNvPr>
          <p:cNvGrpSpPr/>
          <p:nvPr/>
        </p:nvGrpSpPr>
        <p:grpSpPr>
          <a:xfrm flipH="1">
            <a:off x="8004320" y="118884"/>
            <a:ext cx="924516" cy="1358733"/>
            <a:chOff x="4318093" y="682966"/>
            <a:chExt cx="3455799" cy="5078882"/>
          </a:xfrm>
        </p:grpSpPr>
        <p:pic>
          <p:nvPicPr>
            <p:cNvPr id="9" name="Picture 8">
              <a:extLst>
                <a:ext uri="{FF2B5EF4-FFF2-40B4-BE49-F238E27FC236}">
                  <a16:creationId xmlns:a16="http://schemas.microsoft.com/office/drawing/2014/main" id="{225F2AC8-A7FC-48BB-AED0-4047D961C15C}"/>
                </a:ext>
              </a:extLst>
            </p:cNvPr>
            <p:cNvPicPr>
              <a:picLocks noChangeAspect="1"/>
            </p:cNvPicPr>
            <p:nvPr/>
          </p:nvPicPr>
          <p:blipFill>
            <a:blip r:embed="rId3"/>
            <a:stretch>
              <a:fillRect/>
            </a:stretch>
          </p:blipFill>
          <p:spPr>
            <a:xfrm flipH="1">
              <a:off x="4544147" y="682966"/>
              <a:ext cx="3229745" cy="3229745"/>
            </a:xfrm>
            <a:prstGeom prst="rect">
              <a:avLst/>
            </a:prstGeom>
          </p:spPr>
        </p:pic>
        <p:sp>
          <p:nvSpPr>
            <p:cNvPr id="11" name="Google Shape;139;p21">
              <a:extLst>
                <a:ext uri="{FF2B5EF4-FFF2-40B4-BE49-F238E27FC236}">
                  <a16:creationId xmlns:a16="http://schemas.microsoft.com/office/drawing/2014/main" id="{8A6C28CA-D09E-4FCD-9799-917FC2135BC4}"/>
                </a:ext>
              </a:extLst>
            </p:cNvPr>
            <p:cNvSpPr/>
            <p:nvPr/>
          </p:nvSpPr>
          <p:spPr>
            <a:xfrm>
              <a:off x="4318093" y="3979120"/>
              <a:ext cx="3389769" cy="1782728"/>
            </a:xfrm>
            <a:prstGeom prst="roundRect">
              <a:avLst>
                <a:gd name="adj" fmla="val 6122"/>
              </a:avLst>
            </a:prstGeom>
            <a:solidFill>
              <a:srgbClr val="8DC73E"/>
            </a:solidFill>
            <a:ln>
              <a:noFill/>
            </a:ln>
          </p:spPr>
          <p:txBody>
            <a:bodyPr spcFirstLastPara="1" wrap="square" lIns="91400" tIns="45725" rIns="91400" bIns="45725" anchor="ctr" anchorCtr="0">
              <a:noAutofit/>
            </a:bodyPr>
            <a:lstStyle/>
            <a:p>
              <a:pPr marL="0" marR="0" lvl="0" indent="0" algn="ctr" rtl="0">
                <a:lnSpc>
                  <a:spcPct val="100000"/>
                </a:lnSpc>
                <a:spcBef>
                  <a:spcPts val="0"/>
                </a:spcBef>
                <a:spcAft>
                  <a:spcPts val="0"/>
                </a:spcAft>
                <a:buClr>
                  <a:schemeClr val="dk1"/>
                </a:buClr>
                <a:buSzPts val="2300"/>
                <a:buFont typeface="Source Sans Pro"/>
                <a:buNone/>
              </a:pPr>
              <a:r>
                <a:rPr lang="en-US" sz="1100" b="0" i="0" u="none" strike="noStrike" cap="none" dirty="0">
                  <a:solidFill>
                    <a:schemeClr val="dk1"/>
                  </a:solidFill>
                  <a:latin typeface="Source Sans Pro"/>
                  <a:ea typeface="Source Sans Pro"/>
                  <a:cs typeface="Source Sans Pro"/>
                  <a:sym typeface="Source Sans Pro"/>
                </a:rPr>
                <a:t>ADVANCED COOLING SOLUTIONS</a:t>
              </a:r>
              <a:endParaRPr sz="1100" b="0" i="0" u="none" strike="noStrike" cap="none" dirty="0">
                <a:solidFill>
                  <a:srgbClr val="5F6061"/>
                </a:solidFill>
                <a:latin typeface="Source Sans Pro"/>
                <a:ea typeface="Source Sans Pro"/>
                <a:cs typeface="Source Sans Pro"/>
                <a:sym typeface="Source Sans Pro"/>
              </a:endParaRPr>
            </a:p>
          </p:txBody>
        </p:sp>
      </p:grpSp>
    </p:spTree>
    <p:extLst>
      <p:ext uri="{BB962C8B-B14F-4D97-AF65-F5344CB8AC3E}">
        <p14:creationId xmlns:p14="http://schemas.microsoft.com/office/powerpoint/2010/main" val="13838680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Google Shape;67;p14">
            <a:extLst>
              <a:ext uri="{FF2B5EF4-FFF2-40B4-BE49-F238E27FC236}">
                <a16:creationId xmlns:a16="http://schemas.microsoft.com/office/drawing/2014/main" id="{9347F4D0-0E8B-1E46-8565-AED3092B0B1C}"/>
              </a:ext>
            </a:extLst>
          </p:cNvPr>
          <p:cNvSpPr txBox="1"/>
          <p:nvPr/>
        </p:nvSpPr>
        <p:spPr>
          <a:xfrm>
            <a:off x="448087" y="1100175"/>
            <a:ext cx="8069380" cy="3229782"/>
          </a:xfrm>
          <a:prstGeom prst="rect">
            <a:avLst/>
          </a:prstGeom>
          <a:noFill/>
          <a:ln>
            <a:noFill/>
          </a:ln>
        </p:spPr>
        <p:txBody>
          <a:bodyPr spcFirstLastPara="1" wrap="square" lIns="34284" tIns="34284" rIns="34284" bIns="34284" anchor="t" anchorCtr="0">
            <a:noAutofit/>
          </a:bodyPr>
          <a:lstStyle/>
          <a:p>
            <a:pPr lvl="1">
              <a:buClr>
                <a:srgbClr val="5F6061"/>
              </a:buClr>
              <a:buSzPct val="100000"/>
            </a:pPr>
            <a:r>
              <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rPr>
              <a:t>BIOS possibilities</a:t>
            </a:r>
          </a:p>
          <a:p>
            <a:pPr marL="285750" lvl="1" indent="-285750">
              <a:buClr>
                <a:srgbClr val="5F6061"/>
              </a:buClr>
              <a:buSzPct val="100000"/>
              <a:buFont typeface="Arial" panose="020B0604020202020204" pitchFamily="34" charset="0"/>
              <a:buChar char="•"/>
            </a:pPr>
            <a:r>
              <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rPr>
              <a:t>Option to disable thermal protections</a:t>
            </a:r>
          </a:p>
          <a:p>
            <a:pPr marL="285750" lvl="1" indent="-285750">
              <a:buClr>
                <a:srgbClr val="5F6061"/>
              </a:buClr>
              <a:buSzPct val="100000"/>
              <a:buFont typeface="Arial" panose="020B0604020202020204" pitchFamily="34" charset="0"/>
              <a:buChar char="•"/>
            </a:pPr>
            <a:r>
              <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rPr>
              <a:t>Option to select pre-defined set of immersion-optimized settings</a:t>
            </a:r>
          </a:p>
          <a:p>
            <a:pPr marL="285750" lvl="1" indent="-285750">
              <a:buClr>
                <a:srgbClr val="5F6061"/>
              </a:buClr>
              <a:buSzPct val="100000"/>
              <a:buFont typeface="Arial" panose="020B0604020202020204" pitchFamily="34" charset="0"/>
              <a:buChar char="•"/>
            </a:pPr>
            <a:r>
              <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rPr>
              <a:t>Immersion optimization switch (safety, temperatures, boost </a:t>
            </a:r>
            <a:r>
              <a:rPr lang="en-US" sz="2200" dirty="0" err="1">
                <a:solidFill>
                  <a:srgbClr val="5F6061"/>
                </a:solidFill>
                <a:latin typeface="Source Sans Pro" panose="020B0503030403020204" pitchFamily="34" charset="0"/>
                <a:ea typeface="Source Sans Pro" panose="020B0503030403020204" pitchFamily="34" charset="0"/>
                <a:cs typeface="Source Sans Pro"/>
                <a:sym typeface="Source Sans Pro"/>
              </a:rPr>
              <a:t>etc</a:t>
            </a:r>
            <a:r>
              <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rPr>
              <a:t>)</a:t>
            </a:r>
          </a:p>
          <a:p>
            <a:pPr lvl="1">
              <a:buClr>
                <a:srgbClr val="5F6061"/>
              </a:buClr>
              <a:buSzPct val="100000"/>
            </a:pPr>
            <a:endPar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endParaRPr>
          </a:p>
          <a:p>
            <a:pPr lvl="1">
              <a:buClr>
                <a:srgbClr val="5F6061"/>
              </a:buClr>
              <a:buSzPct val="100000"/>
            </a:pPr>
            <a:r>
              <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rPr>
              <a:t>Custom firmware</a:t>
            </a:r>
          </a:p>
          <a:p>
            <a:pPr marL="342900" lvl="1" indent="-342900">
              <a:buClr>
                <a:srgbClr val="5F6061"/>
              </a:buClr>
              <a:buSzPct val="100000"/>
              <a:buFont typeface="Arial" panose="020B0604020202020204" pitchFamily="34" charset="0"/>
              <a:buChar char="•"/>
            </a:pPr>
            <a:r>
              <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rPr>
              <a:t>Released to vendors and integrators</a:t>
            </a:r>
          </a:p>
          <a:p>
            <a:pPr marL="342900" lvl="1" indent="-342900">
              <a:buClr>
                <a:srgbClr val="5F6061"/>
              </a:buClr>
              <a:buSzPct val="100000"/>
              <a:buFont typeface="Arial" panose="020B0604020202020204" pitchFamily="34" charset="0"/>
              <a:buChar char="•"/>
            </a:pPr>
            <a:r>
              <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rPr>
              <a:t>Custom SKU’s</a:t>
            </a:r>
          </a:p>
          <a:p>
            <a:pPr>
              <a:buClr>
                <a:srgbClr val="5F6061"/>
              </a:buClr>
              <a:buSzPct val="100000"/>
            </a:pPr>
            <a:endPar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endParaRPr>
          </a:p>
        </p:txBody>
      </p:sp>
      <p:sp>
        <p:nvSpPr>
          <p:cNvPr id="2" name="Google Shape;53;p13">
            <a:extLst>
              <a:ext uri="{FF2B5EF4-FFF2-40B4-BE49-F238E27FC236}">
                <a16:creationId xmlns:a16="http://schemas.microsoft.com/office/drawing/2014/main" id="{C045A7A2-6BDF-4487-88CE-8D89D094815B}"/>
              </a:ext>
            </a:extLst>
          </p:cNvPr>
          <p:cNvSpPr txBox="1">
            <a:spLocks noGrp="1"/>
          </p:cNvSpPr>
          <p:nvPr>
            <p:ph type="title"/>
          </p:nvPr>
        </p:nvSpPr>
        <p:spPr>
          <a:xfrm>
            <a:off x="377428" y="273844"/>
            <a:ext cx="7886700" cy="600525"/>
          </a:xfrm>
          <a:prstGeom prst="rect">
            <a:avLst/>
          </a:prstGeom>
          <a:noFill/>
          <a:ln>
            <a:noFill/>
          </a:ln>
        </p:spPr>
        <p:txBody>
          <a:bodyPr spcFirstLastPara="1" wrap="square" lIns="34284" tIns="17138" rIns="34284" bIns="17138" anchor="ctr" anchorCtr="0">
            <a:noAutofit/>
          </a:bodyPr>
          <a:lstStyle/>
          <a:p>
            <a:r>
              <a:rPr lang="en-US" sz="3750" dirty="0">
                <a:solidFill>
                  <a:srgbClr val="5F6062"/>
                </a:solidFill>
              </a:rPr>
              <a:t>Firmware</a:t>
            </a:r>
            <a:endParaRPr sz="3750" dirty="0">
              <a:solidFill>
                <a:srgbClr val="5F6062"/>
              </a:solidFill>
            </a:endParaRPr>
          </a:p>
        </p:txBody>
      </p:sp>
      <p:grpSp>
        <p:nvGrpSpPr>
          <p:cNvPr id="7" name="Group 6">
            <a:extLst>
              <a:ext uri="{FF2B5EF4-FFF2-40B4-BE49-F238E27FC236}">
                <a16:creationId xmlns:a16="http://schemas.microsoft.com/office/drawing/2014/main" id="{82E6201F-4283-40E7-85DC-808901673C98}"/>
              </a:ext>
            </a:extLst>
          </p:cNvPr>
          <p:cNvGrpSpPr/>
          <p:nvPr/>
        </p:nvGrpSpPr>
        <p:grpSpPr>
          <a:xfrm flipH="1">
            <a:off x="8004320" y="118884"/>
            <a:ext cx="924516" cy="1358733"/>
            <a:chOff x="4318093" y="682966"/>
            <a:chExt cx="3455799" cy="5078882"/>
          </a:xfrm>
        </p:grpSpPr>
        <p:pic>
          <p:nvPicPr>
            <p:cNvPr id="9" name="Picture 8">
              <a:extLst>
                <a:ext uri="{FF2B5EF4-FFF2-40B4-BE49-F238E27FC236}">
                  <a16:creationId xmlns:a16="http://schemas.microsoft.com/office/drawing/2014/main" id="{225F2AC8-A7FC-48BB-AED0-4047D961C15C}"/>
                </a:ext>
              </a:extLst>
            </p:cNvPr>
            <p:cNvPicPr>
              <a:picLocks noChangeAspect="1"/>
            </p:cNvPicPr>
            <p:nvPr/>
          </p:nvPicPr>
          <p:blipFill>
            <a:blip r:embed="rId3"/>
            <a:stretch>
              <a:fillRect/>
            </a:stretch>
          </p:blipFill>
          <p:spPr>
            <a:xfrm flipH="1">
              <a:off x="4544147" y="682966"/>
              <a:ext cx="3229745" cy="3229745"/>
            </a:xfrm>
            <a:prstGeom prst="rect">
              <a:avLst/>
            </a:prstGeom>
          </p:spPr>
        </p:pic>
        <p:sp>
          <p:nvSpPr>
            <p:cNvPr id="11" name="Google Shape;139;p21">
              <a:extLst>
                <a:ext uri="{FF2B5EF4-FFF2-40B4-BE49-F238E27FC236}">
                  <a16:creationId xmlns:a16="http://schemas.microsoft.com/office/drawing/2014/main" id="{8A6C28CA-D09E-4FCD-9799-917FC2135BC4}"/>
                </a:ext>
              </a:extLst>
            </p:cNvPr>
            <p:cNvSpPr/>
            <p:nvPr/>
          </p:nvSpPr>
          <p:spPr>
            <a:xfrm>
              <a:off x="4318093" y="3979120"/>
              <a:ext cx="3389769" cy="1782728"/>
            </a:xfrm>
            <a:prstGeom prst="roundRect">
              <a:avLst>
                <a:gd name="adj" fmla="val 6122"/>
              </a:avLst>
            </a:prstGeom>
            <a:solidFill>
              <a:srgbClr val="8DC73E"/>
            </a:solidFill>
            <a:ln>
              <a:noFill/>
            </a:ln>
          </p:spPr>
          <p:txBody>
            <a:bodyPr spcFirstLastPara="1" wrap="square" lIns="91400" tIns="45725" rIns="91400" bIns="45725" anchor="ctr" anchorCtr="0">
              <a:noAutofit/>
            </a:bodyPr>
            <a:lstStyle/>
            <a:p>
              <a:pPr marL="0" marR="0" lvl="0" indent="0" algn="ctr" rtl="0">
                <a:lnSpc>
                  <a:spcPct val="100000"/>
                </a:lnSpc>
                <a:spcBef>
                  <a:spcPts val="0"/>
                </a:spcBef>
                <a:spcAft>
                  <a:spcPts val="0"/>
                </a:spcAft>
                <a:buClr>
                  <a:schemeClr val="dk1"/>
                </a:buClr>
                <a:buSzPts val="2300"/>
                <a:buFont typeface="Source Sans Pro"/>
                <a:buNone/>
              </a:pPr>
              <a:r>
                <a:rPr lang="en-US" sz="1100" b="0" i="0" u="none" strike="noStrike" cap="none" dirty="0">
                  <a:solidFill>
                    <a:schemeClr val="dk1"/>
                  </a:solidFill>
                  <a:latin typeface="Source Sans Pro"/>
                  <a:ea typeface="Source Sans Pro"/>
                  <a:cs typeface="Source Sans Pro"/>
                  <a:sym typeface="Source Sans Pro"/>
                </a:rPr>
                <a:t>ADVANCED COOLING SOLUTIONS</a:t>
              </a:r>
              <a:endParaRPr sz="1100" b="0" i="0" u="none" strike="noStrike" cap="none" dirty="0">
                <a:solidFill>
                  <a:srgbClr val="5F6061"/>
                </a:solidFill>
                <a:latin typeface="Source Sans Pro"/>
                <a:ea typeface="Source Sans Pro"/>
                <a:cs typeface="Source Sans Pro"/>
                <a:sym typeface="Source Sans Pro"/>
              </a:endParaRPr>
            </a:p>
          </p:txBody>
        </p:sp>
      </p:grpSp>
    </p:spTree>
    <p:extLst>
      <p:ext uri="{BB962C8B-B14F-4D97-AF65-F5344CB8AC3E}">
        <p14:creationId xmlns:p14="http://schemas.microsoft.com/office/powerpoint/2010/main" val="24337046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Google Shape;67;p14">
            <a:extLst>
              <a:ext uri="{FF2B5EF4-FFF2-40B4-BE49-F238E27FC236}">
                <a16:creationId xmlns:a16="http://schemas.microsoft.com/office/drawing/2014/main" id="{9347F4D0-0E8B-1E46-8565-AED3092B0B1C}"/>
              </a:ext>
            </a:extLst>
          </p:cNvPr>
          <p:cNvSpPr txBox="1"/>
          <p:nvPr/>
        </p:nvSpPr>
        <p:spPr>
          <a:xfrm>
            <a:off x="448087" y="1100175"/>
            <a:ext cx="8069380" cy="3229782"/>
          </a:xfrm>
          <a:prstGeom prst="rect">
            <a:avLst/>
          </a:prstGeom>
          <a:noFill/>
          <a:ln>
            <a:noFill/>
          </a:ln>
        </p:spPr>
        <p:txBody>
          <a:bodyPr spcFirstLastPara="1" wrap="square" lIns="34284" tIns="34284" rIns="34284" bIns="34284" anchor="t" anchorCtr="0">
            <a:noAutofit/>
          </a:bodyPr>
          <a:lstStyle/>
          <a:p>
            <a:pPr marL="342900" lvl="1" indent="-342900">
              <a:buClr>
                <a:srgbClr val="5F6061"/>
              </a:buClr>
              <a:buSzPct val="100000"/>
              <a:buFont typeface="Arial" panose="020B0604020202020204" pitchFamily="34" charset="0"/>
              <a:buChar char="•"/>
            </a:pPr>
            <a:r>
              <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rPr>
              <a:t>Immersion can enable the use of CPU’s with high TDP for overclocking or turbo = higher performance</a:t>
            </a:r>
          </a:p>
          <a:p>
            <a:pPr marL="342900" lvl="1" indent="-342900">
              <a:buClr>
                <a:srgbClr val="5F6061"/>
              </a:buClr>
              <a:buSzPct val="100000"/>
              <a:buFont typeface="Arial" panose="020B0604020202020204" pitchFamily="34" charset="0"/>
              <a:buChar char="•"/>
            </a:pPr>
            <a:r>
              <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rPr>
              <a:t>Improved component reliability by managing the thermal range the components cycle through</a:t>
            </a:r>
          </a:p>
          <a:p>
            <a:pPr marL="342900" lvl="1" indent="-342900">
              <a:buClr>
                <a:srgbClr val="5F6061"/>
              </a:buClr>
              <a:buSzPct val="100000"/>
              <a:buFont typeface="Arial" panose="020B0604020202020204" pitchFamily="34" charset="0"/>
              <a:buChar char="•"/>
            </a:pPr>
            <a:r>
              <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rPr>
              <a:t>Component placement can be optimized to reduce loss or improve latency</a:t>
            </a:r>
          </a:p>
          <a:p>
            <a:pPr marL="342900" lvl="1" indent="-342900">
              <a:buClr>
                <a:srgbClr val="5F6061"/>
              </a:buClr>
              <a:buSzPct val="100000"/>
              <a:buFont typeface="Arial" panose="020B0604020202020204" pitchFamily="34" charset="0"/>
              <a:buChar char="•"/>
            </a:pPr>
            <a:r>
              <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rPr>
              <a:t>Fans are not required and should not be used or disabled</a:t>
            </a:r>
          </a:p>
          <a:p>
            <a:pPr marL="342900" lvl="1" indent="-342900">
              <a:buClr>
                <a:srgbClr val="5F6061"/>
              </a:buClr>
              <a:buSzPct val="100000"/>
              <a:buFont typeface="Arial" panose="020B0604020202020204" pitchFamily="34" charset="0"/>
              <a:buChar char="•"/>
            </a:pPr>
            <a:r>
              <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rPr>
              <a:t>Sensor placement and management to measure liquid temperature top to bottom</a:t>
            </a:r>
          </a:p>
        </p:txBody>
      </p:sp>
      <p:sp>
        <p:nvSpPr>
          <p:cNvPr id="2" name="Google Shape;53;p13">
            <a:extLst>
              <a:ext uri="{FF2B5EF4-FFF2-40B4-BE49-F238E27FC236}">
                <a16:creationId xmlns:a16="http://schemas.microsoft.com/office/drawing/2014/main" id="{C045A7A2-6BDF-4487-88CE-8D89D094815B}"/>
              </a:ext>
            </a:extLst>
          </p:cNvPr>
          <p:cNvSpPr txBox="1">
            <a:spLocks noGrp="1"/>
          </p:cNvSpPr>
          <p:nvPr>
            <p:ph type="title"/>
          </p:nvPr>
        </p:nvSpPr>
        <p:spPr>
          <a:xfrm>
            <a:off x="377428" y="273844"/>
            <a:ext cx="7886700" cy="600525"/>
          </a:xfrm>
          <a:prstGeom prst="rect">
            <a:avLst/>
          </a:prstGeom>
          <a:noFill/>
          <a:ln>
            <a:noFill/>
          </a:ln>
        </p:spPr>
        <p:txBody>
          <a:bodyPr spcFirstLastPara="1" wrap="square" lIns="34284" tIns="17138" rIns="34284" bIns="17138" anchor="ctr" anchorCtr="0">
            <a:noAutofit/>
          </a:bodyPr>
          <a:lstStyle/>
          <a:p>
            <a:r>
              <a:rPr lang="en-US" sz="3750" dirty="0">
                <a:solidFill>
                  <a:srgbClr val="5F6062"/>
                </a:solidFill>
              </a:rPr>
              <a:t>Electrical</a:t>
            </a:r>
            <a:endParaRPr sz="3750" dirty="0">
              <a:solidFill>
                <a:srgbClr val="5F6062"/>
              </a:solidFill>
            </a:endParaRPr>
          </a:p>
        </p:txBody>
      </p:sp>
      <p:grpSp>
        <p:nvGrpSpPr>
          <p:cNvPr id="7" name="Group 6">
            <a:extLst>
              <a:ext uri="{FF2B5EF4-FFF2-40B4-BE49-F238E27FC236}">
                <a16:creationId xmlns:a16="http://schemas.microsoft.com/office/drawing/2014/main" id="{82E6201F-4283-40E7-85DC-808901673C98}"/>
              </a:ext>
            </a:extLst>
          </p:cNvPr>
          <p:cNvGrpSpPr/>
          <p:nvPr/>
        </p:nvGrpSpPr>
        <p:grpSpPr>
          <a:xfrm flipH="1">
            <a:off x="8004320" y="118884"/>
            <a:ext cx="924516" cy="1358733"/>
            <a:chOff x="4318093" y="682966"/>
            <a:chExt cx="3455799" cy="5078882"/>
          </a:xfrm>
        </p:grpSpPr>
        <p:pic>
          <p:nvPicPr>
            <p:cNvPr id="9" name="Picture 8">
              <a:extLst>
                <a:ext uri="{FF2B5EF4-FFF2-40B4-BE49-F238E27FC236}">
                  <a16:creationId xmlns:a16="http://schemas.microsoft.com/office/drawing/2014/main" id="{225F2AC8-A7FC-48BB-AED0-4047D961C15C}"/>
                </a:ext>
              </a:extLst>
            </p:cNvPr>
            <p:cNvPicPr>
              <a:picLocks noChangeAspect="1"/>
            </p:cNvPicPr>
            <p:nvPr/>
          </p:nvPicPr>
          <p:blipFill>
            <a:blip r:embed="rId3"/>
            <a:stretch>
              <a:fillRect/>
            </a:stretch>
          </p:blipFill>
          <p:spPr>
            <a:xfrm flipH="1">
              <a:off x="4544147" y="682966"/>
              <a:ext cx="3229745" cy="3229745"/>
            </a:xfrm>
            <a:prstGeom prst="rect">
              <a:avLst/>
            </a:prstGeom>
          </p:spPr>
        </p:pic>
        <p:sp>
          <p:nvSpPr>
            <p:cNvPr id="11" name="Google Shape;139;p21">
              <a:extLst>
                <a:ext uri="{FF2B5EF4-FFF2-40B4-BE49-F238E27FC236}">
                  <a16:creationId xmlns:a16="http://schemas.microsoft.com/office/drawing/2014/main" id="{8A6C28CA-D09E-4FCD-9799-917FC2135BC4}"/>
                </a:ext>
              </a:extLst>
            </p:cNvPr>
            <p:cNvSpPr/>
            <p:nvPr/>
          </p:nvSpPr>
          <p:spPr>
            <a:xfrm>
              <a:off x="4318093" y="3979120"/>
              <a:ext cx="3389769" cy="1782728"/>
            </a:xfrm>
            <a:prstGeom prst="roundRect">
              <a:avLst>
                <a:gd name="adj" fmla="val 6122"/>
              </a:avLst>
            </a:prstGeom>
            <a:solidFill>
              <a:srgbClr val="8DC73E"/>
            </a:solidFill>
            <a:ln>
              <a:noFill/>
            </a:ln>
          </p:spPr>
          <p:txBody>
            <a:bodyPr spcFirstLastPara="1" wrap="square" lIns="91400" tIns="45725" rIns="91400" bIns="45725" anchor="ctr" anchorCtr="0">
              <a:noAutofit/>
            </a:bodyPr>
            <a:lstStyle/>
            <a:p>
              <a:pPr marL="0" marR="0" lvl="0" indent="0" algn="ctr" rtl="0">
                <a:lnSpc>
                  <a:spcPct val="100000"/>
                </a:lnSpc>
                <a:spcBef>
                  <a:spcPts val="0"/>
                </a:spcBef>
                <a:spcAft>
                  <a:spcPts val="0"/>
                </a:spcAft>
                <a:buClr>
                  <a:schemeClr val="dk1"/>
                </a:buClr>
                <a:buSzPts val="2300"/>
                <a:buFont typeface="Source Sans Pro"/>
                <a:buNone/>
              </a:pPr>
              <a:r>
                <a:rPr lang="en-US" sz="1100" b="0" i="0" u="none" strike="noStrike" cap="none" dirty="0">
                  <a:solidFill>
                    <a:schemeClr val="dk1"/>
                  </a:solidFill>
                  <a:latin typeface="Source Sans Pro"/>
                  <a:ea typeface="Source Sans Pro"/>
                  <a:cs typeface="Source Sans Pro"/>
                  <a:sym typeface="Source Sans Pro"/>
                </a:rPr>
                <a:t>ADVANCED COOLING SOLUTIONS</a:t>
              </a:r>
              <a:endParaRPr sz="1100" b="0" i="0" u="none" strike="noStrike" cap="none" dirty="0">
                <a:solidFill>
                  <a:srgbClr val="5F6061"/>
                </a:solidFill>
                <a:latin typeface="Source Sans Pro"/>
                <a:ea typeface="Source Sans Pro"/>
                <a:cs typeface="Source Sans Pro"/>
                <a:sym typeface="Source Sans Pro"/>
              </a:endParaRPr>
            </a:p>
          </p:txBody>
        </p:sp>
      </p:grpSp>
    </p:spTree>
    <p:extLst>
      <p:ext uri="{BB962C8B-B14F-4D97-AF65-F5344CB8AC3E}">
        <p14:creationId xmlns:p14="http://schemas.microsoft.com/office/powerpoint/2010/main" val="33394962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Google Shape;67;p14">
            <a:extLst>
              <a:ext uri="{FF2B5EF4-FFF2-40B4-BE49-F238E27FC236}">
                <a16:creationId xmlns:a16="http://schemas.microsoft.com/office/drawing/2014/main" id="{9347F4D0-0E8B-1E46-8565-AED3092B0B1C}"/>
              </a:ext>
            </a:extLst>
          </p:cNvPr>
          <p:cNvSpPr txBox="1"/>
          <p:nvPr/>
        </p:nvSpPr>
        <p:spPr>
          <a:xfrm>
            <a:off x="448087" y="1100175"/>
            <a:ext cx="7541742" cy="1107059"/>
          </a:xfrm>
          <a:prstGeom prst="rect">
            <a:avLst/>
          </a:prstGeom>
          <a:noFill/>
          <a:ln>
            <a:noFill/>
          </a:ln>
        </p:spPr>
        <p:txBody>
          <a:bodyPr spcFirstLastPara="1" wrap="square" lIns="34284" tIns="34284" rIns="34284" bIns="34284" anchor="t" anchorCtr="0">
            <a:noAutofit/>
          </a:bodyPr>
          <a:lstStyle/>
          <a:p>
            <a:pPr marL="342900" lvl="1" indent="-342900">
              <a:buClr>
                <a:srgbClr val="5F6061"/>
              </a:buClr>
              <a:buSzPct val="100000"/>
              <a:buFont typeface="Arial" panose="020B0604020202020204" pitchFamily="34" charset="0"/>
              <a:buChar char="•"/>
            </a:pPr>
            <a:r>
              <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rPr>
              <a:t>Any equipment designed for immersion should include a detailed and robust test plan to ensure the any effects of immersion is manifested and validated:</a:t>
            </a:r>
          </a:p>
          <a:p>
            <a:pPr lvl="3">
              <a:buClr>
                <a:srgbClr val="5F6061"/>
              </a:buClr>
              <a:buSzPct val="100000"/>
            </a:pPr>
            <a:endPar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endParaRPr>
          </a:p>
        </p:txBody>
      </p:sp>
      <p:sp>
        <p:nvSpPr>
          <p:cNvPr id="2" name="Google Shape;53;p13">
            <a:extLst>
              <a:ext uri="{FF2B5EF4-FFF2-40B4-BE49-F238E27FC236}">
                <a16:creationId xmlns:a16="http://schemas.microsoft.com/office/drawing/2014/main" id="{C045A7A2-6BDF-4487-88CE-8D89D094815B}"/>
              </a:ext>
            </a:extLst>
          </p:cNvPr>
          <p:cNvSpPr txBox="1">
            <a:spLocks noGrp="1"/>
          </p:cNvSpPr>
          <p:nvPr>
            <p:ph type="title"/>
          </p:nvPr>
        </p:nvSpPr>
        <p:spPr>
          <a:xfrm>
            <a:off x="377428" y="273844"/>
            <a:ext cx="7886700" cy="600525"/>
          </a:xfrm>
          <a:prstGeom prst="rect">
            <a:avLst/>
          </a:prstGeom>
          <a:noFill/>
          <a:ln>
            <a:noFill/>
          </a:ln>
        </p:spPr>
        <p:txBody>
          <a:bodyPr spcFirstLastPara="1" wrap="square" lIns="34284" tIns="17138" rIns="34284" bIns="17138" anchor="ctr" anchorCtr="0">
            <a:noAutofit/>
          </a:bodyPr>
          <a:lstStyle/>
          <a:p>
            <a:r>
              <a:rPr lang="en-US" sz="3750" dirty="0">
                <a:solidFill>
                  <a:srgbClr val="5F6062"/>
                </a:solidFill>
              </a:rPr>
              <a:t>Electrical</a:t>
            </a:r>
            <a:endParaRPr sz="3750" dirty="0">
              <a:solidFill>
                <a:srgbClr val="5F6062"/>
              </a:solidFill>
            </a:endParaRPr>
          </a:p>
        </p:txBody>
      </p:sp>
      <p:grpSp>
        <p:nvGrpSpPr>
          <p:cNvPr id="7" name="Group 6">
            <a:extLst>
              <a:ext uri="{FF2B5EF4-FFF2-40B4-BE49-F238E27FC236}">
                <a16:creationId xmlns:a16="http://schemas.microsoft.com/office/drawing/2014/main" id="{82E6201F-4283-40E7-85DC-808901673C98}"/>
              </a:ext>
            </a:extLst>
          </p:cNvPr>
          <p:cNvGrpSpPr/>
          <p:nvPr/>
        </p:nvGrpSpPr>
        <p:grpSpPr>
          <a:xfrm flipH="1">
            <a:off x="8004320" y="118884"/>
            <a:ext cx="924516" cy="1358733"/>
            <a:chOff x="4318093" y="682966"/>
            <a:chExt cx="3455799" cy="5078882"/>
          </a:xfrm>
        </p:grpSpPr>
        <p:pic>
          <p:nvPicPr>
            <p:cNvPr id="9" name="Picture 8">
              <a:extLst>
                <a:ext uri="{FF2B5EF4-FFF2-40B4-BE49-F238E27FC236}">
                  <a16:creationId xmlns:a16="http://schemas.microsoft.com/office/drawing/2014/main" id="{225F2AC8-A7FC-48BB-AED0-4047D961C15C}"/>
                </a:ext>
              </a:extLst>
            </p:cNvPr>
            <p:cNvPicPr>
              <a:picLocks noChangeAspect="1"/>
            </p:cNvPicPr>
            <p:nvPr/>
          </p:nvPicPr>
          <p:blipFill>
            <a:blip r:embed="rId3"/>
            <a:stretch>
              <a:fillRect/>
            </a:stretch>
          </p:blipFill>
          <p:spPr>
            <a:xfrm flipH="1">
              <a:off x="4544147" y="682966"/>
              <a:ext cx="3229745" cy="3229745"/>
            </a:xfrm>
            <a:prstGeom prst="rect">
              <a:avLst/>
            </a:prstGeom>
          </p:spPr>
        </p:pic>
        <p:sp>
          <p:nvSpPr>
            <p:cNvPr id="11" name="Google Shape;139;p21">
              <a:extLst>
                <a:ext uri="{FF2B5EF4-FFF2-40B4-BE49-F238E27FC236}">
                  <a16:creationId xmlns:a16="http://schemas.microsoft.com/office/drawing/2014/main" id="{8A6C28CA-D09E-4FCD-9799-917FC2135BC4}"/>
                </a:ext>
              </a:extLst>
            </p:cNvPr>
            <p:cNvSpPr/>
            <p:nvPr/>
          </p:nvSpPr>
          <p:spPr>
            <a:xfrm>
              <a:off x="4318093" y="3979120"/>
              <a:ext cx="3389769" cy="1782728"/>
            </a:xfrm>
            <a:prstGeom prst="roundRect">
              <a:avLst>
                <a:gd name="adj" fmla="val 6122"/>
              </a:avLst>
            </a:prstGeom>
            <a:solidFill>
              <a:srgbClr val="8DC73E"/>
            </a:solidFill>
            <a:ln>
              <a:noFill/>
            </a:ln>
          </p:spPr>
          <p:txBody>
            <a:bodyPr spcFirstLastPara="1" wrap="square" lIns="91400" tIns="45725" rIns="91400" bIns="45725" anchor="ctr" anchorCtr="0">
              <a:noAutofit/>
            </a:bodyPr>
            <a:lstStyle/>
            <a:p>
              <a:pPr marL="0" marR="0" lvl="0" indent="0" algn="ctr" rtl="0">
                <a:lnSpc>
                  <a:spcPct val="100000"/>
                </a:lnSpc>
                <a:spcBef>
                  <a:spcPts val="0"/>
                </a:spcBef>
                <a:spcAft>
                  <a:spcPts val="0"/>
                </a:spcAft>
                <a:buClr>
                  <a:schemeClr val="dk1"/>
                </a:buClr>
                <a:buSzPts val="2300"/>
                <a:buFont typeface="Source Sans Pro"/>
                <a:buNone/>
              </a:pPr>
              <a:r>
                <a:rPr lang="en-US" sz="1100" b="0" i="0" u="none" strike="noStrike" cap="none" dirty="0">
                  <a:solidFill>
                    <a:schemeClr val="dk1"/>
                  </a:solidFill>
                  <a:latin typeface="Source Sans Pro"/>
                  <a:ea typeface="Source Sans Pro"/>
                  <a:cs typeface="Source Sans Pro"/>
                  <a:sym typeface="Source Sans Pro"/>
                </a:rPr>
                <a:t>ADVANCED COOLING SOLUTIONS</a:t>
              </a:r>
              <a:endParaRPr sz="1100" b="0" i="0" u="none" strike="noStrike" cap="none" dirty="0">
                <a:solidFill>
                  <a:srgbClr val="5F6061"/>
                </a:solidFill>
                <a:latin typeface="Source Sans Pro"/>
                <a:ea typeface="Source Sans Pro"/>
                <a:cs typeface="Source Sans Pro"/>
                <a:sym typeface="Source Sans Pro"/>
              </a:endParaRPr>
            </a:p>
          </p:txBody>
        </p:sp>
      </p:grpSp>
      <p:sp>
        <p:nvSpPr>
          <p:cNvPr id="3" name="Rectangle 2">
            <a:extLst>
              <a:ext uri="{FF2B5EF4-FFF2-40B4-BE49-F238E27FC236}">
                <a16:creationId xmlns:a16="http://schemas.microsoft.com/office/drawing/2014/main" id="{42626C1C-123F-0246-8C46-20720C6137A1}"/>
              </a:ext>
            </a:extLst>
          </p:cNvPr>
          <p:cNvSpPr/>
          <p:nvPr/>
        </p:nvSpPr>
        <p:spPr>
          <a:xfrm>
            <a:off x="1154171" y="2207234"/>
            <a:ext cx="6333214" cy="1323439"/>
          </a:xfrm>
          <a:prstGeom prst="rect">
            <a:avLst/>
          </a:prstGeom>
        </p:spPr>
        <p:txBody>
          <a:bodyPr wrap="square">
            <a:spAutoFit/>
          </a:bodyPr>
          <a:lstStyle/>
          <a:p>
            <a:pPr marL="342900" indent="-342900">
              <a:buClr>
                <a:srgbClr val="5F6061"/>
              </a:buClr>
              <a:buSzPct val="100000"/>
              <a:buFont typeface="Wingdings" pitchFamily="2" charset="2"/>
              <a:buChar char="à"/>
            </a:pPr>
            <a:r>
              <a:rPr lang="en-US" sz="2000" dirty="0">
                <a:solidFill>
                  <a:srgbClr val="5F6061"/>
                </a:solidFill>
                <a:latin typeface="Source Sans Pro" panose="020B0503030403020204" pitchFamily="34" charset="0"/>
                <a:ea typeface="Source Sans Pro" panose="020B0503030403020204" pitchFamily="34" charset="0"/>
                <a:sym typeface="Wingdings" panose="05000000000000000000" pitchFamily="2" charset="2"/>
              </a:rPr>
              <a:t>Signal Integrity &amp; loss measurements </a:t>
            </a:r>
          </a:p>
          <a:p>
            <a:pPr marL="342900" indent="-342900">
              <a:buClr>
                <a:srgbClr val="5F6061"/>
              </a:buClr>
              <a:buSzPct val="100000"/>
              <a:buFont typeface="Wingdings" pitchFamily="2" charset="2"/>
              <a:buChar char="à"/>
            </a:pPr>
            <a:r>
              <a:rPr lang="en-US" sz="2000" dirty="0">
                <a:solidFill>
                  <a:srgbClr val="5F6061"/>
                </a:solidFill>
                <a:latin typeface="Source Sans Pro" panose="020B0503030403020204" pitchFamily="34" charset="0"/>
                <a:ea typeface="Source Sans Pro" panose="020B0503030403020204" pitchFamily="34" charset="0"/>
                <a:sym typeface="Wingdings" panose="05000000000000000000" pitchFamily="2" charset="2"/>
              </a:rPr>
              <a:t>Power consumption and loss</a:t>
            </a:r>
          </a:p>
          <a:p>
            <a:pPr marL="342900" indent="-342900">
              <a:buClr>
                <a:srgbClr val="5F6061"/>
              </a:buClr>
              <a:buSzPct val="100000"/>
              <a:buFont typeface="Wingdings" pitchFamily="2" charset="2"/>
              <a:buChar char="à"/>
            </a:pPr>
            <a:r>
              <a:rPr lang="en-US" sz="2000" dirty="0">
                <a:solidFill>
                  <a:srgbClr val="5F6061"/>
                </a:solidFill>
                <a:latin typeface="Source Sans Pro" panose="020B0503030403020204" pitchFamily="34" charset="0"/>
                <a:ea typeface="Source Sans Pro" panose="020B0503030403020204" pitchFamily="34" charset="0"/>
                <a:sym typeface="Wingdings" panose="05000000000000000000" pitchFamily="2" charset="2"/>
              </a:rPr>
              <a:t>Etc.</a:t>
            </a:r>
          </a:p>
          <a:p>
            <a:pPr marL="342900" indent="-342900">
              <a:buClr>
                <a:srgbClr val="5F6061"/>
              </a:buClr>
              <a:buSzPct val="100000"/>
              <a:buFont typeface="Wingdings" pitchFamily="2" charset="2"/>
              <a:buChar char="à"/>
            </a:pPr>
            <a:endParaRPr lang="en-US" sz="2000" dirty="0">
              <a:solidFill>
                <a:srgbClr val="5F6061"/>
              </a:solidFill>
              <a:latin typeface="Source Sans Pro" panose="020B0503030403020204" pitchFamily="34" charset="0"/>
              <a:ea typeface="Source Sans Pro" panose="020B0503030403020204" pitchFamily="34" charset="0"/>
              <a:sym typeface="Wingdings" panose="05000000000000000000" pitchFamily="2" charset="2"/>
            </a:endParaRPr>
          </a:p>
        </p:txBody>
      </p:sp>
      <p:sp>
        <p:nvSpPr>
          <p:cNvPr id="8" name="Google Shape;67;p14">
            <a:extLst>
              <a:ext uri="{FF2B5EF4-FFF2-40B4-BE49-F238E27FC236}">
                <a16:creationId xmlns:a16="http://schemas.microsoft.com/office/drawing/2014/main" id="{DF00B919-0328-5442-891A-7F75CF32D528}"/>
              </a:ext>
            </a:extLst>
          </p:cNvPr>
          <p:cNvSpPr txBox="1"/>
          <p:nvPr/>
        </p:nvSpPr>
        <p:spPr>
          <a:xfrm>
            <a:off x="462578" y="3223673"/>
            <a:ext cx="7541742" cy="1107059"/>
          </a:xfrm>
          <a:prstGeom prst="rect">
            <a:avLst/>
          </a:prstGeom>
          <a:noFill/>
          <a:ln>
            <a:noFill/>
          </a:ln>
        </p:spPr>
        <p:txBody>
          <a:bodyPr spcFirstLastPara="1" wrap="square" lIns="34284" tIns="34284" rIns="34284" bIns="34284" anchor="t" anchorCtr="0">
            <a:noAutofit/>
          </a:bodyPr>
          <a:lstStyle/>
          <a:p>
            <a:pPr marL="342900" lvl="1" indent="-342900">
              <a:buClr>
                <a:srgbClr val="5F6061"/>
              </a:buClr>
              <a:buSzPct val="100000"/>
              <a:buFont typeface="Arial" panose="020B0604020202020204" pitchFamily="34" charset="0"/>
              <a:buChar char="•"/>
            </a:pPr>
            <a:r>
              <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rPr>
              <a:t>Learn from others – OCP community is growing</a:t>
            </a:r>
          </a:p>
        </p:txBody>
      </p:sp>
    </p:spTree>
    <p:extLst>
      <p:ext uri="{BB962C8B-B14F-4D97-AF65-F5344CB8AC3E}">
        <p14:creationId xmlns:p14="http://schemas.microsoft.com/office/powerpoint/2010/main" val="1820343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Google Shape;67;p14">
            <a:extLst>
              <a:ext uri="{FF2B5EF4-FFF2-40B4-BE49-F238E27FC236}">
                <a16:creationId xmlns:a16="http://schemas.microsoft.com/office/drawing/2014/main" id="{9347F4D0-0E8B-1E46-8565-AED3092B0B1C}"/>
              </a:ext>
            </a:extLst>
          </p:cNvPr>
          <p:cNvSpPr txBox="1"/>
          <p:nvPr/>
        </p:nvSpPr>
        <p:spPr>
          <a:xfrm>
            <a:off x="406030" y="833168"/>
            <a:ext cx="8069380" cy="3724155"/>
          </a:xfrm>
          <a:prstGeom prst="rect">
            <a:avLst/>
          </a:prstGeom>
          <a:noFill/>
          <a:ln>
            <a:noFill/>
          </a:ln>
        </p:spPr>
        <p:txBody>
          <a:bodyPr spcFirstLastPara="1" wrap="square" lIns="34284" tIns="34284" rIns="34284" bIns="34284" anchor="t" anchorCtr="0">
            <a:noAutofit/>
          </a:bodyPr>
          <a:lstStyle/>
          <a:p>
            <a:pPr marL="285750" indent="-285750">
              <a:buClr>
                <a:srgbClr val="5F6061"/>
              </a:buClr>
              <a:buSzPct val="100000"/>
              <a:buFont typeface="Arial" panose="020B0604020202020204" pitchFamily="34" charset="0"/>
              <a:buChar char="•"/>
            </a:pPr>
            <a:r>
              <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rPr>
              <a:t>Determining compatibility with immersion. </a:t>
            </a:r>
          </a:p>
          <a:p>
            <a:pPr marL="285750" indent="-285750">
              <a:buClr>
                <a:srgbClr val="5F6061"/>
              </a:buClr>
              <a:buSzPct val="100000"/>
              <a:buFont typeface="Arial" panose="020B0604020202020204" pitchFamily="34" charset="0"/>
              <a:buChar char="•"/>
            </a:pPr>
            <a:r>
              <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rPr>
              <a:t>Not all parts of the end-user supply chain will be tasked with ascertaining compatibility, i.e. CPU thermal interface material (TIM) is present between the chip die and the Integrated Heat Spreader (IHS) and can therefore only be researched or qualified by the original manufacturer.  </a:t>
            </a:r>
          </a:p>
          <a:p>
            <a:pPr marL="285750" indent="-285750">
              <a:buClr>
                <a:srgbClr val="5F6061"/>
              </a:buClr>
              <a:buSzPct val="100000"/>
              <a:buFont typeface="Arial" panose="020B0604020202020204" pitchFamily="34" charset="0"/>
              <a:buChar char="•"/>
            </a:pPr>
            <a:r>
              <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rPr>
              <a:t>But, a network extension cable can be practically validated and selected by a system integrator or end user.  </a:t>
            </a:r>
          </a:p>
          <a:p>
            <a:pPr marL="285750" indent="-285750">
              <a:buClr>
                <a:srgbClr val="5F6061"/>
              </a:buClr>
              <a:buSzPct val="100000"/>
              <a:buFont typeface="Arial" panose="020B0604020202020204" pitchFamily="34" charset="0"/>
              <a:buChar char="•"/>
            </a:pPr>
            <a:r>
              <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rPr>
              <a:t>High level distinctions exist between the requirements for single-phase Hydrocarbons/Fluorocarbons and for two-phase Fluorocarbons.</a:t>
            </a:r>
          </a:p>
          <a:p>
            <a:pPr>
              <a:buClr>
                <a:srgbClr val="5F6061"/>
              </a:buClr>
              <a:buSzPct val="100000"/>
            </a:pPr>
            <a:endParaRPr lang="en-US" sz="2200" dirty="0">
              <a:solidFill>
                <a:srgbClr val="5F6061"/>
              </a:solidFill>
              <a:latin typeface="Source Sans Pro" panose="020B0503030403020204" pitchFamily="34" charset="0"/>
              <a:ea typeface="Source Sans Pro" panose="020B0503030403020204" pitchFamily="34" charset="0"/>
              <a:cs typeface="Source Sans Pro"/>
              <a:sym typeface="Source Sans Pro"/>
            </a:endParaRPr>
          </a:p>
        </p:txBody>
      </p:sp>
      <p:sp>
        <p:nvSpPr>
          <p:cNvPr id="2" name="Google Shape;53;p13">
            <a:extLst>
              <a:ext uri="{FF2B5EF4-FFF2-40B4-BE49-F238E27FC236}">
                <a16:creationId xmlns:a16="http://schemas.microsoft.com/office/drawing/2014/main" id="{C045A7A2-6BDF-4487-88CE-8D89D094815B}"/>
              </a:ext>
            </a:extLst>
          </p:cNvPr>
          <p:cNvSpPr txBox="1">
            <a:spLocks noGrp="1"/>
          </p:cNvSpPr>
          <p:nvPr>
            <p:ph type="title"/>
          </p:nvPr>
        </p:nvSpPr>
        <p:spPr>
          <a:xfrm>
            <a:off x="406030" y="118884"/>
            <a:ext cx="7886700" cy="600525"/>
          </a:xfrm>
          <a:prstGeom prst="rect">
            <a:avLst/>
          </a:prstGeom>
          <a:noFill/>
          <a:ln>
            <a:noFill/>
          </a:ln>
        </p:spPr>
        <p:txBody>
          <a:bodyPr spcFirstLastPara="1" wrap="square" lIns="34284" tIns="17138" rIns="34284" bIns="17138" anchor="ctr" anchorCtr="0">
            <a:noAutofit/>
          </a:bodyPr>
          <a:lstStyle/>
          <a:p>
            <a:r>
              <a:rPr lang="en-US" sz="3750" dirty="0">
                <a:solidFill>
                  <a:srgbClr val="5F6062"/>
                </a:solidFill>
              </a:rPr>
              <a:t>Material Compatibility</a:t>
            </a:r>
            <a:endParaRPr sz="3750" dirty="0">
              <a:solidFill>
                <a:srgbClr val="5F6062"/>
              </a:solidFill>
            </a:endParaRPr>
          </a:p>
        </p:txBody>
      </p:sp>
      <p:grpSp>
        <p:nvGrpSpPr>
          <p:cNvPr id="7" name="Group 6">
            <a:extLst>
              <a:ext uri="{FF2B5EF4-FFF2-40B4-BE49-F238E27FC236}">
                <a16:creationId xmlns:a16="http://schemas.microsoft.com/office/drawing/2014/main" id="{82E6201F-4283-40E7-85DC-808901673C98}"/>
              </a:ext>
            </a:extLst>
          </p:cNvPr>
          <p:cNvGrpSpPr/>
          <p:nvPr/>
        </p:nvGrpSpPr>
        <p:grpSpPr>
          <a:xfrm flipH="1">
            <a:off x="8004320" y="118884"/>
            <a:ext cx="924516" cy="1358733"/>
            <a:chOff x="4318093" y="682966"/>
            <a:chExt cx="3455799" cy="5078882"/>
          </a:xfrm>
        </p:grpSpPr>
        <p:pic>
          <p:nvPicPr>
            <p:cNvPr id="9" name="Picture 8">
              <a:extLst>
                <a:ext uri="{FF2B5EF4-FFF2-40B4-BE49-F238E27FC236}">
                  <a16:creationId xmlns:a16="http://schemas.microsoft.com/office/drawing/2014/main" id="{225F2AC8-A7FC-48BB-AED0-4047D961C15C}"/>
                </a:ext>
              </a:extLst>
            </p:cNvPr>
            <p:cNvPicPr>
              <a:picLocks noChangeAspect="1"/>
            </p:cNvPicPr>
            <p:nvPr/>
          </p:nvPicPr>
          <p:blipFill>
            <a:blip r:embed="rId3"/>
            <a:stretch>
              <a:fillRect/>
            </a:stretch>
          </p:blipFill>
          <p:spPr>
            <a:xfrm flipH="1">
              <a:off x="4544147" y="682966"/>
              <a:ext cx="3229745" cy="3229745"/>
            </a:xfrm>
            <a:prstGeom prst="rect">
              <a:avLst/>
            </a:prstGeom>
          </p:spPr>
        </p:pic>
        <p:sp>
          <p:nvSpPr>
            <p:cNvPr id="11" name="Google Shape;139;p21">
              <a:extLst>
                <a:ext uri="{FF2B5EF4-FFF2-40B4-BE49-F238E27FC236}">
                  <a16:creationId xmlns:a16="http://schemas.microsoft.com/office/drawing/2014/main" id="{8A6C28CA-D09E-4FCD-9799-917FC2135BC4}"/>
                </a:ext>
              </a:extLst>
            </p:cNvPr>
            <p:cNvSpPr/>
            <p:nvPr/>
          </p:nvSpPr>
          <p:spPr>
            <a:xfrm>
              <a:off x="4318093" y="3979120"/>
              <a:ext cx="3389769" cy="1782728"/>
            </a:xfrm>
            <a:prstGeom prst="roundRect">
              <a:avLst>
                <a:gd name="adj" fmla="val 6122"/>
              </a:avLst>
            </a:prstGeom>
            <a:solidFill>
              <a:srgbClr val="8DC73E"/>
            </a:solidFill>
            <a:ln>
              <a:noFill/>
            </a:ln>
          </p:spPr>
          <p:txBody>
            <a:bodyPr spcFirstLastPara="1" wrap="square" lIns="91400" tIns="45725" rIns="91400" bIns="45725" anchor="ctr" anchorCtr="0">
              <a:noAutofit/>
            </a:bodyPr>
            <a:lstStyle/>
            <a:p>
              <a:pPr marL="0" marR="0" lvl="0" indent="0" algn="ctr" rtl="0">
                <a:lnSpc>
                  <a:spcPct val="100000"/>
                </a:lnSpc>
                <a:spcBef>
                  <a:spcPts val="0"/>
                </a:spcBef>
                <a:spcAft>
                  <a:spcPts val="0"/>
                </a:spcAft>
                <a:buClr>
                  <a:schemeClr val="dk1"/>
                </a:buClr>
                <a:buSzPts val="2300"/>
                <a:buFont typeface="Source Sans Pro"/>
                <a:buNone/>
              </a:pPr>
              <a:r>
                <a:rPr lang="en-US" sz="1100" b="0" i="0" u="none" strike="noStrike" cap="none" dirty="0">
                  <a:solidFill>
                    <a:schemeClr val="dk1"/>
                  </a:solidFill>
                  <a:latin typeface="Source Sans Pro"/>
                  <a:ea typeface="Source Sans Pro"/>
                  <a:cs typeface="Source Sans Pro"/>
                  <a:sym typeface="Source Sans Pro"/>
                </a:rPr>
                <a:t>ADVANCED COOLING SOLUTIONS</a:t>
              </a:r>
              <a:endParaRPr sz="1100" b="0" i="0" u="none" strike="noStrike" cap="none" dirty="0">
                <a:solidFill>
                  <a:srgbClr val="5F6061"/>
                </a:solidFill>
                <a:latin typeface="Source Sans Pro"/>
                <a:ea typeface="Source Sans Pro"/>
                <a:cs typeface="Source Sans Pro"/>
                <a:sym typeface="Source Sans Pro"/>
              </a:endParaRPr>
            </a:p>
          </p:txBody>
        </p:sp>
      </p:grpSp>
    </p:spTree>
    <p:extLst>
      <p:ext uri="{BB962C8B-B14F-4D97-AF65-F5344CB8AC3E}">
        <p14:creationId xmlns:p14="http://schemas.microsoft.com/office/powerpoint/2010/main" val="22995967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E7486-891A-434F-8012-BC2C72F7EC11}"/>
              </a:ext>
            </a:extLst>
          </p:cNvPr>
          <p:cNvSpPr>
            <a:spLocks noGrp="1"/>
          </p:cNvSpPr>
          <p:nvPr>
            <p:ph type="title"/>
          </p:nvPr>
        </p:nvSpPr>
        <p:spPr/>
        <p:txBody>
          <a:bodyPr/>
          <a:lstStyle/>
          <a:p>
            <a:r>
              <a:rPr lang="en-US" sz="3750" dirty="0">
                <a:solidFill>
                  <a:srgbClr val="5F6062"/>
                </a:solidFill>
              </a:rPr>
              <a:t>Material Compatibility</a:t>
            </a:r>
          </a:p>
        </p:txBody>
      </p:sp>
      <p:sp>
        <p:nvSpPr>
          <p:cNvPr id="3" name="Content Placeholder 2">
            <a:extLst>
              <a:ext uri="{FF2B5EF4-FFF2-40B4-BE49-F238E27FC236}">
                <a16:creationId xmlns:a16="http://schemas.microsoft.com/office/drawing/2014/main" id="{6E10F83B-C7CF-496B-81E7-5B2B7DCF00E3}"/>
              </a:ext>
            </a:extLst>
          </p:cNvPr>
          <p:cNvSpPr>
            <a:spLocks noGrp="1"/>
          </p:cNvSpPr>
          <p:nvPr>
            <p:ph idx="1"/>
          </p:nvPr>
        </p:nvSpPr>
        <p:spPr/>
        <p:txBody>
          <a:bodyPr/>
          <a:lstStyle/>
          <a:p>
            <a:pPr marL="0" indent="0">
              <a:lnSpc>
                <a:spcPct val="100000"/>
              </a:lnSpc>
              <a:spcBef>
                <a:spcPts val="0"/>
              </a:spcBef>
              <a:buClr>
                <a:srgbClr val="5F6061"/>
              </a:buClr>
              <a:buSzPct val="100000"/>
            </a:pPr>
            <a:r>
              <a:rPr lang="en-US" sz="2200" dirty="0">
                <a:solidFill>
                  <a:srgbClr val="5F6061"/>
                </a:solidFill>
                <a:latin typeface="Source Sans Pro" panose="020B0503030403020204" pitchFamily="34" charset="0"/>
                <a:ea typeface="Source Sans Pro" panose="020B0503030403020204" pitchFamily="34" charset="0"/>
                <a:sym typeface="Arial"/>
              </a:rPr>
              <a:t>1.1 Wetted Material</a:t>
            </a:r>
          </a:p>
          <a:p>
            <a:pPr marL="742950" lvl="1" indent="-285750">
              <a:lnSpc>
                <a:spcPct val="100000"/>
              </a:lnSpc>
              <a:spcBef>
                <a:spcPts val="0"/>
              </a:spcBef>
              <a:buClr>
                <a:srgbClr val="5F6061"/>
              </a:buClr>
              <a:buSzPct val="100000"/>
              <a:buFont typeface="Arial" panose="020B0604020202020204" pitchFamily="34" charset="0"/>
              <a:buChar char="•"/>
            </a:pPr>
            <a:r>
              <a:rPr lang="en-US" sz="2200" dirty="0">
                <a:solidFill>
                  <a:srgbClr val="5F6061"/>
                </a:solidFill>
                <a:latin typeface="Source Sans Pro" panose="020B0503030403020204" pitchFamily="34" charset="0"/>
                <a:ea typeface="Source Sans Pro" panose="020B0503030403020204" pitchFamily="34" charset="0"/>
                <a:sym typeface="Arial"/>
              </a:rPr>
              <a:t>Servers</a:t>
            </a:r>
          </a:p>
          <a:p>
            <a:pPr marL="742950" lvl="1" indent="-285750">
              <a:lnSpc>
                <a:spcPct val="100000"/>
              </a:lnSpc>
              <a:spcBef>
                <a:spcPts val="0"/>
              </a:spcBef>
              <a:buClr>
                <a:srgbClr val="5F6061"/>
              </a:buClr>
              <a:buSzPct val="100000"/>
              <a:buFont typeface="Arial" panose="020B0604020202020204" pitchFamily="34" charset="0"/>
              <a:buChar char="•"/>
            </a:pPr>
            <a:r>
              <a:rPr lang="en-US" sz="2200" dirty="0">
                <a:solidFill>
                  <a:srgbClr val="5F6061"/>
                </a:solidFill>
                <a:latin typeface="Source Sans Pro" panose="020B0503030403020204" pitchFamily="34" charset="0"/>
                <a:ea typeface="Source Sans Pro" panose="020B0503030403020204" pitchFamily="34" charset="0"/>
                <a:sym typeface="Arial"/>
              </a:rPr>
              <a:t>Cables</a:t>
            </a:r>
          </a:p>
          <a:p>
            <a:pPr marL="742950" lvl="1" indent="-285750">
              <a:lnSpc>
                <a:spcPct val="100000"/>
              </a:lnSpc>
              <a:spcBef>
                <a:spcPts val="0"/>
              </a:spcBef>
              <a:buClr>
                <a:srgbClr val="5F6061"/>
              </a:buClr>
              <a:buSzPct val="100000"/>
              <a:buFont typeface="Arial" panose="020B0604020202020204" pitchFamily="34" charset="0"/>
              <a:buChar char="•"/>
            </a:pPr>
            <a:r>
              <a:rPr lang="en-US" sz="2200" dirty="0">
                <a:solidFill>
                  <a:srgbClr val="5F6061"/>
                </a:solidFill>
                <a:latin typeface="Source Sans Pro" panose="020B0503030403020204" pitchFamily="34" charset="0"/>
                <a:ea typeface="Source Sans Pro" panose="020B0503030403020204" pitchFamily="34" charset="0"/>
                <a:sym typeface="Arial"/>
              </a:rPr>
              <a:t>Connectors</a:t>
            </a:r>
          </a:p>
          <a:p>
            <a:pPr marL="742950" lvl="1" indent="-285750">
              <a:lnSpc>
                <a:spcPct val="100000"/>
              </a:lnSpc>
              <a:spcBef>
                <a:spcPts val="0"/>
              </a:spcBef>
              <a:buClr>
                <a:srgbClr val="5F6061"/>
              </a:buClr>
              <a:buSzPct val="100000"/>
              <a:buFont typeface="Arial" panose="020B0604020202020204" pitchFamily="34" charset="0"/>
              <a:buChar char="•"/>
            </a:pPr>
            <a:r>
              <a:rPr lang="en-US" sz="2200" dirty="0">
                <a:solidFill>
                  <a:srgbClr val="5F6061"/>
                </a:solidFill>
                <a:latin typeface="Source Sans Pro" panose="020B0503030403020204" pitchFamily="34" charset="0"/>
                <a:ea typeface="Source Sans Pro" panose="020B0503030403020204" pitchFamily="34" charset="0"/>
                <a:sym typeface="Arial"/>
              </a:rPr>
              <a:t>Power Supply</a:t>
            </a:r>
          </a:p>
          <a:p>
            <a:pPr marL="742950" lvl="1" indent="-285750">
              <a:lnSpc>
                <a:spcPct val="100000"/>
              </a:lnSpc>
              <a:spcBef>
                <a:spcPts val="0"/>
              </a:spcBef>
              <a:buClr>
                <a:srgbClr val="5F6061"/>
              </a:buClr>
              <a:buSzPct val="100000"/>
              <a:buFont typeface="Arial" panose="020B0604020202020204" pitchFamily="34" charset="0"/>
              <a:buChar char="•"/>
            </a:pPr>
            <a:r>
              <a:rPr lang="en-US" sz="2200" dirty="0">
                <a:solidFill>
                  <a:srgbClr val="5F6061"/>
                </a:solidFill>
                <a:latin typeface="Source Sans Pro" panose="020B0503030403020204" pitchFamily="34" charset="0"/>
                <a:ea typeface="Source Sans Pro" panose="020B0503030403020204" pitchFamily="34" charset="0"/>
                <a:sym typeface="Arial"/>
              </a:rPr>
              <a:t>Storage</a:t>
            </a:r>
          </a:p>
          <a:p>
            <a:pPr marL="742950" lvl="1" indent="-285750">
              <a:lnSpc>
                <a:spcPct val="100000"/>
              </a:lnSpc>
              <a:spcBef>
                <a:spcPts val="0"/>
              </a:spcBef>
              <a:buClr>
                <a:srgbClr val="5F6061"/>
              </a:buClr>
              <a:buSzPct val="100000"/>
              <a:buFont typeface="Arial" panose="020B0604020202020204" pitchFamily="34" charset="0"/>
              <a:buChar char="•"/>
            </a:pPr>
            <a:r>
              <a:rPr lang="en-US" sz="2200" dirty="0">
                <a:solidFill>
                  <a:srgbClr val="5F6061"/>
                </a:solidFill>
                <a:latin typeface="Source Sans Pro" panose="020B0503030403020204" pitchFamily="34" charset="0"/>
                <a:ea typeface="Source Sans Pro" panose="020B0503030403020204" pitchFamily="34" charset="0"/>
                <a:sym typeface="Arial"/>
              </a:rPr>
              <a:t>High Speed Network</a:t>
            </a:r>
          </a:p>
        </p:txBody>
      </p:sp>
      <p:grpSp>
        <p:nvGrpSpPr>
          <p:cNvPr id="7" name="Group 6">
            <a:extLst>
              <a:ext uri="{FF2B5EF4-FFF2-40B4-BE49-F238E27FC236}">
                <a16:creationId xmlns:a16="http://schemas.microsoft.com/office/drawing/2014/main" id="{1B5AACEF-EA6F-4A45-8321-DB072D185267}"/>
              </a:ext>
            </a:extLst>
          </p:cNvPr>
          <p:cNvGrpSpPr/>
          <p:nvPr/>
        </p:nvGrpSpPr>
        <p:grpSpPr>
          <a:xfrm flipH="1">
            <a:off x="8004320" y="118884"/>
            <a:ext cx="924516" cy="1358733"/>
            <a:chOff x="4318093" y="682966"/>
            <a:chExt cx="3455799" cy="5078882"/>
          </a:xfrm>
        </p:grpSpPr>
        <p:pic>
          <p:nvPicPr>
            <p:cNvPr id="5" name="Picture 4">
              <a:extLst>
                <a:ext uri="{FF2B5EF4-FFF2-40B4-BE49-F238E27FC236}">
                  <a16:creationId xmlns:a16="http://schemas.microsoft.com/office/drawing/2014/main" id="{207E8DCC-D577-4AE5-9118-770FFFAB80A8}"/>
                </a:ext>
              </a:extLst>
            </p:cNvPr>
            <p:cNvPicPr>
              <a:picLocks noChangeAspect="1"/>
            </p:cNvPicPr>
            <p:nvPr/>
          </p:nvPicPr>
          <p:blipFill>
            <a:blip r:embed="rId2"/>
            <a:stretch>
              <a:fillRect/>
            </a:stretch>
          </p:blipFill>
          <p:spPr>
            <a:xfrm flipH="1">
              <a:off x="4544147" y="682966"/>
              <a:ext cx="3229745" cy="3229745"/>
            </a:xfrm>
            <a:prstGeom prst="rect">
              <a:avLst/>
            </a:prstGeom>
          </p:spPr>
        </p:pic>
        <p:sp>
          <p:nvSpPr>
            <p:cNvPr id="6" name="Google Shape;139;p21">
              <a:extLst>
                <a:ext uri="{FF2B5EF4-FFF2-40B4-BE49-F238E27FC236}">
                  <a16:creationId xmlns:a16="http://schemas.microsoft.com/office/drawing/2014/main" id="{32A7F54B-210D-4A9E-AF5F-C49FC66DCE57}"/>
                </a:ext>
              </a:extLst>
            </p:cNvPr>
            <p:cNvSpPr/>
            <p:nvPr/>
          </p:nvSpPr>
          <p:spPr>
            <a:xfrm>
              <a:off x="4318093" y="3979120"/>
              <a:ext cx="3389769" cy="1782728"/>
            </a:xfrm>
            <a:prstGeom prst="roundRect">
              <a:avLst>
                <a:gd name="adj" fmla="val 6122"/>
              </a:avLst>
            </a:prstGeom>
            <a:solidFill>
              <a:srgbClr val="8DC73E"/>
            </a:solidFill>
            <a:ln>
              <a:noFill/>
            </a:ln>
          </p:spPr>
          <p:txBody>
            <a:bodyPr spcFirstLastPara="1" wrap="square" lIns="91400" tIns="45725" rIns="91400" bIns="45725" anchor="ctr" anchorCtr="0">
              <a:noAutofit/>
            </a:bodyPr>
            <a:lstStyle/>
            <a:p>
              <a:pPr marL="0" marR="0" lvl="0" indent="0" algn="ctr" rtl="0">
                <a:lnSpc>
                  <a:spcPct val="100000"/>
                </a:lnSpc>
                <a:spcBef>
                  <a:spcPts val="0"/>
                </a:spcBef>
                <a:spcAft>
                  <a:spcPts val="0"/>
                </a:spcAft>
                <a:buClr>
                  <a:schemeClr val="dk1"/>
                </a:buClr>
                <a:buSzPts val="2300"/>
                <a:buFont typeface="Source Sans Pro"/>
                <a:buNone/>
              </a:pPr>
              <a:r>
                <a:rPr lang="en-US" sz="1100" b="0" i="0" u="none" strike="noStrike" cap="none" dirty="0">
                  <a:solidFill>
                    <a:schemeClr val="dk1"/>
                  </a:solidFill>
                  <a:latin typeface="Source Sans Pro"/>
                  <a:ea typeface="Source Sans Pro"/>
                  <a:cs typeface="Source Sans Pro"/>
                  <a:sym typeface="Source Sans Pro"/>
                </a:rPr>
                <a:t>ADVANCED COOLING SOLUTIONS</a:t>
              </a:r>
              <a:endParaRPr sz="1100" b="0" i="0" u="none" strike="noStrike" cap="none" dirty="0">
                <a:solidFill>
                  <a:srgbClr val="5F6061"/>
                </a:solidFill>
                <a:latin typeface="Source Sans Pro"/>
                <a:ea typeface="Source Sans Pro"/>
                <a:cs typeface="Source Sans Pro"/>
                <a:sym typeface="Source Sans Pro"/>
              </a:endParaRPr>
            </a:p>
          </p:txBody>
        </p:sp>
      </p:grpSp>
    </p:spTree>
    <p:extLst>
      <p:ext uri="{BB962C8B-B14F-4D97-AF65-F5344CB8AC3E}">
        <p14:creationId xmlns:p14="http://schemas.microsoft.com/office/powerpoint/2010/main" val="17107603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00D45-B1DD-450F-ABC5-F11834306325}"/>
              </a:ext>
            </a:extLst>
          </p:cNvPr>
          <p:cNvSpPr>
            <a:spLocks noGrp="1"/>
          </p:cNvSpPr>
          <p:nvPr>
            <p:ph type="title"/>
          </p:nvPr>
        </p:nvSpPr>
        <p:spPr>
          <a:xfrm>
            <a:off x="262890" y="224983"/>
            <a:ext cx="7886700" cy="577612"/>
          </a:xfrm>
        </p:spPr>
        <p:txBody>
          <a:bodyPr/>
          <a:lstStyle/>
          <a:p>
            <a:r>
              <a:rPr lang="en-US" sz="3750" dirty="0">
                <a:solidFill>
                  <a:srgbClr val="5F6062"/>
                </a:solidFill>
              </a:rPr>
              <a:t>Material Compatibility</a:t>
            </a:r>
          </a:p>
        </p:txBody>
      </p:sp>
      <p:sp>
        <p:nvSpPr>
          <p:cNvPr id="3" name="Content Placeholder 2">
            <a:extLst>
              <a:ext uri="{FF2B5EF4-FFF2-40B4-BE49-F238E27FC236}">
                <a16:creationId xmlns:a16="http://schemas.microsoft.com/office/drawing/2014/main" id="{9A080A5D-CCFF-432B-9220-27AD1186E398}"/>
              </a:ext>
            </a:extLst>
          </p:cNvPr>
          <p:cNvSpPr>
            <a:spLocks noGrp="1"/>
          </p:cNvSpPr>
          <p:nvPr>
            <p:ph idx="1"/>
          </p:nvPr>
        </p:nvSpPr>
        <p:spPr>
          <a:xfrm>
            <a:off x="326500" y="868210"/>
            <a:ext cx="7886700" cy="3692499"/>
          </a:xfrm>
        </p:spPr>
        <p:txBody>
          <a:bodyPr/>
          <a:lstStyle/>
          <a:p>
            <a:r>
              <a:rPr lang="en-US" sz="2200" dirty="0">
                <a:solidFill>
                  <a:srgbClr val="5F6061"/>
                </a:solidFill>
                <a:latin typeface="Source Sans Pro" panose="020B0503030403020204" pitchFamily="34" charset="0"/>
                <a:ea typeface="Source Sans Pro" panose="020B0503030403020204" pitchFamily="34" charset="0"/>
              </a:rPr>
              <a:t>1.2 Components to Check for Compatibility and Material Source     of Contaminant</a:t>
            </a:r>
          </a:p>
          <a:p>
            <a:r>
              <a:rPr lang="en-US" sz="2200" dirty="0">
                <a:solidFill>
                  <a:srgbClr val="5F6061"/>
                </a:solidFill>
                <a:latin typeface="Source Sans Pro" panose="020B0503030403020204" pitchFamily="34" charset="0"/>
                <a:ea typeface="Source Sans Pro" panose="020B0503030403020204" pitchFamily="34" charset="0"/>
              </a:rPr>
              <a:t>1.3 Material Compatibility for Single-Phase Immersion Cooling (Hydrocarbon Fluids)</a:t>
            </a:r>
          </a:p>
          <a:p>
            <a:r>
              <a:rPr lang="en-US" sz="2200" dirty="0">
                <a:solidFill>
                  <a:srgbClr val="5F6061"/>
                </a:solidFill>
                <a:latin typeface="Source Sans Pro" panose="020B0503030403020204" pitchFamily="34" charset="0"/>
                <a:ea typeface="Source Sans Pro" panose="020B0503030403020204" pitchFamily="34" charset="0"/>
              </a:rPr>
              <a:t>		Test # 1: General material compatibility</a:t>
            </a:r>
          </a:p>
          <a:p>
            <a:r>
              <a:rPr lang="en-US" sz="2200" dirty="0">
                <a:solidFill>
                  <a:srgbClr val="5F6061"/>
                </a:solidFill>
                <a:latin typeface="Source Sans Pro" panose="020B0503030403020204" pitchFamily="34" charset="0"/>
                <a:ea typeface="Source Sans Pro" panose="020B0503030403020204" pitchFamily="34" charset="0"/>
              </a:rPr>
              <a:t>		Test # 2: Thermal aging of PCBs, PVCs, Optical Fibers and Passive Components</a:t>
            </a:r>
          </a:p>
        </p:txBody>
      </p:sp>
      <p:grpSp>
        <p:nvGrpSpPr>
          <p:cNvPr id="7" name="Group 6">
            <a:extLst>
              <a:ext uri="{FF2B5EF4-FFF2-40B4-BE49-F238E27FC236}">
                <a16:creationId xmlns:a16="http://schemas.microsoft.com/office/drawing/2014/main" id="{70D70822-A3EB-46B1-A187-E64FA7103A36}"/>
              </a:ext>
            </a:extLst>
          </p:cNvPr>
          <p:cNvGrpSpPr/>
          <p:nvPr/>
        </p:nvGrpSpPr>
        <p:grpSpPr>
          <a:xfrm flipH="1">
            <a:off x="8004320" y="118884"/>
            <a:ext cx="924516" cy="1358733"/>
            <a:chOff x="4318093" y="682966"/>
            <a:chExt cx="3455799" cy="5078882"/>
          </a:xfrm>
        </p:grpSpPr>
        <p:pic>
          <p:nvPicPr>
            <p:cNvPr id="5" name="Picture 4">
              <a:extLst>
                <a:ext uri="{FF2B5EF4-FFF2-40B4-BE49-F238E27FC236}">
                  <a16:creationId xmlns:a16="http://schemas.microsoft.com/office/drawing/2014/main" id="{CB8AEF9A-84AD-4BBA-9119-FF44088161D3}"/>
                </a:ext>
              </a:extLst>
            </p:cNvPr>
            <p:cNvPicPr>
              <a:picLocks noChangeAspect="1"/>
            </p:cNvPicPr>
            <p:nvPr/>
          </p:nvPicPr>
          <p:blipFill>
            <a:blip r:embed="rId2"/>
            <a:stretch>
              <a:fillRect/>
            </a:stretch>
          </p:blipFill>
          <p:spPr>
            <a:xfrm flipH="1">
              <a:off x="4544147" y="682966"/>
              <a:ext cx="3229745" cy="3229745"/>
            </a:xfrm>
            <a:prstGeom prst="rect">
              <a:avLst/>
            </a:prstGeom>
          </p:spPr>
        </p:pic>
        <p:sp>
          <p:nvSpPr>
            <p:cNvPr id="6" name="Google Shape;139;p21">
              <a:extLst>
                <a:ext uri="{FF2B5EF4-FFF2-40B4-BE49-F238E27FC236}">
                  <a16:creationId xmlns:a16="http://schemas.microsoft.com/office/drawing/2014/main" id="{59BB98ED-6672-4F4C-BAF3-1A195B7B0483}"/>
                </a:ext>
              </a:extLst>
            </p:cNvPr>
            <p:cNvSpPr/>
            <p:nvPr/>
          </p:nvSpPr>
          <p:spPr>
            <a:xfrm>
              <a:off x="4318093" y="3979120"/>
              <a:ext cx="3389769" cy="1782728"/>
            </a:xfrm>
            <a:prstGeom prst="roundRect">
              <a:avLst>
                <a:gd name="adj" fmla="val 6122"/>
              </a:avLst>
            </a:prstGeom>
            <a:solidFill>
              <a:srgbClr val="8DC73E"/>
            </a:solidFill>
            <a:ln>
              <a:noFill/>
            </a:ln>
          </p:spPr>
          <p:txBody>
            <a:bodyPr spcFirstLastPara="1" wrap="square" lIns="91400" tIns="45725" rIns="91400" bIns="45725" anchor="ctr" anchorCtr="0">
              <a:noAutofit/>
            </a:bodyPr>
            <a:lstStyle/>
            <a:p>
              <a:pPr marL="0" marR="0" lvl="0" indent="0" algn="ctr" rtl="0">
                <a:lnSpc>
                  <a:spcPct val="100000"/>
                </a:lnSpc>
                <a:spcBef>
                  <a:spcPts val="0"/>
                </a:spcBef>
                <a:spcAft>
                  <a:spcPts val="0"/>
                </a:spcAft>
                <a:buClr>
                  <a:schemeClr val="dk1"/>
                </a:buClr>
                <a:buSzPts val="2300"/>
                <a:buFont typeface="Source Sans Pro"/>
                <a:buNone/>
              </a:pPr>
              <a:r>
                <a:rPr lang="en-US" sz="1100" b="0" i="0" u="none" strike="noStrike" cap="none" dirty="0">
                  <a:solidFill>
                    <a:schemeClr val="dk1"/>
                  </a:solidFill>
                  <a:latin typeface="Source Sans Pro"/>
                  <a:ea typeface="Source Sans Pro"/>
                  <a:cs typeface="Source Sans Pro"/>
                  <a:sym typeface="Source Sans Pro"/>
                </a:rPr>
                <a:t>ADVANCED COOLING SOLUTIONS</a:t>
              </a:r>
              <a:endParaRPr sz="1100" b="0" i="0" u="none" strike="noStrike" cap="none" dirty="0">
                <a:solidFill>
                  <a:srgbClr val="5F6061"/>
                </a:solidFill>
                <a:latin typeface="Source Sans Pro"/>
                <a:ea typeface="Source Sans Pro"/>
                <a:cs typeface="Source Sans Pro"/>
                <a:sym typeface="Source Sans Pro"/>
              </a:endParaRPr>
            </a:p>
          </p:txBody>
        </p:sp>
      </p:grpSp>
    </p:spTree>
    <p:extLst>
      <p:ext uri="{BB962C8B-B14F-4D97-AF65-F5344CB8AC3E}">
        <p14:creationId xmlns:p14="http://schemas.microsoft.com/office/powerpoint/2010/main" val="1959422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AB3FED-8CC8-4ED4-992C-370AC2A36E93}"/>
              </a:ext>
            </a:extLst>
          </p:cNvPr>
          <p:cNvSpPr>
            <a:spLocks noGrp="1"/>
          </p:cNvSpPr>
          <p:nvPr>
            <p:ph idx="1"/>
          </p:nvPr>
        </p:nvSpPr>
        <p:spPr>
          <a:xfrm>
            <a:off x="191328" y="802595"/>
            <a:ext cx="7886700" cy="3263503"/>
          </a:xfrm>
        </p:spPr>
        <p:txBody>
          <a:bodyPr/>
          <a:lstStyle/>
          <a:p>
            <a:r>
              <a:rPr lang="en-US" sz="2200" dirty="0">
                <a:solidFill>
                  <a:srgbClr val="5F6061"/>
                </a:solidFill>
                <a:latin typeface="Source Sans Pro" panose="020B0503030403020204" pitchFamily="34" charset="0"/>
                <a:ea typeface="Source Sans Pro" panose="020B0503030403020204" pitchFamily="34" charset="0"/>
              </a:rPr>
              <a:t>1.4 Material Compatibility for Single-Phase Immersion Cooling (Fluorochemical Fluids)</a:t>
            </a:r>
          </a:p>
          <a:p>
            <a:pPr algn="ctr"/>
            <a:r>
              <a:rPr lang="en-US" sz="2200" dirty="0">
                <a:solidFill>
                  <a:srgbClr val="5F6061"/>
                </a:solidFill>
                <a:latin typeface="Source Sans Pro" panose="020B0503030403020204" pitchFamily="34" charset="0"/>
                <a:ea typeface="Source Sans Pro" panose="020B0503030403020204" pitchFamily="34" charset="0"/>
              </a:rPr>
              <a:t>Secondary incompatibility</a:t>
            </a:r>
          </a:p>
          <a:p>
            <a:r>
              <a:rPr lang="en-US" sz="2200" dirty="0">
                <a:solidFill>
                  <a:srgbClr val="5F6061"/>
                </a:solidFill>
                <a:latin typeface="Source Sans Pro" panose="020B0503030403020204" pitchFamily="34" charset="0"/>
                <a:ea typeface="Source Sans Pro" panose="020B0503030403020204" pitchFamily="34" charset="0"/>
              </a:rPr>
              <a:t>1.5 Material Compatibility for Two-Phase Immersion Cooling (Fluorochemical Fluids)</a:t>
            </a:r>
          </a:p>
          <a:p>
            <a:r>
              <a:rPr lang="en-US" sz="2200" dirty="0">
                <a:solidFill>
                  <a:srgbClr val="5F6061"/>
                </a:solidFill>
                <a:latin typeface="Source Sans Pro" panose="020B0503030403020204" pitchFamily="34" charset="0"/>
                <a:ea typeface="Source Sans Pro" panose="020B0503030403020204" pitchFamily="34" charset="0"/>
              </a:rPr>
              <a:t>		The Soxhlet Extraction Material Compatibility Test</a:t>
            </a:r>
          </a:p>
          <a:p>
            <a:endParaRPr lang="en-US" sz="2200" dirty="0">
              <a:solidFill>
                <a:srgbClr val="5F6061"/>
              </a:solidFill>
              <a:latin typeface="Source Sans Pro" panose="020B0503030403020204" pitchFamily="34" charset="0"/>
              <a:ea typeface="Source Sans Pro" panose="020B0503030403020204" pitchFamily="34" charset="0"/>
            </a:endParaRPr>
          </a:p>
        </p:txBody>
      </p:sp>
      <p:sp>
        <p:nvSpPr>
          <p:cNvPr id="4" name="Title 1">
            <a:extLst>
              <a:ext uri="{FF2B5EF4-FFF2-40B4-BE49-F238E27FC236}">
                <a16:creationId xmlns:a16="http://schemas.microsoft.com/office/drawing/2014/main" id="{85447B5B-23A0-445C-B823-6DD42CDAB3C2}"/>
              </a:ext>
            </a:extLst>
          </p:cNvPr>
          <p:cNvSpPr>
            <a:spLocks noGrp="1"/>
          </p:cNvSpPr>
          <p:nvPr>
            <p:ph type="title"/>
          </p:nvPr>
        </p:nvSpPr>
        <p:spPr>
          <a:xfrm>
            <a:off x="628650" y="224983"/>
            <a:ext cx="7886700" cy="577612"/>
          </a:xfrm>
        </p:spPr>
        <p:txBody>
          <a:bodyPr/>
          <a:lstStyle/>
          <a:p>
            <a:r>
              <a:rPr lang="en-US" sz="3750" dirty="0">
                <a:solidFill>
                  <a:srgbClr val="5F6062"/>
                </a:solidFill>
              </a:rPr>
              <a:t>Material Compatibility</a:t>
            </a:r>
          </a:p>
        </p:txBody>
      </p:sp>
      <p:grpSp>
        <p:nvGrpSpPr>
          <p:cNvPr id="2" name="Group 1">
            <a:extLst>
              <a:ext uri="{FF2B5EF4-FFF2-40B4-BE49-F238E27FC236}">
                <a16:creationId xmlns:a16="http://schemas.microsoft.com/office/drawing/2014/main" id="{1536941B-8A63-4A02-A657-962C09AB1466}"/>
              </a:ext>
            </a:extLst>
          </p:cNvPr>
          <p:cNvGrpSpPr/>
          <p:nvPr/>
        </p:nvGrpSpPr>
        <p:grpSpPr>
          <a:xfrm flipH="1">
            <a:off x="8004320" y="118884"/>
            <a:ext cx="924516" cy="1358733"/>
            <a:chOff x="4318093" y="682966"/>
            <a:chExt cx="3455799" cy="5078882"/>
          </a:xfrm>
        </p:grpSpPr>
        <p:pic>
          <p:nvPicPr>
            <p:cNvPr id="6" name="Picture 5">
              <a:extLst>
                <a:ext uri="{FF2B5EF4-FFF2-40B4-BE49-F238E27FC236}">
                  <a16:creationId xmlns:a16="http://schemas.microsoft.com/office/drawing/2014/main" id="{DD714ABF-A132-4ABE-8C18-2530622BA965}"/>
                </a:ext>
              </a:extLst>
            </p:cNvPr>
            <p:cNvPicPr>
              <a:picLocks noChangeAspect="1"/>
            </p:cNvPicPr>
            <p:nvPr/>
          </p:nvPicPr>
          <p:blipFill>
            <a:blip r:embed="rId2"/>
            <a:stretch>
              <a:fillRect/>
            </a:stretch>
          </p:blipFill>
          <p:spPr>
            <a:xfrm flipH="1">
              <a:off x="4544147" y="682966"/>
              <a:ext cx="3229745" cy="3229745"/>
            </a:xfrm>
            <a:prstGeom prst="rect">
              <a:avLst/>
            </a:prstGeom>
          </p:spPr>
        </p:pic>
        <p:sp>
          <p:nvSpPr>
            <p:cNvPr id="7" name="Google Shape;139;p21">
              <a:extLst>
                <a:ext uri="{FF2B5EF4-FFF2-40B4-BE49-F238E27FC236}">
                  <a16:creationId xmlns:a16="http://schemas.microsoft.com/office/drawing/2014/main" id="{FBC757EF-2E8A-4943-BE00-9310C6A23B75}"/>
                </a:ext>
              </a:extLst>
            </p:cNvPr>
            <p:cNvSpPr/>
            <p:nvPr/>
          </p:nvSpPr>
          <p:spPr>
            <a:xfrm>
              <a:off x="4318093" y="3979120"/>
              <a:ext cx="3389769" cy="1782728"/>
            </a:xfrm>
            <a:prstGeom prst="roundRect">
              <a:avLst>
                <a:gd name="adj" fmla="val 6122"/>
              </a:avLst>
            </a:prstGeom>
            <a:solidFill>
              <a:srgbClr val="8DC73E"/>
            </a:solidFill>
            <a:ln>
              <a:noFill/>
            </a:ln>
          </p:spPr>
          <p:txBody>
            <a:bodyPr spcFirstLastPara="1" wrap="square" lIns="91400" tIns="45725" rIns="91400" bIns="45725" anchor="ctr" anchorCtr="0">
              <a:noAutofit/>
            </a:bodyPr>
            <a:lstStyle/>
            <a:p>
              <a:pPr marL="0" marR="0" lvl="0" indent="0" algn="ctr" rtl="0">
                <a:lnSpc>
                  <a:spcPct val="100000"/>
                </a:lnSpc>
                <a:spcBef>
                  <a:spcPts val="0"/>
                </a:spcBef>
                <a:spcAft>
                  <a:spcPts val="0"/>
                </a:spcAft>
                <a:buClr>
                  <a:schemeClr val="dk1"/>
                </a:buClr>
                <a:buSzPts val="2300"/>
                <a:buFont typeface="Source Sans Pro"/>
                <a:buNone/>
              </a:pPr>
              <a:r>
                <a:rPr lang="en-US" sz="1100" b="0" i="0" u="none" strike="noStrike" cap="none" dirty="0">
                  <a:solidFill>
                    <a:schemeClr val="dk1"/>
                  </a:solidFill>
                  <a:latin typeface="Source Sans Pro"/>
                  <a:ea typeface="Source Sans Pro"/>
                  <a:cs typeface="Source Sans Pro"/>
                  <a:sym typeface="Source Sans Pro"/>
                </a:rPr>
                <a:t>ADVANCED COOLING SOLUTIONS</a:t>
              </a:r>
              <a:endParaRPr sz="1100" b="0" i="0" u="none" strike="noStrike" cap="none" dirty="0">
                <a:solidFill>
                  <a:srgbClr val="5F6061"/>
                </a:solidFill>
                <a:latin typeface="Source Sans Pro"/>
                <a:ea typeface="Source Sans Pro"/>
                <a:cs typeface="Source Sans Pro"/>
                <a:sym typeface="Source Sans Pro"/>
              </a:endParaRPr>
            </a:p>
          </p:txBody>
        </p:sp>
      </p:grpSp>
    </p:spTree>
    <p:extLst>
      <p:ext uri="{BB962C8B-B14F-4D97-AF65-F5344CB8AC3E}">
        <p14:creationId xmlns:p14="http://schemas.microsoft.com/office/powerpoint/2010/main" val="5571303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75;p15">
            <a:extLst>
              <a:ext uri="{FF2B5EF4-FFF2-40B4-BE49-F238E27FC236}">
                <a16:creationId xmlns:a16="http://schemas.microsoft.com/office/drawing/2014/main" id="{ECA195CC-7776-429E-A8ED-879CD8AD5C16}"/>
              </a:ext>
            </a:extLst>
          </p:cNvPr>
          <p:cNvSpPr txBox="1">
            <a:spLocks noGrp="1"/>
          </p:cNvSpPr>
          <p:nvPr>
            <p:ph type="title"/>
          </p:nvPr>
        </p:nvSpPr>
        <p:spPr>
          <a:xfrm>
            <a:off x="469491" y="273844"/>
            <a:ext cx="7886700" cy="600525"/>
          </a:xfrm>
          <a:prstGeom prst="rect">
            <a:avLst/>
          </a:prstGeom>
          <a:noFill/>
          <a:ln>
            <a:noFill/>
          </a:ln>
        </p:spPr>
        <p:txBody>
          <a:bodyPr spcFirstLastPara="1" wrap="square" lIns="34284" tIns="17138" rIns="34284" bIns="17138" anchor="ctr" anchorCtr="0">
            <a:noAutofit/>
          </a:bodyPr>
          <a:lstStyle/>
          <a:p>
            <a:r>
              <a:rPr lang="en-US" sz="3750" dirty="0">
                <a:solidFill>
                  <a:srgbClr val="5F6062"/>
                </a:solidFill>
              </a:rPr>
              <a:t>Call to Action</a:t>
            </a:r>
            <a:endParaRPr sz="3750" dirty="0">
              <a:solidFill>
                <a:srgbClr val="FF0000"/>
              </a:solidFill>
            </a:endParaRPr>
          </a:p>
        </p:txBody>
      </p:sp>
      <p:sp>
        <p:nvSpPr>
          <p:cNvPr id="5" name="Google Shape;67;p14">
            <a:extLst>
              <a:ext uri="{FF2B5EF4-FFF2-40B4-BE49-F238E27FC236}">
                <a16:creationId xmlns:a16="http://schemas.microsoft.com/office/drawing/2014/main" id="{6EF14499-E41A-204F-997D-31EDF40A098F}"/>
              </a:ext>
            </a:extLst>
          </p:cNvPr>
          <p:cNvSpPr txBox="1"/>
          <p:nvPr/>
        </p:nvSpPr>
        <p:spPr>
          <a:xfrm>
            <a:off x="448087" y="1100174"/>
            <a:ext cx="7886700" cy="3548025"/>
          </a:xfrm>
          <a:prstGeom prst="rect">
            <a:avLst/>
          </a:prstGeom>
          <a:noFill/>
          <a:ln>
            <a:noFill/>
          </a:ln>
        </p:spPr>
        <p:txBody>
          <a:bodyPr spcFirstLastPara="1" wrap="square" lIns="34284" tIns="34284" rIns="34284" bIns="34284" anchor="t" anchorCtr="0">
            <a:noAutofit/>
          </a:bodyPr>
          <a:lstStyle/>
          <a:p>
            <a:pPr>
              <a:buClr>
                <a:srgbClr val="5F6062"/>
              </a:buClr>
              <a:buSzPct val="100000"/>
            </a:pPr>
            <a:r>
              <a:rPr lang="en-GB" sz="1600" dirty="0">
                <a:solidFill>
                  <a:srgbClr val="5F6062"/>
                </a:solidFill>
                <a:latin typeface="Source Sans Pro" panose="020B0503030403020204" pitchFamily="34" charset="0"/>
                <a:ea typeface="Source Sans Pro" panose="020B0503030403020204" pitchFamily="34" charset="0"/>
              </a:rPr>
              <a:t>Join the immersion workstream and contribute!</a:t>
            </a:r>
            <a:br>
              <a:rPr lang="en-GB" sz="1600" dirty="0">
                <a:solidFill>
                  <a:srgbClr val="5F6062"/>
                </a:solidFill>
                <a:latin typeface="Source Sans Pro" panose="020B0503030403020204" pitchFamily="34" charset="0"/>
                <a:ea typeface="Source Sans Pro" panose="020B0503030403020204" pitchFamily="34" charset="0"/>
              </a:rPr>
            </a:br>
            <a:endParaRPr lang="en-GB" sz="1600" dirty="0">
              <a:solidFill>
                <a:srgbClr val="5F6062"/>
              </a:solidFill>
              <a:latin typeface="Source Sans Pro" panose="020B0503030403020204" pitchFamily="34" charset="0"/>
              <a:ea typeface="Source Sans Pro" panose="020B0503030403020204" pitchFamily="34" charset="0"/>
            </a:endParaRPr>
          </a:p>
          <a:p>
            <a:pPr>
              <a:buClr>
                <a:srgbClr val="5F6062"/>
              </a:buClr>
              <a:buSzPct val="100000"/>
            </a:pPr>
            <a:r>
              <a:rPr lang="en-GB" sz="1600" b="1" dirty="0">
                <a:solidFill>
                  <a:srgbClr val="5F6062"/>
                </a:solidFill>
                <a:latin typeface="Source Sans Pro" panose="020B0503030403020204" pitchFamily="34" charset="0"/>
                <a:ea typeface="Source Sans Pro" panose="020B0503030403020204" pitchFamily="34" charset="0"/>
              </a:rPr>
              <a:t>ACS Immersion schedule: </a:t>
            </a:r>
            <a:br>
              <a:rPr lang="en-GB" sz="1600" b="1" dirty="0">
                <a:solidFill>
                  <a:srgbClr val="5F6062"/>
                </a:solidFill>
                <a:latin typeface="Source Sans Pro" panose="020B0503030403020204" pitchFamily="34" charset="0"/>
                <a:ea typeface="Source Sans Pro" panose="020B0503030403020204" pitchFamily="34" charset="0"/>
              </a:rPr>
            </a:br>
            <a:r>
              <a:rPr lang="en-GB" sz="1600" dirty="0">
                <a:solidFill>
                  <a:srgbClr val="5F6062"/>
                </a:solidFill>
                <a:latin typeface="Source Sans Pro" panose="020B0503030403020204" pitchFamily="34" charset="0"/>
                <a:ea typeface="Source Sans Pro" panose="020B0503030403020204" pitchFamily="34" charset="0"/>
              </a:rPr>
              <a:t>Each 3rd Tuesday of the month</a:t>
            </a:r>
          </a:p>
          <a:p>
            <a:pPr>
              <a:buClr>
                <a:srgbClr val="5F6062"/>
              </a:buClr>
              <a:buSzPct val="100000"/>
            </a:pPr>
            <a:endParaRPr lang="en-GB" sz="1600" dirty="0">
              <a:solidFill>
                <a:srgbClr val="5F6062"/>
              </a:solidFill>
              <a:latin typeface="Source Sans Pro" panose="020B0503030403020204" pitchFamily="34" charset="0"/>
              <a:ea typeface="Source Sans Pro" panose="020B0503030403020204" pitchFamily="34" charset="0"/>
            </a:endParaRPr>
          </a:p>
          <a:p>
            <a:pPr>
              <a:buClr>
                <a:srgbClr val="5F6062"/>
              </a:buClr>
              <a:buSzPct val="100000"/>
            </a:pPr>
            <a:r>
              <a:rPr lang="en-GB" sz="1600" b="1" dirty="0">
                <a:solidFill>
                  <a:srgbClr val="5F6062"/>
                </a:solidFill>
                <a:latin typeface="Source Sans Pro" panose="020B0503030403020204" pitchFamily="34" charset="0"/>
                <a:ea typeface="Source Sans Pro" panose="020B0503030403020204" pitchFamily="34" charset="0"/>
              </a:rPr>
              <a:t>Docs:</a:t>
            </a:r>
            <a:br>
              <a:rPr lang="en-GB" sz="1600" dirty="0">
                <a:solidFill>
                  <a:srgbClr val="5F6062"/>
                </a:solidFill>
                <a:latin typeface="Source Sans Pro" panose="020B0503030403020204" pitchFamily="34" charset="0"/>
                <a:ea typeface="Source Sans Pro" panose="020B0503030403020204" pitchFamily="34" charset="0"/>
              </a:rPr>
            </a:br>
            <a:r>
              <a:rPr lang="en-GB" sz="1600" dirty="0">
                <a:solidFill>
                  <a:srgbClr val="5F6062"/>
                </a:solidFill>
                <a:latin typeface="Source Sans Pro" panose="020B0503030403020204" pitchFamily="34" charset="0"/>
                <a:ea typeface="Source Sans Pro" panose="020B0503030403020204" pitchFamily="34" charset="0"/>
                <a:hlinkClick r:id="rId2"/>
              </a:rPr>
              <a:t>https://www.opencompute.org/wiki/Rack_%26_Power/Advanced_Cooling_Solutions</a:t>
            </a:r>
            <a:endParaRPr lang="en-GB" sz="1600" dirty="0">
              <a:solidFill>
                <a:srgbClr val="5F6062"/>
              </a:solidFill>
              <a:latin typeface="Source Sans Pro" panose="020B0503030403020204" pitchFamily="34" charset="0"/>
              <a:ea typeface="Source Sans Pro" panose="020B0503030403020204" pitchFamily="34" charset="0"/>
            </a:endParaRPr>
          </a:p>
          <a:p>
            <a:pPr>
              <a:buClr>
                <a:srgbClr val="5F6062"/>
              </a:buClr>
              <a:buSzPct val="100000"/>
            </a:pPr>
            <a:endParaRPr lang="en-GB" sz="1600" dirty="0">
              <a:solidFill>
                <a:srgbClr val="5F6062"/>
              </a:solidFill>
              <a:latin typeface="Source Sans Pro" panose="020B0503030403020204" pitchFamily="34" charset="0"/>
              <a:ea typeface="Source Sans Pro" panose="020B0503030403020204" pitchFamily="34" charset="0"/>
            </a:endParaRPr>
          </a:p>
          <a:p>
            <a:pPr>
              <a:buClr>
                <a:srgbClr val="5F6062"/>
              </a:buClr>
              <a:buSzPct val="100000"/>
            </a:pPr>
            <a:r>
              <a:rPr lang="en-GB" sz="1600" b="1" dirty="0">
                <a:solidFill>
                  <a:srgbClr val="5F6062"/>
                </a:solidFill>
                <a:latin typeface="Source Sans Pro" panose="020B0503030403020204" pitchFamily="34" charset="0"/>
                <a:ea typeface="Source Sans Pro" panose="020B0503030403020204" pitchFamily="34" charset="0"/>
              </a:rPr>
              <a:t>Mailing list: </a:t>
            </a:r>
            <a:br>
              <a:rPr lang="en-GB" sz="1600" dirty="0">
                <a:solidFill>
                  <a:srgbClr val="5F6062"/>
                </a:solidFill>
                <a:latin typeface="Source Sans Pro" panose="020B0503030403020204" pitchFamily="34" charset="0"/>
                <a:ea typeface="Source Sans Pro" panose="020B0503030403020204" pitchFamily="34" charset="0"/>
              </a:rPr>
            </a:br>
            <a:r>
              <a:rPr lang="en-GB" sz="1600" dirty="0">
                <a:solidFill>
                  <a:srgbClr val="5F6062"/>
                </a:solidFill>
                <a:latin typeface="Source Sans Pro" panose="020B0503030403020204" pitchFamily="34" charset="0"/>
                <a:ea typeface="Source Sans Pro" panose="020B0503030403020204" pitchFamily="34" charset="0"/>
                <a:hlinkClick r:id="rId3"/>
              </a:rPr>
              <a:t>http://lists.opencompute.org/mailman/listinfo/opencompute-acsimmersion</a:t>
            </a:r>
            <a:endParaRPr lang="en-GB" sz="1600" dirty="0">
              <a:solidFill>
                <a:srgbClr val="5F6062"/>
              </a:solidFill>
              <a:latin typeface="Source Sans Pro" panose="020B0503030403020204" pitchFamily="34" charset="0"/>
              <a:ea typeface="Source Sans Pro" panose="020B0503030403020204" pitchFamily="34" charset="0"/>
            </a:endParaRPr>
          </a:p>
          <a:p>
            <a:pPr>
              <a:buClr>
                <a:srgbClr val="5F6062"/>
              </a:buClr>
              <a:buSzPct val="100000"/>
            </a:pPr>
            <a:endParaRPr lang="en-GB" sz="1600" dirty="0">
              <a:solidFill>
                <a:srgbClr val="5F6062"/>
              </a:solidFill>
              <a:latin typeface="Source Sans Pro" panose="020B0503030403020204" pitchFamily="34" charset="0"/>
              <a:ea typeface="Source Sans Pro" panose="020B0503030403020204" pitchFamily="34" charset="0"/>
            </a:endParaRPr>
          </a:p>
          <a:p>
            <a:pPr>
              <a:buClr>
                <a:srgbClr val="5F6062"/>
              </a:buClr>
              <a:buSzPct val="100000"/>
            </a:pPr>
            <a:r>
              <a:rPr lang="en-GB" sz="1600" dirty="0">
                <a:solidFill>
                  <a:srgbClr val="5F6062"/>
                </a:solidFill>
                <a:latin typeface="Source Sans Pro" panose="020B0503030403020204" pitchFamily="34" charset="0"/>
                <a:ea typeface="Source Sans Pro" panose="020B0503030403020204" pitchFamily="34" charset="0"/>
              </a:rPr>
              <a:t>Email: Rolf.Brink@OCProject.net</a:t>
            </a:r>
            <a:endParaRPr lang="en-US" sz="4000" dirty="0"/>
          </a:p>
          <a:p>
            <a:pPr>
              <a:lnSpc>
                <a:spcPct val="70000"/>
              </a:lnSpc>
            </a:pPr>
            <a:endParaRPr lang="en-US" sz="4000" dirty="0"/>
          </a:p>
          <a:p>
            <a:pPr marL="0" indent="0">
              <a:lnSpc>
                <a:spcPct val="70000"/>
              </a:lnSpc>
              <a:buSzPts val="1600"/>
            </a:pPr>
            <a:endParaRPr lang="en-US" sz="800" dirty="0"/>
          </a:p>
        </p:txBody>
      </p:sp>
    </p:spTree>
    <p:extLst>
      <p:ext uri="{BB962C8B-B14F-4D97-AF65-F5344CB8AC3E}">
        <p14:creationId xmlns:p14="http://schemas.microsoft.com/office/powerpoint/2010/main" val="9009229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53;p13">
            <a:extLst>
              <a:ext uri="{FF2B5EF4-FFF2-40B4-BE49-F238E27FC236}">
                <a16:creationId xmlns:a16="http://schemas.microsoft.com/office/drawing/2014/main" id="{C045A7A2-6BDF-4487-88CE-8D89D094815B}"/>
              </a:ext>
            </a:extLst>
          </p:cNvPr>
          <p:cNvSpPr txBox="1">
            <a:spLocks noGrp="1"/>
          </p:cNvSpPr>
          <p:nvPr>
            <p:ph type="title"/>
          </p:nvPr>
        </p:nvSpPr>
        <p:spPr>
          <a:xfrm>
            <a:off x="377428" y="273844"/>
            <a:ext cx="7886700" cy="600525"/>
          </a:xfrm>
          <a:prstGeom prst="rect">
            <a:avLst/>
          </a:prstGeom>
          <a:noFill/>
          <a:ln>
            <a:noFill/>
          </a:ln>
        </p:spPr>
        <p:txBody>
          <a:bodyPr spcFirstLastPara="1" wrap="square" lIns="34284" tIns="17138" rIns="34284" bIns="17138" anchor="ctr" anchorCtr="0">
            <a:noAutofit/>
          </a:bodyPr>
          <a:lstStyle/>
          <a:p>
            <a:r>
              <a:rPr lang="en-US" sz="3750" dirty="0">
                <a:solidFill>
                  <a:srgbClr val="5F6062"/>
                </a:solidFill>
              </a:rPr>
              <a:t>Q&amp;A</a:t>
            </a:r>
            <a:endParaRPr sz="3750" dirty="0">
              <a:solidFill>
                <a:srgbClr val="5F6062"/>
              </a:solidFill>
            </a:endParaRPr>
          </a:p>
        </p:txBody>
      </p:sp>
      <p:grpSp>
        <p:nvGrpSpPr>
          <p:cNvPr id="7" name="Group 8">
            <a:extLst>
              <a:ext uri="{FF2B5EF4-FFF2-40B4-BE49-F238E27FC236}">
                <a16:creationId xmlns:a16="http://schemas.microsoft.com/office/drawing/2014/main" id="{AFBFCAB3-A31E-4E94-832D-3B2356ADD03D}"/>
              </a:ext>
            </a:extLst>
          </p:cNvPr>
          <p:cNvGrpSpPr/>
          <p:nvPr/>
        </p:nvGrpSpPr>
        <p:grpSpPr>
          <a:xfrm flipH="1">
            <a:off x="7814584" y="0"/>
            <a:ext cx="1223090" cy="1573619"/>
            <a:chOff x="4318093" y="682966"/>
            <a:chExt cx="3455799" cy="5078882"/>
          </a:xfrm>
        </p:grpSpPr>
        <p:pic>
          <p:nvPicPr>
            <p:cNvPr id="9" name="Picture 9">
              <a:extLst>
                <a:ext uri="{FF2B5EF4-FFF2-40B4-BE49-F238E27FC236}">
                  <a16:creationId xmlns:a16="http://schemas.microsoft.com/office/drawing/2014/main" id="{7CB91DF1-F032-4EAF-B3CD-67292A3DA27E}"/>
                </a:ext>
              </a:extLst>
            </p:cNvPr>
            <p:cNvPicPr>
              <a:picLocks noChangeAspect="1"/>
            </p:cNvPicPr>
            <p:nvPr/>
          </p:nvPicPr>
          <p:blipFill>
            <a:blip r:embed="rId3"/>
            <a:stretch>
              <a:fillRect/>
            </a:stretch>
          </p:blipFill>
          <p:spPr>
            <a:xfrm flipH="1">
              <a:off x="4544147" y="682966"/>
              <a:ext cx="3229745" cy="3229745"/>
            </a:xfrm>
            <a:prstGeom prst="rect">
              <a:avLst/>
            </a:prstGeom>
          </p:spPr>
        </p:pic>
        <p:sp>
          <p:nvSpPr>
            <p:cNvPr id="11" name="Google Shape;139;p21">
              <a:extLst>
                <a:ext uri="{FF2B5EF4-FFF2-40B4-BE49-F238E27FC236}">
                  <a16:creationId xmlns:a16="http://schemas.microsoft.com/office/drawing/2014/main" id="{1B370FDB-1240-4293-B249-84324E7342C7}"/>
                </a:ext>
              </a:extLst>
            </p:cNvPr>
            <p:cNvSpPr/>
            <p:nvPr/>
          </p:nvSpPr>
          <p:spPr>
            <a:xfrm>
              <a:off x="4318093" y="3979120"/>
              <a:ext cx="3389769" cy="1782728"/>
            </a:xfrm>
            <a:prstGeom prst="roundRect">
              <a:avLst>
                <a:gd name="adj" fmla="val 6122"/>
              </a:avLst>
            </a:prstGeom>
            <a:solidFill>
              <a:srgbClr val="8DC73E"/>
            </a:solidFill>
            <a:ln>
              <a:noFill/>
            </a:ln>
          </p:spPr>
          <p:txBody>
            <a:bodyPr spcFirstLastPara="1" wrap="square" lIns="91400" tIns="45725" rIns="91400" bIns="45725" anchor="ctr" anchorCtr="0">
              <a:noAutofit/>
            </a:bodyPr>
            <a:lstStyle/>
            <a:p>
              <a:pPr marL="0" marR="0" lvl="0" indent="0" algn="ctr" rtl="0">
                <a:lnSpc>
                  <a:spcPct val="100000"/>
                </a:lnSpc>
                <a:spcBef>
                  <a:spcPts val="0"/>
                </a:spcBef>
                <a:spcAft>
                  <a:spcPts val="0"/>
                </a:spcAft>
                <a:buClr>
                  <a:schemeClr val="dk1"/>
                </a:buClr>
                <a:buSzPts val="2300"/>
                <a:buFont typeface="Source Sans Pro"/>
                <a:buNone/>
              </a:pPr>
              <a:r>
                <a:rPr lang="en-US" sz="1350" b="0" i="0" u="none" strike="noStrike" cap="none" dirty="0">
                  <a:solidFill>
                    <a:schemeClr val="dk1"/>
                  </a:solidFill>
                  <a:latin typeface="Source Sans Pro"/>
                  <a:ea typeface="Source Sans Pro"/>
                  <a:cs typeface="Source Sans Pro"/>
                  <a:sym typeface="Source Sans Pro"/>
                </a:rPr>
                <a:t>ADVANCED COOLING SOLUTIONS</a:t>
              </a:r>
              <a:endParaRPr sz="1350" b="0" i="0" u="none" strike="noStrike" cap="none" dirty="0">
                <a:solidFill>
                  <a:srgbClr val="5F6061"/>
                </a:solidFill>
                <a:latin typeface="Source Sans Pro"/>
                <a:ea typeface="Source Sans Pro"/>
                <a:cs typeface="Source Sans Pro"/>
                <a:sym typeface="Source Sans Pro"/>
              </a:endParaRPr>
            </a:p>
          </p:txBody>
        </p:sp>
      </p:grpSp>
      <p:sp>
        <p:nvSpPr>
          <p:cNvPr id="6" name="TextBox 3">
            <a:extLst>
              <a:ext uri="{FF2B5EF4-FFF2-40B4-BE49-F238E27FC236}">
                <a16:creationId xmlns:a16="http://schemas.microsoft.com/office/drawing/2014/main" id="{767A9404-9DD7-4F94-9F70-242834B30E94}"/>
              </a:ext>
            </a:extLst>
          </p:cNvPr>
          <p:cNvSpPr txBox="1"/>
          <p:nvPr/>
        </p:nvSpPr>
        <p:spPr>
          <a:xfrm>
            <a:off x="838200" y="1612483"/>
            <a:ext cx="6195646" cy="338554"/>
          </a:xfrm>
          <a:prstGeom prst="rect">
            <a:avLst/>
          </a:prstGeom>
          <a:noFill/>
        </p:spPr>
        <p:txBody>
          <a:bodyPr wrap="square" rtlCol="0">
            <a:spAutoFit/>
          </a:bodyPr>
          <a:lstStyle/>
          <a:p>
            <a:pPr marL="285750" indent="-285750">
              <a:buFontTx/>
              <a:buChar char="-"/>
            </a:pPr>
            <a:endParaRPr lang="en-US" sz="1600" dirty="0"/>
          </a:p>
        </p:txBody>
      </p:sp>
      <p:sp>
        <p:nvSpPr>
          <p:cNvPr id="3" name="ZoneTexte 2">
            <a:extLst>
              <a:ext uri="{FF2B5EF4-FFF2-40B4-BE49-F238E27FC236}">
                <a16:creationId xmlns:a16="http://schemas.microsoft.com/office/drawing/2014/main" id="{ECA7A4CC-0024-4857-AADA-2A1D3510E6E2}"/>
              </a:ext>
            </a:extLst>
          </p:cNvPr>
          <p:cNvSpPr txBox="1"/>
          <p:nvPr/>
        </p:nvSpPr>
        <p:spPr>
          <a:xfrm>
            <a:off x="377428" y="1398690"/>
            <a:ext cx="8314660" cy="3231654"/>
          </a:xfrm>
          <a:prstGeom prst="rect">
            <a:avLst/>
          </a:prstGeom>
          <a:noFill/>
        </p:spPr>
        <p:txBody>
          <a:bodyPr wrap="square" rtlCol="0">
            <a:spAutoFit/>
          </a:bodyPr>
          <a:lstStyle/>
          <a:p>
            <a:pPr marL="342900" indent="-342900">
              <a:buClr>
                <a:srgbClr val="5F6061"/>
              </a:buClr>
              <a:buSzPct val="100000"/>
              <a:buFont typeface="Arial" panose="020B0604020202020204" pitchFamily="34" charset="0"/>
              <a:buChar char="•"/>
            </a:pPr>
            <a:r>
              <a:rPr lang="en-US" sz="2000" dirty="0">
                <a:solidFill>
                  <a:srgbClr val="5F6062"/>
                </a:solidFill>
              </a:rPr>
              <a:t>Rolf Brink – Asperitas</a:t>
            </a:r>
          </a:p>
          <a:p>
            <a:pPr marL="342900" indent="-342900">
              <a:buClr>
                <a:srgbClr val="5F6061"/>
              </a:buClr>
              <a:buSzPct val="100000"/>
              <a:buFont typeface="Arial" panose="020B0604020202020204" pitchFamily="34" charset="0"/>
              <a:buChar char="•"/>
            </a:pPr>
            <a:endParaRPr lang="en-US" sz="2000" dirty="0">
              <a:solidFill>
                <a:srgbClr val="5F6062"/>
              </a:solidFill>
            </a:endParaRPr>
          </a:p>
          <a:p>
            <a:pPr marL="342900" indent="-342900">
              <a:buClr>
                <a:srgbClr val="5F6061"/>
              </a:buClr>
              <a:buSzPct val="100000"/>
              <a:buFont typeface="Arial" panose="020B0604020202020204" pitchFamily="34" charset="0"/>
              <a:buChar char="•"/>
            </a:pPr>
            <a:r>
              <a:rPr lang="en-US" sz="2000" dirty="0">
                <a:solidFill>
                  <a:srgbClr val="5F6062"/>
                </a:solidFill>
              </a:rPr>
              <a:t>Jessica Gullbrand – Intel</a:t>
            </a:r>
          </a:p>
          <a:p>
            <a:pPr marL="342900" indent="-342900">
              <a:buClr>
                <a:srgbClr val="5F6061"/>
              </a:buClr>
              <a:buSzPct val="100000"/>
              <a:buFont typeface="Arial" panose="020B0604020202020204" pitchFamily="34" charset="0"/>
              <a:buChar char="•"/>
            </a:pPr>
            <a:endParaRPr lang="en-US" sz="2000" dirty="0">
              <a:solidFill>
                <a:srgbClr val="5F6062"/>
              </a:solidFill>
            </a:endParaRPr>
          </a:p>
          <a:p>
            <a:pPr marL="342900" indent="-342900">
              <a:buClr>
                <a:srgbClr val="5F6061"/>
              </a:buClr>
              <a:buSzPct val="100000"/>
              <a:buFont typeface="Arial" panose="020B0604020202020204" pitchFamily="34" charset="0"/>
              <a:buChar char="•"/>
            </a:pPr>
            <a:r>
              <a:rPr lang="en-US" sz="2000" dirty="0">
                <a:solidFill>
                  <a:srgbClr val="5F6062"/>
                </a:solidFill>
              </a:rPr>
              <a:t>Leonard </a:t>
            </a:r>
            <a:r>
              <a:rPr lang="en-US" sz="2000" dirty="0" err="1">
                <a:solidFill>
                  <a:srgbClr val="5F6062"/>
                </a:solidFill>
              </a:rPr>
              <a:t>Ciubotaru</a:t>
            </a:r>
            <a:r>
              <a:rPr lang="en-US" sz="2000" dirty="0">
                <a:solidFill>
                  <a:srgbClr val="5F6062"/>
                </a:solidFill>
              </a:rPr>
              <a:t> – 2CRSI</a:t>
            </a:r>
          </a:p>
          <a:p>
            <a:pPr marL="342900" indent="-342900">
              <a:buClr>
                <a:srgbClr val="5F6061"/>
              </a:buClr>
              <a:buSzPct val="100000"/>
              <a:buFont typeface="Arial" panose="020B0604020202020204" pitchFamily="34" charset="0"/>
              <a:buChar char="•"/>
            </a:pPr>
            <a:endParaRPr lang="en-US" sz="2000" dirty="0">
              <a:solidFill>
                <a:srgbClr val="5F6062"/>
              </a:solidFill>
            </a:endParaRPr>
          </a:p>
          <a:p>
            <a:pPr marL="342900" indent="-342900">
              <a:buClr>
                <a:srgbClr val="5F6061"/>
              </a:buClr>
              <a:buSzPct val="100000"/>
              <a:buFont typeface="Arial" panose="020B0604020202020204" pitchFamily="34" charset="0"/>
              <a:buChar char="•"/>
            </a:pPr>
            <a:r>
              <a:rPr lang="en-US" sz="2000" dirty="0">
                <a:solidFill>
                  <a:srgbClr val="5F6062"/>
                </a:solidFill>
              </a:rPr>
              <a:t>Rick Payne – Flex</a:t>
            </a:r>
          </a:p>
          <a:p>
            <a:pPr marL="342900" indent="-342900">
              <a:buClr>
                <a:srgbClr val="5F6061"/>
              </a:buClr>
              <a:buSzPct val="100000"/>
              <a:buFont typeface="Arial" panose="020B0604020202020204" pitchFamily="34" charset="0"/>
              <a:buChar char="•"/>
            </a:pPr>
            <a:endParaRPr lang="en-US" sz="2000" dirty="0">
              <a:solidFill>
                <a:srgbClr val="5F6062"/>
              </a:solidFill>
            </a:endParaRPr>
          </a:p>
          <a:p>
            <a:pPr marL="342900" indent="-342900">
              <a:buClr>
                <a:srgbClr val="5F6061"/>
              </a:buClr>
              <a:buSzPct val="100000"/>
              <a:buFont typeface="Arial" panose="020B0604020202020204" pitchFamily="34" charset="0"/>
              <a:buChar char="•"/>
            </a:pPr>
            <a:r>
              <a:rPr lang="en-US" sz="2000" dirty="0">
                <a:solidFill>
                  <a:srgbClr val="5F6062"/>
                </a:solidFill>
              </a:rPr>
              <a:t>Jimil M. Shah – 3M</a:t>
            </a:r>
          </a:p>
          <a:p>
            <a:pPr marL="342900" indent="-342900">
              <a:buClr>
                <a:srgbClr val="5F6061"/>
              </a:buClr>
              <a:buSzPct val="100000"/>
              <a:buFont typeface="Arial" panose="020B0604020202020204" pitchFamily="34" charset="0"/>
              <a:buChar char="•"/>
            </a:pPr>
            <a:endParaRPr lang="en-US" sz="2000" dirty="0"/>
          </a:p>
        </p:txBody>
      </p:sp>
    </p:spTree>
    <p:extLst>
      <p:ext uri="{BB962C8B-B14F-4D97-AF65-F5344CB8AC3E}">
        <p14:creationId xmlns:p14="http://schemas.microsoft.com/office/powerpoint/2010/main" val="31728485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32210870"/>
      </p:ext>
    </p:extLst>
  </p:cSld>
  <p:clrMapOvr>
    <a:masterClrMapping/>
  </p:clrMapOvr>
</p:sld>
</file>

<file path=ppt/theme/theme1.xml><?xml version="1.0" encoding="utf-8"?>
<a:theme xmlns:a="http://schemas.openxmlformats.org/drawingml/2006/main" name="OCP Template">
  <a:themeElements>
    <a:clrScheme name="OCP Template">
      <a:dk1>
        <a:srgbClr val="5F6061"/>
      </a:dk1>
      <a:lt1>
        <a:srgbClr val="613202"/>
      </a:lt1>
      <a:dk2>
        <a:srgbClr val="A7A7A7"/>
      </a:dk2>
      <a:lt2>
        <a:srgbClr val="535353"/>
      </a:lt2>
      <a:accent1>
        <a:srgbClr val="343895"/>
      </a:accent1>
      <a:accent2>
        <a:srgbClr val="2C2C71"/>
      </a:accent2>
      <a:accent3>
        <a:srgbClr val="1C1A4B"/>
      </a:accent3>
      <a:accent4>
        <a:srgbClr val="F6B71C"/>
      </a:accent4>
      <a:accent5>
        <a:srgbClr val="B98C2E"/>
      </a:accent5>
      <a:accent6>
        <a:srgbClr val="7B5E26"/>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CP Template">
  <a:themeElements>
    <a:clrScheme name="OCP Template">
      <a:dk1>
        <a:srgbClr val="000000"/>
      </a:dk1>
      <a:lt1>
        <a:srgbClr val="FFFFFF"/>
      </a:lt1>
      <a:dk2>
        <a:srgbClr val="A7A7A7"/>
      </a:dk2>
      <a:lt2>
        <a:srgbClr val="535353"/>
      </a:lt2>
      <a:accent1>
        <a:srgbClr val="343895"/>
      </a:accent1>
      <a:accent2>
        <a:srgbClr val="2C2C71"/>
      </a:accent2>
      <a:accent3>
        <a:srgbClr val="1C1A4B"/>
      </a:accent3>
      <a:accent4>
        <a:srgbClr val="F6B71C"/>
      </a:accent4>
      <a:accent5>
        <a:srgbClr val="B98C2E"/>
      </a:accent5>
      <a:accent6>
        <a:srgbClr val="7B5E26"/>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23F3BE55705CD44BD8CC031C4D0FEB7" ma:contentTypeVersion="12" ma:contentTypeDescription="Create a new document." ma:contentTypeScope="" ma:versionID="cacb0bffbad48649793955453aa3e6a5">
  <xsd:schema xmlns:xsd="http://www.w3.org/2001/XMLSchema" xmlns:xs="http://www.w3.org/2001/XMLSchema" xmlns:p="http://schemas.microsoft.com/office/2006/metadata/properties" xmlns:ns2="8a2be7ce-0642-4faa-ae73-288c6e42c2a5" xmlns:ns3="a73cce96-e81d-4fd3-8a5d-cda965f98edc" targetNamespace="http://schemas.microsoft.com/office/2006/metadata/properties" ma:root="true" ma:fieldsID="db18c2ceec0ca8a41480ea591a641419" ns2:_="" ns3:_="">
    <xsd:import namespace="8a2be7ce-0642-4faa-ae73-288c6e42c2a5"/>
    <xsd:import namespace="a73cce96-e81d-4fd3-8a5d-cda965f98edc"/>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3:MediaServiceEventHashCode" minOccurs="0"/>
                <xsd:element ref="ns3:MediaServiceGenerationTim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a2be7ce-0642-4faa-ae73-288c6e42c2a5"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73cce96-e81d-4fd3-8a5d-cda965f98edc"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description="" ma:hidden="true" ma:internalName="MediaServiceDateTaken" ma:readOnly="true">
      <xsd:simpleType>
        <xsd:restriction base="dms:Text"/>
      </xsd:simpleType>
    </xsd:element>
    <xsd:element name="MediaServiceAutoTags" ma:index="13" nillable="true" ma:displayName="MediaServiceAutoTags" ma:description=""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Location" ma:index="15" nillable="true" ma:displayName="MediaServiceLocation" ma:internalName="MediaServiceLocation"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1DB7608-FFD8-4F6F-B1C1-1B2AD7F36E80}">
  <ds:schemaRefs>
    <ds:schemaRef ds:uri="http://schemas.microsoft.com/sharepoint/v3/contenttype/forms"/>
  </ds:schemaRefs>
</ds:datastoreItem>
</file>

<file path=customXml/itemProps2.xml><?xml version="1.0" encoding="utf-8"?>
<ds:datastoreItem xmlns:ds="http://schemas.openxmlformats.org/officeDocument/2006/customXml" ds:itemID="{7B28F6E1-E660-4504-BF36-0F1FDA60ADA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a2be7ce-0642-4faa-ae73-288c6e42c2a5"/>
    <ds:schemaRef ds:uri="a73cce96-e81d-4fd3-8a5d-cda965f98ed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6F22200-66E3-4C53-BC88-3FB80CD566C3}">
  <ds:schemaRefs>
    <ds:schemaRef ds:uri="http://purl.org/dc/elements/1.1/"/>
    <ds:schemaRef ds:uri="http://schemas.microsoft.com/office/2006/metadata/properties"/>
    <ds:schemaRef ds:uri="8a2be7ce-0642-4faa-ae73-288c6e42c2a5"/>
    <ds:schemaRef ds:uri="http://purl.org/dc/term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a73cce96-e81d-4fd3-8a5d-cda965f98edc"/>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3571</TotalTime>
  <Words>1059</Words>
  <Application>Microsoft Office PowerPoint</Application>
  <PresentationFormat>On-screen Show (16:9)</PresentationFormat>
  <Paragraphs>191</Paragraphs>
  <Slides>22</Slides>
  <Notes>16</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22</vt:i4>
      </vt:variant>
    </vt:vector>
  </HeadingPairs>
  <TitlesOfParts>
    <vt:vector size="28" baseType="lpstr">
      <vt:lpstr>Wingdings</vt:lpstr>
      <vt:lpstr>Source Sans Pro</vt:lpstr>
      <vt:lpstr>Arial</vt:lpstr>
      <vt:lpstr>Calibri</vt:lpstr>
      <vt:lpstr>OCP Template</vt:lpstr>
      <vt:lpstr>Custom Design</vt:lpstr>
      <vt:lpstr>PowerPoint Presentation</vt:lpstr>
      <vt:lpstr>Whitepaper: Design guidelines for Immersion-Cooled IT Equipment  Rolf Brink – Asperitas Jessica Gullbrand – Intel Rick Payne – Flex Leonard Ciubotaru – 2CRSI Jimil M. Shah – 3M </vt:lpstr>
      <vt:lpstr>Focus Areas</vt:lpstr>
      <vt:lpstr>Thermal Design</vt:lpstr>
      <vt:lpstr>Thermal Design</vt:lpstr>
      <vt:lpstr>Thermal Design for Single-Phase</vt:lpstr>
      <vt:lpstr>Thermal Design for Two-Phase</vt:lpstr>
      <vt:lpstr>Mechanical Design Guidelines</vt:lpstr>
      <vt:lpstr>Mechanical Design Guidelines</vt:lpstr>
      <vt:lpstr>Mechanical Design Guidelines</vt:lpstr>
      <vt:lpstr>Software – Thermal optimization</vt:lpstr>
      <vt:lpstr>Software – System management/BMC</vt:lpstr>
      <vt:lpstr>Firmware</vt:lpstr>
      <vt:lpstr>Electrical</vt:lpstr>
      <vt:lpstr>Electrical</vt:lpstr>
      <vt:lpstr>Material Compatibility</vt:lpstr>
      <vt:lpstr>Material Compatibility</vt:lpstr>
      <vt:lpstr>Material Compatibility</vt:lpstr>
      <vt:lpstr>Material Compatibility</vt:lpstr>
      <vt:lpstr>Call to Action</vt:lpstr>
      <vt:lpstr>Q&amp;A</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Kali Burdette</dc:creator>
  <cp:keywords>CTPClassification=CTP_NT</cp:keywords>
  <cp:lastModifiedBy>Rolf Brink</cp:lastModifiedBy>
  <cp:revision>87</cp:revision>
  <dcterms:modified xsi:type="dcterms:W3CDTF">2020-04-08T15:59:24Z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0x010100823F3BE55705CD44BD8CC031C4D0FEB7</vt:lpwstr>
  </property>
  <property fmtid="{D5CDD505-2E9C-101B-9397-08002B2CF9AE}" pid="3" name="TitusGUID">
    <vt:lpwstr>c7a9dcfb-8f36-4507-8659-2e24c5494396</vt:lpwstr>
  </property>
  <property fmtid="{D5CDD505-2E9C-101B-9397-08002B2CF9AE}" pid="4" name="CTP_TimeStamp">
    <vt:lpwstr>2020-02-13 21:48:27Z</vt:lpwstr>
  </property>
  <property fmtid="{D5CDD505-2E9C-101B-9397-08002B2CF9AE}" pid="5" name="CTP_BU">
    <vt:lpwstr>NA</vt:lpwstr>
  </property>
  <property fmtid="{D5CDD505-2E9C-101B-9397-08002B2CF9AE}" pid="6" name="CTP_IDSID">
    <vt:lpwstr>NA</vt:lpwstr>
  </property>
  <property fmtid="{D5CDD505-2E9C-101B-9397-08002B2CF9AE}" pid="7" name="CTP_WWID">
    <vt:lpwstr>NA</vt:lpwstr>
  </property>
  <property fmtid="{D5CDD505-2E9C-101B-9397-08002B2CF9AE}" pid="8" name="CTPClassification">
    <vt:lpwstr>CTP_NT</vt:lpwstr>
  </property>
</Properties>
</file>