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7" r:id="rId5"/>
    <p:sldMasterId id="214748365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13716000" cx="24384000"/>
  <p:notesSz cx="6858000" cy="9144000"/>
  <p:embeddedFontLst>
    <p:embeddedFont>
      <p:font typeface="Source Sans Pr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20">
          <p15:clr>
            <a:srgbClr val="A4A3A4"/>
          </p15:clr>
        </p15:guide>
        <p15:guide id="2" pos="7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3593F79-849E-4886-823A-A06691C63315}">
  <a:tblStyle styleId="{E3593F79-849E-4886-823A-A06691C63315}"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4320" orient="horz"/>
        <p:guide pos="7632"/>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urceSansPro-bold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SourceSansPro-regular.fnt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SourceSansPro-italic.fntdata"/><Relationship Id="rId16" Type="http://schemas.openxmlformats.org/officeDocument/2006/relationships/slide" Target="slides/slide9.xml"/><Relationship Id="rId38" Type="http://schemas.openxmlformats.org/officeDocument/2006/relationships/font" Target="fonts/SourceSansPro-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Google Shape;53;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 name="Google Shape;5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 name="Google Shape;5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 name="Google Shape;69;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Font typeface="Arial"/>
              <a:buNone/>
            </a:pPr>
            <a:r>
              <a:rPr lang="en-US"/>
              <a:t>腾讯云的全球化历程：</a:t>
            </a:r>
            <a:endParaRPr/>
          </a:p>
          <a:p>
            <a:pPr indent="0" lvl="0" marL="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Font typeface="Arial"/>
              <a:buNone/>
            </a:pPr>
            <a:r>
              <a:rPr lang="en-US"/>
              <a:t>基础架构能力数据：</a:t>
            </a:r>
            <a:endParaRPr/>
          </a:p>
          <a:p>
            <a:pPr indent="-171450" lvl="0" marL="171450" rtl="0" algn="l">
              <a:lnSpc>
                <a:spcPct val="100000"/>
              </a:lnSpc>
              <a:spcBef>
                <a:spcPts val="0"/>
              </a:spcBef>
              <a:spcAft>
                <a:spcPts val="0"/>
              </a:spcAft>
              <a:buSzPts val="1400"/>
              <a:buFont typeface="Arial"/>
              <a:buChar char="•"/>
            </a:pPr>
            <a:r>
              <a:rPr b="1" lang="en-US" sz="900">
                <a:solidFill>
                  <a:srgbClr val="FF0000"/>
                </a:solidFill>
                <a:highlight>
                  <a:srgbClr val="FFFF00"/>
                </a:highlight>
              </a:rPr>
              <a:t>腾讯</a:t>
            </a:r>
            <a:r>
              <a:rPr lang="en-US"/>
              <a:t>现有服务期保有量已经超过1百万台 </a:t>
            </a:r>
            <a:endParaRPr/>
          </a:p>
          <a:p>
            <a:pPr indent="-171450" lvl="0" marL="171450" rtl="0" algn="l">
              <a:lnSpc>
                <a:spcPct val="100000"/>
              </a:lnSpc>
              <a:spcBef>
                <a:spcPts val="0"/>
              </a:spcBef>
              <a:spcAft>
                <a:spcPts val="0"/>
              </a:spcAft>
              <a:buSzPts val="1400"/>
              <a:buFont typeface="Arial"/>
              <a:buChar char="•"/>
            </a:pPr>
            <a:r>
              <a:rPr lang="en-US"/>
              <a:t>云在全球拥有25个地理区域，53个可用区</a:t>
            </a:r>
            <a:endParaRPr/>
          </a:p>
          <a:p>
            <a:pPr indent="-228600" lvl="1" marL="366812" rtl="0" algn="l">
              <a:lnSpc>
                <a:spcPct val="100000"/>
              </a:lnSpc>
              <a:spcBef>
                <a:spcPts val="0"/>
              </a:spcBef>
              <a:spcAft>
                <a:spcPts val="0"/>
              </a:spcAft>
              <a:buSzPts val="1400"/>
              <a:buFont typeface="Arial"/>
              <a:buAutoNum type="arabicPeriod"/>
            </a:pPr>
            <a:r>
              <a:rPr lang="en-US"/>
              <a:t>中国大陆6个地理区域，28个可用区</a:t>
            </a:r>
            <a:endParaRPr/>
          </a:p>
          <a:p>
            <a:pPr indent="-228600" lvl="1" marL="366812" rtl="0" algn="l">
              <a:lnSpc>
                <a:spcPct val="100000"/>
              </a:lnSpc>
              <a:spcBef>
                <a:spcPts val="0"/>
              </a:spcBef>
              <a:spcAft>
                <a:spcPts val="0"/>
              </a:spcAft>
              <a:buSzPts val="1400"/>
              <a:buFont typeface="Arial"/>
              <a:buAutoNum type="arabicPeriod"/>
            </a:pPr>
            <a:r>
              <a:rPr lang="en-US"/>
              <a:t>亚太6个地理区域，8个可用区</a:t>
            </a:r>
            <a:endParaRPr/>
          </a:p>
          <a:p>
            <a:pPr indent="-228600" lvl="1" marL="366812" rtl="0" algn="l">
              <a:lnSpc>
                <a:spcPct val="100000"/>
              </a:lnSpc>
              <a:spcBef>
                <a:spcPts val="0"/>
              </a:spcBef>
              <a:spcAft>
                <a:spcPts val="0"/>
              </a:spcAft>
              <a:buSzPts val="1400"/>
              <a:buFont typeface="Arial"/>
              <a:buAutoNum type="arabicPeriod"/>
            </a:pPr>
            <a:r>
              <a:rPr lang="en-US"/>
              <a:t>北美3个地理区域，4个可用区</a:t>
            </a:r>
            <a:endParaRPr/>
          </a:p>
          <a:p>
            <a:pPr indent="-228600" lvl="1" marL="366812" rtl="0" algn="l">
              <a:lnSpc>
                <a:spcPct val="100000"/>
              </a:lnSpc>
              <a:spcBef>
                <a:spcPts val="0"/>
              </a:spcBef>
              <a:spcAft>
                <a:spcPts val="0"/>
              </a:spcAft>
              <a:buSzPts val="1400"/>
              <a:buFont typeface="Arial"/>
              <a:buAutoNum type="arabicPeriod"/>
            </a:pPr>
            <a:r>
              <a:rPr lang="en-US"/>
              <a:t>欧洲2个地理区域，2个可用区</a:t>
            </a:r>
            <a:endParaRPr/>
          </a:p>
          <a:p>
            <a:pPr indent="-228600" lvl="1" marL="366812" rtl="0" algn="l">
              <a:lnSpc>
                <a:spcPct val="100000"/>
              </a:lnSpc>
              <a:spcBef>
                <a:spcPts val="0"/>
              </a:spcBef>
              <a:spcAft>
                <a:spcPts val="0"/>
              </a:spcAft>
              <a:buSzPts val="1400"/>
              <a:buFont typeface="Arial"/>
              <a:buAutoNum type="arabicPeriod"/>
            </a:pPr>
            <a:r>
              <a:rPr lang="en-US"/>
              <a:t>另有8个地理区域，11个合作可用区</a:t>
            </a:r>
            <a:endParaRPr/>
          </a:p>
          <a:p>
            <a:pPr indent="-171450" lvl="0" marL="171450" marR="0" rtl="0" algn="l">
              <a:lnSpc>
                <a:spcPct val="100000"/>
              </a:lnSpc>
              <a:spcBef>
                <a:spcPts val="0"/>
              </a:spcBef>
              <a:spcAft>
                <a:spcPts val="0"/>
              </a:spcAft>
              <a:buClr>
                <a:srgbClr val="000000"/>
              </a:buClr>
              <a:buSzPts val="2400"/>
              <a:buFont typeface="Arial"/>
              <a:buChar char="•"/>
            </a:pPr>
            <a:r>
              <a:rPr lang="en-US"/>
              <a:t>1300+个CDN节点，100TB以上出口带宽</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 name="Google Shape;92;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240V高压直流超百万安培的应用规模，微模块超过10万个机柜应用，诺曼度平台支撑了腾讯第三代数据中心技术，实现平均PUE低于1.3，间接蒸发冷开始大规模应用，成为下一代数据中心标准，Tblock经过样机、小批量试点，开始大规模应用，基于T-block的T-base大园区模型在落地建设中，整个技术方向是模块化、标准化和产品化的过程。</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 name="Google Shape;133;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第一代是传统的运营商租赁机房，采用传统的UPS和架空地板等技术，PUE大约是1.6的水平；第二代开始采用240V的HVDC技术，并定制了水侧和风侧自然冷技术等，PUE降低到1.4左右；第三代大规模采用了微模块技术，以及腾讯最佳实践的诺曼底模型，PUE普遍降低到了1.3的较低水平；第四代将采用T-block技术以及下一代T-base模型，PUE将降低到1.2以下；</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2" name="Shape 162"/>
        <p:cNvGrpSpPr/>
        <p:nvPr/>
      </p:nvGrpSpPr>
      <p:grpSpPr>
        <a:xfrm>
          <a:off x="0" y="0"/>
          <a:ext cx="0" cy="0"/>
          <a:chOff x="0" y="0"/>
          <a:chExt cx="0" cy="0"/>
        </a:xfrm>
      </p:grpSpPr>
      <p:sp>
        <p:nvSpPr>
          <p:cNvPr id="163" name="Google Shape;16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这里重点介绍一下第三代的TMDC技术</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传统的城市数据中心通常是多层建筑，先建设好公共的电力和水管等，然后按需建设房间里的微模块，并分期投资基础设施，实现数据中心工程产品化，微模块从下单到交付的建设进度可以控制在三个月内。</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微模块除了适用大规模机房，也适用中小型数据中心，和边缘数据中心，在中国的使用量超过了5000套，达到了10万个机柜的规模，并且还在快速的增长中。微模块可以选择UPS，也可以选择240V HVDC等不同的供电技术，在中国240V HVDC有广泛的应用基础，实际交付落地的规模超过了20万个机柜。</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微模块及诺曼底模型采用腾讯最佳实践的容量模型，包含一定数量和功率的IT机柜，以及通道封闭组件，利用高效行间空调制冷，可以采用240V HVDC，也可以采用高效率UPS，并采用智能化管控系统，实现IT机房内的标准化和产品化，让IT和基础设施解耦，可以弹性配置，按需分期建设，快速交付，并实现高效率和低成本等。</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 name="Google Shape;331;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典型的腾讯第三代数据中心，采用模块化设计思路，一个园区包含多个双层建筑模块，每个机房模块包含两路10KV输入，大约10MVA的容量，产出大约2-2.5万台服务器，按需分期建设，快速交付。</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 name="Google Shape;342;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通过高效的供电和制冷架构，以及智能化的节能控制系统，实现更低的PUE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8" name="Google Shape;348;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腾讯的标准微模块分为R12版本和R18版本，机柜功率支持从4-12KW以上的弹性配置，甚至一个机房模块内的不同的微模块，可以是不同的功率和不同的供电，按需灵活配置等</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这是典型的R18配置微模块，含有18个8KW的机柜，包含了UPS、电池、空调和CDU等，所有的这些标准化组件可以通过电梯等运送到多层建筑内，可以在现场快速安装完成。</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 name="Shape 367"/>
        <p:cNvGrpSpPr/>
        <p:nvPr/>
      </p:nvGrpSpPr>
      <p:grpSpPr>
        <a:xfrm>
          <a:off x="0" y="0"/>
          <a:ext cx="0" cy="0"/>
          <a:chOff x="0" y="0"/>
          <a:chExt cx="0" cy="0"/>
        </a:xfrm>
      </p:grpSpPr>
      <p:sp>
        <p:nvSpPr>
          <p:cNvPr id="368" name="Google Shape;36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2400" u="none" cap="none" strike="noStrike">
                <a:solidFill>
                  <a:srgbClr val="000000"/>
                </a:solidFill>
                <a:latin typeface="Calibri"/>
                <a:ea typeface="Calibri"/>
                <a:cs typeface="Calibri"/>
                <a:sym typeface="Calibri"/>
              </a:rPr>
              <a:t>The rated air volume of precision air conditioning is not less than 9000 m³ × h, and the power consumption of fan is not higher than that of 1.5kW.</a:t>
            </a:r>
            <a:endParaRPr b="0" i="0" sz="2400" u="none" cap="none" strike="noStrike">
              <a:solidFill>
                <a:srgbClr val="000000"/>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t/>
            </a:r>
            <a:endParaRPr b="0" i="0" sz="2400" u="none" cap="none" strike="noStrike">
              <a:solidFill>
                <a:srgbClr val="000000"/>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rPr b="0" i="0" lang="en-US" sz="2400" u="none" cap="none" strike="noStrike">
                <a:solidFill>
                  <a:srgbClr val="000000"/>
                </a:solidFill>
                <a:latin typeface="Calibri"/>
                <a:ea typeface="Calibri"/>
                <a:cs typeface="Calibri"/>
                <a:sym typeface="Calibri"/>
              </a:rPr>
              <a:t>The precision air conditioning can support the chilled water supply temperature range of 7 to 20 ℃, and the inlet / outlet temperature of the frozen water is 15 / 21 ℃ when the rated air volume. The return air dry / wet bulb temperature is 37 / 21.5 ℃ (relative humidity 25%), the apparent cooling capacity is not less than 40 kW and the water resistance is not more than 100kPa when the outlet air dry bulb temperature is not higher than 22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8" name="Google Shape;378;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因为微模块的产品化，带来了监控的标准化，因此机房建设好后监控就实现了标准化的快速建设和接入，带来更好的自动化运营，从IT机柜、到微模块、到变压器、到建筑、到园区都实现了精细化的运营管理，也实现了更好的自动化水平和更高的运行能效。</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p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 name="Shape 396"/>
        <p:cNvGrpSpPr/>
        <p:nvPr/>
      </p:nvGrpSpPr>
      <p:grpSpPr>
        <a:xfrm>
          <a:off x="0" y="0"/>
          <a:ext cx="0" cy="0"/>
          <a:chOff x="0" y="0"/>
          <a:chExt cx="0" cy="0"/>
        </a:xfrm>
      </p:grpSpPr>
      <p:sp>
        <p:nvSpPr>
          <p:cNvPr id="397" name="Google Shape;397;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5" name="Shape 415"/>
        <p:cNvGrpSpPr/>
        <p:nvPr/>
      </p:nvGrpSpPr>
      <p:grpSpPr>
        <a:xfrm>
          <a:off x="0" y="0"/>
          <a:ext cx="0" cy="0"/>
          <a:chOff x="0" y="0"/>
          <a:chExt cx="0" cy="0"/>
        </a:xfrm>
      </p:grpSpPr>
      <p:sp>
        <p:nvSpPr>
          <p:cNvPr id="416" name="Google Shape;41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7" name="Google Shape;417;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前面详细描述了腾讯第三代数据中心技术，下面继续介绍了腾讯第四代的T-block数据中心</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0" name="Shape 420"/>
        <p:cNvGrpSpPr/>
        <p:nvPr/>
      </p:nvGrpSpPr>
      <p:grpSpPr>
        <a:xfrm>
          <a:off x="0" y="0"/>
          <a:ext cx="0" cy="0"/>
          <a:chOff x="0" y="0"/>
          <a:chExt cx="0" cy="0"/>
        </a:xfrm>
      </p:grpSpPr>
      <p:sp>
        <p:nvSpPr>
          <p:cNvPr id="421" name="Google Shape;42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2" name="Google Shape;422;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这些标准化的机电产品都在工厂预制好，通过卡车快速运送到数据中心现场，以类似乐高的方式快速安装建设，不断复制，可以在几个月的很短时间内建设出一个机房建筑，并继续快速扩展到整个园区，甚至全球各地。</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Google Shape;44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2" name="Google Shape;442;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在郊区或者西部自然资源更好的地方，以及土地不太紧张的地方，可以采用更多的大平层建筑，快速低成本建设仓储式数据中心</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7" name="Shape 447"/>
        <p:cNvGrpSpPr/>
        <p:nvPr/>
      </p:nvGrpSpPr>
      <p:grpSpPr>
        <a:xfrm>
          <a:off x="0" y="0"/>
          <a:ext cx="0" cy="0"/>
          <a:chOff x="0" y="0"/>
          <a:chExt cx="0" cy="0"/>
        </a:xfrm>
      </p:grpSpPr>
      <p:sp>
        <p:nvSpPr>
          <p:cNvPr id="448" name="Google Shape;44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9" name="Google Shape;44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在城市或者希望能产出更多的IT机柜的机房，可以采用更高的多层建筑模型，并把基础设施架空建设，实现更小的土地产出更多的机柜</a:t>
            </a:r>
            <a:endParaRPr/>
          </a:p>
        </p:txBody>
      </p:sp>
      <p:sp>
        <p:nvSpPr>
          <p:cNvPr id="450" name="Google Shape;450;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Google Shape;46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整个建筑内采用模块化的设计，每个建筑包含多个独立的机房模块，每个机房模块采用模块化的IT、空调和ups电源等，甚至不同的机房模块可以采用不同的功率、不同的可靠性和其他不同配置等</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 name="Shape 465"/>
        <p:cNvGrpSpPr/>
        <p:nvPr/>
      </p:nvGrpSpPr>
      <p:grpSpPr>
        <a:xfrm>
          <a:off x="0" y="0"/>
          <a:ext cx="0" cy="0"/>
          <a:chOff x="0" y="0"/>
          <a:chExt cx="0" cy="0"/>
        </a:xfrm>
      </p:grpSpPr>
      <p:sp>
        <p:nvSpPr>
          <p:cNvPr id="466" name="Google Shape;466;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7" name="Google Shape;467;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T-block机房采用高效的间接蒸发冷技术，N+1的产品化快速建设，采用模块化的240V HVDC技术，实现变成长边投资，并通过自动化手段，实现更高效运行，在大多数地区都可以实现1.2以下的PUE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4" name="Shape 484"/>
        <p:cNvGrpSpPr/>
        <p:nvPr/>
      </p:nvGrpSpPr>
      <p:grpSpPr>
        <a:xfrm>
          <a:off x="0" y="0"/>
          <a:ext cx="0" cy="0"/>
          <a:chOff x="0" y="0"/>
          <a:chExt cx="0" cy="0"/>
        </a:xfrm>
      </p:grpSpPr>
      <p:sp>
        <p:nvSpPr>
          <p:cNvPr id="485" name="Google Shape;48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6" name="Google Shape;486;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除了超大规模的T-block数据中心，我们还开发了基于边缘计算、私有云和用于5G/IOT的mini –tblock数据中心，all-in-one的设计，下单后45天即可交付，即插即用，快速投产</a:t>
            </a:r>
            <a:endParaRPr/>
          </a:p>
        </p:txBody>
      </p:sp>
      <p:sp>
        <p:nvSpPr>
          <p:cNvPr id="487" name="Google Shape;487;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Google Shape;494;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5" name="Google Shape;495;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具体每个mini-tblock同样采用高效的间接蒸发冷技术，以及分布式HVDC技术（也可以选择传统UPS等），实现可靠供电和高效运行，并保持良好的弹性和自动化无人值守等</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 name="Shape 516"/>
        <p:cNvGrpSpPr/>
        <p:nvPr/>
      </p:nvGrpSpPr>
      <p:grpSpPr>
        <a:xfrm>
          <a:off x="0" y="0"/>
          <a:ext cx="0" cy="0"/>
          <a:chOff x="0" y="0"/>
          <a:chExt cx="0" cy="0"/>
        </a:xfrm>
      </p:grpSpPr>
      <p:sp>
        <p:nvSpPr>
          <p:cNvPr id="517" name="Google Shape;51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8" name="Google Shape;518;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US"/>
              <a:t>可以很好的支撑边缘计算、云游戏、CDN和无人驾驶等</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6" name="Shape 546"/>
        <p:cNvGrpSpPr/>
        <p:nvPr/>
      </p:nvGrpSpPr>
      <p:grpSpPr>
        <a:xfrm>
          <a:off x="0" y="0"/>
          <a:ext cx="0" cy="0"/>
          <a:chOff x="0" y="0"/>
          <a:chExt cx="0" cy="0"/>
        </a:xfrm>
      </p:grpSpPr>
      <p:sp>
        <p:nvSpPr>
          <p:cNvPr id="547" name="Google Shape;547;p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 name="Shape 556"/>
        <p:cNvGrpSpPr/>
        <p:nvPr/>
      </p:nvGrpSpPr>
      <p:grpSpPr>
        <a:xfrm>
          <a:off x="0" y="0"/>
          <a:ext cx="0" cy="0"/>
          <a:chOff x="0" y="0"/>
          <a:chExt cx="0" cy="0"/>
        </a:xfrm>
      </p:grpSpPr>
      <p:sp>
        <p:nvSpPr>
          <p:cNvPr id="557" name="Google Shape;557;p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7" name="Shape 7"/>
        <p:cNvGrpSpPr/>
        <p:nvPr/>
      </p:nvGrpSpPr>
      <p:grpSpPr>
        <a:xfrm>
          <a:off x="0" y="0"/>
          <a:ext cx="0" cy="0"/>
          <a:chOff x="0" y="0"/>
          <a:chExt cx="0" cy="0"/>
        </a:xfrm>
      </p:grpSpPr>
      <p:sp>
        <p:nvSpPr>
          <p:cNvPr id="8" name="Google Shape;8;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1" name="Google Shape;11;p2"/>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12" name="Shape 12"/>
        <p:cNvGrpSpPr/>
        <p:nvPr/>
      </p:nvGrpSpPr>
      <p:grpSpPr>
        <a:xfrm>
          <a:off x="0" y="0"/>
          <a:ext cx="0" cy="0"/>
          <a:chOff x="0" y="0"/>
          <a:chExt cx="0" cy="0"/>
        </a:xfrm>
      </p:grpSpPr>
      <p:sp>
        <p:nvSpPr>
          <p:cNvPr id="13" name="Google Shape;13;p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4" name="Google Shape;14;p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5" name="Google Shape;15;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6" name="Google Shape;16;p3"/>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CP17 End Bumper copy 1" showMasterSp="0">
  <p:cSld name="OCP17 End Bumper copy 1">
    <p:spTree>
      <p:nvGrpSpPr>
        <p:cNvPr id="17" name="Shape 17"/>
        <p:cNvGrpSpPr/>
        <p:nvPr/>
      </p:nvGrpSpPr>
      <p:grpSpPr>
        <a:xfrm>
          <a:off x="0" y="0"/>
          <a:ext cx="0" cy="0"/>
          <a:chOff x="0" y="0"/>
          <a:chExt cx="0" cy="0"/>
        </a:xfrm>
      </p:grpSpPr>
      <p:pic>
        <p:nvPicPr>
          <p:cNvPr descr="slide3.png" id="18" name="Google Shape;18;p4"/>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2" name="Shape 22"/>
        <p:cNvGrpSpPr/>
        <p:nvPr/>
      </p:nvGrpSpPr>
      <p:grpSpPr>
        <a:xfrm>
          <a:off x="0" y="0"/>
          <a:ext cx="0" cy="0"/>
          <a:chOff x="0" y="0"/>
          <a:chExt cx="0" cy="0"/>
        </a:xfrm>
      </p:grpSpPr>
      <p:sp>
        <p:nvSpPr>
          <p:cNvPr id="23" name="Google Shape;23;p6"/>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5" name="Google Shape;25;p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6" name="Google Shape;26;p6"/>
          <p:cNvSpPr txBox="1"/>
          <p:nvPr>
            <p:ph idx="11" type="ftr"/>
          </p:nvPr>
        </p:nvSpPr>
        <p:spPr>
          <a:xfrm>
            <a:off x="8077200" y="12712700"/>
            <a:ext cx="8229600" cy="730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7" name="Google Shape;27;p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自定义版式">
  <p:cSld name="自定义版式">
    <p:spTree>
      <p:nvGrpSpPr>
        <p:cNvPr id="28" name="Shape 28"/>
        <p:cNvGrpSpPr/>
        <p:nvPr/>
      </p:nvGrpSpPr>
      <p:grpSpPr>
        <a:xfrm>
          <a:off x="0" y="0"/>
          <a:ext cx="0" cy="0"/>
          <a:chOff x="0" y="0"/>
          <a:chExt cx="0" cy="0"/>
        </a:xfrm>
      </p:grpSpPr>
      <p:sp>
        <p:nvSpPr>
          <p:cNvPr id="29" name="Google Shape;29;p7"/>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sz="7467">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1" name="Google Shape;31;p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2" name="Google Shape;32;p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空白" type="blank">
  <p:cSld name="BLANK">
    <p:spTree>
      <p:nvGrpSpPr>
        <p:cNvPr id="33" name="Shape 33"/>
        <p:cNvGrpSpPr/>
        <p:nvPr/>
      </p:nvGrpSpPr>
      <p:grpSpPr>
        <a:xfrm>
          <a:off x="0" y="0"/>
          <a:ext cx="0" cy="0"/>
          <a:chOff x="0" y="0"/>
          <a:chExt cx="0" cy="0"/>
        </a:xfrm>
      </p:grpSpPr>
      <p:sp>
        <p:nvSpPr>
          <p:cNvPr id="34" name="Google Shape;34;p8"/>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5" name="Google Shape;35;p8"/>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6" name="Google Shape;36;p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标题幻灯片" type="title">
  <p:cSld name="TITLE">
    <p:spTree>
      <p:nvGrpSpPr>
        <p:cNvPr id="37" name="Shape 37"/>
        <p:cNvGrpSpPr/>
        <p:nvPr/>
      </p:nvGrpSpPr>
      <p:grpSpPr>
        <a:xfrm>
          <a:off x="0" y="0"/>
          <a:ext cx="0" cy="0"/>
          <a:chOff x="0" y="0"/>
          <a:chExt cx="0" cy="0"/>
        </a:xfrm>
      </p:grpSpPr>
      <p:sp>
        <p:nvSpPr>
          <p:cNvPr id="38" name="Google Shape;38;p9"/>
          <p:cNvSpPr txBox="1"/>
          <p:nvPr>
            <p:ph type="ctrTitle"/>
          </p:nvPr>
        </p:nvSpPr>
        <p:spPr>
          <a:xfrm>
            <a:off x="3048000" y="2245121"/>
            <a:ext cx="18288001" cy="4776035"/>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0000"/>
              <a:buNone/>
              <a:defRPr sz="9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9"/>
          <p:cNvSpPr txBox="1"/>
          <p:nvPr>
            <p:ph idx="1" type="subTitle"/>
          </p:nvPr>
        </p:nvSpPr>
        <p:spPr>
          <a:xfrm>
            <a:off x="3048000" y="7205337"/>
            <a:ext cx="18288001" cy="3312104"/>
          </a:xfrm>
          <a:prstGeom prst="rect">
            <a:avLst/>
          </a:prstGeom>
          <a:noFill/>
          <a:ln>
            <a:noFill/>
          </a:ln>
        </p:spPr>
        <p:txBody>
          <a:bodyPr anchorCtr="0" anchor="t" bIns="45700" lIns="91425" spcFirstLastPara="1" rIns="91425" wrap="square" tIns="45700">
            <a:noAutofit/>
          </a:bodyPr>
          <a:lstStyle>
            <a:lvl1pPr lvl="0" algn="ctr">
              <a:lnSpc>
                <a:spcPct val="90000"/>
              </a:lnSpc>
              <a:spcBef>
                <a:spcPts val="2000"/>
              </a:spcBef>
              <a:spcAft>
                <a:spcPts val="0"/>
              </a:spcAft>
              <a:buSzPts val="6400"/>
              <a:buNone/>
              <a:defRPr sz="3600"/>
            </a:lvl1pPr>
            <a:lvl2pPr lvl="1" algn="ctr">
              <a:lnSpc>
                <a:spcPct val="90000"/>
              </a:lnSpc>
              <a:spcBef>
                <a:spcPts val="2000"/>
              </a:spcBef>
              <a:spcAft>
                <a:spcPts val="0"/>
              </a:spcAft>
              <a:buSzPts val="6400"/>
              <a:buNone/>
              <a:defRPr sz="3000"/>
            </a:lvl2pPr>
            <a:lvl3pPr lvl="2" algn="ctr">
              <a:lnSpc>
                <a:spcPct val="90000"/>
              </a:lnSpc>
              <a:spcBef>
                <a:spcPts val="2000"/>
              </a:spcBef>
              <a:spcAft>
                <a:spcPts val="0"/>
              </a:spcAft>
              <a:buSzPts val="6400"/>
              <a:buNone/>
              <a:defRPr sz="2707"/>
            </a:lvl3pPr>
            <a:lvl4pPr lvl="3" algn="ctr">
              <a:lnSpc>
                <a:spcPct val="90000"/>
              </a:lnSpc>
              <a:spcBef>
                <a:spcPts val="2000"/>
              </a:spcBef>
              <a:spcAft>
                <a:spcPts val="0"/>
              </a:spcAft>
              <a:buSzPts val="6400"/>
              <a:buNone/>
              <a:defRPr sz="2400"/>
            </a:lvl4pPr>
            <a:lvl5pPr lvl="4" algn="ctr">
              <a:lnSpc>
                <a:spcPct val="90000"/>
              </a:lnSpc>
              <a:spcBef>
                <a:spcPts val="2000"/>
              </a:spcBef>
              <a:spcAft>
                <a:spcPts val="0"/>
              </a:spcAft>
              <a:buSzPts val="6400"/>
              <a:buNone/>
              <a:defRPr sz="2400"/>
            </a:lvl5pPr>
            <a:lvl6pPr lvl="5" algn="ctr">
              <a:lnSpc>
                <a:spcPct val="90000"/>
              </a:lnSpc>
              <a:spcBef>
                <a:spcPts val="500"/>
              </a:spcBef>
              <a:spcAft>
                <a:spcPts val="0"/>
              </a:spcAft>
              <a:buSzPts val="1800"/>
              <a:buNone/>
              <a:defRPr sz="2400"/>
            </a:lvl6pPr>
            <a:lvl7pPr lvl="6" algn="ctr">
              <a:lnSpc>
                <a:spcPct val="90000"/>
              </a:lnSpc>
              <a:spcBef>
                <a:spcPts val="500"/>
              </a:spcBef>
              <a:spcAft>
                <a:spcPts val="0"/>
              </a:spcAft>
              <a:buSzPts val="1800"/>
              <a:buNone/>
              <a:defRPr sz="2400"/>
            </a:lvl7pPr>
            <a:lvl8pPr lvl="7" algn="ctr">
              <a:lnSpc>
                <a:spcPct val="90000"/>
              </a:lnSpc>
              <a:spcBef>
                <a:spcPts val="500"/>
              </a:spcBef>
              <a:spcAft>
                <a:spcPts val="0"/>
              </a:spcAft>
              <a:buSzPts val="1800"/>
              <a:buNone/>
              <a:defRPr sz="2400"/>
            </a:lvl8pPr>
            <a:lvl9pPr lvl="8" algn="ctr">
              <a:lnSpc>
                <a:spcPct val="90000"/>
              </a:lnSpc>
              <a:spcBef>
                <a:spcPts val="500"/>
              </a:spcBef>
              <a:spcAft>
                <a:spcPts val="0"/>
              </a:spcAft>
              <a:buSzPts val="1800"/>
              <a:buNone/>
              <a:defRPr sz="2400"/>
            </a:lvl9pPr>
          </a:lstStyle>
          <a:p/>
        </p:txBody>
      </p:sp>
      <p:sp>
        <p:nvSpPr>
          <p:cNvPr id="40" name="Google Shape;40;p9"/>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1" name="Google Shape;41;p9"/>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2" name="Google Shape;42;p9"/>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3" name="Shape 43"/>
        <p:cNvGrpSpPr/>
        <p:nvPr/>
      </p:nvGrpSpPr>
      <p:grpSpPr>
        <a:xfrm>
          <a:off x="0" y="0"/>
          <a:ext cx="0" cy="0"/>
          <a:chOff x="0" y="0"/>
          <a:chExt cx="0" cy="0"/>
        </a:xfrm>
      </p:grpSpPr>
      <p:sp>
        <p:nvSpPr>
          <p:cNvPr id="44" name="Google Shape;44;p10"/>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5" name="Google Shape;45;p10"/>
          <p:cNvSpPr txBox="1"/>
          <p:nvPr>
            <p:ph idx="1" type="body"/>
          </p:nvPr>
        </p:nvSpPr>
        <p:spPr>
          <a:xfrm>
            <a:off x="16764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10"/>
          <p:cNvSpPr txBox="1"/>
          <p:nvPr>
            <p:ph idx="2" type="body"/>
          </p:nvPr>
        </p:nvSpPr>
        <p:spPr>
          <a:xfrm>
            <a:off x="122682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自定义版式">
  <p:cSld name="1_自定义版式">
    <p:spTree>
      <p:nvGrpSpPr>
        <p:cNvPr id="47" name="Shape 47"/>
        <p:cNvGrpSpPr/>
        <p:nvPr/>
      </p:nvGrpSpPr>
      <p:grpSpPr>
        <a:xfrm>
          <a:off x="0" y="0"/>
          <a:ext cx="0" cy="0"/>
          <a:chOff x="0" y="0"/>
          <a:chExt cx="0" cy="0"/>
        </a:xfrm>
      </p:grpSpPr>
      <p:sp>
        <p:nvSpPr>
          <p:cNvPr id="48" name="Google Shape;48;p11"/>
          <p:cNvSpPr txBox="1"/>
          <p:nvPr>
            <p:ph type="title"/>
          </p:nvPr>
        </p:nvSpPr>
        <p:spPr>
          <a:xfrm>
            <a:off x="1438805" y="1397898"/>
            <a:ext cx="21945600" cy="116290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sz="7467">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1"/>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 name="Google Shape;50;p11"/>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1" name="Google Shape;51;p11"/>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0"/>
            <a:ext cx="24384000" cy="13716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5"/>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2.jpg"/><Relationship Id="rId5" Type="http://schemas.openxmlformats.org/officeDocument/2006/relationships/image" Target="../media/image8.jpg"/><Relationship Id="rId6" Type="http://schemas.openxmlformats.org/officeDocument/2006/relationships/image" Target="../media/image16.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15.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1.png"/></Relationships>
</file>

<file path=ppt/slides/_rels/slide9.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26.png"/><Relationship Id="rId13" Type="http://schemas.openxmlformats.org/officeDocument/2006/relationships/image" Target="../media/image37.png"/><Relationship Id="rId12"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20.png"/><Relationship Id="rId9"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image" Target="../media/image17.png"/><Relationship Id="rId7" Type="http://schemas.openxmlformats.org/officeDocument/2006/relationships/image" Target="../media/image23.jpg"/><Relationship Id="rId8"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32.jpg"/><Relationship Id="rId4" Type="http://schemas.openxmlformats.org/officeDocument/2006/relationships/image" Target="../media/image27.png"/><Relationship Id="rId5" Type="http://schemas.openxmlformats.org/officeDocument/2006/relationships/image" Target="../media/image29.png"/><Relationship Id="rId6"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9.jp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31.png"/><Relationship Id="rId5"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44.png"/><Relationship Id="rId5"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58.jp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50.png"/><Relationship Id="rId4" Type="http://schemas.openxmlformats.org/officeDocument/2006/relationships/image" Target="../media/image48.jpg"/><Relationship Id="rId5" Type="http://schemas.openxmlformats.org/officeDocument/2006/relationships/image" Target="../media/image41.png"/><Relationship Id="rId6" Type="http://schemas.openxmlformats.org/officeDocument/2006/relationships/image" Target="../media/image62.jpg"/><Relationship Id="rId7"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45.png"/><Relationship Id="rId4" Type="http://schemas.openxmlformats.org/officeDocument/2006/relationships/image" Target="../media/image43.png"/><Relationship Id="rId5" Type="http://schemas.openxmlformats.org/officeDocument/2006/relationships/image" Target="../media/image54.png"/><Relationship Id="rId6"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74.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73.png"/><Relationship Id="rId4" Type="http://schemas.openxmlformats.org/officeDocument/2006/relationships/image" Target="../media/image40.png"/><Relationship Id="rId5" Type="http://schemas.openxmlformats.org/officeDocument/2006/relationships/image" Target="../media/image7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52.png"/><Relationship Id="rId4" Type="http://schemas.openxmlformats.org/officeDocument/2006/relationships/image" Target="../media/image5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6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66.jpg"/></Relationships>
</file>

<file path=ppt/slides/_rels/slide27.xml.rels><?xml version="1.0" encoding="UTF-8" standalone="yes"?><Relationships xmlns="http://schemas.openxmlformats.org/package/2006/relationships"><Relationship Id="rId10" Type="http://schemas.openxmlformats.org/officeDocument/2006/relationships/image" Target="../media/image69.png"/><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63.png"/><Relationship Id="rId4" Type="http://schemas.openxmlformats.org/officeDocument/2006/relationships/image" Target="../media/image61.png"/><Relationship Id="rId9" Type="http://schemas.openxmlformats.org/officeDocument/2006/relationships/image" Target="../media/image71.png"/><Relationship Id="rId5" Type="http://schemas.openxmlformats.org/officeDocument/2006/relationships/image" Target="../media/image53.png"/><Relationship Id="rId6" Type="http://schemas.openxmlformats.org/officeDocument/2006/relationships/image" Target="../media/image59.png"/><Relationship Id="rId7" Type="http://schemas.openxmlformats.org/officeDocument/2006/relationships/image" Target="../media/image56.png"/><Relationship Id="rId8"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72.jpg"/><Relationship Id="rId4" Type="http://schemas.openxmlformats.org/officeDocument/2006/relationships/image" Target="../media/image70.png"/><Relationship Id="rId5" Type="http://schemas.openxmlformats.org/officeDocument/2006/relationships/image" Target="../media/image64.png"/><Relationship Id="rId6" Type="http://schemas.openxmlformats.org/officeDocument/2006/relationships/image" Target="../media/image6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3"/>
          <p:cNvSpPr txBox="1"/>
          <p:nvPr>
            <p:ph type="title"/>
          </p:nvPr>
        </p:nvSpPr>
        <p:spPr>
          <a:xfrm>
            <a:off x="2370182" y="2922618"/>
            <a:ext cx="16561501" cy="7829476"/>
          </a:xfrm>
          <a:prstGeom prst="rect">
            <a:avLst/>
          </a:prstGeom>
          <a:noFill/>
          <a:ln>
            <a:noFill/>
          </a:ln>
        </p:spPr>
        <p:txBody>
          <a:bodyPr anchorCtr="0" anchor="t" bIns="91425" lIns="91425" spcFirstLastPara="1" rIns="91425" wrap="square" tIns="0">
            <a:noAutofit/>
          </a:bodyPr>
          <a:lstStyle/>
          <a:p>
            <a:pPr indent="0" lvl="0" marL="0" rtl="0" algn="ctr">
              <a:lnSpc>
                <a:spcPct val="90000"/>
              </a:lnSpc>
              <a:spcBef>
                <a:spcPts val="0"/>
              </a:spcBef>
              <a:spcAft>
                <a:spcPts val="0"/>
              </a:spcAft>
              <a:buSzPts val="10000"/>
              <a:buNone/>
            </a:pPr>
            <a:r>
              <a:rPr lang="en-US" sz="9600">
                <a:latin typeface="Arial"/>
                <a:ea typeface="Arial"/>
                <a:cs typeface="Arial"/>
                <a:sym typeface="Arial"/>
              </a:rPr>
              <a:t>TMDC / T-Block</a:t>
            </a:r>
            <a:br>
              <a:rPr lang="en-US" sz="9600">
                <a:latin typeface="Arial"/>
                <a:ea typeface="Arial"/>
                <a:cs typeface="Arial"/>
                <a:sym typeface="Arial"/>
              </a:rPr>
            </a:br>
            <a:r>
              <a:rPr lang="en-US" sz="9600">
                <a:latin typeface="Arial"/>
                <a:ea typeface="Arial"/>
                <a:cs typeface="Arial"/>
                <a:sym typeface="Arial"/>
              </a:rPr>
              <a:t> </a:t>
            </a:r>
            <a:br>
              <a:rPr lang="en-US" sz="9600">
                <a:latin typeface="Arial"/>
                <a:ea typeface="Arial"/>
                <a:cs typeface="Arial"/>
                <a:sym typeface="Arial"/>
              </a:rPr>
            </a:br>
            <a:r>
              <a:rPr lang="en-US" sz="6000">
                <a:latin typeface="Arial"/>
                <a:ea typeface="Arial"/>
                <a:cs typeface="Arial"/>
                <a:sym typeface="Arial"/>
              </a:rPr>
              <a:t>Tencent  Modular Data Center On The Road</a:t>
            </a:r>
            <a:br>
              <a:rPr lang="en-US" sz="6000">
                <a:latin typeface="Arial"/>
                <a:ea typeface="Arial"/>
                <a:cs typeface="Arial"/>
                <a:sym typeface="Arial"/>
              </a:rPr>
            </a:br>
            <a:br>
              <a:rPr lang="en-US" sz="6000">
                <a:latin typeface="Arial"/>
                <a:ea typeface="Arial"/>
                <a:cs typeface="Arial"/>
                <a:sym typeface="Arial"/>
              </a:rPr>
            </a:br>
            <a:r>
              <a:rPr lang="en-US" sz="6000">
                <a:latin typeface="Arial"/>
                <a:ea typeface="Arial"/>
                <a:cs typeface="Arial"/>
                <a:sym typeface="Arial"/>
              </a:rPr>
              <a:t>Enso Li</a:t>
            </a:r>
            <a:br>
              <a:rPr lang="en-US" sz="6000">
                <a:latin typeface="Arial"/>
                <a:ea typeface="Arial"/>
                <a:cs typeface="Arial"/>
                <a:sym typeface="Arial"/>
              </a:rPr>
            </a:br>
            <a:br>
              <a:rPr lang="en-US" sz="6000">
                <a:latin typeface="Arial"/>
                <a:ea typeface="Arial"/>
                <a:cs typeface="Arial"/>
                <a:sym typeface="Arial"/>
              </a:rPr>
            </a:br>
            <a:r>
              <a:rPr lang="en-US" sz="6000">
                <a:latin typeface="Arial"/>
                <a:ea typeface="Arial"/>
                <a:cs typeface="Arial"/>
                <a:sym typeface="Arial"/>
              </a:rPr>
              <a:t>2020.03.05</a:t>
            </a:r>
            <a:endParaRPr sz="6000">
              <a:latin typeface="Arial"/>
              <a:ea typeface="Arial"/>
              <a:cs typeface="Arial"/>
              <a:sym typeface="Arial"/>
            </a:endParaRPr>
          </a:p>
        </p:txBody>
      </p:sp>
      <p:pic>
        <p:nvPicPr>
          <p:cNvPr id="61" name="Google Shape;61;p13"/>
          <p:cNvPicPr preferRelativeResize="0"/>
          <p:nvPr/>
        </p:nvPicPr>
        <p:blipFill rotWithShape="1">
          <a:blip r:embed="rId3">
            <a:alphaModFix/>
          </a:blip>
          <a:srcRect b="0" l="0" r="0" t="0"/>
          <a:stretch/>
        </p:blipFill>
        <p:spPr>
          <a:xfrm>
            <a:off x="19174838" y="6139892"/>
            <a:ext cx="4612202" cy="46122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4"/>
          <p:cNvSpPr txBox="1"/>
          <p:nvPr>
            <p:ph type="title"/>
          </p:nvPr>
        </p:nvSpPr>
        <p:spPr>
          <a:xfrm>
            <a:off x="1524000" y="5729073"/>
            <a:ext cx="21945600" cy="2257854"/>
          </a:xfrm>
          <a:prstGeom prst="rect">
            <a:avLst/>
          </a:prstGeom>
          <a:noFill/>
          <a:ln>
            <a:noFill/>
          </a:ln>
        </p:spPr>
        <p:txBody>
          <a:bodyPr anchorCtr="0" anchor="ctr" bIns="45700" lIns="91425" spcFirstLastPara="1" rIns="91425" wrap="square" tIns="45700">
            <a:noAutofit/>
          </a:bodyPr>
          <a:lstStyle/>
          <a:p>
            <a:pPr indent="-1371600" lvl="0" marL="1371600" rtl="0" algn="l">
              <a:lnSpc>
                <a:spcPct val="90000"/>
              </a:lnSpc>
              <a:spcBef>
                <a:spcPts val="0"/>
              </a:spcBef>
              <a:spcAft>
                <a:spcPts val="0"/>
              </a:spcAft>
              <a:buSzPts val="10000"/>
              <a:buFont typeface="Arial"/>
              <a:buAutoNum type="arabicPeriod"/>
            </a:pPr>
            <a:r>
              <a:rPr lang="en-US" sz="9600">
                <a:solidFill>
                  <a:schemeClr val="dk1"/>
                </a:solidFill>
              </a:rPr>
              <a:t> Tencent IDC Overview</a:t>
            </a:r>
            <a:endParaRPr sz="8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Hyper Scale Datacenter Groups</a:t>
            </a:r>
            <a:endParaRPr>
              <a:solidFill>
                <a:schemeClr val="dk1"/>
              </a:solidFill>
            </a:endParaRPr>
          </a:p>
        </p:txBody>
      </p:sp>
      <p:pic>
        <p:nvPicPr>
          <p:cNvPr descr="地图4" id="72" name="Google Shape;72;p15"/>
          <p:cNvPicPr preferRelativeResize="0"/>
          <p:nvPr/>
        </p:nvPicPr>
        <p:blipFill rotWithShape="1">
          <a:blip r:embed="rId3">
            <a:alphaModFix/>
          </a:blip>
          <a:srcRect b="0" l="0" r="0" t="0"/>
          <a:stretch/>
        </p:blipFill>
        <p:spPr>
          <a:xfrm>
            <a:off x="8241504" y="2119144"/>
            <a:ext cx="14143569" cy="10955867"/>
          </a:xfrm>
          <a:prstGeom prst="rect">
            <a:avLst/>
          </a:prstGeom>
          <a:noFill/>
          <a:ln>
            <a:noFill/>
          </a:ln>
        </p:spPr>
      </p:pic>
      <p:grpSp>
        <p:nvGrpSpPr>
          <p:cNvPr id="73" name="Google Shape;73;p15"/>
          <p:cNvGrpSpPr/>
          <p:nvPr/>
        </p:nvGrpSpPr>
        <p:grpSpPr>
          <a:xfrm>
            <a:off x="14328511" y="4553744"/>
            <a:ext cx="8066228" cy="7746999"/>
            <a:chOff x="2060212" y="1352635"/>
            <a:chExt cx="4078781" cy="4091942"/>
          </a:xfrm>
        </p:grpSpPr>
        <p:sp>
          <p:nvSpPr>
            <p:cNvPr id="74" name="Google Shape;74;p15"/>
            <p:cNvSpPr/>
            <p:nvPr/>
          </p:nvSpPr>
          <p:spPr>
            <a:xfrm>
              <a:off x="3789844" y="1352635"/>
              <a:ext cx="1192334" cy="1243235"/>
            </a:xfrm>
            <a:prstGeom prst="ellipse">
              <a:avLst/>
            </a:prstGeom>
            <a:solidFill>
              <a:srgbClr val="99CC53">
                <a:alpha val="49803"/>
              </a:srgbClr>
            </a:solidFill>
            <a:ln cap="flat" cmpd="sng" w="12700">
              <a:solidFill>
                <a:srgbClr val="2F54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1" sz="2133" u="none" cap="none" strike="noStrike">
                <a:solidFill>
                  <a:srgbClr val="323F4F"/>
                </a:solidFill>
                <a:latin typeface="Microsoft Yahei"/>
                <a:ea typeface="Microsoft Yahei"/>
                <a:cs typeface="Microsoft Yahei"/>
                <a:sym typeface="Microsoft Yahei"/>
              </a:endParaRPr>
            </a:p>
          </p:txBody>
        </p:sp>
        <p:sp>
          <p:nvSpPr>
            <p:cNvPr id="75" name="Google Shape;75;p15"/>
            <p:cNvSpPr/>
            <p:nvPr/>
          </p:nvSpPr>
          <p:spPr>
            <a:xfrm>
              <a:off x="3515843" y="4167802"/>
              <a:ext cx="1245849" cy="1276775"/>
            </a:xfrm>
            <a:prstGeom prst="ellipse">
              <a:avLst/>
            </a:prstGeom>
            <a:solidFill>
              <a:srgbClr val="99CC53">
                <a:alpha val="49803"/>
              </a:srgbClr>
            </a:solidFill>
            <a:ln cap="flat" cmpd="sng" w="12700">
              <a:solidFill>
                <a:srgbClr val="2F54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1" sz="2133" u="none" cap="none" strike="noStrike">
                <a:solidFill>
                  <a:srgbClr val="323F4F"/>
                </a:solidFill>
                <a:latin typeface="Microsoft Yahei"/>
                <a:ea typeface="Microsoft Yahei"/>
                <a:cs typeface="Microsoft Yahei"/>
                <a:sym typeface="Microsoft Yahei"/>
              </a:endParaRPr>
            </a:p>
          </p:txBody>
        </p:sp>
        <p:sp>
          <p:nvSpPr>
            <p:cNvPr id="76" name="Google Shape;76;p15"/>
            <p:cNvSpPr/>
            <p:nvPr/>
          </p:nvSpPr>
          <p:spPr>
            <a:xfrm>
              <a:off x="4601145" y="2694255"/>
              <a:ext cx="1113129" cy="1162738"/>
            </a:xfrm>
            <a:prstGeom prst="ellipse">
              <a:avLst/>
            </a:prstGeom>
            <a:solidFill>
              <a:srgbClr val="99CC53">
                <a:alpha val="49803"/>
              </a:srgbClr>
            </a:solidFill>
            <a:ln cap="flat" cmpd="sng" w="12700">
              <a:solidFill>
                <a:srgbClr val="2F54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1" sz="2133" u="none" cap="none" strike="noStrike">
                <a:solidFill>
                  <a:srgbClr val="323F4F"/>
                </a:solidFill>
                <a:latin typeface="Microsoft Yahei"/>
                <a:ea typeface="Microsoft Yahei"/>
                <a:cs typeface="Microsoft Yahei"/>
                <a:sym typeface="Microsoft Yahei"/>
              </a:endParaRPr>
            </a:p>
          </p:txBody>
        </p:sp>
        <p:sp>
          <p:nvSpPr>
            <p:cNvPr id="77" name="Google Shape;77;p15"/>
            <p:cNvSpPr/>
            <p:nvPr/>
          </p:nvSpPr>
          <p:spPr>
            <a:xfrm>
              <a:off x="2558177" y="2804882"/>
              <a:ext cx="1192332" cy="1243235"/>
            </a:xfrm>
            <a:prstGeom prst="ellipse">
              <a:avLst/>
            </a:prstGeom>
            <a:solidFill>
              <a:srgbClr val="99CC53">
                <a:alpha val="49803"/>
              </a:srgbClr>
            </a:solidFill>
            <a:ln cap="flat" cmpd="sng" w="12700">
              <a:solidFill>
                <a:srgbClr val="2F54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1" sz="2133" u="none" cap="none" strike="noStrike">
                <a:solidFill>
                  <a:srgbClr val="323F4F"/>
                </a:solidFill>
                <a:latin typeface="Microsoft Yahei"/>
                <a:ea typeface="Microsoft Yahei"/>
                <a:cs typeface="Microsoft Yahei"/>
                <a:sym typeface="Microsoft Yahei"/>
              </a:endParaRPr>
            </a:p>
          </p:txBody>
        </p:sp>
        <p:sp>
          <p:nvSpPr>
            <p:cNvPr id="78" name="Google Shape;78;p15"/>
            <p:cNvSpPr/>
            <p:nvPr/>
          </p:nvSpPr>
          <p:spPr>
            <a:xfrm>
              <a:off x="3819020" y="4824208"/>
              <a:ext cx="960894"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Shenzhen</a:t>
              </a:r>
              <a:endParaRPr b="1" i="0" sz="2133" u="none" cap="none" strike="noStrike">
                <a:solidFill>
                  <a:srgbClr val="323F4F"/>
                </a:solidFill>
                <a:latin typeface="Microsoft Yahei"/>
                <a:ea typeface="Microsoft Yahei"/>
                <a:cs typeface="Microsoft Yahei"/>
                <a:sym typeface="Microsoft Yahei"/>
              </a:endParaRPr>
            </a:p>
          </p:txBody>
        </p:sp>
        <p:sp>
          <p:nvSpPr>
            <p:cNvPr id="79" name="Google Shape;79;p15"/>
            <p:cNvSpPr/>
            <p:nvPr/>
          </p:nvSpPr>
          <p:spPr>
            <a:xfrm>
              <a:off x="4823143" y="3238905"/>
              <a:ext cx="954170"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Shanghai</a:t>
              </a:r>
              <a:endParaRPr b="1" i="0" sz="2133" u="none" cap="none" strike="noStrike">
                <a:solidFill>
                  <a:srgbClr val="323F4F"/>
                </a:solidFill>
                <a:latin typeface="Microsoft Yahei"/>
                <a:ea typeface="Microsoft Yahei"/>
                <a:cs typeface="Microsoft Yahei"/>
                <a:sym typeface="Microsoft Yahei"/>
              </a:endParaRPr>
            </a:p>
          </p:txBody>
        </p:sp>
        <p:sp>
          <p:nvSpPr>
            <p:cNvPr id="80" name="Google Shape;80;p15"/>
            <p:cNvSpPr/>
            <p:nvPr/>
          </p:nvSpPr>
          <p:spPr>
            <a:xfrm>
              <a:off x="4197292" y="2070427"/>
              <a:ext cx="895622"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Tianjin</a:t>
              </a:r>
              <a:endParaRPr b="1" i="0" sz="2133" u="none" cap="none" strike="noStrike">
                <a:solidFill>
                  <a:srgbClr val="323F4F"/>
                </a:solidFill>
                <a:latin typeface="Microsoft Yahei"/>
                <a:ea typeface="Microsoft Yahei"/>
                <a:cs typeface="Microsoft Yahei"/>
                <a:sym typeface="Microsoft Yahei"/>
              </a:endParaRPr>
            </a:p>
          </p:txBody>
        </p:sp>
        <p:sp>
          <p:nvSpPr>
            <p:cNvPr id="81" name="Google Shape;81;p15"/>
            <p:cNvSpPr/>
            <p:nvPr/>
          </p:nvSpPr>
          <p:spPr>
            <a:xfrm>
              <a:off x="3676315" y="4518355"/>
              <a:ext cx="1085377"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Guangzhou</a:t>
              </a:r>
              <a:endParaRPr b="1" i="0" sz="2133" u="none" cap="none" strike="noStrike">
                <a:solidFill>
                  <a:srgbClr val="323F4F"/>
                </a:solidFill>
                <a:latin typeface="Microsoft Yahei"/>
                <a:ea typeface="Microsoft Yahei"/>
                <a:cs typeface="Microsoft Yahei"/>
                <a:sym typeface="Microsoft Yahei"/>
              </a:endParaRPr>
            </a:p>
          </p:txBody>
        </p:sp>
        <p:sp>
          <p:nvSpPr>
            <p:cNvPr id="82" name="Google Shape;82;p15"/>
            <p:cNvSpPr/>
            <p:nvPr/>
          </p:nvSpPr>
          <p:spPr>
            <a:xfrm>
              <a:off x="2847602" y="3126444"/>
              <a:ext cx="1112865"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Chongqing</a:t>
              </a:r>
              <a:endParaRPr b="1" i="0" sz="2133" u="none" cap="none" strike="noStrike">
                <a:solidFill>
                  <a:srgbClr val="323F4F"/>
                </a:solidFill>
                <a:latin typeface="Microsoft Yahei"/>
                <a:ea typeface="Microsoft Yahei"/>
                <a:cs typeface="Microsoft Yahei"/>
                <a:sym typeface="Microsoft Yahei"/>
              </a:endParaRPr>
            </a:p>
          </p:txBody>
        </p:sp>
        <p:sp>
          <p:nvSpPr>
            <p:cNvPr id="83" name="Google Shape;83;p15"/>
            <p:cNvSpPr/>
            <p:nvPr/>
          </p:nvSpPr>
          <p:spPr>
            <a:xfrm>
              <a:off x="2786123" y="4246457"/>
              <a:ext cx="571582"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0" sz="2133" u="none" cap="none" strike="noStrike">
                <a:solidFill>
                  <a:srgbClr val="323F4F"/>
                </a:solidFill>
                <a:latin typeface="Microsoft Yahei"/>
                <a:ea typeface="Microsoft Yahei"/>
                <a:cs typeface="Microsoft Yahei"/>
                <a:sym typeface="Microsoft Yahei"/>
              </a:endParaRPr>
            </a:p>
          </p:txBody>
        </p:sp>
        <p:sp>
          <p:nvSpPr>
            <p:cNvPr id="84" name="Google Shape;84;p15"/>
            <p:cNvSpPr/>
            <p:nvPr/>
          </p:nvSpPr>
          <p:spPr>
            <a:xfrm>
              <a:off x="4982144" y="1873184"/>
              <a:ext cx="483266"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133" u="none" cap="none" strike="noStrike">
                  <a:solidFill>
                    <a:srgbClr val="323F4F"/>
                  </a:solidFill>
                  <a:latin typeface="Microsoft Yahei"/>
                  <a:ea typeface="Microsoft Yahei"/>
                  <a:cs typeface="Microsoft Yahei"/>
                  <a:sym typeface="Microsoft Yahei"/>
                </a:rPr>
                <a:t>North</a:t>
              </a:r>
              <a:endParaRPr b="0" i="0" sz="2133" u="none" cap="none" strike="noStrike">
                <a:solidFill>
                  <a:srgbClr val="323F4F"/>
                </a:solidFill>
                <a:latin typeface="Microsoft Yahei"/>
                <a:ea typeface="Microsoft Yahei"/>
                <a:cs typeface="Microsoft Yahei"/>
                <a:sym typeface="Microsoft Yahei"/>
              </a:endParaRPr>
            </a:p>
          </p:txBody>
        </p:sp>
        <p:sp>
          <p:nvSpPr>
            <p:cNvPr id="85" name="Google Shape;85;p15"/>
            <p:cNvSpPr/>
            <p:nvPr/>
          </p:nvSpPr>
          <p:spPr>
            <a:xfrm>
              <a:off x="5777314" y="3141110"/>
              <a:ext cx="361679"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133" u="none" cap="none" strike="noStrike">
                  <a:solidFill>
                    <a:srgbClr val="323F4F"/>
                  </a:solidFill>
                  <a:latin typeface="Microsoft Yahei"/>
                  <a:ea typeface="Microsoft Yahei"/>
                  <a:cs typeface="Microsoft Yahei"/>
                  <a:sym typeface="Microsoft Yahei"/>
                </a:rPr>
                <a:t>East</a:t>
              </a:r>
              <a:endParaRPr b="0" i="0" sz="2133" u="none" cap="none" strike="noStrike">
                <a:solidFill>
                  <a:srgbClr val="323F4F"/>
                </a:solidFill>
                <a:latin typeface="Microsoft Yahei"/>
                <a:ea typeface="Microsoft Yahei"/>
                <a:cs typeface="Microsoft Yahei"/>
                <a:sym typeface="Microsoft Yahei"/>
              </a:endParaRPr>
            </a:p>
          </p:txBody>
        </p:sp>
        <p:sp>
          <p:nvSpPr>
            <p:cNvPr id="86" name="Google Shape;86;p15"/>
            <p:cNvSpPr/>
            <p:nvPr/>
          </p:nvSpPr>
          <p:spPr>
            <a:xfrm>
              <a:off x="4761932" y="4770965"/>
              <a:ext cx="482455"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133" u="none" cap="none" strike="noStrike">
                  <a:solidFill>
                    <a:srgbClr val="323F4F"/>
                  </a:solidFill>
                  <a:latin typeface="Microsoft Yahei"/>
                  <a:ea typeface="Microsoft Yahei"/>
                  <a:cs typeface="Microsoft Yahei"/>
                  <a:sym typeface="Microsoft Yahei"/>
                </a:rPr>
                <a:t>South</a:t>
              </a:r>
              <a:endParaRPr b="0" i="0" sz="2133" u="none" cap="none" strike="noStrike">
                <a:solidFill>
                  <a:srgbClr val="323F4F"/>
                </a:solidFill>
                <a:latin typeface="Microsoft Yahei"/>
                <a:ea typeface="Microsoft Yahei"/>
                <a:cs typeface="Microsoft Yahei"/>
                <a:sym typeface="Microsoft Yahei"/>
              </a:endParaRPr>
            </a:p>
          </p:txBody>
        </p:sp>
        <p:sp>
          <p:nvSpPr>
            <p:cNvPr id="87" name="Google Shape;87;p15"/>
            <p:cNvSpPr/>
            <p:nvPr/>
          </p:nvSpPr>
          <p:spPr>
            <a:xfrm>
              <a:off x="2060212" y="3274762"/>
              <a:ext cx="428957" cy="2221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133" u="none" cap="none" strike="noStrike">
                  <a:solidFill>
                    <a:srgbClr val="323F4F"/>
                  </a:solidFill>
                  <a:latin typeface="Microsoft Yahei"/>
                  <a:ea typeface="Microsoft Yahei"/>
                  <a:cs typeface="Microsoft Yahei"/>
                  <a:sym typeface="Microsoft Yahei"/>
                </a:rPr>
                <a:t>West</a:t>
              </a:r>
              <a:endParaRPr b="0" i="0" sz="2133" u="none" cap="none" strike="noStrike">
                <a:solidFill>
                  <a:srgbClr val="323F4F"/>
                </a:solidFill>
                <a:latin typeface="Microsoft Yahei"/>
                <a:ea typeface="Microsoft Yahei"/>
                <a:cs typeface="Microsoft Yahei"/>
                <a:sym typeface="Microsoft Yahei"/>
              </a:endParaRPr>
            </a:p>
          </p:txBody>
        </p:sp>
      </p:grpSp>
      <p:sp>
        <p:nvSpPr>
          <p:cNvPr id="88" name="Google Shape;88;p15"/>
          <p:cNvSpPr txBox="1"/>
          <p:nvPr/>
        </p:nvSpPr>
        <p:spPr>
          <a:xfrm>
            <a:off x="522774" y="2951814"/>
            <a:ext cx="8775701" cy="8703541"/>
          </a:xfrm>
          <a:prstGeom prst="rect">
            <a:avLst/>
          </a:prstGeom>
          <a:noFill/>
          <a:ln>
            <a:noFill/>
          </a:ln>
        </p:spPr>
        <p:txBody>
          <a:bodyPr anchorCtr="0" anchor="ctr" bIns="91425" lIns="182875" spcFirstLastPara="1" rIns="182875" wrap="square" tIns="91425">
            <a:noAutofit/>
          </a:bodyPr>
          <a:lstStyle/>
          <a:p>
            <a:pPr indent="0" lvl="0" marL="0" marR="0" rtl="0" algn="l">
              <a:lnSpc>
                <a:spcPct val="140000"/>
              </a:lnSpc>
              <a:spcBef>
                <a:spcPts val="0"/>
              </a:spcBef>
              <a:spcAft>
                <a:spcPts val="0"/>
              </a:spcAft>
              <a:buClr>
                <a:srgbClr val="000000"/>
              </a:buClr>
              <a:buSzPts val="3466"/>
              <a:buFont typeface="Arial"/>
              <a:buNone/>
            </a:pPr>
            <a:r>
              <a:rPr b="1" i="0" lang="en-US" sz="3466" u="none" cap="none" strike="noStrike">
                <a:solidFill>
                  <a:schemeClr val="dk1"/>
                </a:solidFill>
                <a:latin typeface="Arial"/>
                <a:ea typeface="Arial"/>
                <a:cs typeface="Arial"/>
                <a:sym typeface="Arial"/>
              </a:rPr>
              <a:t>Largest DC groups of Asia Pacific</a:t>
            </a:r>
            <a:endParaRPr/>
          </a:p>
          <a:p>
            <a:pPr indent="0" lvl="0" marL="0" marR="0" rtl="0" algn="l">
              <a:lnSpc>
                <a:spcPct val="140000"/>
              </a:lnSpc>
              <a:spcBef>
                <a:spcPts val="2667"/>
              </a:spcBef>
              <a:spcAft>
                <a:spcPts val="0"/>
              </a:spcAft>
              <a:buClr>
                <a:srgbClr val="000000"/>
              </a:buClr>
              <a:buSzPts val="3466"/>
              <a:buFont typeface="Arial"/>
              <a:buNone/>
            </a:pPr>
            <a:r>
              <a:rPr b="1" i="0" lang="en-US" sz="3466" u="none" cap="none" strike="noStrike">
                <a:solidFill>
                  <a:srgbClr val="0070C0"/>
                </a:solidFill>
                <a:latin typeface="Arial"/>
                <a:ea typeface="Arial"/>
                <a:cs typeface="Arial"/>
                <a:sym typeface="Arial"/>
              </a:rPr>
              <a:t>50+</a:t>
            </a:r>
            <a:r>
              <a:rPr b="1" i="0" lang="en-US" sz="3466" u="none" cap="none" strike="noStrike">
                <a:solidFill>
                  <a:schemeClr val="dk1"/>
                </a:solidFill>
                <a:latin typeface="Arial"/>
                <a:ea typeface="Arial"/>
                <a:cs typeface="Arial"/>
                <a:sym typeface="Arial"/>
              </a:rPr>
              <a:t> DC in Global</a:t>
            </a:r>
            <a:endParaRPr/>
          </a:p>
          <a:p>
            <a:pPr indent="0" lvl="0" marL="0" marR="0" rtl="0" algn="l">
              <a:lnSpc>
                <a:spcPct val="140000"/>
              </a:lnSpc>
              <a:spcBef>
                <a:spcPts val="2667"/>
              </a:spcBef>
              <a:spcAft>
                <a:spcPts val="0"/>
              </a:spcAft>
              <a:buClr>
                <a:srgbClr val="000000"/>
              </a:buClr>
              <a:buSzPts val="3466"/>
              <a:buFont typeface="Arial"/>
              <a:buNone/>
            </a:pPr>
            <a:r>
              <a:rPr b="1" i="0" lang="en-US" sz="3466" u="none" cap="none" strike="noStrike">
                <a:solidFill>
                  <a:schemeClr val="dk1"/>
                </a:solidFill>
                <a:latin typeface="Arial"/>
                <a:ea typeface="Arial"/>
                <a:cs typeface="Arial"/>
                <a:sym typeface="Arial"/>
              </a:rPr>
              <a:t>More than </a:t>
            </a:r>
            <a:r>
              <a:rPr b="1" i="0" lang="en-US" sz="3466" u="none" cap="none" strike="noStrike">
                <a:solidFill>
                  <a:srgbClr val="0070C0"/>
                </a:solidFill>
                <a:latin typeface="Arial"/>
                <a:ea typeface="Arial"/>
                <a:cs typeface="Arial"/>
                <a:sym typeface="Arial"/>
              </a:rPr>
              <a:t>1M</a:t>
            </a:r>
            <a:r>
              <a:rPr b="1" i="0" lang="en-US" sz="3466" u="none" cap="none" strike="noStrike">
                <a:solidFill>
                  <a:schemeClr val="dk1"/>
                </a:solidFill>
                <a:latin typeface="Arial"/>
                <a:ea typeface="Arial"/>
                <a:cs typeface="Arial"/>
                <a:sym typeface="Arial"/>
              </a:rPr>
              <a:t> servers worldwide</a:t>
            </a:r>
            <a:endParaRPr/>
          </a:p>
          <a:p>
            <a:pPr indent="0" lvl="0" marL="0" marR="0" rtl="0" algn="l">
              <a:lnSpc>
                <a:spcPct val="140000"/>
              </a:lnSpc>
              <a:spcBef>
                <a:spcPts val="2667"/>
              </a:spcBef>
              <a:spcAft>
                <a:spcPts val="0"/>
              </a:spcAft>
              <a:buClr>
                <a:srgbClr val="000000"/>
              </a:buClr>
              <a:buSzPts val="3466"/>
              <a:buFont typeface="Arial"/>
              <a:buNone/>
            </a:pPr>
            <a:r>
              <a:rPr b="1" i="0" lang="en-US" sz="3466" u="none" cap="none" strike="noStrike">
                <a:solidFill>
                  <a:srgbClr val="0070C0"/>
                </a:solidFill>
                <a:latin typeface="Arial"/>
                <a:ea typeface="Arial"/>
                <a:cs typeface="Arial"/>
                <a:sym typeface="Arial"/>
              </a:rPr>
              <a:t>10+</a:t>
            </a:r>
            <a:r>
              <a:rPr b="1" i="0" lang="en-US" sz="3466" u="none" cap="none" strike="noStrike">
                <a:solidFill>
                  <a:schemeClr val="dk1"/>
                </a:solidFill>
                <a:latin typeface="Arial"/>
                <a:ea typeface="Arial"/>
                <a:cs typeface="Arial"/>
                <a:sym typeface="Arial"/>
              </a:rPr>
              <a:t> Core Cities</a:t>
            </a:r>
            <a:endParaRPr/>
          </a:p>
          <a:p>
            <a:pPr indent="0" lvl="0" marL="0" marR="0" rtl="0" algn="l">
              <a:lnSpc>
                <a:spcPct val="140000"/>
              </a:lnSpc>
              <a:spcBef>
                <a:spcPts val="2667"/>
              </a:spcBef>
              <a:spcAft>
                <a:spcPts val="0"/>
              </a:spcAft>
              <a:buClr>
                <a:srgbClr val="000000"/>
              </a:buClr>
              <a:buSzPts val="3466"/>
              <a:buFont typeface="Arial"/>
              <a:buNone/>
            </a:pPr>
            <a:r>
              <a:rPr b="0" i="0" lang="en-US" sz="3466" u="none" cap="none" strike="noStrike">
                <a:solidFill>
                  <a:srgbClr val="0070C0"/>
                </a:solidFill>
                <a:latin typeface="Arial"/>
                <a:ea typeface="Arial"/>
                <a:cs typeface="Arial"/>
                <a:sym typeface="Arial"/>
              </a:rPr>
              <a:t>TB</a:t>
            </a:r>
            <a:r>
              <a:rPr b="1" i="0" lang="en-US" sz="3466" u="none" cap="none" strike="noStrike">
                <a:solidFill>
                  <a:schemeClr val="dk1"/>
                </a:solidFill>
                <a:latin typeface="Arial"/>
                <a:ea typeface="Arial"/>
                <a:cs typeface="Arial"/>
                <a:sym typeface="Arial"/>
              </a:rPr>
              <a:t> level DCI</a:t>
            </a:r>
            <a:endParaRPr/>
          </a:p>
          <a:p>
            <a:pPr indent="0" lvl="0" marL="0" marR="0" rtl="0" algn="l">
              <a:lnSpc>
                <a:spcPct val="140000"/>
              </a:lnSpc>
              <a:spcBef>
                <a:spcPts val="2667"/>
              </a:spcBef>
              <a:spcAft>
                <a:spcPts val="0"/>
              </a:spcAft>
              <a:buClr>
                <a:srgbClr val="000000"/>
              </a:buClr>
              <a:buSzPts val="3466"/>
              <a:buFont typeface="Arial"/>
              <a:buNone/>
            </a:pPr>
            <a:r>
              <a:rPr b="1" i="0" lang="en-US" sz="3466" u="none" cap="none" strike="noStrike">
                <a:solidFill>
                  <a:srgbClr val="0070C0"/>
                </a:solidFill>
                <a:latin typeface="Arial"/>
                <a:ea typeface="Arial"/>
                <a:cs typeface="Arial"/>
                <a:sym typeface="Arial"/>
              </a:rPr>
              <a:t>&gt;100TB</a:t>
            </a:r>
            <a:r>
              <a:rPr b="1" i="0" lang="en-US" sz="3466" u="none" cap="none" strike="noStrike">
                <a:solidFill>
                  <a:schemeClr val="dk1"/>
                </a:solidFill>
                <a:latin typeface="Arial"/>
                <a:ea typeface="Arial"/>
                <a:cs typeface="Arial"/>
                <a:sym typeface="Arial"/>
              </a:rPr>
              <a:t> Internet Bandwidth</a:t>
            </a:r>
            <a:endParaRPr/>
          </a:p>
        </p:txBody>
      </p:sp>
      <p:sp>
        <p:nvSpPr>
          <p:cNvPr id="89" name="Google Shape;89;p15"/>
          <p:cNvSpPr/>
          <p:nvPr/>
        </p:nvSpPr>
        <p:spPr>
          <a:xfrm>
            <a:off x="15701663" y="8394171"/>
            <a:ext cx="1866936" cy="42056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2133" u="none" cap="none" strike="noStrike">
                <a:solidFill>
                  <a:srgbClr val="323F4F"/>
                </a:solidFill>
                <a:latin typeface="Microsoft Yahei"/>
                <a:ea typeface="Microsoft Yahei"/>
                <a:cs typeface="Microsoft Yahei"/>
                <a:sym typeface="Microsoft Yahei"/>
              </a:rPr>
              <a:t>Guiyang</a:t>
            </a:r>
            <a:endParaRPr b="1" i="0" sz="2133" u="none" cap="none" strike="noStrike">
              <a:solidFill>
                <a:srgbClr val="323F4F"/>
              </a:solidFill>
              <a:latin typeface="Microsoft Yahei"/>
              <a:ea typeface="Microsoft Yahei"/>
              <a:cs typeface="Microsoft Yahei"/>
              <a:sym typeface="Microsoft Yahe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6"/>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Tencent Datacenter Keywords in 10 Years</a:t>
            </a:r>
            <a:endParaRPr>
              <a:solidFill>
                <a:schemeClr val="dk1"/>
              </a:solidFill>
            </a:endParaRPr>
          </a:p>
        </p:txBody>
      </p:sp>
      <p:grpSp>
        <p:nvGrpSpPr>
          <p:cNvPr id="95" name="Google Shape;95;p16"/>
          <p:cNvGrpSpPr/>
          <p:nvPr/>
        </p:nvGrpSpPr>
        <p:grpSpPr>
          <a:xfrm>
            <a:off x="-483000" y="6151328"/>
            <a:ext cx="79413513" cy="64983683"/>
            <a:chOff x="481556" y="1711539"/>
            <a:chExt cx="25776902" cy="14221948"/>
          </a:xfrm>
        </p:grpSpPr>
        <p:grpSp>
          <p:nvGrpSpPr>
            <p:cNvPr id="96" name="Google Shape;96;p16"/>
            <p:cNvGrpSpPr/>
            <p:nvPr/>
          </p:nvGrpSpPr>
          <p:grpSpPr>
            <a:xfrm>
              <a:off x="481556" y="8955275"/>
              <a:ext cx="25776902" cy="6978212"/>
              <a:chOff x="258501" y="9747718"/>
              <a:chExt cx="25776902" cy="6978212"/>
            </a:xfrm>
          </p:grpSpPr>
          <p:sp>
            <p:nvSpPr>
              <p:cNvPr id="97" name="Google Shape;97;p16"/>
              <p:cNvSpPr/>
              <p:nvPr/>
            </p:nvSpPr>
            <p:spPr>
              <a:xfrm>
                <a:off x="738217" y="11661311"/>
                <a:ext cx="4060027" cy="3344566"/>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p:nvPr/>
            </p:nvSpPr>
            <p:spPr>
              <a:xfrm>
                <a:off x="3023679" y="12445183"/>
                <a:ext cx="4822561" cy="4280747"/>
              </a:xfrm>
              <a:custGeom>
                <a:rect b="b" l="l" r="r" t="t"/>
                <a:pathLst>
                  <a:path extrusionOk="0" h="120000" w="120000">
                    <a:moveTo>
                      <a:pt x="4078" y="75042"/>
                    </a:moveTo>
                    <a:lnTo>
                      <a:pt x="7108" y="74227"/>
                    </a:lnTo>
                    <a:lnTo>
                      <a:pt x="7108" y="74227"/>
                    </a:lnTo>
                    <a:cubicBezTo>
                      <a:pt x="12444" y="95005"/>
                      <a:pt x="28933" y="110823"/>
                      <a:pt x="49539" y="114932"/>
                    </a:cubicBezTo>
                    <a:cubicBezTo>
                      <a:pt x="70144" y="119042"/>
                      <a:pt x="91230" y="110718"/>
                      <a:pt x="103801" y="93511"/>
                    </a:cubicBezTo>
                    <a:lnTo>
                      <a:pt x="102176" y="92487"/>
                    </a:lnTo>
                    <a:lnTo>
                      <a:pt x="107826" y="90143"/>
                    </a:lnTo>
                    <a:lnTo>
                      <a:pt x="107898" y="96094"/>
                    </a:lnTo>
                    <a:lnTo>
                      <a:pt x="106273" y="95069"/>
                    </a:lnTo>
                    <a:lnTo>
                      <a:pt x="106273" y="95069"/>
                    </a:lnTo>
                    <a:cubicBezTo>
                      <a:pt x="92965" y="112940"/>
                      <a:pt x="70713" y="121577"/>
                      <a:pt x="48963" y="117315"/>
                    </a:cubicBezTo>
                    <a:cubicBezTo>
                      <a:pt x="27214" y="113053"/>
                      <a:pt x="9785" y="96639"/>
                      <a:pt x="4078" y="75042"/>
                    </a:cubicBezTo>
                    <a:close/>
                  </a:path>
                </a:pathLst>
              </a:cu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258501" y="13875320"/>
                <a:ext cx="4804779"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txBox="1"/>
              <p:nvPr/>
            </p:nvSpPr>
            <p:spPr>
              <a:xfrm>
                <a:off x="308550" y="13925370"/>
                <a:ext cx="4704681"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240V HVDC</a:t>
                </a:r>
                <a:endParaRPr b="0" i="0" sz="3200" u="none" cap="none" strike="noStrike">
                  <a:solidFill>
                    <a:schemeClr val="lt1"/>
                  </a:solidFill>
                  <a:latin typeface="Arial"/>
                  <a:ea typeface="Arial"/>
                  <a:cs typeface="Arial"/>
                  <a:sym typeface="Arial"/>
                </a:endParaRPr>
              </a:p>
            </p:txBody>
          </p:sp>
          <p:sp>
            <p:nvSpPr>
              <p:cNvPr id="101" name="Google Shape;101;p16"/>
              <p:cNvSpPr/>
              <p:nvPr/>
            </p:nvSpPr>
            <p:spPr>
              <a:xfrm>
                <a:off x="5136901" y="11658162"/>
                <a:ext cx="4050648" cy="3393927"/>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p:nvPr/>
            </p:nvSpPr>
            <p:spPr>
              <a:xfrm>
                <a:off x="7189105" y="9747718"/>
                <a:ext cx="4455835" cy="5164150"/>
              </a:xfrm>
              <a:custGeom>
                <a:rect b="b" l="l" r="r" t="t"/>
                <a:pathLst>
                  <a:path extrusionOk="0" h="120000" w="120000">
                    <a:moveTo>
                      <a:pt x="4599" y="41816"/>
                    </a:moveTo>
                    <a:lnTo>
                      <a:pt x="4599" y="41816"/>
                    </a:lnTo>
                    <a:cubicBezTo>
                      <a:pt x="12194" y="18086"/>
                      <a:pt x="33711" y="1762"/>
                      <a:pt x="58334" y="1049"/>
                    </a:cubicBezTo>
                    <a:cubicBezTo>
                      <a:pt x="82958" y="335"/>
                      <a:pt x="105361" y="15387"/>
                      <a:pt x="114284" y="38638"/>
                    </a:cubicBezTo>
                    <a:lnTo>
                      <a:pt x="115773" y="38143"/>
                    </a:lnTo>
                    <a:lnTo>
                      <a:pt x="114129" y="42000"/>
                    </a:lnTo>
                    <a:lnTo>
                      <a:pt x="110422" y="39922"/>
                    </a:lnTo>
                    <a:lnTo>
                      <a:pt x="111909" y="39427"/>
                    </a:lnTo>
                    <a:cubicBezTo>
                      <a:pt x="103449" y="16644"/>
                      <a:pt x="81979" y="1870"/>
                      <a:pt x="58369" y="2586"/>
                    </a:cubicBezTo>
                    <a:cubicBezTo>
                      <a:pt x="34759" y="3302"/>
                      <a:pt x="14164" y="19351"/>
                      <a:pt x="7012" y="42608"/>
                    </a:cubicBezTo>
                    <a:close/>
                  </a:path>
                </a:pathLst>
              </a:cu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a:off x="5130337" y="10432733"/>
                <a:ext cx="3384091"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6"/>
              <p:cNvSpPr txBox="1"/>
              <p:nvPr/>
            </p:nvSpPr>
            <p:spPr>
              <a:xfrm>
                <a:off x="5180386" y="10482782"/>
                <a:ext cx="3283993"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TMDC</a:t>
                </a:r>
                <a:endParaRPr b="0" i="0" sz="3200" u="none" cap="none" strike="noStrike">
                  <a:solidFill>
                    <a:schemeClr val="lt1"/>
                  </a:solidFill>
                  <a:latin typeface="Arial"/>
                  <a:ea typeface="Arial"/>
                  <a:cs typeface="Arial"/>
                  <a:sym typeface="Arial"/>
                </a:endParaRPr>
              </a:p>
            </p:txBody>
          </p:sp>
          <p:sp>
            <p:nvSpPr>
              <p:cNvPr id="105" name="Google Shape;105;p16"/>
              <p:cNvSpPr/>
              <p:nvPr/>
            </p:nvSpPr>
            <p:spPr>
              <a:xfrm>
                <a:off x="9514263" y="11661311"/>
                <a:ext cx="4189534" cy="3203659"/>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12046868" y="12959298"/>
                <a:ext cx="4172620" cy="3698508"/>
              </a:xfrm>
              <a:custGeom>
                <a:rect b="b" l="l" r="r" t="t"/>
                <a:pathLst>
                  <a:path extrusionOk="0" h="120000" w="120000">
                    <a:moveTo>
                      <a:pt x="5019" y="77147"/>
                    </a:moveTo>
                    <a:lnTo>
                      <a:pt x="8470" y="76070"/>
                    </a:lnTo>
                    <a:cubicBezTo>
                      <a:pt x="14457" y="96333"/>
                      <a:pt x="31178" y="111307"/>
                      <a:pt x="51534" y="114636"/>
                    </a:cubicBezTo>
                    <a:cubicBezTo>
                      <a:pt x="71890" y="117965"/>
                      <a:pt x="92310" y="109065"/>
                      <a:pt x="104126" y="91714"/>
                    </a:cubicBezTo>
                    <a:lnTo>
                      <a:pt x="102167" y="90595"/>
                    </a:lnTo>
                    <a:lnTo>
                      <a:pt x="108584" y="87739"/>
                    </a:lnTo>
                    <a:lnTo>
                      <a:pt x="109050" y="94525"/>
                    </a:lnTo>
                    <a:lnTo>
                      <a:pt x="107090" y="93406"/>
                    </a:lnTo>
                    <a:lnTo>
                      <a:pt x="107090" y="93406"/>
                    </a:lnTo>
                    <a:cubicBezTo>
                      <a:pt x="94472" y="111559"/>
                      <a:pt x="72727" y="120875"/>
                      <a:pt x="51037" y="117420"/>
                    </a:cubicBezTo>
                    <a:cubicBezTo>
                      <a:pt x="29348" y="113965"/>
                      <a:pt x="11496" y="98341"/>
                      <a:pt x="5019" y="77147"/>
                    </a:cubicBezTo>
                    <a:close/>
                  </a:path>
                </a:pathLst>
              </a:cu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10112607" y="14021202"/>
                <a:ext cx="3352465"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txBox="1"/>
              <p:nvPr/>
            </p:nvSpPr>
            <p:spPr>
              <a:xfrm>
                <a:off x="10162656" y="14071250"/>
                <a:ext cx="3252367"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Normandy model</a:t>
                </a:r>
                <a:endParaRPr b="0" i="0" sz="3200" u="none" cap="none" strike="noStrike">
                  <a:solidFill>
                    <a:schemeClr val="lt1"/>
                  </a:solidFill>
                  <a:latin typeface="Arial"/>
                  <a:ea typeface="Arial"/>
                  <a:cs typeface="Arial"/>
                  <a:sym typeface="Arial"/>
                </a:endParaRPr>
              </a:p>
            </p:txBody>
          </p:sp>
          <p:sp>
            <p:nvSpPr>
              <p:cNvPr id="109" name="Google Shape;109;p16"/>
              <p:cNvSpPr/>
              <p:nvPr/>
            </p:nvSpPr>
            <p:spPr>
              <a:xfrm>
                <a:off x="13987294" y="11710114"/>
                <a:ext cx="3653086" cy="3118971"/>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16229348" y="9926535"/>
                <a:ext cx="4616627" cy="4488088"/>
              </a:xfrm>
              <a:custGeom>
                <a:rect b="b" l="l" r="r" t="t"/>
                <a:pathLst>
                  <a:path extrusionOk="0" h="120000" w="120000">
                    <a:moveTo>
                      <a:pt x="5786" y="39243"/>
                    </a:moveTo>
                    <a:lnTo>
                      <a:pt x="5786" y="39243"/>
                    </a:lnTo>
                    <a:cubicBezTo>
                      <a:pt x="13985" y="17366"/>
                      <a:pt x="34274" y="2515"/>
                      <a:pt x="57396" y="1464"/>
                    </a:cubicBezTo>
                    <a:cubicBezTo>
                      <a:pt x="80519" y="414"/>
                      <a:pt x="102044" y="13365"/>
                      <a:pt x="112152" y="34409"/>
                    </a:cubicBezTo>
                    <a:lnTo>
                      <a:pt x="113885" y="33708"/>
                    </a:lnTo>
                    <a:lnTo>
                      <a:pt x="112464" y="38752"/>
                    </a:lnTo>
                    <a:lnTo>
                      <a:pt x="107760" y="36188"/>
                    </a:lnTo>
                    <a:lnTo>
                      <a:pt x="109492" y="35487"/>
                    </a:lnTo>
                    <a:cubicBezTo>
                      <a:pt x="99936" y="15088"/>
                      <a:pt x="79458" y="2528"/>
                      <a:pt x="57462" y="3574"/>
                    </a:cubicBezTo>
                    <a:cubicBezTo>
                      <a:pt x="35466" y="4620"/>
                      <a:pt x="16203" y="19070"/>
                      <a:pt x="8519" y="40289"/>
                    </a:cubicBezTo>
                    <a:close/>
                  </a:path>
                </a:pathLst>
              </a:cu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13687273" y="10463457"/>
                <a:ext cx="4095638"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txBox="1"/>
              <p:nvPr/>
            </p:nvSpPr>
            <p:spPr>
              <a:xfrm>
                <a:off x="13737323" y="10513506"/>
                <a:ext cx="3995540"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Indirect Evaporative Cooling</a:t>
                </a:r>
                <a:endParaRPr b="0" i="0" sz="3200" u="none" cap="none" strike="noStrike">
                  <a:solidFill>
                    <a:schemeClr val="lt1"/>
                  </a:solidFill>
                  <a:latin typeface="Arial"/>
                  <a:ea typeface="Arial"/>
                  <a:cs typeface="Arial"/>
                  <a:sym typeface="Arial"/>
                </a:endParaRPr>
              </a:p>
            </p:txBody>
          </p:sp>
          <p:sp>
            <p:nvSpPr>
              <p:cNvPr id="113" name="Google Shape;113;p16"/>
              <p:cNvSpPr/>
              <p:nvPr/>
            </p:nvSpPr>
            <p:spPr>
              <a:xfrm>
                <a:off x="17866856" y="11661311"/>
                <a:ext cx="4133506" cy="3200071"/>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6"/>
              <p:cNvSpPr/>
              <p:nvPr/>
            </p:nvSpPr>
            <p:spPr>
              <a:xfrm>
                <a:off x="20726513" y="13155120"/>
                <a:ext cx="3851046" cy="3448409"/>
              </a:xfrm>
              <a:custGeom>
                <a:rect b="b" l="l" r="r" t="t"/>
                <a:pathLst>
                  <a:path extrusionOk="0" h="120000" w="120000">
                    <a:moveTo>
                      <a:pt x="4028" y="72698"/>
                    </a:moveTo>
                    <a:lnTo>
                      <a:pt x="7842" y="71832"/>
                    </a:lnTo>
                    <a:cubicBezTo>
                      <a:pt x="12200" y="92233"/>
                      <a:pt x="27391" y="108332"/>
                      <a:pt x="47057" y="113395"/>
                    </a:cubicBezTo>
                    <a:cubicBezTo>
                      <a:pt x="66724" y="118457"/>
                      <a:pt x="87477" y="111609"/>
                      <a:pt x="100632" y="95717"/>
                    </a:cubicBezTo>
                    <a:lnTo>
                      <a:pt x="98693" y="94383"/>
                    </a:lnTo>
                    <a:lnTo>
                      <a:pt x="105925" y="91595"/>
                    </a:lnTo>
                    <a:lnTo>
                      <a:pt x="105508" y="99071"/>
                    </a:lnTo>
                    <a:lnTo>
                      <a:pt x="103569" y="97737"/>
                    </a:lnTo>
                    <a:cubicBezTo>
                      <a:pt x="89446" y="114415"/>
                      <a:pt x="67223" y="121599"/>
                      <a:pt x="46154" y="116299"/>
                    </a:cubicBezTo>
                    <a:cubicBezTo>
                      <a:pt x="25085" y="110999"/>
                      <a:pt x="8780" y="94123"/>
                      <a:pt x="4028" y="72698"/>
                    </a:cubicBezTo>
                    <a:close/>
                  </a:path>
                </a:pathLst>
              </a:cu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18559948" y="13914195"/>
                <a:ext cx="3169841"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txBox="1"/>
              <p:nvPr/>
            </p:nvSpPr>
            <p:spPr>
              <a:xfrm>
                <a:off x="18609997" y="13964245"/>
                <a:ext cx="3069743"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T-block</a:t>
                </a:r>
                <a:endParaRPr/>
              </a:p>
            </p:txBody>
          </p:sp>
          <p:sp>
            <p:nvSpPr>
              <p:cNvPr id="117" name="Google Shape;117;p16"/>
              <p:cNvSpPr/>
              <p:nvPr/>
            </p:nvSpPr>
            <p:spPr>
              <a:xfrm>
                <a:off x="22206561" y="11891352"/>
                <a:ext cx="3401371" cy="3017338"/>
              </a:xfrm>
              <a:prstGeom prst="roundRect">
                <a:avLst>
                  <a:gd fmla="val 10000" name="adj"/>
                </a:avLst>
              </a:prstGeom>
              <a:solidFill>
                <a:schemeClr val="lt2">
                  <a:alpha val="89803"/>
                </a:scheme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22665148" y="10761966"/>
                <a:ext cx="3370255" cy="1708791"/>
              </a:xfrm>
              <a:prstGeom prst="roundRect">
                <a:avLst>
                  <a:gd fmla="val 1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txBox="1"/>
              <p:nvPr/>
            </p:nvSpPr>
            <p:spPr>
              <a:xfrm>
                <a:off x="22715198" y="10812015"/>
                <a:ext cx="3270157" cy="1608693"/>
              </a:xfrm>
              <a:prstGeom prst="rect">
                <a:avLst/>
              </a:prstGeom>
              <a:noFill/>
              <a:ln>
                <a:noFill/>
              </a:ln>
            </p:spPr>
            <p:txBody>
              <a:bodyPr anchorCtr="0" anchor="ctr" bIns="40625" lIns="60950" spcFirstLastPara="1" rIns="60950" wrap="square" tIns="40625">
                <a:noAutofit/>
              </a:bodyPr>
              <a:lstStyle/>
              <a:p>
                <a:pPr indent="0" lvl="0" marL="0" marR="0" rtl="0" algn="ctr">
                  <a:lnSpc>
                    <a:spcPct val="90000"/>
                  </a:lnSpc>
                  <a:spcBef>
                    <a:spcPts val="0"/>
                  </a:spcBef>
                  <a:spcAft>
                    <a:spcPts val="0"/>
                  </a:spcAft>
                  <a:buClr>
                    <a:srgbClr val="000000"/>
                  </a:buClr>
                  <a:buSzPts val="3200"/>
                  <a:buFont typeface="Arial"/>
                  <a:buNone/>
                </a:pPr>
                <a:r>
                  <a:rPr b="0" i="0" lang="en-US" sz="3200" u="none" cap="none" strike="noStrike">
                    <a:solidFill>
                      <a:schemeClr val="lt1"/>
                    </a:solidFill>
                    <a:latin typeface="Arial"/>
                    <a:ea typeface="Arial"/>
                    <a:cs typeface="Arial"/>
                    <a:sym typeface="Arial"/>
                  </a:rPr>
                  <a:t>T-base model</a:t>
                </a:r>
                <a:endParaRPr/>
              </a:p>
            </p:txBody>
          </p:sp>
        </p:grpSp>
        <p:sp>
          <p:nvSpPr>
            <p:cNvPr id="120" name="Google Shape;120;p16"/>
            <p:cNvSpPr txBox="1"/>
            <p:nvPr/>
          </p:nvSpPr>
          <p:spPr>
            <a:xfrm>
              <a:off x="977692" y="1711539"/>
              <a:ext cx="1368152"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2008-2010</a:t>
              </a:r>
              <a:endParaRPr b="1" i="0" sz="3733" u="none" cap="none" strike="noStrike">
                <a:solidFill>
                  <a:schemeClr val="dk1"/>
                </a:solidFill>
                <a:latin typeface="Arial"/>
                <a:ea typeface="Arial"/>
                <a:cs typeface="Arial"/>
                <a:sym typeface="Arial"/>
              </a:endParaRPr>
            </a:p>
          </p:txBody>
        </p:sp>
        <p:sp>
          <p:nvSpPr>
            <p:cNvPr id="121" name="Google Shape;121;p16"/>
            <p:cNvSpPr txBox="1"/>
            <p:nvPr/>
          </p:nvSpPr>
          <p:spPr>
            <a:xfrm>
              <a:off x="2208116" y="1842047"/>
              <a:ext cx="1368152"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2011-2012</a:t>
              </a:r>
              <a:endParaRPr b="1" i="0" sz="3733" u="none" cap="none" strike="noStrike">
                <a:solidFill>
                  <a:schemeClr val="dk1"/>
                </a:solidFill>
                <a:latin typeface="Arial"/>
                <a:ea typeface="Arial"/>
                <a:cs typeface="Arial"/>
                <a:sym typeface="Arial"/>
              </a:endParaRPr>
            </a:p>
          </p:txBody>
        </p:sp>
        <p:sp>
          <p:nvSpPr>
            <p:cNvPr id="122" name="Google Shape;122;p16"/>
            <p:cNvSpPr txBox="1"/>
            <p:nvPr/>
          </p:nvSpPr>
          <p:spPr>
            <a:xfrm>
              <a:off x="3438540" y="1961584"/>
              <a:ext cx="1368152"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2013-2014</a:t>
              </a:r>
              <a:endParaRPr b="1" i="0" sz="3733" u="none" cap="none" strike="noStrike">
                <a:solidFill>
                  <a:schemeClr val="dk1"/>
                </a:solidFill>
                <a:latin typeface="Arial"/>
                <a:ea typeface="Arial"/>
                <a:cs typeface="Arial"/>
                <a:sym typeface="Arial"/>
              </a:endParaRPr>
            </a:p>
          </p:txBody>
        </p:sp>
        <p:sp>
          <p:nvSpPr>
            <p:cNvPr id="123" name="Google Shape;123;p16"/>
            <p:cNvSpPr txBox="1"/>
            <p:nvPr/>
          </p:nvSpPr>
          <p:spPr>
            <a:xfrm>
              <a:off x="4525397" y="2092092"/>
              <a:ext cx="1476164"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2015-2016</a:t>
              </a:r>
              <a:endParaRPr b="1" i="0" sz="3733" u="none" cap="none" strike="noStrike">
                <a:solidFill>
                  <a:schemeClr val="dk1"/>
                </a:solidFill>
                <a:latin typeface="Arial"/>
                <a:ea typeface="Arial"/>
                <a:cs typeface="Arial"/>
                <a:sym typeface="Arial"/>
              </a:endParaRPr>
            </a:p>
          </p:txBody>
        </p:sp>
        <p:sp>
          <p:nvSpPr>
            <p:cNvPr id="124" name="Google Shape;124;p16"/>
            <p:cNvSpPr txBox="1"/>
            <p:nvPr/>
          </p:nvSpPr>
          <p:spPr>
            <a:xfrm>
              <a:off x="5660207" y="2217115"/>
              <a:ext cx="1476164"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2017</a:t>
              </a:r>
              <a:endParaRPr b="1" i="0" sz="3733" u="none" cap="none" strike="noStrike">
                <a:solidFill>
                  <a:schemeClr val="dk1"/>
                </a:solidFill>
                <a:latin typeface="Arial"/>
                <a:ea typeface="Arial"/>
                <a:cs typeface="Arial"/>
                <a:sym typeface="Arial"/>
              </a:endParaRPr>
            </a:p>
          </p:txBody>
        </p:sp>
        <p:sp>
          <p:nvSpPr>
            <p:cNvPr id="125" name="Google Shape;125;p16"/>
            <p:cNvSpPr txBox="1"/>
            <p:nvPr/>
          </p:nvSpPr>
          <p:spPr>
            <a:xfrm>
              <a:off x="6795017" y="2355359"/>
              <a:ext cx="1476164" cy="25004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733" u="none" cap="none" strike="noStrike">
                  <a:solidFill>
                    <a:schemeClr val="dk1"/>
                  </a:solidFill>
                  <a:latin typeface="Arial"/>
                  <a:ea typeface="Arial"/>
                  <a:cs typeface="Arial"/>
                  <a:sym typeface="Arial"/>
                </a:rPr>
                <a:t>2018</a:t>
              </a:r>
              <a:endParaRPr b="1" i="0" sz="3733" u="none" cap="none" strike="noStrike">
                <a:solidFill>
                  <a:schemeClr val="dk1"/>
                </a:solidFill>
                <a:latin typeface="Arial"/>
                <a:ea typeface="Arial"/>
                <a:cs typeface="Arial"/>
                <a:sym typeface="Arial"/>
              </a:endParaRPr>
            </a:p>
          </p:txBody>
        </p:sp>
      </p:grpSp>
      <p:sp>
        <p:nvSpPr>
          <p:cNvPr id="126" name="Google Shape;126;p16"/>
          <p:cNvSpPr/>
          <p:nvPr/>
        </p:nvSpPr>
        <p:spPr>
          <a:xfrm>
            <a:off x="18024544" y="2890742"/>
            <a:ext cx="3028950" cy="1162909"/>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rgbClr val="0070C0"/>
                </a:solidFill>
                <a:latin typeface="Arial"/>
                <a:ea typeface="Arial"/>
                <a:cs typeface="Arial"/>
                <a:sym typeface="Arial"/>
              </a:rPr>
              <a:t>Modularize</a:t>
            </a:r>
            <a:endParaRPr b="0" i="0" sz="3200" u="none" cap="none" strike="noStrike">
              <a:solidFill>
                <a:srgbClr val="0070C0"/>
              </a:solidFill>
              <a:latin typeface="Arial"/>
              <a:ea typeface="Arial"/>
              <a:cs typeface="Arial"/>
              <a:sym typeface="Arial"/>
            </a:endParaRPr>
          </a:p>
        </p:txBody>
      </p:sp>
      <p:sp>
        <p:nvSpPr>
          <p:cNvPr id="127" name="Google Shape;127;p16"/>
          <p:cNvSpPr/>
          <p:nvPr/>
        </p:nvSpPr>
        <p:spPr>
          <a:xfrm>
            <a:off x="18024544" y="4043860"/>
            <a:ext cx="3028950" cy="1162909"/>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rgbClr val="0070C0"/>
                </a:solidFill>
                <a:latin typeface="Arial"/>
                <a:ea typeface="Arial"/>
                <a:cs typeface="Arial"/>
                <a:sym typeface="Arial"/>
              </a:rPr>
              <a:t>Standardize</a:t>
            </a:r>
            <a:endParaRPr b="0" i="0" sz="3200" u="none" cap="none" strike="noStrike">
              <a:solidFill>
                <a:srgbClr val="0070C0"/>
              </a:solidFill>
              <a:latin typeface="Arial"/>
              <a:ea typeface="Arial"/>
              <a:cs typeface="Arial"/>
              <a:sym typeface="Arial"/>
            </a:endParaRPr>
          </a:p>
        </p:txBody>
      </p:sp>
      <p:sp>
        <p:nvSpPr>
          <p:cNvPr id="128" name="Google Shape;128;p16"/>
          <p:cNvSpPr/>
          <p:nvPr/>
        </p:nvSpPr>
        <p:spPr>
          <a:xfrm>
            <a:off x="18024544" y="5082678"/>
            <a:ext cx="3028950" cy="1162909"/>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rgbClr val="0070C0"/>
                </a:solidFill>
                <a:latin typeface="Arial"/>
                <a:ea typeface="Arial"/>
                <a:cs typeface="Arial"/>
                <a:sym typeface="Arial"/>
              </a:rPr>
              <a:t>Productize</a:t>
            </a:r>
            <a:endParaRPr b="0" i="0" sz="3200" u="none" cap="none" strike="noStrike">
              <a:solidFill>
                <a:srgbClr val="0070C0"/>
              </a:solidFill>
              <a:latin typeface="Arial"/>
              <a:ea typeface="Arial"/>
              <a:cs typeface="Arial"/>
              <a:sym typeface="Arial"/>
            </a:endParaRPr>
          </a:p>
        </p:txBody>
      </p:sp>
      <p:sp>
        <p:nvSpPr>
          <p:cNvPr id="129" name="Google Shape;129;p16"/>
          <p:cNvSpPr/>
          <p:nvPr/>
        </p:nvSpPr>
        <p:spPr>
          <a:xfrm>
            <a:off x="19145658" y="3882014"/>
            <a:ext cx="600075" cy="310326"/>
          </a:xfrm>
          <a:prstGeom prst="flowChartMerge">
            <a:avLst/>
          </a:prstGeom>
          <a:solidFill>
            <a:srgbClr val="002060"/>
          </a:solidFill>
          <a:ln cap="flat" cmpd="sng" w="2540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0" name="Google Shape;130;p16"/>
          <p:cNvSpPr/>
          <p:nvPr/>
        </p:nvSpPr>
        <p:spPr>
          <a:xfrm>
            <a:off x="19155183" y="4977389"/>
            <a:ext cx="600075" cy="310326"/>
          </a:xfrm>
          <a:prstGeom prst="flowChartMerge">
            <a:avLst/>
          </a:prstGeom>
          <a:solidFill>
            <a:srgbClr val="002060"/>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7"/>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b="1" lang="en-US">
                <a:solidFill>
                  <a:schemeClr val="dk1"/>
                </a:solidFill>
              </a:rPr>
              <a:t>Tencent's 4 generations of data center</a:t>
            </a:r>
            <a:endParaRPr>
              <a:solidFill>
                <a:schemeClr val="dk1"/>
              </a:solidFill>
            </a:endParaRPr>
          </a:p>
        </p:txBody>
      </p:sp>
      <p:grpSp>
        <p:nvGrpSpPr>
          <p:cNvPr id="136" name="Google Shape;136;p17"/>
          <p:cNvGrpSpPr/>
          <p:nvPr/>
        </p:nvGrpSpPr>
        <p:grpSpPr>
          <a:xfrm>
            <a:off x="2674791" y="2958958"/>
            <a:ext cx="18665015" cy="2160000"/>
            <a:chOff x="2785627" y="3180630"/>
            <a:chExt cx="18665015" cy="2160000"/>
          </a:xfrm>
        </p:grpSpPr>
        <p:sp>
          <p:nvSpPr>
            <p:cNvPr id="137" name="Google Shape;137;p17"/>
            <p:cNvSpPr/>
            <p:nvPr/>
          </p:nvSpPr>
          <p:spPr>
            <a:xfrm>
              <a:off x="3519053" y="3209868"/>
              <a:ext cx="17931589" cy="2124000"/>
            </a:xfrm>
            <a:prstGeom prst="roundRect">
              <a:avLst>
                <a:gd fmla="val 16667" name="adj"/>
              </a:avLst>
            </a:prstGeom>
            <a:no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138" name="Google Shape;138;p17"/>
            <p:cNvSpPr txBox="1"/>
            <p:nvPr/>
          </p:nvSpPr>
          <p:spPr>
            <a:xfrm>
              <a:off x="6186663" y="3560984"/>
              <a:ext cx="13055600" cy="140564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Traditional UPS</a:t>
              </a:r>
              <a:endParaRPr/>
            </a:p>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Raise floor design</a:t>
              </a:r>
              <a:endParaRPr b="0" i="0" sz="4267" u="none" cap="none" strike="noStrike">
                <a:solidFill>
                  <a:schemeClr val="dk1"/>
                </a:solidFill>
                <a:latin typeface="Arial"/>
                <a:ea typeface="Arial"/>
                <a:cs typeface="Arial"/>
                <a:sym typeface="Arial"/>
              </a:endParaRPr>
            </a:p>
          </p:txBody>
        </p:sp>
        <p:sp>
          <p:nvSpPr>
            <p:cNvPr id="139" name="Google Shape;139;p17"/>
            <p:cNvSpPr/>
            <p:nvPr/>
          </p:nvSpPr>
          <p:spPr>
            <a:xfrm>
              <a:off x="2785627" y="3180630"/>
              <a:ext cx="2196000" cy="2160000"/>
            </a:xfrm>
            <a:prstGeom prst="flowChartDisplay">
              <a:avLst/>
            </a:prstGeom>
            <a:solidFill>
              <a:srgbClr val="0070C0"/>
            </a:solidFill>
            <a:ln cap="flat" cmpd="sng" w="38100">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6400" u="none" cap="none" strike="noStrike">
                  <a:solidFill>
                    <a:schemeClr val="lt1"/>
                  </a:solidFill>
                  <a:latin typeface="Arial"/>
                  <a:ea typeface="Arial"/>
                  <a:cs typeface="Arial"/>
                  <a:sym typeface="Arial"/>
                </a:rPr>
                <a:t>1</a:t>
              </a:r>
              <a:r>
                <a:rPr b="0" baseline="30000" i="0" lang="en-US" sz="6400" u="none" cap="none" strike="noStrike">
                  <a:solidFill>
                    <a:schemeClr val="lt1"/>
                  </a:solidFill>
                  <a:latin typeface="Arial"/>
                  <a:ea typeface="Arial"/>
                  <a:cs typeface="Arial"/>
                  <a:sym typeface="Arial"/>
                </a:rPr>
                <a:t>st</a:t>
              </a:r>
              <a:r>
                <a:rPr b="0" i="0" lang="en-US" sz="6400" u="none" cap="none" strike="noStrike">
                  <a:solidFill>
                    <a:schemeClr val="lt1"/>
                  </a:solidFill>
                  <a:latin typeface="Arial"/>
                  <a:ea typeface="Arial"/>
                  <a:cs typeface="Arial"/>
                  <a:sym typeface="Arial"/>
                </a:rPr>
                <a:t> </a:t>
              </a:r>
              <a:endParaRPr b="0" i="0" sz="6400" u="none" cap="none" strike="noStrike">
                <a:solidFill>
                  <a:schemeClr val="lt1"/>
                </a:solidFill>
                <a:latin typeface="Arial"/>
                <a:ea typeface="Arial"/>
                <a:cs typeface="Arial"/>
                <a:sym typeface="Arial"/>
              </a:endParaRPr>
            </a:p>
          </p:txBody>
        </p:sp>
      </p:grpSp>
      <p:pic>
        <p:nvPicPr>
          <p:cNvPr id="140" name="Google Shape;140;p17"/>
          <p:cNvPicPr preferRelativeResize="0"/>
          <p:nvPr/>
        </p:nvPicPr>
        <p:blipFill rotWithShape="1">
          <a:blip r:embed="rId3">
            <a:alphaModFix/>
          </a:blip>
          <a:srcRect b="0" l="0" r="0" t="0"/>
          <a:stretch/>
        </p:blipFill>
        <p:spPr>
          <a:xfrm>
            <a:off x="18325456" y="3010590"/>
            <a:ext cx="3095525" cy="2070048"/>
          </a:xfrm>
          <a:prstGeom prst="roundRect">
            <a:avLst>
              <a:gd fmla="val 16667" name="adj"/>
            </a:avLst>
          </a:prstGeom>
          <a:noFill/>
          <a:ln cap="flat" cmpd="sng" w="9525">
            <a:solidFill>
              <a:srgbClr val="D8D8D8"/>
            </a:solidFill>
            <a:prstDash val="solid"/>
            <a:round/>
            <a:headEnd len="sm" w="sm" type="none"/>
            <a:tailEnd len="sm" w="sm" type="none"/>
          </a:ln>
        </p:spPr>
      </p:pic>
      <p:grpSp>
        <p:nvGrpSpPr>
          <p:cNvPr id="141" name="Google Shape;141;p17"/>
          <p:cNvGrpSpPr/>
          <p:nvPr/>
        </p:nvGrpSpPr>
        <p:grpSpPr>
          <a:xfrm>
            <a:off x="2674791" y="5296585"/>
            <a:ext cx="18937888" cy="2226184"/>
            <a:chOff x="2674791" y="5712220"/>
            <a:chExt cx="18937888" cy="2226184"/>
          </a:xfrm>
        </p:grpSpPr>
        <p:grpSp>
          <p:nvGrpSpPr>
            <p:cNvPr id="142" name="Google Shape;142;p17"/>
            <p:cNvGrpSpPr/>
            <p:nvPr/>
          </p:nvGrpSpPr>
          <p:grpSpPr>
            <a:xfrm>
              <a:off x="3796144" y="5741460"/>
              <a:ext cx="17816535" cy="2196944"/>
              <a:chOff x="1410531" y="2484294"/>
              <a:chExt cx="6681200" cy="823854"/>
            </a:xfrm>
          </p:grpSpPr>
          <p:sp>
            <p:nvSpPr>
              <p:cNvPr id="143" name="Google Shape;143;p17"/>
              <p:cNvSpPr/>
              <p:nvPr/>
            </p:nvSpPr>
            <p:spPr>
              <a:xfrm>
                <a:off x="1410531" y="2484294"/>
                <a:ext cx="6578873" cy="796500"/>
              </a:xfrm>
              <a:prstGeom prst="roundRect">
                <a:avLst>
                  <a:gd fmla="val 16667" name="adj"/>
                </a:avLst>
              </a:prstGeom>
              <a:no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lt1"/>
                  </a:solidFill>
                  <a:latin typeface="Arial"/>
                  <a:ea typeface="Arial"/>
                  <a:cs typeface="Arial"/>
                  <a:sym typeface="Arial"/>
                </a:endParaRPr>
              </a:p>
            </p:txBody>
          </p:sp>
          <p:sp>
            <p:nvSpPr>
              <p:cNvPr id="144" name="Google Shape;144;p17"/>
              <p:cNvSpPr txBox="1"/>
              <p:nvPr/>
            </p:nvSpPr>
            <p:spPr>
              <a:xfrm>
                <a:off x="2258658" y="2624824"/>
                <a:ext cx="4522787" cy="52711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Waterside &amp; Fan wall free cooling </a:t>
                </a:r>
                <a:endParaRPr b="0" i="0" sz="4267"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HVDC and  directly grid power </a:t>
                </a:r>
                <a:endParaRPr b="0" i="0" sz="4267" u="none" cap="none" strike="noStrike">
                  <a:solidFill>
                    <a:schemeClr val="dk1"/>
                  </a:solidFill>
                  <a:latin typeface="Arial"/>
                  <a:ea typeface="Arial"/>
                  <a:cs typeface="Arial"/>
                  <a:sym typeface="Arial"/>
                </a:endParaRPr>
              </a:p>
            </p:txBody>
          </p:sp>
          <p:grpSp>
            <p:nvGrpSpPr>
              <p:cNvPr id="145" name="Google Shape;145;p17"/>
              <p:cNvGrpSpPr/>
              <p:nvPr/>
            </p:nvGrpSpPr>
            <p:grpSpPr>
              <a:xfrm>
                <a:off x="6846694" y="2487307"/>
                <a:ext cx="1245038" cy="820841"/>
                <a:chOff x="15640" y="4866"/>
                <a:chExt cx="2329" cy="1361"/>
              </a:xfrm>
            </p:grpSpPr>
            <p:sp>
              <p:nvSpPr>
                <p:cNvPr id="146" name="Google Shape;146;p17"/>
                <p:cNvSpPr/>
                <p:nvPr/>
              </p:nvSpPr>
              <p:spPr>
                <a:xfrm>
                  <a:off x="15640" y="4866"/>
                  <a:ext cx="2200" cy="1357"/>
                </a:xfrm>
                <a:prstGeom prst="roundRect">
                  <a:avLst>
                    <a:gd fmla="val 16667" name="adj"/>
                  </a:avLst>
                </a:prstGeom>
                <a:solidFill>
                  <a:srgbClr val="EEF3F9"/>
                </a:solidFill>
                <a:ln cap="flat" cmpd="sng" w="9525">
                  <a:solidFill>
                    <a:srgbClr val="D8D8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lt1"/>
                    </a:solidFill>
                    <a:latin typeface="Arial"/>
                    <a:ea typeface="Arial"/>
                    <a:cs typeface="Arial"/>
                    <a:sym typeface="Arial"/>
                  </a:endParaRPr>
                </a:p>
              </p:txBody>
            </p:sp>
            <p:pic>
              <p:nvPicPr>
                <p:cNvPr descr="http://tse1.mm.bing.net/th?&amp;id=OIP.M40fa2b3d83277b16897711987c4d49b8o0&amp;w=299&amp;h=202&amp;c=0&amp;pid=1.9&amp;rs=0&amp;p=0" id="147" name="Google Shape;147;p17"/>
                <p:cNvPicPr preferRelativeResize="0"/>
                <p:nvPr/>
              </p:nvPicPr>
              <p:blipFill rotWithShape="1">
                <a:blip r:embed="rId4">
                  <a:alphaModFix/>
                </a:blip>
                <a:srcRect b="0" l="0" r="0" t="0"/>
                <a:stretch/>
              </p:blipFill>
              <p:spPr>
                <a:xfrm>
                  <a:off x="15738" y="4906"/>
                  <a:ext cx="2231" cy="1321"/>
                </a:xfrm>
                <a:prstGeom prst="roundRect">
                  <a:avLst>
                    <a:gd fmla="val 16667" name="adj"/>
                  </a:avLst>
                </a:prstGeom>
                <a:noFill/>
                <a:ln>
                  <a:noFill/>
                </a:ln>
              </p:spPr>
            </p:pic>
          </p:grpSp>
        </p:grpSp>
        <p:sp>
          <p:nvSpPr>
            <p:cNvPr id="148" name="Google Shape;148;p17"/>
            <p:cNvSpPr/>
            <p:nvPr/>
          </p:nvSpPr>
          <p:spPr>
            <a:xfrm>
              <a:off x="2674791" y="5712220"/>
              <a:ext cx="2196000" cy="2160000"/>
            </a:xfrm>
            <a:prstGeom prst="flowChartDisplay">
              <a:avLst/>
            </a:prstGeom>
            <a:solidFill>
              <a:srgbClr val="0070C0"/>
            </a:solidFill>
            <a:ln cap="flat" cmpd="sng" w="28575">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6400" u="none" cap="none" strike="noStrike">
                  <a:solidFill>
                    <a:schemeClr val="lt1"/>
                  </a:solidFill>
                  <a:latin typeface="Arial"/>
                  <a:ea typeface="Arial"/>
                  <a:cs typeface="Arial"/>
                  <a:sym typeface="Arial"/>
                </a:rPr>
                <a:t>2</a:t>
              </a:r>
              <a:r>
                <a:rPr b="0" baseline="30000" i="0" lang="en-US" sz="6400" u="none" cap="none" strike="noStrike">
                  <a:solidFill>
                    <a:schemeClr val="lt1"/>
                  </a:solidFill>
                  <a:latin typeface="Arial"/>
                  <a:ea typeface="Arial"/>
                  <a:cs typeface="Arial"/>
                  <a:sym typeface="Arial"/>
                </a:rPr>
                <a:t>nd</a:t>
              </a:r>
              <a:r>
                <a:rPr b="0" i="0" lang="en-US" sz="6400" u="none" cap="none" strike="noStrike">
                  <a:solidFill>
                    <a:schemeClr val="lt1"/>
                  </a:solidFill>
                  <a:latin typeface="Arial"/>
                  <a:ea typeface="Arial"/>
                  <a:cs typeface="Arial"/>
                  <a:sym typeface="Arial"/>
                </a:rPr>
                <a:t> </a:t>
              </a:r>
              <a:endParaRPr b="0" i="0" sz="6400" u="none" cap="none" strike="noStrike">
                <a:solidFill>
                  <a:schemeClr val="lt1"/>
                </a:solidFill>
                <a:latin typeface="Arial"/>
                <a:ea typeface="Arial"/>
                <a:cs typeface="Arial"/>
                <a:sym typeface="Arial"/>
              </a:endParaRPr>
            </a:p>
          </p:txBody>
        </p:sp>
      </p:grpSp>
      <p:grpSp>
        <p:nvGrpSpPr>
          <p:cNvPr id="149" name="Google Shape;149;p17"/>
          <p:cNvGrpSpPr/>
          <p:nvPr/>
        </p:nvGrpSpPr>
        <p:grpSpPr>
          <a:xfrm>
            <a:off x="2674791" y="7675542"/>
            <a:ext cx="18854203" cy="2192507"/>
            <a:chOff x="2674791" y="7786378"/>
            <a:chExt cx="18854203" cy="2192507"/>
          </a:xfrm>
        </p:grpSpPr>
        <p:grpSp>
          <p:nvGrpSpPr>
            <p:cNvPr id="150" name="Google Shape;150;p17"/>
            <p:cNvGrpSpPr/>
            <p:nvPr/>
          </p:nvGrpSpPr>
          <p:grpSpPr>
            <a:xfrm>
              <a:off x="3018709" y="7825186"/>
              <a:ext cx="18510285" cy="2153699"/>
              <a:chOff x="1122168" y="3618491"/>
              <a:chExt cx="6941357" cy="807637"/>
            </a:xfrm>
          </p:grpSpPr>
          <p:sp>
            <p:nvSpPr>
              <p:cNvPr id="151" name="Google Shape;151;p17"/>
              <p:cNvSpPr/>
              <p:nvPr/>
            </p:nvSpPr>
            <p:spPr>
              <a:xfrm>
                <a:off x="1122168" y="3618491"/>
                <a:ext cx="6868984" cy="796500"/>
              </a:xfrm>
              <a:prstGeom prst="roundRect">
                <a:avLst>
                  <a:gd fmla="val 16667" name="adj"/>
                </a:avLst>
              </a:prstGeom>
              <a:no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152" name="Google Shape;152;p17"/>
              <p:cNvSpPr txBox="1"/>
              <p:nvPr/>
            </p:nvSpPr>
            <p:spPr>
              <a:xfrm>
                <a:off x="2261833" y="3870620"/>
                <a:ext cx="4004880" cy="53478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Tencent MDC &amp; </a:t>
                </a:r>
                <a:r>
                  <a:rPr b="0" i="0" lang="en-US" sz="4400" u="none" cap="none" strike="noStrike">
                    <a:solidFill>
                      <a:schemeClr val="dk1"/>
                    </a:solidFill>
                    <a:latin typeface="Arial"/>
                    <a:ea typeface="Arial"/>
                    <a:cs typeface="Arial"/>
                    <a:sym typeface="Arial"/>
                  </a:rPr>
                  <a:t>Normandy model</a:t>
                </a:r>
                <a:endParaRPr b="0" i="0" sz="4400" u="none" cap="none" strike="noStrike">
                  <a:solidFill>
                    <a:schemeClr val="dk1"/>
                  </a:solidFill>
                  <a:latin typeface="Arial"/>
                  <a:ea typeface="Arial"/>
                  <a:cs typeface="Arial"/>
                  <a:sym typeface="Arial"/>
                </a:endParaRPr>
              </a:p>
              <a:p>
                <a:pPr indent="-71945" lvl="0" marL="342900" marR="0" rtl="0" algn="l">
                  <a:lnSpc>
                    <a:spcPct val="100000"/>
                  </a:lnSpc>
                  <a:spcBef>
                    <a:spcPts val="0"/>
                  </a:spcBef>
                  <a:spcAft>
                    <a:spcPts val="0"/>
                  </a:spcAft>
                  <a:buClr>
                    <a:srgbClr val="000000"/>
                  </a:buClr>
                  <a:buSzPts val="4267"/>
                  <a:buFont typeface="Arial"/>
                  <a:buNone/>
                </a:pPr>
                <a:r>
                  <a:t/>
                </a:r>
                <a:endParaRPr b="0" i="0" sz="4267" u="none" cap="none" strike="noStrike">
                  <a:solidFill>
                    <a:schemeClr val="dk1"/>
                  </a:solidFill>
                  <a:latin typeface="Arial"/>
                  <a:ea typeface="Arial"/>
                  <a:cs typeface="Arial"/>
                  <a:sym typeface="Arial"/>
                </a:endParaRPr>
              </a:p>
            </p:txBody>
          </p:sp>
          <p:pic>
            <p:nvPicPr>
              <p:cNvPr descr="https://timgsa.baidu.com/timg?image&amp;quality=80&amp;size=b9999_10000&amp;sec=1491930884364&amp;di=acd0b9ffead48ce71ac92e755c94902f&amp;imgtype=0&amp;src=http%3A%2F%2Fwww.fulucc.com%2Fuploads%2Fallimg%2F151109%2F357322_151109173245_1.png" id="153" name="Google Shape;153;p17"/>
              <p:cNvPicPr preferRelativeResize="0"/>
              <p:nvPr/>
            </p:nvPicPr>
            <p:blipFill rotWithShape="1">
              <a:blip r:embed="rId5">
                <a:alphaModFix/>
              </a:blip>
              <a:srcRect b="0" l="0" r="0" t="0"/>
              <a:stretch/>
            </p:blipFill>
            <p:spPr>
              <a:xfrm>
                <a:off x="6859566" y="3629628"/>
                <a:ext cx="1203959" cy="796500"/>
              </a:xfrm>
              <a:prstGeom prst="roundRect">
                <a:avLst>
                  <a:gd fmla="val 16667" name="adj"/>
                </a:avLst>
              </a:prstGeom>
              <a:noFill/>
              <a:ln cap="flat" cmpd="sng" w="9525">
                <a:solidFill>
                  <a:srgbClr val="D8D8D8"/>
                </a:solidFill>
                <a:prstDash val="solid"/>
                <a:round/>
                <a:headEnd len="sm" w="sm" type="none"/>
                <a:tailEnd len="sm" w="sm" type="none"/>
              </a:ln>
            </p:spPr>
          </p:pic>
        </p:grpSp>
        <p:sp>
          <p:nvSpPr>
            <p:cNvPr id="154" name="Google Shape;154;p17"/>
            <p:cNvSpPr/>
            <p:nvPr/>
          </p:nvSpPr>
          <p:spPr>
            <a:xfrm>
              <a:off x="2674791" y="7786378"/>
              <a:ext cx="2196000" cy="2160000"/>
            </a:xfrm>
            <a:prstGeom prst="flowChartDisplay">
              <a:avLst/>
            </a:prstGeom>
            <a:solidFill>
              <a:srgbClr val="0070C0"/>
            </a:solidFill>
            <a:ln cap="flat" cmpd="sng" w="28575">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6400" u="none" cap="none" strike="noStrike">
                  <a:solidFill>
                    <a:schemeClr val="lt1"/>
                  </a:solidFill>
                  <a:latin typeface="Arial"/>
                  <a:ea typeface="Arial"/>
                  <a:cs typeface="Arial"/>
                  <a:sym typeface="Arial"/>
                </a:rPr>
                <a:t>3</a:t>
              </a:r>
              <a:r>
                <a:rPr b="0" baseline="30000" i="0" lang="en-US" sz="6400" u="none" cap="none" strike="noStrike">
                  <a:solidFill>
                    <a:schemeClr val="lt1"/>
                  </a:solidFill>
                  <a:latin typeface="Arial"/>
                  <a:ea typeface="Arial"/>
                  <a:cs typeface="Arial"/>
                  <a:sym typeface="Arial"/>
                </a:rPr>
                <a:t>rd</a:t>
              </a:r>
              <a:r>
                <a:rPr b="0" i="0" lang="en-US" sz="6400" u="none" cap="none" strike="noStrike">
                  <a:solidFill>
                    <a:schemeClr val="lt1"/>
                  </a:solidFill>
                  <a:latin typeface="Arial"/>
                  <a:ea typeface="Arial"/>
                  <a:cs typeface="Arial"/>
                  <a:sym typeface="Arial"/>
                </a:rPr>
                <a:t> </a:t>
              </a:r>
              <a:endParaRPr b="0" i="0" sz="6400" u="none" cap="none" strike="noStrike">
                <a:solidFill>
                  <a:schemeClr val="lt1"/>
                </a:solidFill>
                <a:latin typeface="Arial"/>
                <a:ea typeface="Arial"/>
                <a:cs typeface="Arial"/>
                <a:sym typeface="Arial"/>
              </a:endParaRPr>
            </a:p>
          </p:txBody>
        </p:sp>
      </p:grpSp>
      <p:grpSp>
        <p:nvGrpSpPr>
          <p:cNvPr id="155" name="Google Shape;155;p17"/>
          <p:cNvGrpSpPr/>
          <p:nvPr/>
        </p:nvGrpSpPr>
        <p:grpSpPr>
          <a:xfrm>
            <a:off x="2666617" y="10091652"/>
            <a:ext cx="18868118" cy="2158089"/>
            <a:chOff x="2666617" y="10230197"/>
            <a:chExt cx="18868118" cy="2158089"/>
          </a:xfrm>
        </p:grpSpPr>
        <p:grpSp>
          <p:nvGrpSpPr>
            <p:cNvPr id="156" name="Google Shape;156;p17"/>
            <p:cNvGrpSpPr/>
            <p:nvPr/>
          </p:nvGrpSpPr>
          <p:grpSpPr>
            <a:xfrm>
              <a:off x="3374538" y="10251591"/>
              <a:ext cx="18160197" cy="2134255"/>
              <a:chOff x="1856074" y="4801518"/>
              <a:chExt cx="6810074" cy="800346"/>
            </a:xfrm>
          </p:grpSpPr>
          <p:sp>
            <p:nvSpPr>
              <p:cNvPr id="157" name="Google Shape;157;p17"/>
              <p:cNvSpPr/>
              <p:nvPr/>
            </p:nvSpPr>
            <p:spPr>
              <a:xfrm>
                <a:off x="1856074" y="4805364"/>
                <a:ext cx="6735549" cy="796500"/>
              </a:xfrm>
              <a:prstGeom prst="roundRect">
                <a:avLst>
                  <a:gd fmla="val 16667" name="adj"/>
                </a:avLst>
              </a:prstGeom>
              <a:no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158" name="Google Shape;158;p17"/>
              <p:cNvSpPr txBox="1"/>
              <p:nvPr/>
            </p:nvSpPr>
            <p:spPr>
              <a:xfrm>
                <a:off x="2862303" y="5042396"/>
                <a:ext cx="2592387" cy="280871"/>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267"/>
                  <a:buFont typeface="Arial"/>
                  <a:buChar char="•"/>
                </a:pPr>
                <a:r>
                  <a:rPr b="0" i="0" lang="en-US" sz="4267" u="none" cap="none" strike="noStrike">
                    <a:solidFill>
                      <a:schemeClr val="dk1"/>
                    </a:solidFill>
                    <a:latin typeface="Arial"/>
                    <a:ea typeface="Arial"/>
                    <a:cs typeface="Arial"/>
                    <a:sym typeface="Arial"/>
                  </a:rPr>
                  <a:t>T-block &amp; T-base model</a:t>
                </a:r>
                <a:endParaRPr b="0" i="0" sz="4267" u="none" cap="none" strike="noStrike">
                  <a:solidFill>
                    <a:schemeClr val="dk1"/>
                  </a:solidFill>
                  <a:latin typeface="Arial"/>
                  <a:ea typeface="Arial"/>
                  <a:cs typeface="Arial"/>
                  <a:sym typeface="Arial"/>
                </a:endParaRPr>
              </a:p>
            </p:txBody>
          </p:sp>
          <p:pic>
            <p:nvPicPr>
              <p:cNvPr id="159" name="Google Shape;159;p17"/>
              <p:cNvPicPr preferRelativeResize="0"/>
              <p:nvPr/>
            </p:nvPicPr>
            <p:blipFill rotWithShape="1">
              <a:blip r:embed="rId6">
                <a:alphaModFix/>
              </a:blip>
              <a:srcRect b="0" l="0" r="0" t="0"/>
              <a:stretch/>
            </p:blipFill>
            <p:spPr>
              <a:xfrm>
                <a:off x="7437574" y="4801518"/>
                <a:ext cx="1228574" cy="796500"/>
              </a:xfrm>
              <a:prstGeom prst="roundRect">
                <a:avLst>
                  <a:gd fmla="val 16667" name="adj"/>
                </a:avLst>
              </a:prstGeom>
              <a:noFill/>
              <a:ln cap="flat" cmpd="sng" w="9525">
                <a:solidFill>
                  <a:srgbClr val="D8D8D8"/>
                </a:solidFill>
                <a:prstDash val="solid"/>
                <a:round/>
                <a:headEnd len="sm" w="sm" type="none"/>
                <a:tailEnd len="sm" w="sm" type="none"/>
              </a:ln>
            </p:spPr>
          </p:pic>
        </p:grpSp>
        <p:sp>
          <p:nvSpPr>
            <p:cNvPr id="160" name="Google Shape;160;p17"/>
            <p:cNvSpPr/>
            <p:nvPr/>
          </p:nvSpPr>
          <p:spPr>
            <a:xfrm>
              <a:off x="2666617" y="10230197"/>
              <a:ext cx="2196000" cy="2158089"/>
            </a:xfrm>
            <a:prstGeom prst="flowChartDisplay">
              <a:avLst/>
            </a:prstGeom>
            <a:solidFill>
              <a:srgbClr val="0070C0"/>
            </a:solidFill>
            <a:ln cap="flat" cmpd="sng" w="28575">
              <a:solidFill>
                <a:srgbClr val="00B0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6400" u="none" cap="none" strike="noStrike">
                  <a:solidFill>
                    <a:schemeClr val="lt1"/>
                  </a:solidFill>
                  <a:latin typeface="Arial"/>
                  <a:ea typeface="Arial"/>
                  <a:cs typeface="Arial"/>
                  <a:sym typeface="Arial"/>
                </a:rPr>
                <a:t>4</a:t>
              </a:r>
              <a:r>
                <a:rPr b="0" baseline="30000" i="0" lang="en-US" sz="6400" u="none" cap="none" strike="noStrike">
                  <a:solidFill>
                    <a:schemeClr val="lt1"/>
                  </a:solidFill>
                  <a:latin typeface="Arial"/>
                  <a:ea typeface="Arial"/>
                  <a:cs typeface="Arial"/>
                  <a:sym typeface="Arial"/>
                </a:rPr>
                <a:t>th</a:t>
              </a:r>
              <a:r>
                <a:rPr b="0" i="0" lang="en-US" sz="6400" u="none" cap="none" strike="noStrike">
                  <a:solidFill>
                    <a:schemeClr val="lt1"/>
                  </a:solidFill>
                  <a:latin typeface="Arial"/>
                  <a:ea typeface="Arial"/>
                  <a:cs typeface="Arial"/>
                  <a:sym typeface="Arial"/>
                </a:rPr>
                <a:t> </a:t>
              </a:r>
              <a:endParaRPr b="0" i="0" sz="6400" u="none" cap="none" strike="noStrike">
                <a:solidFill>
                  <a:schemeClr val="lt1"/>
                </a:solidFill>
                <a:latin typeface="Arial"/>
                <a:ea typeface="Arial"/>
                <a:cs typeface="Arial"/>
                <a:sym typeface="Arial"/>
              </a:endParaRPr>
            </a:p>
          </p:txBody>
        </p:sp>
      </p:grpSp>
      <p:pic>
        <p:nvPicPr>
          <p:cNvPr id="161" name="Google Shape;161;p17"/>
          <p:cNvPicPr preferRelativeResize="0"/>
          <p:nvPr/>
        </p:nvPicPr>
        <p:blipFill rotWithShape="1">
          <a:blip r:embed="rId7">
            <a:alphaModFix/>
          </a:blip>
          <a:srcRect b="0" l="0" r="0" t="0"/>
          <a:stretch/>
        </p:blipFill>
        <p:spPr>
          <a:xfrm>
            <a:off x="18318438" y="10191172"/>
            <a:ext cx="3210558" cy="2045874"/>
          </a:xfrm>
          <a:prstGeom prst="rect">
            <a:avLst/>
          </a:prstGeom>
          <a:noFill/>
          <a:ln>
            <a:noFill/>
          </a:ln>
          <a:effectLst>
            <a:outerShdw blurRad="190500" rotWithShape="0" algn="tl">
              <a:srgbClr val="000000">
                <a:alpha val="69803"/>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 name="Shape 165"/>
        <p:cNvGrpSpPr/>
        <p:nvPr/>
      </p:nvGrpSpPr>
      <p:grpSpPr>
        <a:xfrm>
          <a:off x="0" y="0"/>
          <a:ext cx="0" cy="0"/>
          <a:chOff x="0" y="0"/>
          <a:chExt cx="0" cy="0"/>
        </a:xfrm>
      </p:grpSpPr>
      <p:sp>
        <p:nvSpPr>
          <p:cNvPr id="166" name="Google Shape;166;p18"/>
          <p:cNvSpPr txBox="1"/>
          <p:nvPr>
            <p:ph type="title"/>
          </p:nvPr>
        </p:nvSpPr>
        <p:spPr>
          <a:xfrm>
            <a:off x="1524000" y="5729073"/>
            <a:ext cx="21945600" cy="2257854"/>
          </a:xfrm>
          <a:prstGeom prst="rect">
            <a:avLst/>
          </a:prstGeom>
          <a:noFill/>
          <a:ln>
            <a:noFill/>
          </a:ln>
        </p:spPr>
        <p:txBody>
          <a:bodyPr anchorCtr="0" anchor="ctr" bIns="45700" lIns="91425" spcFirstLastPara="1" rIns="91425" wrap="square" tIns="45700">
            <a:noAutofit/>
          </a:bodyPr>
          <a:lstStyle/>
          <a:p>
            <a:pPr indent="-1371600" lvl="0" marL="1371600" rtl="0" algn="l">
              <a:lnSpc>
                <a:spcPct val="90000"/>
              </a:lnSpc>
              <a:spcBef>
                <a:spcPts val="0"/>
              </a:spcBef>
              <a:spcAft>
                <a:spcPts val="0"/>
              </a:spcAft>
              <a:buSzPts val="10000"/>
              <a:buFont typeface="Arial"/>
              <a:buAutoNum type="arabicPeriod" startAt="2"/>
            </a:pPr>
            <a:r>
              <a:rPr lang="en-US" sz="9600">
                <a:solidFill>
                  <a:schemeClr val="dk1"/>
                </a:solidFill>
              </a:rPr>
              <a:t> TMDC Details</a:t>
            </a:r>
            <a:endParaRPr sz="8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19"/>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Goal For Fast Delivery with Flexibility</a:t>
            </a:r>
            <a:endParaRPr>
              <a:solidFill>
                <a:schemeClr val="dk1"/>
              </a:solidFill>
            </a:endParaRPr>
          </a:p>
        </p:txBody>
      </p:sp>
      <p:cxnSp>
        <p:nvCxnSpPr>
          <p:cNvPr id="172" name="Google Shape;172;p19"/>
          <p:cNvCxnSpPr/>
          <p:nvPr/>
        </p:nvCxnSpPr>
        <p:spPr>
          <a:xfrm rot="10800000">
            <a:off x="4482419" y="6952917"/>
            <a:ext cx="17089969" cy="0"/>
          </a:xfrm>
          <a:prstGeom prst="straightConnector1">
            <a:avLst/>
          </a:prstGeom>
          <a:noFill/>
          <a:ln cap="rnd" cmpd="sng" w="57150">
            <a:solidFill>
              <a:srgbClr val="666699"/>
            </a:solidFill>
            <a:prstDash val="solid"/>
            <a:round/>
            <a:headEnd len="med" w="med" type="none"/>
            <a:tailEnd len="med" w="med" type="none"/>
          </a:ln>
        </p:spPr>
      </p:cxnSp>
      <p:cxnSp>
        <p:nvCxnSpPr>
          <p:cNvPr id="173" name="Google Shape;173;p19"/>
          <p:cNvCxnSpPr/>
          <p:nvPr/>
        </p:nvCxnSpPr>
        <p:spPr>
          <a:xfrm flipH="1" rot="10800000">
            <a:off x="21572388" y="3782153"/>
            <a:ext cx="4232" cy="8064499"/>
          </a:xfrm>
          <a:prstGeom prst="straightConnector1">
            <a:avLst/>
          </a:prstGeom>
          <a:noFill/>
          <a:ln cap="rnd" cmpd="sng" w="57150">
            <a:solidFill>
              <a:srgbClr val="666699"/>
            </a:solidFill>
            <a:prstDash val="solid"/>
            <a:round/>
            <a:headEnd len="med" w="med" type="none"/>
            <a:tailEnd len="med" w="med" type="none"/>
          </a:ln>
        </p:spPr>
      </p:cxnSp>
      <p:cxnSp>
        <p:nvCxnSpPr>
          <p:cNvPr id="174" name="Google Shape;174;p19"/>
          <p:cNvCxnSpPr/>
          <p:nvPr/>
        </p:nvCxnSpPr>
        <p:spPr>
          <a:xfrm rot="10800000">
            <a:off x="18117988" y="3782152"/>
            <a:ext cx="3454400" cy="0"/>
          </a:xfrm>
          <a:prstGeom prst="straightConnector1">
            <a:avLst/>
          </a:prstGeom>
          <a:noFill/>
          <a:ln cap="rnd" cmpd="sng" w="57150">
            <a:solidFill>
              <a:srgbClr val="666699"/>
            </a:solidFill>
            <a:prstDash val="solid"/>
            <a:round/>
            <a:headEnd len="med" w="med" type="none"/>
            <a:tailEnd len="med" w="med" type="none"/>
          </a:ln>
        </p:spPr>
      </p:cxnSp>
      <p:cxnSp>
        <p:nvCxnSpPr>
          <p:cNvPr id="175" name="Google Shape;175;p19"/>
          <p:cNvCxnSpPr/>
          <p:nvPr/>
        </p:nvCxnSpPr>
        <p:spPr>
          <a:xfrm rot="10800000">
            <a:off x="19074721" y="11846651"/>
            <a:ext cx="2497667" cy="0"/>
          </a:xfrm>
          <a:prstGeom prst="straightConnector1">
            <a:avLst/>
          </a:prstGeom>
          <a:noFill/>
          <a:ln cap="rnd" cmpd="sng" w="57150">
            <a:solidFill>
              <a:srgbClr val="666699"/>
            </a:solidFill>
            <a:prstDash val="solid"/>
            <a:round/>
            <a:headEnd len="med" w="med" type="none"/>
            <a:tailEnd len="med" w="med" type="none"/>
          </a:ln>
        </p:spPr>
      </p:cxnSp>
      <p:grpSp>
        <p:nvGrpSpPr>
          <p:cNvPr id="176" name="Google Shape;176;p19"/>
          <p:cNvGrpSpPr/>
          <p:nvPr/>
        </p:nvGrpSpPr>
        <p:grpSpPr>
          <a:xfrm>
            <a:off x="4294038" y="6633833"/>
            <a:ext cx="13398499" cy="482600"/>
            <a:chOff x="0" y="0"/>
            <a:chExt cx="3165" cy="152"/>
          </a:xfrm>
        </p:grpSpPr>
        <p:cxnSp>
          <p:nvCxnSpPr>
            <p:cNvPr id="177" name="Google Shape;177;p19"/>
            <p:cNvCxnSpPr/>
            <p:nvPr/>
          </p:nvCxnSpPr>
          <p:spPr>
            <a:xfrm flipH="1" rot="-5400000">
              <a:off x="-71" y="79"/>
              <a:ext cx="144" cy="1"/>
            </a:xfrm>
            <a:prstGeom prst="straightConnector1">
              <a:avLst/>
            </a:prstGeom>
            <a:noFill/>
            <a:ln cap="rnd" cmpd="sng" w="57150">
              <a:solidFill>
                <a:srgbClr val="FF5050"/>
              </a:solidFill>
              <a:prstDash val="solid"/>
              <a:round/>
              <a:headEnd len="med" w="med" type="none"/>
              <a:tailEnd len="med" w="med" type="none"/>
            </a:ln>
          </p:spPr>
        </p:cxnSp>
        <p:cxnSp>
          <p:nvCxnSpPr>
            <p:cNvPr id="178" name="Google Shape;178;p19"/>
            <p:cNvCxnSpPr/>
            <p:nvPr/>
          </p:nvCxnSpPr>
          <p:spPr>
            <a:xfrm flipH="1" rot="-5400000">
              <a:off x="880" y="71"/>
              <a:ext cx="144" cy="1"/>
            </a:xfrm>
            <a:prstGeom prst="straightConnector1">
              <a:avLst/>
            </a:prstGeom>
            <a:noFill/>
            <a:ln cap="rnd" cmpd="sng" w="57150">
              <a:solidFill>
                <a:srgbClr val="FF5050"/>
              </a:solidFill>
              <a:prstDash val="solid"/>
              <a:round/>
              <a:headEnd len="med" w="med" type="none"/>
              <a:tailEnd len="med" w="med" type="none"/>
            </a:ln>
          </p:spPr>
        </p:cxnSp>
        <p:cxnSp>
          <p:nvCxnSpPr>
            <p:cNvPr id="179" name="Google Shape;179;p19"/>
            <p:cNvCxnSpPr/>
            <p:nvPr/>
          </p:nvCxnSpPr>
          <p:spPr>
            <a:xfrm flipH="1" rot="-5400000">
              <a:off x="3057" y="71"/>
              <a:ext cx="144" cy="1"/>
            </a:xfrm>
            <a:prstGeom prst="straightConnector1">
              <a:avLst/>
            </a:prstGeom>
            <a:noFill/>
            <a:ln cap="rnd" cmpd="sng" w="57150">
              <a:solidFill>
                <a:srgbClr val="FF5050"/>
              </a:solidFill>
              <a:prstDash val="solid"/>
              <a:round/>
              <a:headEnd len="med" w="med" type="none"/>
              <a:tailEnd len="med" w="med" type="none"/>
            </a:ln>
          </p:spPr>
        </p:cxnSp>
        <p:grpSp>
          <p:nvGrpSpPr>
            <p:cNvPr id="180" name="Google Shape;180;p19"/>
            <p:cNvGrpSpPr/>
            <p:nvPr/>
          </p:nvGrpSpPr>
          <p:grpSpPr>
            <a:xfrm>
              <a:off x="45" y="7"/>
              <a:ext cx="3120" cy="96"/>
              <a:chOff x="0" y="0"/>
              <a:chExt cx="3120" cy="96"/>
            </a:xfrm>
          </p:grpSpPr>
          <p:cxnSp>
            <p:nvCxnSpPr>
              <p:cNvPr id="181" name="Google Shape;181;p19"/>
              <p:cNvCxnSpPr/>
              <p:nvPr/>
            </p:nvCxnSpPr>
            <p:spPr>
              <a:xfrm flipH="1" rot="-5400000">
                <a:off x="-47" y="47"/>
                <a:ext cx="96" cy="1"/>
              </a:xfrm>
              <a:prstGeom prst="straightConnector1">
                <a:avLst/>
              </a:prstGeom>
              <a:noFill/>
              <a:ln cap="rnd" cmpd="sng" w="57150">
                <a:solidFill>
                  <a:srgbClr val="666699"/>
                </a:solidFill>
                <a:prstDash val="solid"/>
                <a:round/>
                <a:headEnd len="med" w="med" type="none"/>
                <a:tailEnd len="med" w="med" type="none"/>
              </a:ln>
            </p:spPr>
          </p:cxnSp>
          <p:cxnSp>
            <p:nvCxnSpPr>
              <p:cNvPr id="182" name="Google Shape;182;p19"/>
              <p:cNvCxnSpPr/>
              <p:nvPr/>
            </p:nvCxnSpPr>
            <p:spPr>
              <a:xfrm flipH="1" rot="-5400000">
                <a:off x="912" y="47"/>
                <a:ext cx="96" cy="1"/>
              </a:xfrm>
              <a:prstGeom prst="straightConnector1">
                <a:avLst/>
              </a:prstGeom>
              <a:noFill/>
              <a:ln cap="rnd" cmpd="sng" w="57150">
                <a:solidFill>
                  <a:srgbClr val="666699"/>
                </a:solidFill>
                <a:prstDash val="solid"/>
                <a:round/>
                <a:headEnd len="med" w="med" type="none"/>
                <a:tailEnd len="med" w="med" type="none"/>
              </a:ln>
            </p:spPr>
          </p:cxnSp>
          <p:cxnSp>
            <p:nvCxnSpPr>
              <p:cNvPr id="183" name="Google Shape;183;p19"/>
              <p:cNvCxnSpPr/>
              <p:nvPr/>
            </p:nvCxnSpPr>
            <p:spPr>
              <a:xfrm flipH="1" rot="-5400000">
                <a:off x="3072" y="47"/>
                <a:ext cx="96" cy="1"/>
              </a:xfrm>
              <a:prstGeom prst="straightConnector1">
                <a:avLst/>
              </a:prstGeom>
              <a:noFill/>
              <a:ln cap="rnd" cmpd="sng" w="57150">
                <a:solidFill>
                  <a:srgbClr val="666699"/>
                </a:solidFill>
                <a:prstDash val="solid"/>
                <a:round/>
                <a:headEnd len="med" w="med" type="none"/>
                <a:tailEnd len="med" w="med" type="none"/>
              </a:ln>
            </p:spPr>
          </p:cxnSp>
        </p:grpSp>
      </p:grpSp>
      <p:grpSp>
        <p:nvGrpSpPr>
          <p:cNvPr id="184" name="Google Shape;184;p19"/>
          <p:cNvGrpSpPr/>
          <p:nvPr/>
        </p:nvGrpSpPr>
        <p:grpSpPr>
          <a:xfrm>
            <a:off x="15616705" y="2634107"/>
            <a:ext cx="3407832" cy="1020427"/>
            <a:chOff x="102" y="16"/>
            <a:chExt cx="873" cy="322"/>
          </a:xfrm>
        </p:grpSpPr>
        <p:pic>
          <p:nvPicPr>
            <p:cNvPr id="185" name="Google Shape;185;p19"/>
            <p:cNvPicPr preferRelativeResize="0"/>
            <p:nvPr/>
          </p:nvPicPr>
          <p:blipFill rotWithShape="1">
            <a:blip r:embed="rId3">
              <a:alphaModFix/>
            </a:blip>
            <a:srcRect b="0" l="0" r="0" t="0"/>
            <a:stretch/>
          </p:blipFill>
          <p:spPr>
            <a:xfrm>
              <a:off x="102" y="16"/>
              <a:ext cx="385" cy="322"/>
            </a:xfrm>
            <a:prstGeom prst="rect">
              <a:avLst/>
            </a:prstGeom>
            <a:noFill/>
            <a:ln>
              <a:noFill/>
            </a:ln>
          </p:spPr>
        </p:pic>
        <p:pic>
          <p:nvPicPr>
            <p:cNvPr id="186" name="Google Shape;186;p19"/>
            <p:cNvPicPr preferRelativeResize="0"/>
            <p:nvPr/>
          </p:nvPicPr>
          <p:blipFill rotWithShape="1">
            <a:blip r:embed="rId3">
              <a:alphaModFix/>
            </a:blip>
            <a:srcRect b="0" l="0" r="0" t="0"/>
            <a:stretch/>
          </p:blipFill>
          <p:spPr>
            <a:xfrm>
              <a:off x="590" y="16"/>
              <a:ext cx="385" cy="322"/>
            </a:xfrm>
            <a:prstGeom prst="rect">
              <a:avLst/>
            </a:prstGeom>
            <a:noFill/>
            <a:ln>
              <a:noFill/>
            </a:ln>
          </p:spPr>
        </p:pic>
      </p:grpSp>
      <p:pic>
        <p:nvPicPr>
          <p:cNvPr id="187" name="Google Shape;187;p19"/>
          <p:cNvPicPr preferRelativeResize="0"/>
          <p:nvPr/>
        </p:nvPicPr>
        <p:blipFill rotWithShape="1">
          <a:blip r:embed="rId3">
            <a:alphaModFix/>
          </a:blip>
          <a:srcRect b="0" l="0" r="0" t="0"/>
          <a:stretch/>
        </p:blipFill>
        <p:spPr>
          <a:xfrm>
            <a:off x="19348770" y="2644107"/>
            <a:ext cx="1541989" cy="1058592"/>
          </a:xfrm>
          <a:prstGeom prst="rect">
            <a:avLst/>
          </a:prstGeom>
          <a:noFill/>
          <a:ln>
            <a:noFill/>
          </a:ln>
        </p:spPr>
      </p:pic>
      <p:grpSp>
        <p:nvGrpSpPr>
          <p:cNvPr id="188" name="Google Shape;188;p19"/>
          <p:cNvGrpSpPr/>
          <p:nvPr/>
        </p:nvGrpSpPr>
        <p:grpSpPr>
          <a:xfrm>
            <a:off x="1218520" y="12134518"/>
            <a:ext cx="22081068" cy="292101"/>
            <a:chOff x="0" y="0"/>
            <a:chExt cx="5216" cy="91"/>
          </a:xfrm>
        </p:grpSpPr>
        <p:cxnSp>
          <p:nvCxnSpPr>
            <p:cNvPr id="189" name="Google Shape;189;p19"/>
            <p:cNvCxnSpPr/>
            <p:nvPr/>
          </p:nvCxnSpPr>
          <p:spPr>
            <a:xfrm>
              <a:off x="0" y="0"/>
              <a:ext cx="5216" cy="1"/>
            </a:xfrm>
            <a:prstGeom prst="straightConnector1">
              <a:avLst/>
            </a:prstGeom>
            <a:noFill/>
            <a:ln cap="flat" cmpd="sng" w="76200">
              <a:solidFill>
                <a:srgbClr val="C0C0C0"/>
              </a:solidFill>
              <a:prstDash val="solid"/>
              <a:round/>
              <a:headEnd len="med" w="med" type="none"/>
              <a:tailEnd len="med" w="med" type="none"/>
            </a:ln>
          </p:spPr>
        </p:cxnSp>
        <p:cxnSp>
          <p:nvCxnSpPr>
            <p:cNvPr id="190" name="Google Shape;190;p19"/>
            <p:cNvCxnSpPr/>
            <p:nvPr/>
          </p:nvCxnSpPr>
          <p:spPr>
            <a:xfrm flipH="1">
              <a:off x="0"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1" name="Google Shape;191;p19"/>
            <p:cNvCxnSpPr/>
            <p:nvPr/>
          </p:nvCxnSpPr>
          <p:spPr>
            <a:xfrm flipH="1">
              <a:off x="9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2" name="Google Shape;192;p19"/>
            <p:cNvCxnSpPr/>
            <p:nvPr/>
          </p:nvCxnSpPr>
          <p:spPr>
            <a:xfrm flipH="1">
              <a:off x="18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3" name="Google Shape;193;p19"/>
            <p:cNvCxnSpPr/>
            <p:nvPr/>
          </p:nvCxnSpPr>
          <p:spPr>
            <a:xfrm flipH="1">
              <a:off x="272"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4" name="Google Shape;194;p19"/>
            <p:cNvCxnSpPr/>
            <p:nvPr/>
          </p:nvCxnSpPr>
          <p:spPr>
            <a:xfrm flipH="1">
              <a:off x="363"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5" name="Google Shape;195;p19"/>
            <p:cNvCxnSpPr/>
            <p:nvPr/>
          </p:nvCxnSpPr>
          <p:spPr>
            <a:xfrm flipH="1">
              <a:off x="453"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6" name="Google Shape;196;p19"/>
            <p:cNvCxnSpPr/>
            <p:nvPr/>
          </p:nvCxnSpPr>
          <p:spPr>
            <a:xfrm flipH="1">
              <a:off x="545"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7" name="Google Shape;197;p19"/>
            <p:cNvCxnSpPr/>
            <p:nvPr/>
          </p:nvCxnSpPr>
          <p:spPr>
            <a:xfrm flipH="1">
              <a:off x="63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8" name="Google Shape;198;p19"/>
            <p:cNvCxnSpPr/>
            <p:nvPr/>
          </p:nvCxnSpPr>
          <p:spPr>
            <a:xfrm flipH="1">
              <a:off x="72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199" name="Google Shape;199;p19"/>
            <p:cNvCxnSpPr/>
            <p:nvPr/>
          </p:nvCxnSpPr>
          <p:spPr>
            <a:xfrm flipH="1">
              <a:off x="817"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0" name="Google Shape;200;p19"/>
            <p:cNvCxnSpPr/>
            <p:nvPr/>
          </p:nvCxnSpPr>
          <p:spPr>
            <a:xfrm flipH="1">
              <a:off x="908"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1" name="Google Shape;201;p19"/>
            <p:cNvCxnSpPr/>
            <p:nvPr/>
          </p:nvCxnSpPr>
          <p:spPr>
            <a:xfrm flipH="1">
              <a:off x="998"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2" name="Google Shape;202;p19"/>
            <p:cNvCxnSpPr/>
            <p:nvPr/>
          </p:nvCxnSpPr>
          <p:spPr>
            <a:xfrm flipH="1">
              <a:off x="1088"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3" name="Google Shape;203;p19"/>
            <p:cNvCxnSpPr/>
            <p:nvPr/>
          </p:nvCxnSpPr>
          <p:spPr>
            <a:xfrm flipH="1">
              <a:off x="117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4" name="Google Shape;204;p19"/>
            <p:cNvCxnSpPr/>
            <p:nvPr/>
          </p:nvCxnSpPr>
          <p:spPr>
            <a:xfrm flipH="1">
              <a:off x="126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5" name="Google Shape;205;p19"/>
            <p:cNvCxnSpPr/>
            <p:nvPr/>
          </p:nvCxnSpPr>
          <p:spPr>
            <a:xfrm flipH="1">
              <a:off x="1360"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6" name="Google Shape;206;p19"/>
            <p:cNvCxnSpPr/>
            <p:nvPr/>
          </p:nvCxnSpPr>
          <p:spPr>
            <a:xfrm flipH="1">
              <a:off x="145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7" name="Google Shape;207;p19"/>
            <p:cNvCxnSpPr/>
            <p:nvPr/>
          </p:nvCxnSpPr>
          <p:spPr>
            <a:xfrm flipH="1">
              <a:off x="154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8" name="Google Shape;208;p19"/>
            <p:cNvCxnSpPr/>
            <p:nvPr/>
          </p:nvCxnSpPr>
          <p:spPr>
            <a:xfrm flipH="1">
              <a:off x="1633"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09" name="Google Shape;209;p19"/>
            <p:cNvCxnSpPr/>
            <p:nvPr/>
          </p:nvCxnSpPr>
          <p:spPr>
            <a:xfrm flipH="1">
              <a:off x="172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0" name="Google Shape;210;p19"/>
            <p:cNvCxnSpPr/>
            <p:nvPr/>
          </p:nvCxnSpPr>
          <p:spPr>
            <a:xfrm flipH="1">
              <a:off x="181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1" name="Google Shape;211;p19"/>
            <p:cNvCxnSpPr/>
            <p:nvPr/>
          </p:nvCxnSpPr>
          <p:spPr>
            <a:xfrm flipH="1">
              <a:off x="1905"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2" name="Google Shape;212;p19"/>
            <p:cNvCxnSpPr/>
            <p:nvPr/>
          </p:nvCxnSpPr>
          <p:spPr>
            <a:xfrm flipH="1">
              <a:off x="199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3" name="Google Shape;213;p19"/>
            <p:cNvCxnSpPr/>
            <p:nvPr/>
          </p:nvCxnSpPr>
          <p:spPr>
            <a:xfrm flipH="1">
              <a:off x="208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4" name="Google Shape;214;p19"/>
            <p:cNvCxnSpPr/>
            <p:nvPr/>
          </p:nvCxnSpPr>
          <p:spPr>
            <a:xfrm flipH="1">
              <a:off x="2178"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5" name="Google Shape;215;p19"/>
            <p:cNvCxnSpPr/>
            <p:nvPr/>
          </p:nvCxnSpPr>
          <p:spPr>
            <a:xfrm flipH="1">
              <a:off x="226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6" name="Google Shape;216;p19"/>
            <p:cNvCxnSpPr/>
            <p:nvPr/>
          </p:nvCxnSpPr>
          <p:spPr>
            <a:xfrm flipH="1">
              <a:off x="235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7" name="Google Shape;217;p19"/>
            <p:cNvCxnSpPr/>
            <p:nvPr/>
          </p:nvCxnSpPr>
          <p:spPr>
            <a:xfrm flipH="1">
              <a:off x="2450"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8" name="Google Shape;218;p19"/>
            <p:cNvCxnSpPr/>
            <p:nvPr/>
          </p:nvCxnSpPr>
          <p:spPr>
            <a:xfrm flipH="1">
              <a:off x="254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19" name="Google Shape;219;p19"/>
            <p:cNvCxnSpPr/>
            <p:nvPr/>
          </p:nvCxnSpPr>
          <p:spPr>
            <a:xfrm flipH="1">
              <a:off x="263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0" name="Google Shape;220;p19"/>
            <p:cNvCxnSpPr/>
            <p:nvPr/>
          </p:nvCxnSpPr>
          <p:spPr>
            <a:xfrm flipH="1">
              <a:off x="2723"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1" name="Google Shape;221;p19"/>
            <p:cNvCxnSpPr/>
            <p:nvPr/>
          </p:nvCxnSpPr>
          <p:spPr>
            <a:xfrm flipH="1">
              <a:off x="281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2" name="Google Shape;222;p19"/>
            <p:cNvCxnSpPr/>
            <p:nvPr/>
          </p:nvCxnSpPr>
          <p:spPr>
            <a:xfrm flipH="1">
              <a:off x="290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3" name="Google Shape;223;p19"/>
            <p:cNvCxnSpPr/>
            <p:nvPr/>
          </p:nvCxnSpPr>
          <p:spPr>
            <a:xfrm flipH="1">
              <a:off x="2995"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4" name="Google Shape;224;p19"/>
            <p:cNvCxnSpPr/>
            <p:nvPr/>
          </p:nvCxnSpPr>
          <p:spPr>
            <a:xfrm flipH="1">
              <a:off x="308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5" name="Google Shape;225;p19"/>
            <p:cNvCxnSpPr/>
            <p:nvPr/>
          </p:nvCxnSpPr>
          <p:spPr>
            <a:xfrm flipH="1">
              <a:off x="317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6" name="Google Shape;226;p19"/>
            <p:cNvCxnSpPr/>
            <p:nvPr/>
          </p:nvCxnSpPr>
          <p:spPr>
            <a:xfrm flipH="1">
              <a:off x="326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7" name="Google Shape;227;p19"/>
            <p:cNvCxnSpPr/>
            <p:nvPr/>
          </p:nvCxnSpPr>
          <p:spPr>
            <a:xfrm flipH="1">
              <a:off x="3357"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8" name="Google Shape;228;p19"/>
            <p:cNvCxnSpPr/>
            <p:nvPr/>
          </p:nvCxnSpPr>
          <p:spPr>
            <a:xfrm flipH="1">
              <a:off x="3447"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29" name="Google Shape;229;p19"/>
            <p:cNvCxnSpPr/>
            <p:nvPr/>
          </p:nvCxnSpPr>
          <p:spPr>
            <a:xfrm flipH="1">
              <a:off x="3538"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0" name="Google Shape;230;p19"/>
            <p:cNvCxnSpPr/>
            <p:nvPr/>
          </p:nvCxnSpPr>
          <p:spPr>
            <a:xfrm flipH="1">
              <a:off x="362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1" name="Google Shape;231;p19"/>
            <p:cNvCxnSpPr/>
            <p:nvPr/>
          </p:nvCxnSpPr>
          <p:spPr>
            <a:xfrm flipH="1">
              <a:off x="371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2" name="Google Shape;232;p19"/>
            <p:cNvCxnSpPr/>
            <p:nvPr/>
          </p:nvCxnSpPr>
          <p:spPr>
            <a:xfrm flipH="1">
              <a:off x="3811"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3" name="Google Shape;233;p19"/>
            <p:cNvCxnSpPr/>
            <p:nvPr/>
          </p:nvCxnSpPr>
          <p:spPr>
            <a:xfrm flipH="1">
              <a:off x="3902"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4" name="Google Shape;234;p19"/>
            <p:cNvCxnSpPr/>
            <p:nvPr/>
          </p:nvCxnSpPr>
          <p:spPr>
            <a:xfrm flipH="1">
              <a:off x="3992"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5" name="Google Shape;235;p19"/>
            <p:cNvCxnSpPr/>
            <p:nvPr/>
          </p:nvCxnSpPr>
          <p:spPr>
            <a:xfrm flipH="1">
              <a:off x="4082"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6" name="Google Shape;236;p19"/>
            <p:cNvCxnSpPr/>
            <p:nvPr/>
          </p:nvCxnSpPr>
          <p:spPr>
            <a:xfrm flipH="1">
              <a:off x="417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7" name="Google Shape;237;p19"/>
            <p:cNvCxnSpPr/>
            <p:nvPr/>
          </p:nvCxnSpPr>
          <p:spPr>
            <a:xfrm flipH="1">
              <a:off x="426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8" name="Google Shape;238;p19"/>
            <p:cNvCxnSpPr/>
            <p:nvPr/>
          </p:nvCxnSpPr>
          <p:spPr>
            <a:xfrm flipH="1">
              <a:off x="4354"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39" name="Google Shape;239;p19"/>
            <p:cNvCxnSpPr/>
            <p:nvPr/>
          </p:nvCxnSpPr>
          <p:spPr>
            <a:xfrm flipH="1">
              <a:off x="4445"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0" name="Google Shape;240;p19"/>
            <p:cNvCxnSpPr/>
            <p:nvPr/>
          </p:nvCxnSpPr>
          <p:spPr>
            <a:xfrm flipH="1">
              <a:off x="4535"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1" name="Google Shape;241;p19"/>
            <p:cNvCxnSpPr/>
            <p:nvPr/>
          </p:nvCxnSpPr>
          <p:spPr>
            <a:xfrm flipH="1">
              <a:off x="4626"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2" name="Google Shape;242;p19"/>
            <p:cNvCxnSpPr/>
            <p:nvPr/>
          </p:nvCxnSpPr>
          <p:spPr>
            <a:xfrm flipH="1">
              <a:off x="4717"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3" name="Google Shape;243;p19"/>
            <p:cNvCxnSpPr/>
            <p:nvPr/>
          </p:nvCxnSpPr>
          <p:spPr>
            <a:xfrm flipH="1">
              <a:off x="4807"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4" name="Google Shape;244;p19"/>
            <p:cNvCxnSpPr/>
            <p:nvPr/>
          </p:nvCxnSpPr>
          <p:spPr>
            <a:xfrm flipH="1">
              <a:off x="4899"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5" name="Google Shape;245;p19"/>
            <p:cNvCxnSpPr/>
            <p:nvPr/>
          </p:nvCxnSpPr>
          <p:spPr>
            <a:xfrm flipH="1">
              <a:off x="4990" y="0"/>
              <a:ext cx="91" cy="91"/>
            </a:xfrm>
            <a:prstGeom prst="straightConnector1">
              <a:avLst/>
            </a:prstGeom>
            <a:noFill/>
            <a:ln cap="flat" cmpd="sng" w="38100">
              <a:solidFill>
                <a:srgbClr val="C0C0C0"/>
              </a:solidFill>
              <a:prstDash val="solid"/>
              <a:round/>
              <a:headEnd len="med" w="med" type="none"/>
              <a:tailEnd len="med" w="med" type="none"/>
            </a:ln>
          </p:spPr>
        </p:cxnSp>
        <p:cxnSp>
          <p:nvCxnSpPr>
            <p:cNvPr id="246" name="Google Shape;246;p19"/>
            <p:cNvCxnSpPr/>
            <p:nvPr/>
          </p:nvCxnSpPr>
          <p:spPr>
            <a:xfrm flipH="1">
              <a:off x="5080" y="0"/>
              <a:ext cx="91" cy="91"/>
            </a:xfrm>
            <a:prstGeom prst="straightConnector1">
              <a:avLst/>
            </a:prstGeom>
            <a:noFill/>
            <a:ln cap="flat" cmpd="sng" w="38100">
              <a:solidFill>
                <a:srgbClr val="C0C0C0"/>
              </a:solidFill>
              <a:prstDash val="solid"/>
              <a:round/>
              <a:headEnd len="med" w="med" type="none"/>
              <a:tailEnd len="med" w="med" type="none"/>
            </a:ln>
          </p:spPr>
        </p:cxnSp>
      </p:grpSp>
      <p:grpSp>
        <p:nvGrpSpPr>
          <p:cNvPr id="247" name="Google Shape;247;p19"/>
          <p:cNvGrpSpPr/>
          <p:nvPr/>
        </p:nvGrpSpPr>
        <p:grpSpPr>
          <a:xfrm>
            <a:off x="2558368" y="3017574"/>
            <a:ext cx="19208751" cy="8784165"/>
            <a:chOff x="-1" y="0"/>
            <a:chExt cx="4538" cy="2767"/>
          </a:xfrm>
        </p:grpSpPr>
        <p:cxnSp>
          <p:nvCxnSpPr>
            <p:cNvPr id="248" name="Google Shape;248;p19"/>
            <p:cNvCxnSpPr/>
            <p:nvPr/>
          </p:nvCxnSpPr>
          <p:spPr>
            <a:xfrm flipH="1" rot="5400000">
              <a:off x="2267" y="-1043"/>
              <a:ext cx="1" cy="4536"/>
            </a:xfrm>
            <a:prstGeom prst="straightConnector1">
              <a:avLst/>
            </a:prstGeom>
            <a:noFill/>
            <a:ln cap="flat" cmpd="sng" w="57150">
              <a:solidFill>
                <a:srgbClr val="C0C0C0"/>
              </a:solidFill>
              <a:prstDash val="solid"/>
              <a:round/>
              <a:headEnd len="med" w="med" type="none"/>
              <a:tailEnd len="med" w="med" type="none"/>
            </a:ln>
          </p:spPr>
        </p:cxnSp>
        <p:cxnSp>
          <p:nvCxnSpPr>
            <p:cNvPr id="249" name="Google Shape;249;p19"/>
            <p:cNvCxnSpPr/>
            <p:nvPr/>
          </p:nvCxnSpPr>
          <p:spPr>
            <a:xfrm flipH="1" rot="10800000">
              <a:off x="4536" y="0"/>
              <a:ext cx="1" cy="2767"/>
            </a:xfrm>
            <a:prstGeom prst="straightConnector1">
              <a:avLst/>
            </a:prstGeom>
            <a:noFill/>
            <a:ln cap="flat" cmpd="sng" w="57150">
              <a:solidFill>
                <a:srgbClr val="C0C0C0"/>
              </a:solidFill>
              <a:prstDash val="solid"/>
              <a:round/>
              <a:headEnd len="med" w="med" type="none"/>
              <a:tailEnd len="med" w="med" type="none"/>
            </a:ln>
          </p:spPr>
        </p:cxnSp>
        <p:cxnSp>
          <p:nvCxnSpPr>
            <p:cNvPr id="250" name="Google Shape;250;p19"/>
            <p:cNvCxnSpPr/>
            <p:nvPr/>
          </p:nvCxnSpPr>
          <p:spPr>
            <a:xfrm flipH="1" rot="5400000">
              <a:off x="2267" y="-2041"/>
              <a:ext cx="1" cy="4536"/>
            </a:xfrm>
            <a:prstGeom prst="straightConnector1">
              <a:avLst/>
            </a:prstGeom>
            <a:noFill/>
            <a:ln cap="flat" cmpd="sng" w="57150">
              <a:solidFill>
                <a:srgbClr val="C0C0C0"/>
              </a:solidFill>
              <a:prstDash val="solid"/>
              <a:round/>
              <a:headEnd len="med" w="med" type="none"/>
              <a:tailEnd len="med" w="med" type="none"/>
            </a:ln>
          </p:spPr>
        </p:cxnSp>
        <p:cxnSp>
          <p:nvCxnSpPr>
            <p:cNvPr id="251" name="Google Shape;251;p19"/>
            <p:cNvCxnSpPr/>
            <p:nvPr/>
          </p:nvCxnSpPr>
          <p:spPr>
            <a:xfrm flipH="1" rot="10800000">
              <a:off x="0" y="0"/>
              <a:ext cx="1" cy="2767"/>
            </a:xfrm>
            <a:prstGeom prst="straightConnector1">
              <a:avLst/>
            </a:prstGeom>
            <a:noFill/>
            <a:ln cap="flat" cmpd="sng" w="57150">
              <a:solidFill>
                <a:srgbClr val="C0C0C0"/>
              </a:solidFill>
              <a:prstDash val="solid"/>
              <a:round/>
              <a:headEnd len="med" w="med" type="none"/>
              <a:tailEnd len="med" w="med" type="none"/>
            </a:ln>
          </p:spPr>
        </p:cxnSp>
      </p:grpSp>
      <p:cxnSp>
        <p:nvCxnSpPr>
          <p:cNvPr id="252" name="Google Shape;252;p19"/>
          <p:cNvCxnSpPr/>
          <p:nvPr/>
        </p:nvCxnSpPr>
        <p:spPr>
          <a:xfrm rot="5400000">
            <a:off x="378203" y="9469635"/>
            <a:ext cx="4754032" cy="0"/>
          </a:xfrm>
          <a:prstGeom prst="straightConnector1">
            <a:avLst/>
          </a:prstGeom>
          <a:noFill/>
          <a:ln cap="rnd" cmpd="sng" w="57150">
            <a:solidFill>
              <a:srgbClr val="FF5050"/>
            </a:solidFill>
            <a:prstDash val="solid"/>
            <a:round/>
            <a:headEnd len="med" w="med" type="none"/>
            <a:tailEnd len="med" w="med" type="none"/>
          </a:ln>
        </p:spPr>
      </p:cxnSp>
      <p:cxnSp>
        <p:nvCxnSpPr>
          <p:cNvPr id="253" name="Google Shape;253;p19"/>
          <p:cNvCxnSpPr/>
          <p:nvPr/>
        </p:nvCxnSpPr>
        <p:spPr>
          <a:xfrm>
            <a:off x="2755220" y="11846651"/>
            <a:ext cx="1536701" cy="0"/>
          </a:xfrm>
          <a:prstGeom prst="straightConnector1">
            <a:avLst/>
          </a:prstGeom>
          <a:noFill/>
          <a:ln cap="rnd" cmpd="sng" w="57150">
            <a:solidFill>
              <a:srgbClr val="FF5050"/>
            </a:solidFill>
            <a:prstDash val="solid"/>
            <a:round/>
            <a:headEnd len="med" w="med" type="none"/>
            <a:tailEnd len="med" w="med" type="none"/>
          </a:ln>
        </p:spPr>
      </p:cxnSp>
      <p:cxnSp>
        <p:nvCxnSpPr>
          <p:cNvPr id="254" name="Google Shape;254;p19"/>
          <p:cNvCxnSpPr/>
          <p:nvPr/>
        </p:nvCxnSpPr>
        <p:spPr>
          <a:xfrm flipH="1" rot="10800000">
            <a:off x="2755219" y="7092620"/>
            <a:ext cx="14782800" cy="4232"/>
          </a:xfrm>
          <a:prstGeom prst="straightConnector1">
            <a:avLst/>
          </a:prstGeom>
          <a:noFill/>
          <a:ln cap="rnd" cmpd="sng" w="57150">
            <a:solidFill>
              <a:srgbClr val="FF5050"/>
            </a:solidFill>
            <a:prstDash val="solid"/>
            <a:round/>
            <a:headEnd len="med" w="med" type="none"/>
            <a:tailEnd len="med" w="med" type="none"/>
          </a:ln>
        </p:spPr>
      </p:cxnSp>
      <p:pic>
        <p:nvPicPr>
          <p:cNvPr id="255" name="Google Shape;255;p19"/>
          <p:cNvPicPr preferRelativeResize="0"/>
          <p:nvPr/>
        </p:nvPicPr>
        <p:blipFill rotWithShape="1">
          <a:blip r:embed="rId4">
            <a:alphaModFix/>
          </a:blip>
          <a:srcRect b="0" l="0" r="0" t="0"/>
          <a:stretch/>
        </p:blipFill>
        <p:spPr>
          <a:xfrm>
            <a:off x="3126043" y="4481345"/>
            <a:ext cx="3008149" cy="2246771"/>
          </a:xfrm>
          <a:prstGeom prst="rect">
            <a:avLst/>
          </a:prstGeom>
          <a:noFill/>
          <a:ln>
            <a:noFill/>
          </a:ln>
        </p:spPr>
      </p:pic>
      <p:grpSp>
        <p:nvGrpSpPr>
          <p:cNvPr id="256" name="Google Shape;256;p19"/>
          <p:cNvGrpSpPr/>
          <p:nvPr/>
        </p:nvGrpSpPr>
        <p:grpSpPr>
          <a:xfrm>
            <a:off x="7386184" y="4570322"/>
            <a:ext cx="12119883" cy="2275821"/>
            <a:chOff x="2324314" y="1042048"/>
            <a:chExt cx="4544956" cy="853433"/>
          </a:xfrm>
        </p:grpSpPr>
        <p:pic>
          <p:nvPicPr>
            <p:cNvPr id="257" name="Google Shape;257;p19"/>
            <p:cNvPicPr preferRelativeResize="0"/>
            <p:nvPr/>
          </p:nvPicPr>
          <p:blipFill rotWithShape="1">
            <a:blip r:embed="rId4">
              <a:alphaModFix/>
            </a:blip>
            <a:srcRect b="0" l="0" r="0" t="0"/>
            <a:stretch/>
          </p:blipFill>
          <p:spPr>
            <a:xfrm>
              <a:off x="2324314" y="1042048"/>
              <a:ext cx="1128056" cy="842539"/>
            </a:xfrm>
            <a:prstGeom prst="rect">
              <a:avLst/>
            </a:prstGeom>
            <a:noFill/>
            <a:ln>
              <a:noFill/>
            </a:ln>
          </p:spPr>
        </p:pic>
        <p:pic>
          <p:nvPicPr>
            <p:cNvPr id="258" name="Google Shape;258;p19"/>
            <p:cNvPicPr preferRelativeResize="0"/>
            <p:nvPr/>
          </p:nvPicPr>
          <p:blipFill rotWithShape="1">
            <a:blip r:embed="rId4">
              <a:alphaModFix/>
            </a:blip>
            <a:srcRect b="0" l="0" r="0" t="0"/>
            <a:stretch/>
          </p:blipFill>
          <p:spPr>
            <a:xfrm>
              <a:off x="5741214" y="1052942"/>
              <a:ext cx="1128056" cy="842539"/>
            </a:xfrm>
            <a:prstGeom prst="rect">
              <a:avLst/>
            </a:prstGeom>
            <a:noFill/>
            <a:ln>
              <a:noFill/>
            </a:ln>
          </p:spPr>
        </p:pic>
      </p:grpSp>
      <p:grpSp>
        <p:nvGrpSpPr>
          <p:cNvPr id="259" name="Google Shape;259;p19"/>
          <p:cNvGrpSpPr/>
          <p:nvPr/>
        </p:nvGrpSpPr>
        <p:grpSpPr>
          <a:xfrm>
            <a:off x="5475577" y="8247647"/>
            <a:ext cx="15415187" cy="3754051"/>
            <a:chOff x="1356355" y="2647535"/>
            <a:chExt cx="5780695" cy="1407769"/>
          </a:xfrm>
        </p:grpSpPr>
        <p:pic>
          <p:nvPicPr>
            <p:cNvPr id="260" name="Google Shape;260;p19"/>
            <p:cNvPicPr preferRelativeResize="0"/>
            <p:nvPr/>
          </p:nvPicPr>
          <p:blipFill rotWithShape="1">
            <a:blip r:embed="rId5">
              <a:alphaModFix/>
            </a:blip>
            <a:srcRect b="0" l="0" r="0" t="0"/>
            <a:stretch/>
          </p:blipFill>
          <p:spPr>
            <a:xfrm>
              <a:off x="3820311" y="3311193"/>
              <a:ext cx="711105" cy="711105"/>
            </a:xfrm>
            <a:prstGeom prst="rect">
              <a:avLst/>
            </a:prstGeom>
            <a:noFill/>
            <a:ln>
              <a:noFill/>
            </a:ln>
          </p:spPr>
        </p:pic>
        <p:pic>
          <p:nvPicPr>
            <p:cNvPr id="261" name="Google Shape;261;p19"/>
            <p:cNvPicPr preferRelativeResize="0"/>
            <p:nvPr/>
          </p:nvPicPr>
          <p:blipFill rotWithShape="1">
            <a:blip r:embed="rId5">
              <a:alphaModFix/>
            </a:blip>
            <a:srcRect b="0" l="0" r="0" t="0"/>
            <a:stretch/>
          </p:blipFill>
          <p:spPr>
            <a:xfrm>
              <a:off x="3819517" y="2658730"/>
              <a:ext cx="711105" cy="711105"/>
            </a:xfrm>
            <a:prstGeom prst="rect">
              <a:avLst/>
            </a:prstGeom>
            <a:noFill/>
            <a:ln>
              <a:noFill/>
            </a:ln>
          </p:spPr>
        </p:pic>
        <p:pic>
          <p:nvPicPr>
            <p:cNvPr id="262" name="Google Shape;262;p19"/>
            <p:cNvPicPr preferRelativeResize="0"/>
            <p:nvPr/>
          </p:nvPicPr>
          <p:blipFill rotWithShape="1">
            <a:blip r:embed="rId6">
              <a:alphaModFix/>
            </a:blip>
            <a:srcRect b="0" l="0" r="0" t="0"/>
            <a:stretch/>
          </p:blipFill>
          <p:spPr>
            <a:xfrm>
              <a:off x="1356355" y="2647535"/>
              <a:ext cx="945057" cy="708793"/>
            </a:xfrm>
            <a:prstGeom prst="rect">
              <a:avLst/>
            </a:prstGeom>
            <a:noFill/>
            <a:ln>
              <a:noFill/>
            </a:ln>
          </p:spPr>
        </p:pic>
        <p:pic>
          <p:nvPicPr>
            <p:cNvPr id="263" name="Google Shape;263;p19"/>
            <p:cNvPicPr preferRelativeResize="0"/>
            <p:nvPr/>
          </p:nvPicPr>
          <p:blipFill rotWithShape="1">
            <a:blip r:embed="rId6">
              <a:alphaModFix/>
            </a:blip>
            <a:srcRect b="0" l="0" r="0" t="0"/>
            <a:stretch/>
          </p:blipFill>
          <p:spPr>
            <a:xfrm>
              <a:off x="1357754" y="3346511"/>
              <a:ext cx="945057" cy="708793"/>
            </a:xfrm>
            <a:prstGeom prst="rect">
              <a:avLst/>
            </a:prstGeom>
            <a:noFill/>
            <a:ln>
              <a:noFill/>
            </a:ln>
          </p:spPr>
        </p:pic>
        <p:pic>
          <p:nvPicPr>
            <p:cNvPr id="264" name="Google Shape;264;p19"/>
            <p:cNvPicPr preferRelativeResize="0"/>
            <p:nvPr/>
          </p:nvPicPr>
          <p:blipFill rotWithShape="1">
            <a:blip r:embed="rId7">
              <a:alphaModFix/>
            </a:blip>
            <a:srcRect b="0" l="0" r="0" t="0"/>
            <a:stretch/>
          </p:blipFill>
          <p:spPr>
            <a:xfrm>
              <a:off x="6119289" y="3326152"/>
              <a:ext cx="1017761" cy="629844"/>
            </a:xfrm>
            <a:prstGeom prst="rect">
              <a:avLst/>
            </a:prstGeom>
            <a:noFill/>
            <a:ln>
              <a:noFill/>
            </a:ln>
          </p:spPr>
        </p:pic>
        <p:pic>
          <p:nvPicPr>
            <p:cNvPr id="265" name="Google Shape;265;p19"/>
            <p:cNvPicPr preferRelativeResize="0"/>
            <p:nvPr/>
          </p:nvPicPr>
          <p:blipFill rotWithShape="1">
            <a:blip r:embed="rId7">
              <a:alphaModFix/>
            </a:blip>
            <a:srcRect b="0" l="0" r="0" t="0"/>
            <a:stretch/>
          </p:blipFill>
          <p:spPr>
            <a:xfrm>
              <a:off x="6119288" y="2712939"/>
              <a:ext cx="1017761" cy="629844"/>
            </a:xfrm>
            <a:prstGeom prst="rect">
              <a:avLst/>
            </a:prstGeom>
            <a:noFill/>
            <a:ln>
              <a:noFill/>
            </a:ln>
          </p:spPr>
        </p:pic>
      </p:grpSp>
      <p:grpSp>
        <p:nvGrpSpPr>
          <p:cNvPr id="266" name="Google Shape;266;p19"/>
          <p:cNvGrpSpPr/>
          <p:nvPr/>
        </p:nvGrpSpPr>
        <p:grpSpPr>
          <a:xfrm>
            <a:off x="3861874" y="10047473"/>
            <a:ext cx="14133293" cy="1935080"/>
            <a:chOff x="755576" y="3274968"/>
            <a:chExt cx="5299985" cy="725655"/>
          </a:xfrm>
        </p:grpSpPr>
        <p:pic>
          <p:nvPicPr>
            <p:cNvPr id="267" name="Google Shape;267;p19"/>
            <p:cNvPicPr preferRelativeResize="0"/>
            <p:nvPr/>
          </p:nvPicPr>
          <p:blipFill rotWithShape="1">
            <a:blip r:embed="rId5">
              <a:alphaModFix/>
            </a:blip>
            <a:srcRect b="0" l="0" r="0" t="0"/>
            <a:stretch/>
          </p:blipFill>
          <p:spPr>
            <a:xfrm>
              <a:off x="3040002" y="3274968"/>
              <a:ext cx="711105" cy="711105"/>
            </a:xfrm>
            <a:prstGeom prst="rect">
              <a:avLst/>
            </a:prstGeom>
            <a:noFill/>
            <a:ln>
              <a:noFill/>
            </a:ln>
          </p:spPr>
        </p:pic>
        <p:pic>
          <p:nvPicPr>
            <p:cNvPr id="268" name="Google Shape;268;p19"/>
            <p:cNvPicPr preferRelativeResize="0"/>
            <p:nvPr/>
          </p:nvPicPr>
          <p:blipFill rotWithShape="1">
            <a:blip r:embed="rId6">
              <a:alphaModFix/>
            </a:blip>
            <a:srcRect b="0" l="0" r="0" t="0"/>
            <a:stretch/>
          </p:blipFill>
          <p:spPr>
            <a:xfrm>
              <a:off x="755576" y="3291830"/>
              <a:ext cx="945057" cy="708793"/>
            </a:xfrm>
            <a:prstGeom prst="rect">
              <a:avLst/>
            </a:prstGeom>
            <a:noFill/>
            <a:ln>
              <a:noFill/>
            </a:ln>
          </p:spPr>
        </p:pic>
        <p:pic>
          <p:nvPicPr>
            <p:cNvPr id="269" name="Google Shape;269;p19"/>
            <p:cNvPicPr preferRelativeResize="0"/>
            <p:nvPr/>
          </p:nvPicPr>
          <p:blipFill rotWithShape="1">
            <a:blip r:embed="rId7">
              <a:alphaModFix/>
            </a:blip>
            <a:srcRect b="0" l="0" r="0" t="0"/>
            <a:stretch/>
          </p:blipFill>
          <p:spPr>
            <a:xfrm>
              <a:off x="5037800" y="3293113"/>
              <a:ext cx="1017761" cy="629844"/>
            </a:xfrm>
            <a:prstGeom prst="rect">
              <a:avLst/>
            </a:prstGeom>
            <a:noFill/>
            <a:ln>
              <a:noFill/>
            </a:ln>
          </p:spPr>
        </p:pic>
      </p:grpSp>
      <p:sp>
        <p:nvSpPr>
          <p:cNvPr id="270" name="Google Shape;270;p19"/>
          <p:cNvSpPr/>
          <p:nvPr/>
        </p:nvSpPr>
        <p:spPr>
          <a:xfrm>
            <a:off x="11524192" y="3772582"/>
            <a:ext cx="3843867" cy="101176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80000"/>
              </a:lnSpc>
              <a:spcBef>
                <a:spcPts val="0"/>
              </a:spcBef>
              <a:spcAft>
                <a:spcPts val="0"/>
              </a:spcAft>
              <a:buNone/>
            </a:pPr>
            <a:r>
              <a:rPr b="0" i="0" lang="en-US" sz="3733" u="none" cap="none" strike="noStrike">
                <a:solidFill>
                  <a:schemeClr val="dk1"/>
                </a:solidFill>
                <a:latin typeface="Arial"/>
                <a:ea typeface="Arial"/>
                <a:cs typeface="Arial"/>
                <a:sym typeface="Arial"/>
              </a:rPr>
              <a:t>Step</a:t>
            </a:r>
            <a:r>
              <a:rPr b="0" i="0" lang="en-US" sz="9600" u="none" cap="none" strike="noStrike">
                <a:solidFill>
                  <a:schemeClr val="dk1"/>
                </a:solidFill>
                <a:latin typeface="Arial"/>
                <a:ea typeface="Arial"/>
                <a:cs typeface="Arial"/>
                <a:sym typeface="Arial"/>
              </a:rPr>
              <a:t>1</a:t>
            </a:r>
            <a:endParaRPr b="0" i="0" sz="9600"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271" name="Google Shape;271;p19"/>
          <p:cNvSpPr/>
          <p:nvPr/>
        </p:nvSpPr>
        <p:spPr>
          <a:xfrm>
            <a:off x="11524192" y="3772582"/>
            <a:ext cx="3843867" cy="101176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80000"/>
              </a:lnSpc>
              <a:spcBef>
                <a:spcPts val="0"/>
              </a:spcBef>
              <a:spcAft>
                <a:spcPts val="0"/>
              </a:spcAft>
              <a:buNone/>
            </a:pPr>
            <a:r>
              <a:rPr b="0" i="0" lang="en-US" sz="3733" u="none" cap="none" strike="noStrike">
                <a:solidFill>
                  <a:schemeClr val="dk1"/>
                </a:solidFill>
                <a:latin typeface="Arial"/>
                <a:ea typeface="Arial"/>
                <a:cs typeface="Arial"/>
                <a:sym typeface="Arial"/>
              </a:rPr>
              <a:t>Step</a:t>
            </a:r>
            <a:r>
              <a:rPr b="0" i="0" lang="en-US" sz="9600" u="none" cap="none" strike="noStrike">
                <a:solidFill>
                  <a:schemeClr val="dk1"/>
                </a:solidFill>
                <a:latin typeface="Arial"/>
                <a:ea typeface="Arial"/>
                <a:cs typeface="Arial"/>
                <a:sym typeface="Arial"/>
              </a:rPr>
              <a:t>2</a:t>
            </a:r>
            <a:endParaRPr b="0" i="0" sz="9600"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272" name="Google Shape;272;p19"/>
          <p:cNvSpPr/>
          <p:nvPr/>
        </p:nvSpPr>
        <p:spPr>
          <a:xfrm>
            <a:off x="11524192" y="3772582"/>
            <a:ext cx="3843867" cy="101176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80000"/>
              </a:lnSpc>
              <a:spcBef>
                <a:spcPts val="0"/>
              </a:spcBef>
              <a:spcAft>
                <a:spcPts val="0"/>
              </a:spcAft>
              <a:buNone/>
            </a:pPr>
            <a:r>
              <a:rPr b="0" i="0" lang="en-US" sz="3733" u="none" cap="none" strike="noStrike">
                <a:solidFill>
                  <a:schemeClr val="dk1"/>
                </a:solidFill>
                <a:latin typeface="Arial"/>
                <a:ea typeface="Arial"/>
                <a:cs typeface="Arial"/>
                <a:sym typeface="Arial"/>
              </a:rPr>
              <a:t>Step</a:t>
            </a:r>
            <a:r>
              <a:rPr b="0" i="0" lang="en-US" sz="9600" u="none" cap="none" strike="noStrike">
                <a:solidFill>
                  <a:schemeClr val="dk1"/>
                </a:solidFill>
                <a:latin typeface="Arial"/>
                <a:ea typeface="Arial"/>
                <a:cs typeface="Arial"/>
                <a:sym typeface="Arial"/>
              </a:rPr>
              <a:t>3</a:t>
            </a:r>
            <a:endParaRPr b="0" i="0" sz="9600"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
        <p:nvSpPr>
          <p:cNvPr id="273" name="Google Shape;273;p19"/>
          <p:cNvSpPr/>
          <p:nvPr/>
        </p:nvSpPr>
        <p:spPr>
          <a:xfrm>
            <a:off x="11524192" y="3772581"/>
            <a:ext cx="3843867" cy="25764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80000"/>
              </a:lnSpc>
              <a:spcBef>
                <a:spcPts val="0"/>
              </a:spcBef>
              <a:spcAft>
                <a:spcPts val="0"/>
              </a:spcAft>
              <a:buNone/>
            </a:pPr>
            <a:r>
              <a:rPr b="0" i="0" lang="en-US" sz="3733" u="none" cap="none" strike="noStrike">
                <a:solidFill>
                  <a:schemeClr val="dk1"/>
                </a:solidFill>
                <a:latin typeface="Arial"/>
                <a:ea typeface="Arial"/>
                <a:cs typeface="Arial"/>
                <a:sym typeface="Arial"/>
              </a:rPr>
              <a:t>Step</a:t>
            </a:r>
            <a:r>
              <a:rPr b="0" i="0" lang="en-US" sz="9600" u="none" cap="none" strike="noStrike">
                <a:solidFill>
                  <a:schemeClr val="dk1"/>
                </a:solidFill>
                <a:latin typeface="Arial"/>
                <a:ea typeface="Arial"/>
                <a:cs typeface="Arial"/>
                <a:sym typeface="Arial"/>
              </a:rPr>
              <a:t>4</a:t>
            </a:r>
            <a:endParaRPr b="0" i="0" sz="9600"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a:p>
            <a:pPr indent="-342900" lvl="0" marL="342900" marR="0" rtl="0" algn="l">
              <a:lnSpc>
                <a:spcPct val="18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50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7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500"/>
                                        <p:tgtEl>
                                          <p:spTgt spid="27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
                                        <p:tgtEl>
                                          <p:spTgt spid="173"/>
                                        </p:tgtEl>
                                      </p:cBhvr>
                                    </p:animEffec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7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par>
                                <p:cTn fill="hold" nodeType="with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2000"/>
                                        <p:tgtEl>
                                          <p:spTgt spid="266"/>
                                        </p:tgtEl>
                                      </p:cBhvr>
                                    </p:animEffect>
                                  </p:childTnLst>
                                </p:cTn>
                              </p:par>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20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7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par>
                                <p:cTn fill="hold" nodeType="with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20"/>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TMDC &amp; HVDC Deploy Quantity </a:t>
            </a:r>
            <a:endParaRPr>
              <a:solidFill>
                <a:schemeClr val="dk1"/>
              </a:solidFill>
            </a:endParaRPr>
          </a:p>
        </p:txBody>
      </p:sp>
      <p:grpSp>
        <p:nvGrpSpPr>
          <p:cNvPr id="279" name="Google Shape;279;p20"/>
          <p:cNvGrpSpPr/>
          <p:nvPr/>
        </p:nvGrpSpPr>
        <p:grpSpPr>
          <a:xfrm>
            <a:off x="862743" y="3110223"/>
            <a:ext cx="6443134" cy="5846312"/>
            <a:chOff x="870166" y="2297442"/>
            <a:chExt cx="1750558" cy="1394619"/>
          </a:xfrm>
        </p:grpSpPr>
        <p:pic>
          <p:nvPicPr>
            <p:cNvPr id="280" name="Google Shape;280;p20"/>
            <p:cNvPicPr preferRelativeResize="0"/>
            <p:nvPr/>
          </p:nvPicPr>
          <p:blipFill rotWithShape="1">
            <a:blip r:embed="rId3">
              <a:alphaModFix/>
            </a:blip>
            <a:srcRect b="0" l="0" r="0" t="0"/>
            <a:stretch/>
          </p:blipFill>
          <p:spPr>
            <a:xfrm>
              <a:off x="870166" y="2414627"/>
              <a:ext cx="1750558" cy="1277434"/>
            </a:xfrm>
            <a:prstGeom prst="rect">
              <a:avLst/>
            </a:prstGeom>
            <a:noFill/>
            <a:ln>
              <a:noFill/>
            </a:ln>
          </p:spPr>
        </p:pic>
        <p:sp>
          <p:nvSpPr>
            <p:cNvPr id="281" name="Google Shape;281;p20"/>
            <p:cNvSpPr/>
            <p:nvPr/>
          </p:nvSpPr>
          <p:spPr>
            <a:xfrm>
              <a:off x="1795571" y="2297442"/>
              <a:ext cx="713501" cy="17551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Structure</a:t>
              </a:r>
              <a:endParaRPr b="1" i="0" sz="2800" u="none" cap="none" strike="noStrike">
                <a:solidFill>
                  <a:schemeClr val="lt1"/>
                </a:solidFill>
                <a:latin typeface="Arial"/>
                <a:ea typeface="Arial"/>
                <a:cs typeface="Arial"/>
                <a:sym typeface="Arial"/>
              </a:endParaRPr>
            </a:p>
          </p:txBody>
        </p:sp>
      </p:grpSp>
      <p:sp>
        <p:nvSpPr>
          <p:cNvPr id="282" name="Google Shape;282;p20"/>
          <p:cNvSpPr/>
          <p:nvPr/>
        </p:nvSpPr>
        <p:spPr>
          <a:xfrm>
            <a:off x="1438806" y="8790811"/>
            <a:ext cx="5376597" cy="3864704"/>
          </a:xfrm>
          <a:prstGeom prst="roundRect">
            <a:avLst>
              <a:gd fmla="val 11281" name="adj"/>
            </a:avLst>
          </a:pr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6400" u="none" cap="none" strike="noStrike">
                <a:solidFill>
                  <a:schemeClr val="dk1"/>
                </a:solidFill>
                <a:latin typeface="Arial"/>
                <a:ea typeface="Arial"/>
                <a:cs typeface="Arial"/>
                <a:sym typeface="Arial"/>
              </a:rPr>
              <a:t>100,000</a:t>
            </a:r>
            <a:r>
              <a:rPr b="1" i="0" lang="en-US" sz="3733" u="none" cap="none" strike="noStrike">
                <a:solidFill>
                  <a:schemeClr val="dk1"/>
                </a:solidFill>
                <a:latin typeface="Arial"/>
                <a:ea typeface="Arial"/>
                <a:cs typeface="Arial"/>
                <a:sym typeface="Arial"/>
              </a:rPr>
              <a:t>个</a:t>
            </a:r>
            <a:endParaRPr b="1" i="0" sz="3733"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1" i="0" sz="4267"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en-US" sz="4267" u="none" cap="none" strike="noStrike">
                <a:solidFill>
                  <a:schemeClr val="dk1"/>
                </a:solidFill>
                <a:latin typeface="Arial"/>
                <a:ea typeface="Arial"/>
                <a:cs typeface="Arial"/>
                <a:sym typeface="Arial"/>
              </a:rPr>
              <a:t>4KW rack</a:t>
            </a:r>
            <a:endParaRPr b="1" i="0" sz="4267" u="none" cap="none" strike="noStrike">
              <a:solidFill>
                <a:schemeClr val="dk1"/>
              </a:solidFill>
              <a:latin typeface="Arial"/>
              <a:ea typeface="Arial"/>
              <a:cs typeface="Arial"/>
              <a:sym typeface="Arial"/>
            </a:endParaRPr>
          </a:p>
        </p:txBody>
      </p:sp>
      <p:sp>
        <p:nvSpPr>
          <p:cNvPr id="283" name="Google Shape;283;p20"/>
          <p:cNvSpPr/>
          <p:nvPr/>
        </p:nvSpPr>
        <p:spPr>
          <a:xfrm>
            <a:off x="7791719" y="8752446"/>
            <a:ext cx="5133843" cy="3864704"/>
          </a:xfrm>
          <a:prstGeom prst="roundRect">
            <a:avLst>
              <a:gd fmla="val 6664" name="adj"/>
            </a:avLst>
          </a:pr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6400" u="none" cap="none" strike="noStrike">
                <a:solidFill>
                  <a:schemeClr val="dk1"/>
                </a:solidFill>
                <a:latin typeface="Arial"/>
                <a:ea typeface="Arial"/>
                <a:cs typeface="Arial"/>
                <a:sym typeface="Arial"/>
              </a:rPr>
              <a:t>200,000</a:t>
            </a:r>
            <a:r>
              <a:rPr b="1" i="0" lang="en-US" sz="3733" u="none" cap="none" strike="noStrike">
                <a:solidFill>
                  <a:schemeClr val="dk1"/>
                </a:solidFill>
                <a:latin typeface="Arial"/>
                <a:ea typeface="Arial"/>
                <a:cs typeface="Arial"/>
                <a:sym typeface="Arial"/>
              </a:rPr>
              <a:t>个</a:t>
            </a:r>
            <a:endParaRPr b="1" i="0" sz="3733"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1" i="0" sz="4267"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1" i="0" lang="en-US" sz="4267" u="none" cap="none" strike="noStrike">
                <a:solidFill>
                  <a:schemeClr val="dk1"/>
                </a:solidFill>
                <a:latin typeface="Arial"/>
                <a:ea typeface="Arial"/>
                <a:cs typeface="Arial"/>
                <a:sym typeface="Arial"/>
              </a:rPr>
              <a:t>4kw rack</a:t>
            </a:r>
            <a:endParaRPr b="1" i="0" sz="4267" u="none" cap="none" strike="noStrike">
              <a:solidFill>
                <a:schemeClr val="dk1"/>
              </a:solidFill>
              <a:latin typeface="Arial"/>
              <a:ea typeface="Arial"/>
              <a:cs typeface="Arial"/>
              <a:sym typeface="Arial"/>
            </a:endParaRPr>
          </a:p>
        </p:txBody>
      </p:sp>
      <p:pic>
        <p:nvPicPr>
          <p:cNvPr id="284" name="Google Shape;284;p20"/>
          <p:cNvPicPr preferRelativeResize="0"/>
          <p:nvPr/>
        </p:nvPicPr>
        <p:blipFill rotWithShape="1">
          <a:blip r:embed="rId4">
            <a:alphaModFix/>
          </a:blip>
          <a:srcRect b="0" l="0" r="0" t="0"/>
          <a:stretch/>
        </p:blipFill>
        <p:spPr>
          <a:xfrm>
            <a:off x="12668858" y="2632679"/>
            <a:ext cx="11668269" cy="8197053"/>
          </a:xfrm>
          <a:prstGeom prst="rect">
            <a:avLst/>
          </a:prstGeom>
          <a:noFill/>
          <a:ln>
            <a:noFill/>
          </a:ln>
        </p:spPr>
      </p:pic>
      <p:grpSp>
        <p:nvGrpSpPr>
          <p:cNvPr id="285" name="Google Shape;285;p20"/>
          <p:cNvGrpSpPr/>
          <p:nvPr/>
        </p:nvGrpSpPr>
        <p:grpSpPr>
          <a:xfrm>
            <a:off x="8682809" y="4343575"/>
            <a:ext cx="3032335" cy="4140200"/>
            <a:chOff x="0" y="0"/>
            <a:chExt cx="1246" cy="1941"/>
          </a:xfrm>
        </p:grpSpPr>
        <p:grpSp>
          <p:nvGrpSpPr>
            <p:cNvPr id="286" name="Google Shape;286;p20"/>
            <p:cNvGrpSpPr/>
            <p:nvPr/>
          </p:nvGrpSpPr>
          <p:grpSpPr>
            <a:xfrm>
              <a:off x="630" y="0"/>
              <a:ext cx="616" cy="1908"/>
              <a:chOff x="0" y="0"/>
              <a:chExt cx="988" cy="2970"/>
            </a:xfrm>
          </p:grpSpPr>
          <p:pic>
            <p:nvPicPr>
              <p:cNvPr id="287" name="Google Shape;287;p20"/>
              <p:cNvPicPr preferRelativeResize="0"/>
              <p:nvPr/>
            </p:nvPicPr>
            <p:blipFill rotWithShape="1">
              <a:blip r:embed="rId5">
                <a:alphaModFix/>
              </a:blip>
              <a:srcRect b="0" l="0" r="0" t="0"/>
              <a:stretch/>
            </p:blipFill>
            <p:spPr>
              <a:xfrm>
                <a:off x="0" y="0"/>
                <a:ext cx="972" cy="2970"/>
              </a:xfrm>
              <a:prstGeom prst="rect">
                <a:avLst/>
              </a:prstGeom>
              <a:noFill/>
              <a:ln>
                <a:noFill/>
              </a:ln>
            </p:spPr>
          </p:pic>
          <p:pic>
            <p:nvPicPr>
              <p:cNvPr id="288" name="Google Shape;288;p20"/>
              <p:cNvPicPr preferRelativeResize="0"/>
              <p:nvPr/>
            </p:nvPicPr>
            <p:blipFill rotWithShape="1">
              <a:blip r:embed="rId6">
                <a:alphaModFix/>
              </a:blip>
              <a:srcRect b="0" l="0" r="0" t="0"/>
              <a:stretch/>
            </p:blipFill>
            <p:spPr>
              <a:xfrm>
                <a:off x="108" y="2517"/>
                <a:ext cx="382" cy="390"/>
              </a:xfrm>
              <a:prstGeom prst="rect">
                <a:avLst/>
              </a:prstGeom>
              <a:noFill/>
              <a:ln>
                <a:noFill/>
              </a:ln>
            </p:spPr>
          </p:pic>
          <p:pic>
            <p:nvPicPr>
              <p:cNvPr id="289" name="Google Shape;289;p20"/>
              <p:cNvPicPr preferRelativeResize="0"/>
              <p:nvPr/>
            </p:nvPicPr>
            <p:blipFill rotWithShape="1">
              <a:blip r:embed="rId6">
                <a:alphaModFix/>
              </a:blip>
              <a:srcRect b="0" l="0" r="0" t="0"/>
              <a:stretch/>
            </p:blipFill>
            <p:spPr>
              <a:xfrm>
                <a:off x="496" y="2509"/>
                <a:ext cx="382" cy="390"/>
              </a:xfrm>
              <a:prstGeom prst="rect">
                <a:avLst/>
              </a:prstGeom>
              <a:noFill/>
              <a:ln>
                <a:noFill/>
              </a:ln>
            </p:spPr>
          </p:pic>
          <p:pic>
            <p:nvPicPr>
              <p:cNvPr id="290" name="Google Shape;290;p20"/>
              <p:cNvPicPr preferRelativeResize="0"/>
              <p:nvPr/>
            </p:nvPicPr>
            <p:blipFill rotWithShape="1">
              <a:blip r:embed="rId6">
                <a:alphaModFix/>
              </a:blip>
              <a:srcRect b="0" l="0" r="0" t="0"/>
              <a:stretch/>
            </p:blipFill>
            <p:spPr>
              <a:xfrm>
                <a:off x="108" y="2013"/>
                <a:ext cx="382" cy="390"/>
              </a:xfrm>
              <a:prstGeom prst="rect">
                <a:avLst/>
              </a:prstGeom>
              <a:noFill/>
              <a:ln>
                <a:noFill/>
              </a:ln>
            </p:spPr>
          </p:pic>
          <p:pic>
            <p:nvPicPr>
              <p:cNvPr id="291" name="Google Shape;291;p20"/>
              <p:cNvPicPr preferRelativeResize="0"/>
              <p:nvPr/>
            </p:nvPicPr>
            <p:blipFill rotWithShape="1">
              <a:blip r:embed="rId6">
                <a:alphaModFix/>
              </a:blip>
              <a:srcRect b="0" l="0" r="0" t="0"/>
              <a:stretch/>
            </p:blipFill>
            <p:spPr>
              <a:xfrm>
                <a:off x="496" y="2005"/>
                <a:ext cx="382" cy="390"/>
              </a:xfrm>
              <a:prstGeom prst="rect">
                <a:avLst/>
              </a:prstGeom>
              <a:noFill/>
              <a:ln>
                <a:noFill/>
              </a:ln>
            </p:spPr>
          </p:pic>
          <p:pic>
            <p:nvPicPr>
              <p:cNvPr id="292" name="Google Shape;292;p20"/>
              <p:cNvPicPr preferRelativeResize="0"/>
              <p:nvPr/>
            </p:nvPicPr>
            <p:blipFill rotWithShape="1">
              <a:blip r:embed="rId6">
                <a:alphaModFix/>
              </a:blip>
              <a:srcRect b="0" l="0" r="0" t="0"/>
              <a:stretch/>
            </p:blipFill>
            <p:spPr>
              <a:xfrm>
                <a:off x="108" y="1539"/>
                <a:ext cx="382" cy="390"/>
              </a:xfrm>
              <a:prstGeom prst="rect">
                <a:avLst/>
              </a:prstGeom>
              <a:noFill/>
              <a:ln>
                <a:noFill/>
              </a:ln>
            </p:spPr>
          </p:pic>
          <p:pic>
            <p:nvPicPr>
              <p:cNvPr id="293" name="Google Shape;293;p20"/>
              <p:cNvPicPr preferRelativeResize="0"/>
              <p:nvPr/>
            </p:nvPicPr>
            <p:blipFill rotWithShape="1">
              <a:blip r:embed="rId6">
                <a:alphaModFix/>
              </a:blip>
              <a:srcRect b="0" l="0" r="0" t="0"/>
              <a:stretch/>
            </p:blipFill>
            <p:spPr>
              <a:xfrm>
                <a:off x="496" y="1531"/>
                <a:ext cx="382" cy="390"/>
              </a:xfrm>
              <a:prstGeom prst="rect">
                <a:avLst/>
              </a:prstGeom>
              <a:noFill/>
              <a:ln>
                <a:noFill/>
              </a:ln>
            </p:spPr>
          </p:pic>
          <p:pic>
            <p:nvPicPr>
              <p:cNvPr id="294" name="Google Shape;294;p20"/>
              <p:cNvPicPr preferRelativeResize="0"/>
              <p:nvPr/>
            </p:nvPicPr>
            <p:blipFill rotWithShape="1">
              <a:blip r:embed="rId7">
                <a:alphaModFix/>
              </a:blip>
              <a:srcRect b="0" l="0" r="0" t="0"/>
              <a:stretch/>
            </p:blipFill>
            <p:spPr>
              <a:xfrm>
                <a:off x="18" y="930"/>
                <a:ext cx="960" cy="546"/>
              </a:xfrm>
              <a:prstGeom prst="rect">
                <a:avLst/>
              </a:prstGeom>
              <a:noFill/>
              <a:ln>
                <a:noFill/>
              </a:ln>
            </p:spPr>
          </p:pic>
          <p:pic>
            <p:nvPicPr>
              <p:cNvPr id="295" name="Google Shape;295;p20"/>
              <p:cNvPicPr preferRelativeResize="0"/>
              <p:nvPr/>
            </p:nvPicPr>
            <p:blipFill rotWithShape="1">
              <a:blip r:embed="rId8">
                <a:alphaModFix/>
              </a:blip>
              <a:srcRect b="0" l="0" r="0" t="0"/>
              <a:stretch/>
            </p:blipFill>
            <p:spPr>
              <a:xfrm>
                <a:off x="10" y="87"/>
                <a:ext cx="978" cy="553"/>
              </a:xfrm>
              <a:prstGeom prst="rect">
                <a:avLst/>
              </a:prstGeom>
              <a:noFill/>
              <a:ln>
                <a:noFill/>
              </a:ln>
            </p:spPr>
          </p:pic>
          <p:pic>
            <p:nvPicPr>
              <p:cNvPr id="296" name="Google Shape;296;p20"/>
              <p:cNvPicPr preferRelativeResize="0"/>
              <p:nvPr/>
            </p:nvPicPr>
            <p:blipFill rotWithShape="1">
              <a:blip r:embed="rId7">
                <a:alphaModFix/>
              </a:blip>
              <a:srcRect b="0" l="0" r="0" t="0"/>
              <a:stretch/>
            </p:blipFill>
            <p:spPr>
              <a:xfrm>
                <a:off x="18" y="924"/>
                <a:ext cx="960" cy="546"/>
              </a:xfrm>
              <a:prstGeom prst="rect">
                <a:avLst/>
              </a:prstGeom>
              <a:noFill/>
              <a:ln>
                <a:noFill/>
              </a:ln>
            </p:spPr>
          </p:pic>
          <p:pic>
            <p:nvPicPr>
              <p:cNvPr id="297" name="Google Shape;297;p20"/>
              <p:cNvPicPr preferRelativeResize="0"/>
              <p:nvPr/>
            </p:nvPicPr>
            <p:blipFill rotWithShape="1">
              <a:blip r:embed="rId9">
                <a:alphaModFix/>
              </a:blip>
              <a:srcRect b="0" l="0" r="0" t="0"/>
              <a:stretch/>
            </p:blipFill>
            <p:spPr>
              <a:xfrm>
                <a:off x="4" y="382"/>
                <a:ext cx="984" cy="546"/>
              </a:xfrm>
              <a:prstGeom prst="rect">
                <a:avLst/>
              </a:prstGeom>
              <a:noFill/>
              <a:ln>
                <a:noFill/>
              </a:ln>
            </p:spPr>
          </p:pic>
          <p:pic>
            <p:nvPicPr>
              <p:cNvPr id="298" name="Google Shape;298;p20"/>
              <p:cNvPicPr preferRelativeResize="0"/>
              <p:nvPr/>
            </p:nvPicPr>
            <p:blipFill rotWithShape="1">
              <a:blip r:embed="rId6">
                <a:alphaModFix/>
              </a:blip>
              <a:srcRect b="0" l="0" r="0" t="0"/>
              <a:stretch/>
            </p:blipFill>
            <p:spPr>
              <a:xfrm>
                <a:off x="94" y="1045"/>
                <a:ext cx="382" cy="390"/>
              </a:xfrm>
              <a:prstGeom prst="rect">
                <a:avLst/>
              </a:prstGeom>
              <a:noFill/>
              <a:ln>
                <a:noFill/>
              </a:ln>
            </p:spPr>
          </p:pic>
          <p:pic>
            <p:nvPicPr>
              <p:cNvPr id="299" name="Google Shape;299;p20"/>
              <p:cNvPicPr preferRelativeResize="0"/>
              <p:nvPr/>
            </p:nvPicPr>
            <p:blipFill rotWithShape="1">
              <a:blip r:embed="rId6">
                <a:alphaModFix/>
              </a:blip>
              <a:srcRect b="0" l="0" r="0" t="0"/>
              <a:stretch/>
            </p:blipFill>
            <p:spPr>
              <a:xfrm>
                <a:off x="482" y="1037"/>
                <a:ext cx="382" cy="390"/>
              </a:xfrm>
              <a:prstGeom prst="rect">
                <a:avLst/>
              </a:prstGeom>
              <a:noFill/>
              <a:ln>
                <a:noFill/>
              </a:ln>
            </p:spPr>
          </p:pic>
          <p:pic>
            <p:nvPicPr>
              <p:cNvPr id="300" name="Google Shape;300;p20"/>
              <p:cNvPicPr preferRelativeResize="0"/>
              <p:nvPr/>
            </p:nvPicPr>
            <p:blipFill rotWithShape="1">
              <a:blip r:embed="rId6">
                <a:alphaModFix/>
              </a:blip>
              <a:srcRect b="0" l="0" r="0" t="0"/>
              <a:stretch/>
            </p:blipFill>
            <p:spPr>
              <a:xfrm>
                <a:off x="94" y="493"/>
                <a:ext cx="382" cy="390"/>
              </a:xfrm>
              <a:prstGeom prst="rect">
                <a:avLst/>
              </a:prstGeom>
              <a:noFill/>
              <a:ln>
                <a:noFill/>
              </a:ln>
            </p:spPr>
          </p:pic>
          <p:pic>
            <p:nvPicPr>
              <p:cNvPr id="301" name="Google Shape;301;p20"/>
              <p:cNvPicPr preferRelativeResize="0"/>
              <p:nvPr/>
            </p:nvPicPr>
            <p:blipFill rotWithShape="1">
              <a:blip r:embed="rId6">
                <a:alphaModFix/>
              </a:blip>
              <a:srcRect b="0" l="0" r="0" t="0"/>
              <a:stretch/>
            </p:blipFill>
            <p:spPr>
              <a:xfrm>
                <a:off x="482" y="485"/>
                <a:ext cx="382" cy="390"/>
              </a:xfrm>
              <a:prstGeom prst="rect">
                <a:avLst/>
              </a:prstGeom>
              <a:noFill/>
              <a:ln>
                <a:noFill/>
              </a:ln>
            </p:spPr>
          </p:pic>
        </p:grpSp>
        <p:grpSp>
          <p:nvGrpSpPr>
            <p:cNvPr id="302" name="Google Shape;302;p20"/>
            <p:cNvGrpSpPr/>
            <p:nvPr/>
          </p:nvGrpSpPr>
          <p:grpSpPr>
            <a:xfrm>
              <a:off x="0" y="8"/>
              <a:ext cx="658" cy="1933"/>
              <a:chOff x="0" y="0"/>
              <a:chExt cx="658" cy="1933"/>
            </a:xfrm>
          </p:grpSpPr>
          <p:grpSp>
            <p:nvGrpSpPr>
              <p:cNvPr id="303" name="Google Shape;303;p20"/>
              <p:cNvGrpSpPr/>
              <p:nvPr/>
            </p:nvGrpSpPr>
            <p:grpSpPr>
              <a:xfrm>
                <a:off x="0" y="0"/>
                <a:ext cx="658" cy="1933"/>
                <a:chOff x="0" y="0"/>
                <a:chExt cx="658" cy="1933"/>
              </a:xfrm>
            </p:grpSpPr>
            <p:pic>
              <p:nvPicPr>
                <p:cNvPr id="304" name="Google Shape;304;p20"/>
                <p:cNvPicPr preferRelativeResize="0"/>
                <p:nvPr/>
              </p:nvPicPr>
              <p:blipFill rotWithShape="1">
                <a:blip r:embed="rId10">
                  <a:alphaModFix/>
                </a:blip>
                <a:srcRect b="0" l="0" r="0" t="0"/>
                <a:stretch/>
              </p:blipFill>
              <p:spPr>
                <a:xfrm>
                  <a:off x="6" y="0"/>
                  <a:ext cx="652" cy="1933"/>
                </a:xfrm>
                <a:prstGeom prst="rect">
                  <a:avLst/>
                </a:prstGeom>
                <a:noFill/>
                <a:ln>
                  <a:noFill/>
                </a:ln>
              </p:spPr>
            </p:pic>
            <p:pic>
              <p:nvPicPr>
                <p:cNvPr id="305" name="Google Shape;305;p20"/>
                <p:cNvPicPr preferRelativeResize="0"/>
                <p:nvPr/>
              </p:nvPicPr>
              <p:blipFill rotWithShape="1">
                <a:blip r:embed="rId11">
                  <a:alphaModFix/>
                </a:blip>
                <a:srcRect b="0" l="0" r="0" t="0"/>
                <a:stretch/>
              </p:blipFill>
              <p:spPr>
                <a:xfrm>
                  <a:off x="0" y="1121"/>
                  <a:ext cx="628" cy="429"/>
                </a:xfrm>
                <a:prstGeom prst="rect">
                  <a:avLst/>
                </a:prstGeom>
                <a:noFill/>
                <a:ln>
                  <a:noFill/>
                </a:ln>
              </p:spPr>
            </p:pic>
            <p:pic>
              <p:nvPicPr>
                <p:cNvPr id="306" name="Google Shape;306;p20"/>
                <p:cNvPicPr preferRelativeResize="0"/>
                <p:nvPr/>
              </p:nvPicPr>
              <p:blipFill rotWithShape="1">
                <a:blip r:embed="rId12">
                  <a:alphaModFix/>
                </a:blip>
                <a:srcRect b="0" l="0" r="0" t="0"/>
                <a:stretch/>
              </p:blipFill>
              <p:spPr>
                <a:xfrm>
                  <a:off x="507" y="1623"/>
                  <a:ext cx="88" cy="153"/>
                </a:xfrm>
                <a:prstGeom prst="rect">
                  <a:avLst/>
                </a:prstGeom>
                <a:noFill/>
                <a:ln>
                  <a:noFill/>
                </a:ln>
              </p:spPr>
            </p:pic>
          </p:grpSp>
          <p:pic>
            <p:nvPicPr>
              <p:cNvPr id="307" name="Google Shape;307;p20"/>
              <p:cNvPicPr preferRelativeResize="0"/>
              <p:nvPr/>
            </p:nvPicPr>
            <p:blipFill rotWithShape="1">
              <a:blip r:embed="rId13">
                <a:alphaModFix/>
              </a:blip>
              <a:srcRect b="0" l="0" r="0" t="0"/>
              <a:stretch/>
            </p:blipFill>
            <p:spPr>
              <a:xfrm>
                <a:off x="5" y="641"/>
                <a:ext cx="632" cy="230"/>
              </a:xfrm>
              <a:prstGeom prst="rect">
                <a:avLst/>
              </a:prstGeom>
              <a:noFill/>
              <a:ln>
                <a:noFill/>
              </a:ln>
            </p:spPr>
          </p:pic>
        </p:grpSp>
      </p:grpSp>
      <p:sp>
        <p:nvSpPr>
          <p:cNvPr id="308" name="Google Shape;308;p20"/>
          <p:cNvSpPr/>
          <p:nvPr/>
        </p:nvSpPr>
        <p:spPr>
          <a:xfrm>
            <a:off x="8934154" y="3168966"/>
            <a:ext cx="2700000" cy="720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240V HVDC</a:t>
            </a:r>
            <a:endParaRPr b="1" i="0" sz="2800" u="none" cap="none" strike="noStrike">
              <a:solidFill>
                <a:schemeClr val="lt1"/>
              </a:solidFill>
              <a:latin typeface="Arial"/>
              <a:ea typeface="Arial"/>
              <a:cs typeface="Arial"/>
              <a:sym typeface="Arial"/>
            </a:endParaRPr>
          </a:p>
        </p:txBody>
      </p:sp>
      <p:sp>
        <p:nvSpPr>
          <p:cNvPr id="309" name="Google Shape;309;p20"/>
          <p:cNvSpPr txBox="1"/>
          <p:nvPr/>
        </p:nvSpPr>
        <p:spPr>
          <a:xfrm>
            <a:off x="16244244" y="11313484"/>
            <a:ext cx="7085447" cy="58477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Source：CAICT whitepaper</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21"/>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Tencent G3 Modular Data Center Components</a:t>
            </a:r>
            <a:endParaRPr>
              <a:solidFill>
                <a:schemeClr val="dk1"/>
              </a:solidFill>
            </a:endParaRPr>
          </a:p>
        </p:txBody>
      </p:sp>
      <p:pic>
        <p:nvPicPr>
          <p:cNvPr id="315" name="Google Shape;315;p21"/>
          <p:cNvPicPr preferRelativeResize="0"/>
          <p:nvPr/>
        </p:nvPicPr>
        <p:blipFill rotWithShape="1">
          <a:blip r:embed="rId3">
            <a:alphaModFix/>
          </a:blip>
          <a:srcRect b="0" l="0" r="0" t="0"/>
          <a:stretch/>
        </p:blipFill>
        <p:spPr>
          <a:xfrm>
            <a:off x="1275774" y="4398434"/>
            <a:ext cx="4415365" cy="2484968"/>
          </a:xfrm>
          <a:prstGeom prst="rect">
            <a:avLst/>
          </a:prstGeom>
          <a:noFill/>
          <a:ln>
            <a:noFill/>
          </a:ln>
        </p:spPr>
      </p:pic>
      <p:pic>
        <p:nvPicPr>
          <p:cNvPr id="316" name="Google Shape;316;p21"/>
          <p:cNvPicPr preferRelativeResize="0"/>
          <p:nvPr/>
        </p:nvPicPr>
        <p:blipFill rotWithShape="1">
          <a:blip r:embed="rId4">
            <a:alphaModFix/>
          </a:blip>
          <a:srcRect b="0" l="0" r="0" t="0"/>
          <a:stretch/>
        </p:blipFill>
        <p:spPr>
          <a:xfrm>
            <a:off x="7807805" y="4495802"/>
            <a:ext cx="2493435" cy="2159000"/>
          </a:xfrm>
          <a:prstGeom prst="rect">
            <a:avLst/>
          </a:prstGeom>
          <a:noFill/>
          <a:ln>
            <a:noFill/>
          </a:ln>
        </p:spPr>
      </p:pic>
      <p:pic>
        <p:nvPicPr>
          <p:cNvPr id="317" name="Google Shape;317;p21"/>
          <p:cNvPicPr preferRelativeResize="0"/>
          <p:nvPr/>
        </p:nvPicPr>
        <p:blipFill rotWithShape="1">
          <a:blip r:embed="rId5">
            <a:alphaModFix/>
          </a:blip>
          <a:srcRect b="0" l="0" r="0" t="0"/>
          <a:stretch/>
        </p:blipFill>
        <p:spPr>
          <a:xfrm>
            <a:off x="17900072" y="4301067"/>
            <a:ext cx="5181600" cy="2556933"/>
          </a:xfrm>
          <a:prstGeom prst="rect">
            <a:avLst/>
          </a:prstGeom>
          <a:noFill/>
          <a:ln>
            <a:noFill/>
          </a:ln>
        </p:spPr>
      </p:pic>
      <p:sp>
        <p:nvSpPr>
          <p:cNvPr id="318" name="Google Shape;318;p21"/>
          <p:cNvSpPr/>
          <p:nvPr/>
        </p:nvSpPr>
        <p:spPr>
          <a:xfrm>
            <a:off x="1498027" y="6794501"/>
            <a:ext cx="4415365" cy="10075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Micro Module</a:t>
            </a:r>
            <a:endParaRPr b="0" i="0" sz="3733" u="none" cap="none" strike="noStrike">
              <a:solidFill>
                <a:schemeClr val="dk1"/>
              </a:solidFill>
              <a:latin typeface="Arial"/>
              <a:ea typeface="Arial"/>
              <a:cs typeface="Arial"/>
              <a:sym typeface="Arial"/>
            </a:endParaRPr>
          </a:p>
        </p:txBody>
      </p:sp>
      <p:sp>
        <p:nvSpPr>
          <p:cNvPr id="319" name="Google Shape;319;p21"/>
          <p:cNvSpPr/>
          <p:nvPr/>
        </p:nvSpPr>
        <p:spPr>
          <a:xfrm>
            <a:off x="7003468" y="6794501"/>
            <a:ext cx="4415368" cy="10075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AC+HVDC</a:t>
            </a:r>
            <a:br>
              <a:rPr b="0" i="0" lang="en-US" sz="3200" u="none" cap="none" strike="noStrike">
                <a:solidFill>
                  <a:schemeClr val="dk1"/>
                </a:solidFill>
                <a:latin typeface="Arial"/>
                <a:ea typeface="Arial"/>
                <a:cs typeface="Arial"/>
                <a:sym typeface="Arial"/>
              </a:rPr>
            </a:br>
            <a:r>
              <a:rPr b="0" i="0" lang="en-US" sz="3200" u="none" cap="none" strike="noStrike">
                <a:solidFill>
                  <a:schemeClr val="dk1"/>
                </a:solidFill>
                <a:latin typeface="Arial"/>
                <a:ea typeface="Arial"/>
                <a:cs typeface="Arial"/>
                <a:sym typeface="Arial"/>
              </a:rPr>
              <a:t>High Voltage DC</a:t>
            </a:r>
            <a:endParaRPr b="0" i="0" sz="3733" u="none" cap="none" strike="noStrike">
              <a:solidFill>
                <a:schemeClr val="dk1"/>
              </a:solidFill>
              <a:latin typeface="Arial"/>
              <a:ea typeface="Arial"/>
              <a:cs typeface="Arial"/>
              <a:sym typeface="Arial"/>
            </a:endParaRPr>
          </a:p>
        </p:txBody>
      </p:sp>
      <p:sp>
        <p:nvSpPr>
          <p:cNvPr id="320" name="Google Shape;320;p21"/>
          <p:cNvSpPr/>
          <p:nvPr/>
        </p:nvSpPr>
        <p:spPr>
          <a:xfrm>
            <a:off x="17900073" y="7027335"/>
            <a:ext cx="4415368" cy="10075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Nebula</a:t>
            </a:r>
            <a:br>
              <a:rPr b="0" i="0" lang="en-US" sz="3200" u="none" cap="none" strike="noStrike">
                <a:solidFill>
                  <a:schemeClr val="dk1"/>
                </a:solidFill>
                <a:latin typeface="Arial"/>
                <a:ea typeface="Arial"/>
                <a:cs typeface="Arial"/>
                <a:sym typeface="Arial"/>
              </a:rPr>
            </a:br>
            <a:r>
              <a:rPr b="0" i="0" lang="en-US" sz="3200" u="none" cap="none" strike="noStrike">
                <a:solidFill>
                  <a:schemeClr val="dk1"/>
                </a:solidFill>
                <a:latin typeface="Arial"/>
                <a:ea typeface="Arial"/>
                <a:cs typeface="Arial"/>
                <a:sym typeface="Arial"/>
              </a:rPr>
              <a:t>Monitoring system</a:t>
            </a:r>
            <a:endParaRPr b="0"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3200" u="none" cap="none" strike="noStrike">
              <a:solidFill>
                <a:schemeClr val="dk1"/>
              </a:solidFill>
              <a:latin typeface="Arial"/>
              <a:ea typeface="Arial"/>
              <a:cs typeface="Arial"/>
              <a:sym typeface="Arial"/>
            </a:endParaRPr>
          </a:p>
        </p:txBody>
      </p:sp>
      <p:cxnSp>
        <p:nvCxnSpPr>
          <p:cNvPr id="321" name="Google Shape;321;p21"/>
          <p:cNvCxnSpPr/>
          <p:nvPr/>
        </p:nvCxnSpPr>
        <p:spPr>
          <a:xfrm>
            <a:off x="1165709" y="8525935"/>
            <a:ext cx="21528000" cy="4232"/>
          </a:xfrm>
          <a:prstGeom prst="straightConnector1">
            <a:avLst/>
          </a:prstGeom>
          <a:noFill/>
          <a:ln cap="flat" cmpd="sng" w="9525">
            <a:solidFill>
              <a:schemeClr val="dk2"/>
            </a:solidFill>
            <a:prstDash val="dash"/>
            <a:round/>
            <a:headEnd len="med" w="med" type="none"/>
            <a:tailEnd len="med" w="med" type="none"/>
          </a:ln>
        </p:spPr>
      </p:cxnSp>
      <p:sp>
        <p:nvSpPr>
          <p:cNvPr id="322" name="Google Shape;322;p21"/>
          <p:cNvSpPr/>
          <p:nvPr/>
        </p:nvSpPr>
        <p:spPr>
          <a:xfrm>
            <a:off x="6004405" y="4181071"/>
            <a:ext cx="1422400" cy="2634504"/>
          </a:xfrm>
          <a:prstGeom prst="rect">
            <a:avLst/>
          </a:prstGeom>
          <a:noFill/>
          <a:ln>
            <a:noFill/>
          </a:ln>
        </p:spPr>
        <p:txBody>
          <a:bodyPr anchorCtr="0" anchor="t" bIns="45700" lIns="91425" spcFirstLastPara="1" rIns="91425" wrap="square" tIns="45700">
            <a:noAutofit/>
          </a:bodyPr>
          <a:lstStyle/>
          <a:p>
            <a:pPr indent="-457200" lvl="0" marL="457200" marR="0" rtl="0" algn="l">
              <a:lnSpc>
                <a:spcPct val="140000"/>
              </a:lnSpc>
              <a:spcBef>
                <a:spcPts val="0"/>
              </a:spcBef>
              <a:spcAft>
                <a:spcPts val="0"/>
              </a:spcAft>
              <a:buNone/>
            </a:pPr>
            <a:r>
              <a:rPr b="1" i="0" lang="en-US" sz="12800" u="none" cap="none" strike="noStrike">
                <a:solidFill>
                  <a:schemeClr val="dk1"/>
                </a:solidFill>
                <a:latin typeface="Arial"/>
                <a:ea typeface="Arial"/>
                <a:cs typeface="Arial"/>
                <a:sym typeface="Arial"/>
              </a:rPr>
              <a:t>+</a:t>
            </a:r>
            <a:endParaRPr b="0" i="0" sz="3733" u="none" cap="none" strike="noStrike">
              <a:solidFill>
                <a:schemeClr val="dk1"/>
              </a:solidFill>
              <a:latin typeface="Arial"/>
              <a:ea typeface="Arial"/>
              <a:cs typeface="Arial"/>
              <a:sym typeface="Arial"/>
            </a:endParaRPr>
          </a:p>
        </p:txBody>
      </p:sp>
      <p:sp>
        <p:nvSpPr>
          <p:cNvPr id="323" name="Google Shape;323;p21"/>
          <p:cNvSpPr/>
          <p:nvPr/>
        </p:nvSpPr>
        <p:spPr>
          <a:xfrm>
            <a:off x="16329505" y="4237031"/>
            <a:ext cx="1422400" cy="2634504"/>
          </a:xfrm>
          <a:prstGeom prst="rect">
            <a:avLst/>
          </a:prstGeom>
          <a:noFill/>
          <a:ln>
            <a:noFill/>
          </a:ln>
        </p:spPr>
        <p:txBody>
          <a:bodyPr anchorCtr="0" anchor="t" bIns="45700" lIns="91425" spcFirstLastPara="1" rIns="91425" wrap="square" tIns="45700">
            <a:noAutofit/>
          </a:bodyPr>
          <a:lstStyle/>
          <a:p>
            <a:pPr indent="-457200" lvl="0" marL="457200" marR="0" rtl="0" algn="l">
              <a:lnSpc>
                <a:spcPct val="140000"/>
              </a:lnSpc>
              <a:spcBef>
                <a:spcPts val="0"/>
              </a:spcBef>
              <a:spcAft>
                <a:spcPts val="0"/>
              </a:spcAft>
              <a:buNone/>
            </a:pPr>
            <a:r>
              <a:rPr b="1" i="0" lang="en-US" sz="12800" u="none" cap="none" strike="noStrike">
                <a:solidFill>
                  <a:schemeClr val="dk1"/>
                </a:solidFill>
                <a:latin typeface="Arial"/>
                <a:ea typeface="Arial"/>
                <a:cs typeface="Arial"/>
                <a:sym typeface="Arial"/>
              </a:rPr>
              <a:t>+</a:t>
            </a:r>
            <a:endParaRPr b="0" i="0" sz="3733" u="none" cap="none" strike="noStrike">
              <a:solidFill>
                <a:schemeClr val="dk1"/>
              </a:solidFill>
              <a:latin typeface="Arial"/>
              <a:ea typeface="Arial"/>
              <a:cs typeface="Arial"/>
              <a:sym typeface="Arial"/>
            </a:endParaRPr>
          </a:p>
        </p:txBody>
      </p:sp>
      <p:pic>
        <p:nvPicPr>
          <p:cNvPr id="324" name="Google Shape;324;p21"/>
          <p:cNvPicPr preferRelativeResize="0"/>
          <p:nvPr/>
        </p:nvPicPr>
        <p:blipFill rotWithShape="1">
          <a:blip r:embed="rId6">
            <a:alphaModFix/>
          </a:blip>
          <a:srcRect b="0" l="0" r="0" t="0"/>
          <a:stretch/>
        </p:blipFill>
        <p:spPr>
          <a:xfrm>
            <a:off x="12760805" y="4686299"/>
            <a:ext cx="3272368" cy="1913467"/>
          </a:xfrm>
          <a:prstGeom prst="rect">
            <a:avLst/>
          </a:prstGeom>
          <a:noFill/>
          <a:ln cap="flat" cmpd="sng" w="28575">
            <a:solidFill>
              <a:srgbClr val="C0C0C0"/>
            </a:solidFill>
            <a:prstDash val="solid"/>
            <a:miter lim="800000"/>
            <a:headEnd len="sm" w="sm" type="none"/>
            <a:tailEnd len="sm" w="sm" type="none"/>
          </a:ln>
        </p:spPr>
      </p:pic>
      <p:sp>
        <p:nvSpPr>
          <p:cNvPr id="325" name="Google Shape;325;p21"/>
          <p:cNvSpPr/>
          <p:nvPr/>
        </p:nvSpPr>
        <p:spPr>
          <a:xfrm>
            <a:off x="10783840" y="4181069"/>
            <a:ext cx="1422400" cy="2634504"/>
          </a:xfrm>
          <a:prstGeom prst="rect">
            <a:avLst/>
          </a:prstGeom>
          <a:noFill/>
          <a:ln>
            <a:noFill/>
          </a:ln>
        </p:spPr>
        <p:txBody>
          <a:bodyPr anchorCtr="0" anchor="t" bIns="45700" lIns="91425" spcFirstLastPara="1" rIns="91425" wrap="square" tIns="45700">
            <a:noAutofit/>
          </a:bodyPr>
          <a:lstStyle/>
          <a:p>
            <a:pPr indent="-457200" lvl="0" marL="457200" marR="0" rtl="0" algn="l">
              <a:lnSpc>
                <a:spcPct val="140000"/>
              </a:lnSpc>
              <a:spcBef>
                <a:spcPts val="0"/>
              </a:spcBef>
              <a:spcAft>
                <a:spcPts val="0"/>
              </a:spcAft>
              <a:buNone/>
            </a:pPr>
            <a:r>
              <a:rPr b="1" i="0" lang="en-US" sz="12800" u="none" cap="none" strike="noStrike">
                <a:solidFill>
                  <a:schemeClr val="dk1"/>
                </a:solidFill>
                <a:latin typeface="Arial"/>
                <a:ea typeface="Arial"/>
                <a:cs typeface="Arial"/>
                <a:sym typeface="Arial"/>
              </a:rPr>
              <a:t>+</a:t>
            </a:r>
            <a:endParaRPr b="0" i="0" sz="3733" u="none" cap="none" strike="noStrike">
              <a:solidFill>
                <a:schemeClr val="dk1"/>
              </a:solidFill>
              <a:latin typeface="Arial"/>
              <a:ea typeface="Arial"/>
              <a:cs typeface="Arial"/>
              <a:sym typeface="Arial"/>
            </a:endParaRPr>
          </a:p>
        </p:txBody>
      </p:sp>
      <p:sp>
        <p:nvSpPr>
          <p:cNvPr id="326" name="Google Shape;326;p21"/>
          <p:cNvSpPr/>
          <p:nvPr/>
        </p:nvSpPr>
        <p:spPr>
          <a:xfrm>
            <a:off x="11706703" y="6907874"/>
            <a:ext cx="5748867" cy="100753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V3.5v  Network</a:t>
            </a:r>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cluster</a:t>
            </a:r>
            <a:endParaRPr b="0" i="0" sz="3733" u="none" cap="none" strike="noStrike">
              <a:solidFill>
                <a:schemeClr val="dk1"/>
              </a:solidFill>
              <a:latin typeface="Arial"/>
              <a:ea typeface="Arial"/>
              <a:cs typeface="Arial"/>
              <a:sym typeface="Arial"/>
            </a:endParaRPr>
          </a:p>
        </p:txBody>
      </p:sp>
      <p:sp>
        <p:nvSpPr>
          <p:cNvPr id="327" name="Google Shape;327;p21"/>
          <p:cNvSpPr/>
          <p:nvPr/>
        </p:nvSpPr>
        <p:spPr>
          <a:xfrm>
            <a:off x="1085272" y="10164232"/>
            <a:ext cx="21996400" cy="1231080"/>
          </a:xfrm>
          <a:prstGeom prst="rect">
            <a:avLst/>
          </a:prstGeom>
          <a:noFill/>
          <a:ln>
            <a:noFill/>
          </a:ln>
        </p:spPr>
        <p:txBody>
          <a:bodyPr anchorCtr="0" anchor="t" bIns="121900" lIns="243800" spcFirstLastPara="1" rIns="243800" wrap="square" tIns="121900">
            <a:noAutofit/>
          </a:bodyPr>
          <a:lstStyle/>
          <a:p>
            <a:pPr indent="0" lvl="0" marL="0" marR="0" rtl="0" algn="l">
              <a:lnSpc>
                <a:spcPct val="100000"/>
              </a:lnSpc>
              <a:spcBef>
                <a:spcPts val="0"/>
              </a:spcBef>
              <a:spcAft>
                <a:spcPts val="0"/>
              </a:spcAft>
              <a:buNone/>
            </a:pPr>
            <a:r>
              <a:rPr b="0" i="0" lang="en-US" sz="6400" u="none" cap="none" strike="noStrike">
                <a:solidFill>
                  <a:schemeClr val="dk1"/>
                </a:solidFill>
                <a:latin typeface="Arial"/>
                <a:ea typeface="Arial"/>
                <a:cs typeface="Arial"/>
                <a:sym typeface="Arial"/>
              </a:rPr>
              <a:t>Productized and standardized at data hall scale first</a:t>
            </a:r>
            <a:endParaRPr b="0" i="0" sz="6400" u="none" cap="none" strike="noStrike">
              <a:solidFill>
                <a:schemeClr val="dk1"/>
              </a:solidFill>
              <a:latin typeface="Arial"/>
              <a:ea typeface="Arial"/>
              <a:cs typeface="Arial"/>
              <a:sym typeface="Arial"/>
            </a:endParaRPr>
          </a:p>
        </p:txBody>
      </p:sp>
      <p:sp>
        <p:nvSpPr>
          <p:cNvPr id="328" name="Google Shape;328;p21"/>
          <p:cNvSpPr/>
          <p:nvPr/>
        </p:nvSpPr>
        <p:spPr>
          <a:xfrm>
            <a:off x="1085272" y="9177869"/>
            <a:ext cx="24384001" cy="100753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3733" u="none" cap="none" strike="noStrike">
                <a:solidFill>
                  <a:schemeClr val="dk1"/>
                </a:solidFill>
                <a:latin typeface="Arial"/>
                <a:ea typeface="Arial"/>
                <a:cs typeface="Arial"/>
                <a:sym typeface="Arial"/>
              </a:rPr>
              <a:t>Industrialized/ Modularized/ Standardized/Decoupling of facility and IT/Fast/Flexible/Low Cost</a:t>
            </a:r>
            <a:endParaRPr b="0" i="0" sz="3733"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3733"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22"/>
          <p:cNvSpPr txBox="1"/>
          <p:nvPr>
            <p:ph type="title"/>
          </p:nvPr>
        </p:nvSpPr>
        <p:spPr>
          <a:xfrm>
            <a:off x="1630826" y="1369183"/>
            <a:ext cx="22559209"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Typical 3</a:t>
            </a:r>
            <a:r>
              <a:rPr baseline="30000" lang="en-US">
                <a:solidFill>
                  <a:schemeClr val="dk1"/>
                </a:solidFill>
              </a:rPr>
              <a:t>rd</a:t>
            </a:r>
            <a:r>
              <a:rPr lang="en-US">
                <a:solidFill>
                  <a:schemeClr val="dk1"/>
                </a:solidFill>
              </a:rPr>
              <a:t> Generation TMDC Datacenter Campus</a:t>
            </a:r>
            <a:endParaRPr>
              <a:solidFill>
                <a:schemeClr val="dk1"/>
              </a:solidFill>
            </a:endParaRPr>
          </a:p>
        </p:txBody>
      </p:sp>
      <p:pic>
        <p:nvPicPr>
          <p:cNvPr id="334" name="Google Shape;334;p22"/>
          <p:cNvPicPr preferRelativeResize="0"/>
          <p:nvPr/>
        </p:nvPicPr>
        <p:blipFill rotWithShape="1">
          <a:blip r:embed="rId3">
            <a:alphaModFix/>
          </a:blip>
          <a:srcRect b="0" l="0" r="0" t="0"/>
          <a:stretch/>
        </p:blipFill>
        <p:spPr>
          <a:xfrm>
            <a:off x="25941" y="2851385"/>
            <a:ext cx="24358060" cy="10843909"/>
          </a:xfrm>
          <a:prstGeom prst="rect">
            <a:avLst/>
          </a:prstGeom>
          <a:noFill/>
          <a:ln>
            <a:noFill/>
          </a:ln>
        </p:spPr>
      </p:pic>
      <p:sp>
        <p:nvSpPr>
          <p:cNvPr id="335" name="Google Shape;335;p22"/>
          <p:cNvSpPr/>
          <p:nvPr/>
        </p:nvSpPr>
        <p:spPr>
          <a:xfrm>
            <a:off x="15648384" y="3209595"/>
            <a:ext cx="8064896" cy="4032386"/>
          </a:xfrm>
          <a:prstGeom prst="rect">
            <a:avLst/>
          </a:prstGeom>
          <a:solidFill>
            <a:srgbClr val="2C2C2C">
              <a:alpha val="69803"/>
            </a:srgbClr>
          </a:solidFill>
          <a:ln>
            <a:noFill/>
          </a:ln>
        </p:spPr>
        <p:txBody>
          <a:bodyPr anchorCtr="0" anchor="t" bIns="45700" lIns="91425" spcFirstLastPara="1" rIns="91425" wrap="square" tIns="45700">
            <a:noAutofit/>
          </a:bodyPr>
          <a:lstStyle/>
          <a:p>
            <a:pPr indent="-762010" lvl="0" marL="762010" marR="0" rtl="0" algn="l">
              <a:lnSpc>
                <a:spcPct val="150000"/>
              </a:lnSpc>
              <a:spcBef>
                <a:spcPts val="0"/>
              </a:spcBef>
              <a:spcAft>
                <a:spcPts val="0"/>
              </a:spcAft>
              <a:buClr>
                <a:schemeClr val="lt1"/>
              </a:buClr>
              <a:buSzPts val="4267"/>
              <a:buFont typeface="Arial"/>
              <a:buChar char="►"/>
            </a:pPr>
            <a:r>
              <a:rPr b="0" i="0" lang="en-US" sz="4267" u="none" cap="none" strike="noStrike">
                <a:solidFill>
                  <a:srgbClr val="D8D8D8"/>
                </a:solidFill>
                <a:latin typeface="Arial"/>
                <a:ea typeface="Arial"/>
                <a:cs typeface="Arial"/>
                <a:sym typeface="Arial"/>
              </a:rPr>
              <a:t>10MW *n</a:t>
            </a:r>
            <a:endParaRPr b="0" i="0" sz="4267" u="none" cap="none" strike="noStrike">
              <a:solidFill>
                <a:srgbClr val="D8D8D8"/>
              </a:solidFill>
              <a:latin typeface="Arial"/>
              <a:ea typeface="Arial"/>
              <a:cs typeface="Arial"/>
              <a:sym typeface="Arial"/>
            </a:endParaRPr>
          </a:p>
          <a:p>
            <a:pPr indent="-762010" lvl="0" marL="762010" marR="0" rtl="0" algn="l">
              <a:lnSpc>
                <a:spcPct val="150000"/>
              </a:lnSpc>
              <a:spcBef>
                <a:spcPts val="0"/>
              </a:spcBef>
              <a:spcAft>
                <a:spcPts val="0"/>
              </a:spcAft>
              <a:buClr>
                <a:schemeClr val="lt1"/>
              </a:buClr>
              <a:buSzPts val="4267"/>
              <a:buFont typeface="Arial"/>
              <a:buChar char="►"/>
            </a:pPr>
            <a:r>
              <a:rPr b="0" i="0" lang="en-US" sz="4267" u="none" cap="none" strike="noStrike">
                <a:solidFill>
                  <a:srgbClr val="D8D8D8"/>
                </a:solidFill>
                <a:latin typeface="Arial"/>
                <a:ea typeface="Arial"/>
                <a:cs typeface="Arial"/>
                <a:sym typeface="Arial"/>
              </a:rPr>
              <a:t>20,000~25,000 servers*n</a:t>
            </a:r>
            <a:endParaRPr b="0" i="0" sz="4267" u="none" cap="none" strike="noStrike">
              <a:solidFill>
                <a:srgbClr val="D8D8D8"/>
              </a:solidFill>
              <a:latin typeface="Arial"/>
              <a:ea typeface="Arial"/>
              <a:cs typeface="Arial"/>
              <a:sym typeface="Arial"/>
            </a:endParaRPr>
          </a:p>
          <a:p>
            <a:pPr indent="-762010" lvl="0" marL="762010" marR="0" rtl="0" algn="l">
              <a:lnSpc>
                <a:spcPct val="150000"/>
              </a:lnSpc>
              <a:spcBef>
                <a:spcPts val="0"/>
              </a:spcBef>
              <a:spcAft>
                <a:spcPts val="0"/>
              </a:spcAft>
              <a:buClr>
                <a:schemeClr val="lt1"/>
              </a:buClr>
              <a:buSzPts val="4267"/>
              <a:buFont typeface="Arial"/>
              <a:buChar char="►"/>
            </a:pPr>
            <a:r>
              <a:rPr b="0" i="0" lang="en-US" sz="4267" u="none" cap="none" strike="noStrike">
                <a:solidFill>
                  <a:srgbClr val="D8D8D8"/>
                </a:solidFill>
                <a:latin typeface="Arial"/>
                <a:ea typeface="Arial"/>
                <a:cs typeface="Arial"/>
                <a:sym typeface="Arial"/>
              </a:rPr>
              <a:t>2* 10KV power feed*n</a:t>
            </a:r>
            <a:endParaRPr b="0" i="0" sz="4267" u="none" cap="none" strike="noStrike">
              <a:solidFill>
                <a:srgbClr val="D8D8D8"/>
              </a:solidFill>
              <a:latin typeface="Arial"/>
              <a:ea typeface="Arial"/>
              <a:cs typeface="Arial"/>
              <a:sym typeface="Arial"/>
            </a:endParaRPr>
          </a:p>
          <a:p>
            <a:pPr indent="-762010" lvl="0" marL="762010" marR="0" rtl="0" algn="l">
              <a:lnSpc>
                <a:spcPct val="150000"/>
              </a:lnSpc>
              <a:spcBef>
                <a:spcPts val="0"/>
              </a:spcBef>
              <a:spcAft>
                <a:spcPts val="0"/>
              </a:spcAft>
              <a:buClr>
                <a:schemeClr val="lt1"/>
              </a:buClr>
              <a:buSzPts val="4267"/>
              <a:buFont typeface="Arial"/>
              <a:buChar char="►"/>
            </a:pPr>
            <a:r>
              <a:rPr b="0" i="0" lang="en-US" sz="4267" u="none" cap="none" strike="noStrike">
                <a:solidFill>
                  <a:srgbClr val="D8D8D8"/>
                </a:solidFill>
                <a:latin typeface="Arial"/>
                <a:ea typeface="Arial"/>
                <a:cs typeface="Arial"/>
                <a:sym typeface="Arial"/>
              </a:rPr>
              <a:t>2 layers building</a:t>
            </a:r>
            <a:endParaRPr b="0" i="0" sz="4267" u="none" cap="none" strike="noStrike">
              <a:solidFill>
                <a:srgbClr val="D8D8D8"/>
              </a:solidFill>
              <a:latin typeface="Arial"/>
              <a:ea typeface="Arial"/>
              <a:cs typeface="Arial"/>
              <a:sym typeface="Arial"/>
            </a:endParaRPr>
          </a:p>
        </p:txBody>
      </p:sp>
      <p:cxnSp>
        <p:nvCxnSpPr>
          <p:cNvPr id="336" name="Google Shape;336;p22"/>
          <p:cNvCxnSpPr>
            <a:stCxn id="335" idx="1"/>
          </p:cNvCxnSpPr>
          <p:nvPr/>
        </p:nvCxnSpPr>
        <p:spPr>
          <a:xfrm flipH="1">
            <a:off x="14496384" y="5225788"/>
            <a:ext cx="1152000" cy="3106800"/>
          </a:xfrm>
          <a:prstGeom prst="bentConnector2">
            <a:avLst/>
          </a:prstGeom>
          <a:noFill/>
          <a:ln cap="flat" cmpd="sng" w="9525">
            <a:solidFill>
              <a:srgbClr val="2F5496"/>
            </a:solidFill>
            <a:prstDash val="solid"/>
            <a:round/>
            <a:headEnd len="sm" w="sm" type="none"/>
            <a:tailEnd len="med" w="med" type="triangle"/>
          </a:ln>
        </p:spPr>
      </p:cxnSp>
      <p:sp>
        <p:nvSpPr>
          <p:cNvPr id="337" name="Google Shape;337;p22"/>
          <p:cNvSpPr/>
          <p:nvPr/>
        </p:nvSpPr>
        <p:spPr>
          <a:xfrm>
            <a:off x="6133215" y="12063592"/>
            <a:ext cx="9910085" cy="6667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733" u="none" cap="none" strike="noStrike">
                <a:solidFill>
                  <a:schemeClr val="lt1"/>
                </a:solidFill>
                <a:latin typeface="Arial"/>
                <a:ea typeface="Arial"/>
                <a:cs typeface="Arial"/>
                <a:sym typeface="Arial"/>
              </a:rPr>
              <a:t>Normandy best practice datacenter model</a:t>
            </a:r>
            <a:endParaRPr/>
          </a:p>
        </p:txBody>
      </p:sp>
      <p:sp>
        <p:nvSpPr>
          <p:cNvPr id="338" name="Google Shape;338;p22"/>
          <p:cNvSpPr/>
          <p:nvPr/>
        </p:nvSpPr>
        <p:spPr>
          <a:xfrm>
            <a:off x="12011380" y="8368831"/>
            <a:ext cx="5328355" cy="3130787"/>
          </a:xfrm>
          <a:custGeom>
            <a:rect b="b" l="l" r="r" t="t"/>
            <a:pathLst>
              <a:path extrusionOk="0" h="1174045" w="1998133">
                <a:moveTo>
                  <a:pt x="0" y="485422"/>
                </a:moveTo>
                <a:lnTo>
                  <a:pt x="11288" y="733778"/>
                </a:lnTo>
                <a:lnTo>
                  <a:pt x="1061155" y="1174045"/>
                </a:lnTo>
                <a:lnTo>
                  <a:pt x="1998133" y="575733"/>
                </a:lnTo>
                <a:lnTo>
                  <a:pt x="1998133" y="372533"/>
                </a:lnTo>
                <a:lnTo>
                  <a:pt x="959555" y="0"/>
                </a:lnTo>
                <a:lnTo>
                  <a:pt x="0" y="485422"/>
                </a:lnTo>
                <a:close/>
              </a:path>
            </a:pathLst>
          </a:custGeom>
          <a:solidFill>
            <a:srgbClr val="7030A0">
              <a:alpha val="49803"/>
            </a:srgbClr>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3733" u="none" cap="none" strike="noStrike">
              <a:solidFill>
                <a:schemeClr val="lt1"/>
              </a:solidFill>
              <a:latin typeface="Arial"/>
              <a:ea typeface="Arial"/>
              <a:cs typeface="Arial"/>
              <a:sym typeface="Arial"/>
            </a:endParaRPr>
          </a:p>
        </p:txBody>
      </p:sp>
      <p:pic>
        <p:nvPicPr>
          <p:cNvPr descr="slide3.png" id="339" name="Google Shape;339;p22"/>
          <p:cNvPicPr preferRelativeResize="0"/>
          <p:nvPr/>
        </p:nvPicPr>
        <p:blipFill rotWithShape="1">
          <a:blip r:embed="rId4">
            <a:alphaModFix/>
          </a:blip>
          <a:srcRect b="0" l="0" r="0" t="0"/>
          <a:stretch/>
        </p:blipFill>
        <p:spPr>
          <a:xfrm>
            <a:off x="20101498" y="11411588"/>
            <a:ext cx="4698139" cy="264270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23"/>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Typical TMDC datacenter PUE</a:t>
            </a:r>
            <a:endParaRPr>
              <a:solidFill>
                <a:schemeClr val="dk1"/>
              </a:solidFill>
            </a:endParaRPr>
          </a:p>
        </p:txBody>
      </p:sp>
      <p:pic>
        <p:nvPicPr>
          <p:cNvPr id="345" name="Google Shape;345;p23"/>
          <p:cNvPicPr preferRelativeResize="0"/>
          <p:nvPr/>
        </p:nvPicPr>
        <p:blipFill rotWithShape="1">
          <a:blip r:embed="rId3">
            <a:alphaModFix/>
          </a:blip>
          <a:srcRect b="0" l="7096" r="0" t="12465"/>
          <a:stretch/>
        </p:blipFill>
        <p:spPr>
          <a:xfrm>
            <a:off x="1967345" y="2826326"/>
            <a:ext cx="19590329" cy="1003178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Google Shape;350;p24"/>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solidFill>
                  <a:schemeClr val="dk1"/>
                </a:solidFill>
              </a:rPr>
              <a:t>TMDC Design Key Highlights</a:t>
            </a:r>
            <a:endParaRPr>
              <a:solidFill>
                <a:schemeClr val="dk1"/>
              </a:solidFill>
            </a:endParaRPr>
          </a:p>
        </p:txBody>
      </p:sp>
      <p:sp>
        <p:nvSpPr>
          <p:cNvPr id="351" name="Google Shape;351;p24"/>
          <p:cNvSpPr/>
          <p:nvPr/>
        </p:nvSpPr>
        <p:spPr>
          <a:xfrm>
            <a:off x="12343233" y="2987924"/>
            <a:ext cx="11421200" cy="960966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2F2F2"/>
              </a:buClr>
              <a:buSzPts val="3200"/>
              <a:buFont typeface="Arial"/>
              <a:buChar char="►"/>
            </a:pPr>
            <a:r>
              <a:rPr b="0" i="0" lang="en-US" sz="3200" u="none" cap="none" strike="noStrike">
                <a:solidFill>
                  <a:schemeClr val="dk1"/>
                </a:solidFill>
                <a:highlight>
                  <a:srgbClr val="C0C0C0"/>
                </a:highlight>
                <a:latin typeface="Arial"/>
                <a:ea typeface="Arial"/>
                <a:cs typeface="Arial"/>
                <a:sym typeface="Arial"/>
              </a:rPr>
              <a:t>Standardized</a:t>
            </a:r>
            <a:r>
              <a:rPr b="0" i="0" lang="en-US" sz="3200" u="none" cap="none" strike="noStrike">
                <a:solidFill>
                  <a:schemeClr val="dk1"/>
                </a:solidFill>
                <a:latin typeface="Arial"/>
                <a:ea typeface="Arial"/>
                <a:cs typeface="Arial"/>
                <a:sym typeface="Arial"/>
              </a:rPr>
              <a:t> - IT End facility package as a standard product, split out from building facility. R18 &amp; R12 medium &amp; high density. </a:t>
            </a:r>
            <a:endParaRPr b="0" i="0" sz="3200" u="none" cap="none" strike="noStrike">
              <a:solidFill>
                <a:schemeClr val="dk1"/>
              </a:solidFill>
              <a:latin typeface="Arial"/>
              <a:ea typeface="Arial"/>
              <a:cs typeface="Arial"/>
              <a:sym typeface="Arial"/>
            </a:endParaRPr>
          </a:p>
          <a:p>
            <a:pPr indent="-139700" lvl="0" marL="342900" marR="0" rtl="0" algn="l">
              <a:lnSpc>
                <a:spcPct val="1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F2F2F2"/>
              </a:buClr>
              <a:buSzPts val="3200"/>
              <a:buFont typeface="Arial"/>
              <a:buChar char="►"/>
            </a:pPr>
            <a:r>
              <a:rPr b="1" i="0" lang="en-US" sz="3200" u="none" cap="none" strike="noStrike">
                <a:solidFill>
                  <a:schemeClr val="dk1"/>
                </a:solidFill>
                <a:highlight>
                  <a:srgbClr val="C0C0C0"/>
                </a:highlight>
                <a:latin typeface="Arial"/>
                <a:ea typeface="Arial"/>
                <a:cs typeface="Arial"/>
                <a:sym typeface="Arial"/>
              </a:rPr>
              <a:t>Modularized</a:t>
            </a:r>
            <a:r>
              <a:rPr b="0" i="0" lang="en-US" sz="3200" u="none" cap="none" strike="noStrike">
                <a:solidFill>
                  <a:schemeClr val="dk1"/>
                </a:solidFill>
                <a:latin typeface="Arial"/>
                <a:ea typeface="Arial"/>
                <a:cs typeface="Arial"/>
                <a:sym typeface="Arial"/>
              </a:rPr>
              <a:t> – Adopt common commercial module/parts, standardized and flexible configuration, support Online expansion</a:t>
            </a:r>
            <a:endParaRPr b="0" i="0" sz="3200" u="none" cap="none" strike="noStrike">
              <a:solidFill>
                <a:schemeClr val="dk1"/>
              </a:solidFill>
              <a:latin typeface="Arial"/>
              <a:ea typeface="Arial"/>
              <a:cs typeface="Arial"/>
              <a:sym typeface="Arial"/>
            </a:endParaRPr>
          </a:p>
          <a:p>
            <a:pPr indent="-139700" lvl="0" marL="342900" marR="0" rtl="0" algn="l">
              <a:lnSpc>
                <a:spcPct val="1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F2F2F2"/>
              </a:buClr>
              <a:buSzPts val="3200"/>
              <a:buFont typeface="Arial"/>
              <a:buChar char="►"/>
            </a:pPr>
            <a:r>
              <a:rPr b="1" i="0" lang="en-US" sz="3200" u="none" cap="none" strike="noStrike">
                <a:solidFill>
                  <a:schemeClr val="dk1"/>
                </a:solidFill>
                <a:highlight>
                  <a:srgbClr val="C0C0C0"/>
                </a:highlight>
                <a:latin typeface="Arial"/>
                <a:ea typeface="Arial"/>
                <a:cs typeface="Arial"/>
                <a:sym typeface="Arial"/>
              </a:rPr>
              <a:t>No UPS</a:t>
            </a:r>
            <a:r>
              <a:rPr b="0" i="0" lang="en-US" sz="3200" u="none" cap="none" strike="noStrike">
                <a:solidFill>
                  <a:schemeClr val="dk1"/>
                </a:solidFill>
                <a:latin typeface="Arial"/>
                <a:ea typeface="Arial"/>
                <a:cs typeface="Arial"/>
                <a:sym typeface="Arial"/>
              </a:rPr>
              <a:t> - Direct City Power to Server, HVDC backup, Power efficiently over 97%</a:t>
            </a:r>
            <a:endParaRPr b="0" i="0" sz="3200" u="none" cap="none" strike="noStrike">
              <a:solidFill>
                <a:schemeClr val="dk1"/>
              </a:solidFill>
              <a:latin typeface="Arial"/>
              <a:ea typeface="Arial"/>
              <a:cs typeface="Arial"/>
              <a:sym typeface="Arial"/>
            </a:endParaRPr>
          </a:p>
          <a:p>
            <a:pPr indent="-139700" lvl="0" marL="342900" marR="0" rtl="0" algn="l">
              <a:lnSpc>
                <a:spcPct val="1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F2F2F2"/>
              </a:buClr>
              <a:buSzPts val="3200"/>
              <a:buFont typeface="Arial"/>
              <a:buChar char="►"/>
            </a:pPr>
            <a:r>
              <a:rPr b="1" i="0" lang="en-US" sz="3200" u="none" cap="none" strike="noStrike">
                <a:solidFill>
                  <a:schemeClr val="dk1"/>
                </a:solidFill>
                <a:highlight>
                  <a:srgbClr val="C0C0C0"/>
                </a:highlight>
                <a:latin typeface="Arial"/>
                <a:ea typeface="Arial"/>
                <a:cs typeface="Arial"/>
                <a:sym typeface="Arial"/>
              </a:rPr>
              <a:t>In-row cooling</a:t>
            </a:r>
            <a:r>
              <a:rPr b="0" i="0" lang="en-US" sz="3200" u="none" cap="none" strike="noStrike">
                <a:solidFill>
                  <a:schemeClr val="dk1"/>
                </a:solidFill>
                <a:latin typeface="Arial"/>
                <a:ea typeface="Arial"/>
                <a:cs typeface="Arial"/>
                <a:sym typeface="Arial"/>
              </a:rPr>
              <a:t> - shorten air-flow distance, improved cooling efficiency</a:t>
            </a:r>
            <a:endParaRPr b="0" i="0" sz="3200" u="none" cap="none" strike="noStrike">
              <a:solidFill>
                <a:schemeClr val="dk1"/>
              </a:solidFill>
              <a:latin typeface="Arial"/>
              <a:ea typeface="Arial"/>
              <a:cs typeface="Arial"/>
              <a:sym typeface="Arial"/>
            </a:endParaRPr>
          </a:p>
          <a:p>
            <a:pPr indent="-139700" lvl="0" marL="342900" marR="0" rtl="0" algn="l">
              <a:lnSpc>
                <a:spcPct val="1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F2F2F2"/>
              </a:buClr>
              <a:buSzPts val="3200"/>
              <a:buFont typeface="Arial"/>
              <a:buChar char="►"/>
            </a:pPr>
            <a:r>
              <a:rPr b="0" i="0" lang="en-US" sz="3200" u="none" cap="none" strike="noStrike">
                <a:solidFill>
                  <a:schemeClr val="dk1"/>
                </a:solidFill>
                <a:highlight>
                  <a:srgbClr val="C0C0C0"/>
                </a:highlight>
                <a:latin typeface="Arial"/>
                <a:ea typeface="Arial"/>
                <a:cs typeface="Arial"/>
                <a:sym typeface="Arial"/>
              </a:rPr>
              <a:t>Productized</a:t>
            </a:r>
            <a:r>
              <a:rPr b="0" i="0" lang="en-US" sz="3200" u="none" cap="none" strike="noStrike">
                <a:solidFill>
                  <a:schemeClr val="dk1"/>
                </a:solidFill>
                <a:latin typeface="Arial"/>
                <a:ea typeface="Arial"/>
                <a:cs typeface="Arial"/>
                <a:sym typeface="Arial"/>
              </a:rPr>
              <a:t> - Fits most of  factory building condition</a:t>
            </a:r>
            <a:r>
              <a:rPr b="1" i="0" lang="en-US" sz="3200" u="none" cap="none" strike="noStrike">
                <a:solidFill>
                  <a:schemeClr val="dk1"/>
                </a:solidFill>
                <a:latin typeface="Arial"/>
                <a:ea typeface="Arial"/>
                <a:cs typeface="Arial"/>
                <a:sym typeface="Arial"/>
              </a:rPr>
              <a:t>, easy assemble</a:t>
            </a:r>
            <a:r>
              <a:rPr b="0" i="0" lang="en-US" sz="3200" u="none" cap="none" strike="noStrike">
                <a:solidFill>
                  <a:schemeClr val="dk1"/>
                </a:solidFill>
                <a:latin typeface="Arial"/>
                <a:ea typeface="Arial"/>
                <a:cs typeface="Arial"/>
                <a:sym typeface="Arial"/>
              </a:rPr>
              <a:t>, dissemble, renovate and move</a:t>
            </a:r>
            <a:endParaRPr b="0" i="0" sz="3200" u="none" cap="none" strike="noStrike">
              <a:solidFill>
                <a:schemeClr val="dk1"/>
              </a:solidFill>
              <a:latin typeface="Arial"/>
              <a:ea typeface="Arial"/>
              <a:cs typeface="Arial"/>
              <a:sym typeface="Arial"/>
            </a:endParaRPr>
          </a:p>
          <a:p>
            <a:pPr indent="-139700" lvl="0" marL="342900" marR="0" rtl="0" algn="l">
              <a:lnSpc>
                <a:spcPct val="1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F2F2F2"/>
              </a:buClr>
              <a:buSzPts val="3200"/>
              <a:buFont typeface="Arial"/>
              <a:buChar char="►"/>
            </a:pPr>
            <a:r>
              <a:rPr b="0" i="0" lang="en-US" sz="3200" u="none" cap="none" strike="noStrike">
                <a:solidFill>
                  <a:schemeClr val="dk1"/>
                </a:solidFill>
                <a:highlight>
                  <a:srgbClr val="C0C0C0"/>
                </a:highlight>
                <a:latin typeface="Arial"/>
                <a:ea typeface="Arial"/>
                <a:cs typeface="Arial"/>
                <a:sym typeface="Arial"/>
              </a:rPr>
              <a:t>Deployment</a:t>
            </a:r>
            <a:r>
              <a:rPr b="0" i="0" lang="en-US" sz="3200" u="none" cap="none" strike="noStrike">
                <a:solidFill>
                  <a:schemeClr val="dk1"/>
                </a:solidFill>
                <a:latin typeface="Arial"/>
                <a:ea typeface="Arial"/>
                <a:cs typeface="Arial"/>
                <a:sym typeface="Arial"/>
              </a:rPr>
              <a:t> - Fully </a:t>
            </a:r>
            <a:r>
              <a:rPr b="1" i="0" lang="en-US" sz="3200" u="none" cap="none" strike="noStrike">
                <a:solidFill>
                  <a:schemeClr val="dk1"/>
                </a:solidFill>
                <a:latin typeface="Arial"/>
                <a:ea typeface="Arial"/>
                <a:cs typeface="Arial"/>
                <a:sym typeface="Arial"/>
              </a:rPr>
              <a:t>operate independently</a:t>
            </a:r>
            <a:r>
              <a:rPr b="0" i="0" lang="en-US" sz="3200" u="none" cap="none" strike="noStrike">
                <a:solidFill>
                  <a:schemeClr val="dk1"/>
                </a:solidFill>
                <a:latin typeface="Arial"/>
                <a:ea typeface="Arial"/>
                <a:cs typeface="Arial"/>
                <a:sym typeface="Arial"/>
              </a:rPr>
              <a:t>, support hot-pluggable replacement，smart control nebula</a:t>
            </a:r>
            <a:endParaRPr b="0" i="0" sz="3200" u="none" cap="none" strike="noStrike">
              <a:solidFill>
                <a:schemeClr val="dk1"/>
              </a:solidFill>
              <a:latin typeface="Arial"/>
              <a:ea typeface="Arial"/>
              <a:cs typeface="Arial"/>
              <a:sym typeface="Arial"/>
            </a:endParaRPr>
          </a:p>
          <a:p>
            <a:pPr indent="-139700" lvl="0" marL="342900" marR="0" rtl="0" algn="l">
              <a:lnSpc>
                <a:spcPct val="2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139700" lvl="0" marL="342900" marR="0" rtl="0" algn="l">
              <a:lnSpc>
                <a:spcPct val="2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139700" lvl="0" marL="342900" marR="0" rtl="0" algn="l">
              <a:lnSpc>
                <a:spcPct val="2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139700" lvl="0" marL="342900" marR="0" rtl="0" algn="l">
              <a:lnSpc>
                <a:spcPct val="2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a:p>
            <a:pPr indent="-139700" lvl="0" marL="342900" marR="0" rtl="0" algn="l">
              <a:lnSpc>
                <a:spcPct val="200000"/>
              </a:lnSpc>
              <a:spcBef>
                <a:spcPts val="0"/>
              </a:spcBef>
              <a:spcAft>
                <a:spcPts val="0"/>
              </a:spcAft>
              <a:buClr>
                <a:srgbClr val="F2F2F2"/>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id="352" name="Google Shape;352;p24"/>
          <p:cNvPicPr preferRelativeResize="0"/>
          <p:nvPr/>
        </p:nvPicPr>
        <p:blipFill rotWithShape="1">
          <a:blip r:embed="rId3">
            <a:alphaModFix/>
          </a:blip>
          <a:srcRect b="0" l="0" r="0" t="0"/>
          <a:stretch/>
        </p:blipFill>
        <p:spPr>
          <a:xfrm>
            <a:off x="1327969" y="3563988"/>
            <a:ext cx="10468069" cy="7823293"/>
          </a:xfrm>
          <a:prstGeom prst="rect">
            <a:avLst/>
          </a:prstGeom>
          <a:noFill/>
          <a:ln>
            <a:noFill/>
          </a:ln>
        </p:spPr>
      </p:pic>
      <p:sp>
        <p:nvSpPr>
          <p:cNvPr id="353" name="Google Shape;353;p24"/>
          <p:cNvSpPr/>
          <p:nvPr/>
        </p:nvSpPr>
        <p:spPr>
          <a:xfrm>
            <a:off x="5581354" y="3063178"/>
            <a:ext cx="2700000" cy="735747"/>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R12</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25"/>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R18 Module – Mechanical Outline</a:t>
            </a:r>
            <a:endParaRPr/>
          </a:p>
        </p:txBody>
      </p:sp>
      <p:pic>
        <p:nvPicPr>
          <p:cNvPr id="359" name="Google Shape;359;p25"/>
          <p:cNvPicPr preferRelativeResize="0"/>
          <p:nvPr/>
        </p:nvPicPr>
        <p:blipFill rotWithShape="1">
          <a:blip r:embed="rId3">
            <a:alphaModFix/>
          </a:blip>
          <a:srcRect b="0" l="0" r="0" t="0"/>
          <a:stretch/>
        </p:blipFill>
        <p:spPr>
          <a:xfrm>
            <a:off x="13288302" y="8026817"/>
            <a:ext cx="9725783" cy="4320000"/>
          </a:xfrm>
          <a:prstGeom prst="rect">
            <a:avLst/>
          </a:prstGeom>
          <a:noFill/>
          <a:ln>
            <a:noFill/>
          </a:ln>
        </p:spPr>
      </p:pic>
      <p:pic>
        <p:nvPicPr>
          <p:cNvPr id="360" name="Google Shape;360;p25"/>
          <p:cNvPicPr preferRelativeResize="0"/>
          <p:nvPr/>
        </p:nvPicPr>
        <p:blipFill rotWithShape="1">
          <a:blip r:embed="rId4">
            <a:alphaModFix/>
          </a:blip>
          <a:srcRect b="0" l="0" r="0" t="0"/>
          <a:stretch/>
        </p:blipFill>
        <p:spPr>
          <a:xfrm>
            <a:off x="1630827" y="3229188"/>
            <a:ext cx="10417543" cy="5688000"/>
          </a:xfrm>
          <a:prstGeom prst="rect">
            <a:avLst/>
          </a:prstGeom>
          <a:noFill/>
          <a:ln>
            <a:noFill/>
          </a:ln>
        </p:spPr>
      </p:pic>
      <p:pic>
        <p:nvPicPr>
          <p:cNvPr id="361" name="Google Shape;361;p25"/>
          <p:cNvPicPr preferRelativeResize="0"/>
          <p:nvPr/>
        </p:nvPicPr>
        <p:blipFill rotWithShape="1">
          <a:blip r:embed="rId5">
            <a:alphaModFix/>
          </a:blip>
          <a:srcRect b="0" l="0" r="0" t="0"/>
          <a:stretch/>
        </p:blipFill>
        <p:spPr>
          <a:xfrm>
            <a:off x="13549216" y="3229188"/>
            <a:ext cx="9203958" cy="3780000"/>
          </a:xfrm>
          <a:prstGeom prst="rect">
            <a:avLst/>
          </a:prstGeom>
          <a:noFill/>
          <a:ln>
            <a:noFill/>
          </a:ln>
        </p:spPr>
      </p:pic>
      <p:graphicFrame>
        <p:nvGraphicFramePr>
          <p:cNvPr id="362" name="Google Shape;362;p25"/>
          <p:cNvGraphicFramePr/>
          <p:nvPr/>
        </p:nvGraphicFramePr>
        <p:xfrm>
          <a:off x="2279449" y="9835956"/>
          <a:ext cx="3000000" cy="3000000"/>
        </p:xfrm>
        <a:graphic>
          <a:graphicData uri="http://schemas.openxmlformats.org/drawingml/2006/table">
            <a:tbl>
              <a:tblPr>
                <a:noFill/>
                <a:tableStyleId>{E3593F79-849E-4886-823A-A06691C63315}</a:tableStyleId>
              </a:tblPr>
              <a:tblGrid>
                <a:gridCol w="3307350"/>
                <a:gridCol w="2013900"/>
                <a:gridCol w="1972625"/>
                <a:gridCol w="1826425"/>
              </a:tblGrid>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Functional unit</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W</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D</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H</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r>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HVDC unit</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600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1200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2500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Battery unit</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800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1200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2500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PDU/MGM</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1200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400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2500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A/C unit</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600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1200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2500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0375">
                <a:tc>
                  <a:txBody>
                    <a:bodyPr/>
                    <a:lstStyle/>
                    <a:p>
                      <a:pPr indent="-634" lvl="0" marL="13334" marR="57150" rtl="0" algn="ctr">
                        <a:lnSpc>
                          <a:spcPct val="100000"/>
                        </a:lnSpc>
                        <a:spcBef>
                          <a:spcPts val="0"/>
                        </a:spcBef>
                        <a:spcAft>
                          <a:spcPts val="0"/>
                        </a:spcAft>
                        <a:buNone/>
                      </a:pPr>
                      <a:r>
                        <a:rPr lang="en-US" sz="2000" u="none" cap="none" strike="noStrike">
                          <a:latin typeface="Arial"/>
                          <a:ea typeface="Arial"/>
                          <a:cs typeface="Arial"/>
                          <a:sym typeface="Arial"/>
                        </a:rPr>
                        <a:t>CDU</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24130" marR="57150" rtl="0" algn="ctr">
                        <a:lnSpc>
                          <a:spcPct val="100000"/>
                        </a:lnSpc>
                        <a:spcBef>
                          <a:spcPts val="0"/>
                        </a:spcBef>
                        <a:spcAft>
                          <a:spcPts val="0"/>
                        </a:spcAft>
                        <a:buNone/>
                      </a:pPr>
                      <a:r>
                        <a:rPr lang="en-US" sz="2000" u="none" cap="none" strike="noStrike">
                          <a:latin typeface="Arial"/>
                          <a:ea typeface="Arial"/>
                          <a:cs typeface="Arial"/>
                          <a:sym typeface="Arial"/>
                        </a:rPr>
                        <a:t>800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1905" lvl="0" marL="107315" marR="57150" rtl="0" algn="ctr">
                        <a:lnSpc>
                          <a:spcPct val="100000"/>
                        </a:lnSpc>
                        <a:spcBef>
                          <a:spcPts val="0"/>
                        </a:spcBef>
                        <a:spcAft>
                          <a:spcPts val="0"/>
                        </a:spcAft>
                        <a:buNone/>
                      </a:pPr>
                      <a:r>
                        <a:rPr lang="en-US" sz="2000" u="none" cap="none" strike="noStrike">
                          <a:latin typeface="Arial"/>
                          <a:ea typeface="Arial"/>
                          <a:cs typeface="Arial"/>
                          <a:sym typeface="Arial"/>
                        </a:rPr>
                        <a:t>1200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634" lvl="0" marL="359410" marR="57150" rtl="0" algn="ctr">
                        <a:lnSpc>
                          <a:spcPct val="100000"/>
                        </a:lnSpc>
                        <a:spcBef>
                          <a:spcPts val="0"/>
                        </a:spcBef>
                        <a:spcAft>
                          <a:spcPts val="0"/>
                        </a:spcAft>
                        <a:buNone/>
                      </a:pPr>
                      <a:r>
                        <a:rPr lang="en-US" sz="2000" u="none" cap="none" strike="noStrike">
                          <a:latin typeface="Arial"/>
                          <a:ea typeface="Arial"/>
                          <a:cs typeface="Arial"/>
                          <a:sym typeface="Arial"/>
                        </a:rPr>
                        <a:t>2500</a:t>
                      </a:r>
                      <a:endParaRPr sz="2000" u="none" cap="none" strike="noStrike">
                        <a:solidFill>
                          <a:srgbClr val="000000"/>
                        </a:solidFill>
                        <a:latin typeface="Arial"/>
                        <a:ea typeface="Arial"/>
                        <a:cs typeface="Arial"/>
                        <a:sym typeface="Arial"/>
                      </a:endParaRPr>
                    </a:p>
                  </a:txBody>
                  <a:tcPr marT="0" marB="0" marR="68575" marL="6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363" name="Google Shape;363;p25"/>
          <p:cNvSpPr/>
          <p:nvPr/>
        </p:nvSpPr>
        <p:spPr>
          <a:xfrm>
            <a:off x="8618336" y="3221315"/>
            <a:ext cx="2448000" cy="504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3D View</a:t>
            </a:r>
            <a:endParaRPr b="1" i="0" sz="2800" u="none" cap="none" strike="noStrike">
              <a:solidFill>
                <a:schemeClr val="lt1"/>
              </a:solidFill>
              <a:latin typeface="Arial"/>
              <a:ea typeface="Arial"/>
              <a:cs typeface="Arial"/>
              <a:sym typeface="Arial"/>
            </a:endParaRPr>
          </a:p>
        </p:txBody>
      </p:sp>
      <p:sp>
        <p:nvSpPr>
          <p:cNvPr id="364" name="Google Shape;364;p25"/>
          <p:cNvSpPr/>
          <p:nvPr/>
        </p:nvSpPr>
        <p:spPr>
          <a:xfrm>
            <a:off x="20076045" y="2536764"/>
            <a:ext cx="2448000" cy="504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Layout</a:t>
            </a:r>
            <a:endParaRPr b="1" i="0" sz="2800" u="none" cap="none" strike="noStrike">
              <a:solidFill>
                <a:schemeClr val="lt1"/>
              </a:solidFill>
              <a:latin typeface="Arial"/>
              <a:ea typeface="Arial"/>
              <a:cs typeface="Arial"/>
              <a:sym typeface="Arial"/>
            </a:endParaRPr>
          </a:p>
        </p:txBody>
      </p:sp>
      <p:sp>
        <p:nvSpPr>
          <p:cNvPr id="365" name="Google Shape;365;p25"/>
          <p:cNvSpPr/>
          <p:nvPr/>
        </p:nvSpPr>
        <p:spPr>
          <a:xfrm>
            <a:off x="19230109" y="7532374"/>
            <a:ext cx="3293936" cy="504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Base Structure</a:t>
            </a:r>
            <a:endParaRPr b="1" i="0" sz="2800" u="none" cap="none" strike="noStrike">
              <a:solidFill>
                <a:schemeClr val="lt1"/>
              </a:solidFill>
              <a:latin typeface="Arial"/>
              <a:ea typeface="Arial"/>
              <a:cs typeface="Arial"/>
              <a:sym typeface="Arial"/>
            </a:endParaRPr>
          </a:p>
        </p:txBody>
      </p:sp>
      <p:sp>
        <p:nvSpPr>
          <p:cNvPr id="366" name="Google Shape;366;p25"/>
          <p:cNvSpPr/>
          <p:nvPr/>
        </p:nvSpPr>
        <p:spPr>
          <a:xfrm>
            <a:off x="8105811" y="9108950"/>
            <a:ext cx="3293936" cy="504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Dimensions</a:t>
            </a:r>
            <a:endParaRPr b="1" i="0" sz="28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p26"/>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R18 Module – Key Components and Index</a:t>
            </a:r>
            <a:endParaRPr/>
          </a:p>
        </p:txBody>
      </p:sp>
      <p:pic>
        <p:nvPicPr>
          <p:cNvPr id="372" name="Google Shape;372;p26"/>
          <p:cNvPicPr preferRelativeResize="0"/>
          <p:nvPr/>
        </p:nvPicPr>
        <p:blipFill rotWithShape="1">
          <a:blip r:embed="rId3">
            <a:alphaModFix/>
          </a:blip>
          <a:srcRect b="0" l="0" r="0" t="0"/>
          <a:stretch/>
        </p:blipFill>
        <p:spPr>
          <a:xfrm>
            <a:off x="2262788" y="3217677"/>
            <a:ext cx="7566580" cy="5400000"/>
          </a:xfrm>
          <a:prstGeom prst="rect">
            <a:avLst/>
          </a:prstGeom>
          <a:noFill/>
          <a:ln>
            <a:noFill/>
          </a:ln>
        </p:spPr>
      </p:pic>
      <p:pic>
        <p:nvPicPr>
          <p:cNvPr id="373" name="Google Shape;373;p26"/>
          <p:cNvPicPr preferRelativeResize="0"/>
          <p:nvPr/>
        </p:nvPicPr>
        <p:blipFill rotWithShape="1">
          <a:blip r:embed="rId4">
            <a:alphaModFix/>
          </a:blip>
          <a:srcRect b="0" l="0" r="0" t="0"/>
          <a:stretch/>
        </p:blipFill>
        <p:spPr>
          <a:xfrm>
            <a:off x="9828046" y="4077995"/>
            <a:ext cx="13344065" cy="7906140"/>
          </a:xfrm>
          <a:prstGeom prst="rect">
            <a:avLst/>
          </a:prstGeom>
          <a:noFill/>
          <a:ln>
            <a:noFill/>
          </a:ln>
        </p:spPr>
      </p:pic>
      <p:graphicFrame>
        <p:nvGraphicFramePr>
          <p:cNvPr id="374" name="Google Shape;374;p26"/>
          <p:cNvGraphicFramePr/>
          <p:nvPr/>
        </p:nvGraphicFramePr>
        <p:xfrm>
          <a:off x="2011740" y="9477995"/>
          <a:ext cx="3000000" cy="3000000"/>
        </p:xfrm>
        <a:graphic>
          <a:graphicData uri="http://schemas.openxmlformats.org/drawingml/2006/table">
            <a:tbl>
              <a:tblPr bandRow="1" firstCol="1" firstRow="1">
                <a:noFill/>
                <a:tableStyleId>{E3593F79-849E-4886-823A-A06691C63315}</a:tableStyleId>
              </a:tblPr>
              <a:tblGrid>
                <a:gridCol w="1203950"/>
                <a:gridCol w="2157275"/>
                <a:gridCol w="2421350"/>
                <a:gridCol w="1892325"/>
              </a:tblGrid>
              <a:tr h="51362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Model</a:t>
                      </a:r>
                      <a:endParaRPr sz="2400" u="none" cap="none" strike="noStrike">
                        <a:solidFill>
                          <a:srgbClr val="000000"/>
                        </a:solidFill>
                        <a:latin typeface="Arial"/>
                        <a:ea typeface="Arial"/>
                        <a:cs typeface="Arial"/>
                        <a:sym typeface="Arial"/>
                      </a:endParaRPr>
                    </a:p>
                  </a:txBody>
                  <a:tcPr marT="9525" marB="3800" marR="73025" marL="6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Per Module</a:t>
                      </a:r>
                      <a:endParaRPr/>
                    </a:p>
                  </a:txBody>
                  <a:tcPr marT="9525" marB="3800" marR="73025" marL="6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Per Rack</a:t>
                      </a:r>
                      <a:endParaRPr sz="2400" u="none" cap="none" strike="noStrike">
                        <a:latin typeface="Arial"/>
                        <a:ea typeface="Arial"/>
                        <a:cs typeface="Arial"/>
                        <a:sym typeface="Arial"/>
                      </a:endParaRPr>
                    </a:p>
                  </a:txBody>
                  <a:tcPr marT="9525" marB="3800" marR="73025" marL="6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Rack QTY</a:t>
                      </a:r>
                      <a:endParaRPr sz="2400" u="none" cap="none" strike="noStrike">
                        <a:solidFill>
                          <a:srgbClr val="000000"/>
                        </a:solidFill>
                        <a:latin typeface="Arial"/>
                        <a:ea typeface="Arial"/>
                        <a:cs typeface="Arial"/>
                        <a:sym typeface="Arial"/>
                      </a:endParaRPr>
                    </a:p>
                  </a:txBody>
                  <a:tcPr marT="9525" marB="3800" marR="73025" marL="6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DBE5"/>
                    </a:solidFill>
                  </a:tcPr>
                </a:tc>
              </a:tr>
              <a:tr h="30887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A</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70~80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6.5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887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B</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120~130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6.5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18</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887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C</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120~130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8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16</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887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D</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120~130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8875">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E</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120~130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12 kw</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57150" rtl="0" algn="ctr">
                        <a:lnSpc>
                          <a:spcPct val="100000"/>
                        </a:lnSpc>
                        <a:spcBef>
                          <a:spcPts val="0"/>
                        </a:spcBef>
                        <a:spcAft>
                          <a:spcPts val="0"/>
                        </a:spcAft>
                        <a:buNone/>
                      </a:pPr>
                      <a:r>
                        <a:rPr lang="en-US" sz="2400" u="none" cap="none" strike="noStrike">
                          <a:latin typeface="Arial"/>
                          <a:ea typeface="Arial"/>
                          <a:cs typeface="Arial"/>
                          <a:sym typeface="Arial"/>
                        </a:rPr>
                        <a:t>10</a:t>
                      </a:r>
                      <a:endParaRPr sz="2400" u="none" cap="none" strike="noStrike">
                        <a:solidFill>
                          <a:srgbClr val="000000"/>
                        </a:solidFill>
                        <a:latin typeface="Arial"/>
                        <a:ea typeface="Arial"/>
                        <a:cs typeface="Arial"/>
                        <a:sym typeface="Arial"/>
                      </a:endParaRPr>
                    </a:p>
                  </a:txBody>
                  <a:tcPr marT="9525" marB="3800" marR="73025" marL="673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375" name="Google Shape;375;p26"/>
          <p:cNvSpPr/>
          <p:nvPr/>
        </p:nvSpPr>
        <p:spPr>
          <a:xfrm>
            <a:off x="7428392" y="7757359"/>
            <a:ext cx="4373325" cy="1245313"/>
          </a:xfrm>
          <a:prstGeom prst="rightArrow">
            <a:avLst>
              <a:gd fmla="val 50000" name="adj1"/>
              <a:gd fmla="val 50000" name="adj2"/>
            </a:avLst>
          </a:prstGeom>
          <a:solidFill>
            <a:srgbClr val="8296B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27"/>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b="1" lang="en-US"/>
              <a:t>Nebula System for Automation Management</a:t>
            </a:r>
            <a:endParaRPr/>
          </a:p>
        </p:txBody>
      </p:sp>
      <p:grpSp>
        <p:nvGrpSpPr>
          <p:cNvPr id="381" name="Google Shape;381;p27"/>
          <p:cNvGrpSpPr/>
          <p:nvPr/>
        </p:nvGrpSpPr>
        <p:grpSpPr>
          <a:xfrm>
            <a:off x="1710304" y="3158526"/>
            <a:ext cx="21065496" cy="8575548"/>
            <a:chOff x="1134095" y="1084691"/>
            <a:chExt cx="7181419" cy="3891155"/>
          </a:xfrm>
        </p:grpSpPr>
        <p:sp>
          <p:nvSpPr>
            <p:cNvPr id="382" name="Google Shape;382;p27"/>
            <p:cNvSpPr/>
            <p:nvPr/>
          </p:nvSpPr>
          <p:spPr>
            <a:xfrm>
              <a:off x="1134095" y="1084691"/>
              <a:ext cx="7181419" cy="1096344"/>
            </a:xfrm>
            <a:prstGeom prst="roundRect">
              <a:avLst>
                <a:gd fmla="val 7111" name="adj"/>
              </a:avLst>
            </a:prstGeom>
            <a:gradFill>
              <a:gsLst>
                <a:gs pos="0">
                  <a:srgbClr val="256DA8"/>
                </a:gs>
                <a:gs pos="50000">
                  <a:srgbClr val="468BC2"/>
                </a:gs>
                <a:gs pos="65000">
                  <a:srgbClr val="4B8EC3"/>
                </a:gs>
                <a:gs pos="100000">
                  <a:srgbClr val="2B76B0"/>
                </a:gs>
              </a:gsLst>
              <a:lin ang="21593999" scaled="0"/>
            </a:gradFill>
            <a:ln>
              <a:noFill/>
            </a:ln>
          </p:spPr>
          <p:txBody>
            <a:bodyPr anchorCtr="0" anchor="ctr" bIns="121900" lIns="243825" spcFirstLastPara="1" rIns="243825" wrap="square" tIns="121900">
              <a:noAutofit/>
            </a:bodyPr>
            <a:lstStyle/>
            <a:p>
              <a:pPr indent="0" lvl="0" marL="0" marR="0" rtl="0" algn="ctr">
                <a:lnSpc>
                  <a:spcPct val="100000"/>
                </a:lnSpc>
                <a:spcBef>
                  <a:spcPts val="0"/>
                </a:spcBef>
                <a:spcAft>
                  <a:spcPts val="0"/>
                </a:spcAft>
                <a:buNone/>
              </a:pPr>
              <a:r>
                <a:rPr b="0" i="0" lang="en-US" sz="9600" u="none" cap="none" strike="noStrike">
                  <a:solidFill>
                    <a:srgbClr val="D8D8D8"/>
                  </a:solidFill>
                  <a:latin typeface="Arial"/>
                  <a:ea typeface="Arial"/>
                  <a:cs typeface="Arial"/>
                  <a:sym typeface="Arial"/>
                </a:rPr>
                <a:t>DCSM</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Data center Services Management</a:t>
              </a:r>
              <a:endParaRPr b="0" i="0" sz="5333" u="none" cap="none" strike="noStrike">
                <a:solidFill>
                  <a:srgbClr val="D8D8D8"/>
                </a:solidFill>
                <a:latin typeface="Arial"/>
                <a:ea typeface="Arial"/>
                <a:cs typeface="Arial"/>
                <a:sym typeface="Arial"/>
              </a:endParaRPr>
            </a:p>
          </p:txBody>
        </p:sp>
        <p:sp>
          <p:nvSpPr>
            <p:cNvPr id="383" name="Google Shape;383;p27"/>
            <p:cNvSpPr/>
            <p:nvPr/>
          </p:nvSpPr>
          <p:spPr>
            <a:xfrm>
              <a:off x="1134095" y="2324003"/>
              <a:ext cx="2088232" cy="2651843"/>
            </a:xfrm>
            <a:prstGeom prst="roundRect">
              <a:avLst>
                <a:gd fmla="val 6176" name="adj"/>
              </a:avLst>
            </a:prstGeom>
            <a:gradFill>
              <a:gsLst>
                <a:gs pos="0">
                  <a:srgbClr val="256DA8"/>
                </a:gs>
                <a:gs pos="50000">
                  <a:srgbClr val="468BC2"/>
                </a:gs>
                <a:gs pos="65000">
                  <a:srgbClr val="4B8EC3"/>
                </a:gs>
                <a:gs pos="100000">
                  <a:srgbClr val="2B76B0"/>
                </a:gs>
              </a:gsLst>
              <a:lin ang="21593999" scaled="0"/>
            </a:gradFill>
            <a:ln>
              <a:noFill/>
            </a:ln>
          </p:spPr>
          <p:txBody>
            <a:bodyPr anchorCtr="0" anchor="ctr" bIns="121900" lIns="243825" spcFirstLastPara="1" rIns="243825" wrap="square" tIns="121900">
              <a:noAutofit/>
            </a:bodyPr>
            <a:lstStyle/>
            <a:p>
              <a:pPr indent="0" lvl="0" marL="0" marR="0" rtl="0" algn="ctr">
                <a:lnSpc>
                  <a:spcPct val="100000"/>
                </a:lnSpc>
                <a:spcBef>
                  <a:spcPts val="0"/>
                </a:spcBef>
                <a:spcAft>
                  <a:spcPts val="0"/>
                </a:spcAft>
                <a:buNone/>
              </a:pPr>
              <a:r>
                <a:rPr b="0" i="0" lang="en-US" sz="9600" u="none" cap="none" strike="noStrike">
                  <a:solidFill>
                    <a:srgbClr val="D8D8D8"/>
                  </a:solidFill>
                  <a:latin typeface="Arial"/>
                  <a:ea typeface="Arial"/>
                  <a:cs typeface="Arial"/>
                  <a:sym typeface="Arial"/>
                </a:rPr>
                <a:t>DCRM</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Data </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Center</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Resource</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Management</a:t>
              </a:r>
              <a:endParaRPr b="0" i="0" sz="5333" u="none" cap="none" strike="noStrike">
                <a:solidFill>
                  <a:srgbClr val="D8D8D8"/>
                </a:solidFill>
                <a:latin typeface="Arial"/>
                <a:ea typeface="Arial"/>
                <a:cs typeface="Arial"/>
                <a:sym typeface="Arial"/>
              </a:endParaRPr>
            </a:p>
          </p:txBody>
        </p:sp>
        <p:sp>
          <p:nvSpPr>
            <p:cNvPr id="384" name="Google Shape;384;p27"/>
            <p:cNvSpPr/>
            <p:nvPr/>
          </p:nvSpPr>
          <p:spPr>
            <a:xfrm>
              <a:off x="3347863" y="2322862"/>
              <a:ext cx="4967651" cy="1235320"/>
            </a:xfrm>
            <a:prstGeom prst="roundRect">
              <a:avLst>
                <a:gd fmla="val 7660" name="adj"/>
              </a:avLst>
            </a:prstGeom>
            <a:gradFill>
              <a:gsLst>
                <a:gs pos="0">
                  <a:srgbClr val="256DA8"/>
                </a:gs>
                <a:gs pos="50000">
                  <a:srgbClr val="468BC2"/>
                </a:gs>
                <a:gs pos="65000">
                  <a:srgbClr val="4B8EC3"/>
                </a:gs>
                <a:gs pos="100000">
                  <a:srgbClr val="2B76B0"/>
                </a:gs>
              </a:gsLst>
              <a:lin ang="21593999" scaled="0"/>
            </a:gradFill>
            <a:ln>
              <a:noFill/>
            </a:ln>
          </p:spPr>
          <p:txBody>
            <a:bodyPr anchorCtr="0" anchor="ctr" bIns="121900" lIns="243825" spcFirstLastPara="1" rIns="243825" wrap="square" tIns="121900">
              <a:noAutofit/>
            </a:bodyPr>
            <a:lstStyle/>
            <a:p>
              <a:pPr indent="0" lvl="0" marL="0" marR="0" rtl="0" algn="ctr">
                <a:lnSpc>
                  <a:spcPct val="100000"/>
                </a:lnSpc>
                <a:spcBef>
                  <a:spcPts val="0"/>
                </a:spcBef>
                <a:spcAft>
                  <a:spcPts val="0"/>
                </a:spcAft>
                <a:buNone/>
              </a:pPr>
              <a:r>
                <a:rPr b="0" i="0" lang="en-US" sz="9600" u="none" cap="none" strike="noStrike">
                  <a:solidFill>
                    <a:srgbClr val="D8D8D8"/>
                  </a:solidFill>
                  <a:latin typeface="Arial"/>
                  <a:ea typeface="Arial"/>
                  <a:cs typeface="Arial"/>
                  <a:sym typeface="Arial"/>
                </a:rPr>
                <a:t>DCOM</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Data center Operation Management</a:t>
              </a:r>
              <a:endParaRPr b="0" i="0" sz="5333" u="none" cap="none" strike="noStrike">
                <a:solidFill>
                  <a:srgbClr val="D8D8D8"/>
                </a:solidFill>
                <a:latin typeface="Arial"/>
                <a:ea typeface="Arial"/>
                <a:cs typeface="Arial"/>
                <a:sym typeface="Arial"/>
              </a:endParaRPr>
            </a:p>
          </p:txBody>
        </p:sp>
        <p:sp>
          <p:nvSpPr>
            <p:cNvPr id="385" name="Google Shape;385;p27"/>
            <p:cNvSpPr/>
            <p:nvPr/>
          </p:nvSpPr>
          <p:spPr>
            <a:xfrm>
              <a:off x="3336007" y="3697747"/>
              <a:ext cx="4967650" cy="1278099"/>
            </a:xfrm>
            <a:prstGeom prst="roundRect">
              <a:avLst>
                <a:gd fmla="val 8753" name="adj"/>
              </a:avLst>
            </a:prstGeom>
            <a:gradFill>
              <a:gsLst>
                <a:gs pos="0">
                  <a:srgbClr val="256DA8"/>
                </a:gs>
                <a:gs pos="50000">
                  <a:srgbClr val="468BC2"/>
                </a:gs>
                <a:gs pos="65000">
                  <a:srgbClr val="4B8EC3"/>
                </a:gs>
                <a:gs pos="100000">
                  <a:srgbClr val="2B76B0"/>
                </a:gs>
              </a:gsLst>
              <a:lin ang="21593999" scaled="0"/>
            </a:gradFill>
            <a:ln>
              <a:noFill/>
            </a:ln>
          </p:spPr>
          <p:txBody>
            <a:bodyPr anchorCtr="0" anchor="ctr" bIns="121900" lIns="243825" spcFirstLastPara="1" rIns="243825" wrap="square" tIns="121900">
              <a:noAutofit/>
            </a:bodyPr>
            <a:lstStyle/>
            <a:p>
              <a:pPr indent="0" lvl="0" marL="0" marR="0" rtl="0" algn="ctr">
                <a:lnSpc>
                  <a:spcPct val="100000"/>
                </a:lnSpc>
                <a:spcBef>
                  <a:spcPts val="0"/>
                </a:spcBef>
                <a:spcAft>
                  <a:spcPts val="0"/>
                </a:spcAft>
                <a:buNone/>
              </a:pPr>
              <a:r>
                <a:rPr b="0" i="0" lang="en-US" sz="9600" u="none" cap="none" strike="noStrike">
                  <a:solidFill>
                    <a:srgbClr val="D8D8D8"/>
                  </a:solidFill>
                  <a:latin typeface="Arial"/>
                  <a:ea typeface="Arial"/>
                  <a:cs typeface="Arial"/>
                  <a:sym typeface="Arial"/>
                </a:rPr>
                <a:t>DCIM</a:t>
              </a:r>
              <a:endParaRPr/>
            </a:p>
            <a:p>
              <a:pPr indent="0" lvl="0" marL="0" marR="0" rtl="0" algn="ctr">
                <a:lnSpc>
                  <a:spcPct val="100000"/>
                </a:lnSpc>
                <a:spcBef>
                  <a:spcPts val="0"/>
                </a:spcBef>
                <a:spcAft>
                  <a:spcPts val="0"/>
                </a:spcAft>
                <a:buNone/>
              </a:pPr>
              <a:r>
                <a:rPr b="0" i="0" lang="en-US" sz="5333" u="none" cap="none" strike="noStrike">
                  <a:solidFill>
                    <a:srgbClr val="D8D8D8"/>
                  </a:solidFill>
                  <a:latin typeface="Arial"/>
                  <a:ea typeface="Arial"/>
                  <a:cs typeface="Arial"/>
                  <a:sym typeface="Arial"/>
                </a:rPr>
                <a:t>Data center Infrastructure Management</a:t>
              </a:r>
              <a:endParaRPr b="0" i="0" sz="5333" u="none" cap="none" strike="noStrike">
                <a:solidFill>
                  <a:srgbClr val="D8D8D8"/>
                </a:solidFill>
                <a:latin typeface="Arial"/>
                <a:ea typeface="Arial"/>
                <a:cs typeface="Arial"/>
                <a:sym typeface="Arial"/>
              </a:endParaRPr>
            </a:p>
          </p:txBody>
        </p:sp>
      </p:grpSp>
      <p:pic>
        <p:nvPicPr>
          <p:cNvPr id="386" name="Google Shape;386;p27"/>
          <p:cNvPicPr preferRelativeResize="0"/>
          <p:nvPr/>
        </p:nvPicPr>
        <p:blipFill rotWithShape="1">
          <a:blip r:embed="rId3">
            <a:alphaModFix/>
          </a:blip>
          <a:srcRect b="0" l="0" r="0" t="0"/>
          <a:stretch/>
        </p:blipFill>
        <p:spPr>
          <a:xfrm>
            <a:off x="0" y="315966"/>
            <a:ext cx="24384000" cy="13400034"/>
          </a:xfrm>
          <a:prstGeom prst="rect">
            <a:avLst/>
          </a:prstGeom>
          <a:noFill/>
          <a:ln>
            <a:noFill/>
          </a:ln>
        </p:spPr>
      </p:pic>
      <p:pic>
        <p:nvPicPr>
          <p:cNvPr id="387" name="Google Shape;387;p27"/>
          <p:cNvPicPr preferRelativeResize="0"/>
          <p:nvPr/>
        </p:nvPicPr>
        <p:blipFill rotWithShape="1">
          <a:blip r:embed="rId4">
            <a:alphaModFix/>
          </a:blip>
          <a:srcRect b="0" l="0" r="0" t="0"/>
          <a:stretch/>
        </p:blipFill>
        <p:spPr>
          <a:xfrm>
            <a:off x="2564072" y="151960"/>
            <a:ext cx="19357961" cy="13564040"/>
          </a:xfrm>
          <a:prstGeom prst="rect">
            <a:avLst/>
          </a:prstGeom>
          <a:noFill/>
          <a:ln>
            <a:noFill/>
          </a:ln>
          <a:effectLst>
            <a:outerShdw blurRad="63500" sx="102000" rotWithShape="0" algn="ctr" sy="102000">
              <a:srgbClr val="000000">
                <a:alpha val="40000"/>
              </a:srgbClr>
            </a:outerShdw>
          </a:effectLst>
        </p:spPr>
      </p:pic>
      <p:pic>
        <p:nvPicPr>
          <p:cNvPr id="388" name="Google Shape;388;p27"/>
          <p:cNvPicPr preferRelativeResize="0"/>
          <p:nvPr/>
        </p:nvPicPr>
        <p:blipFill rotWithShape="1">
          <a:blip r:embed="rId5">
            <a:alphaModFix/>
          </a:blip>
          <a:srcRect b="0" l="0" r="0" t="0"/>
          <a:stretch/>
        </p:blipFill>
        <p:spPr>
          <a:xfrm>
            <a:off x="2050244" y="126147"/>
            <a:ext cx="20283513" cy="13589854"/>
          </a:xfrm>
          <a:prstGeom prst="rect">
            <a:avLst/>
          </a:prstGeom>
          <a:noFill/>
          <a:ln>
            <a:noFill/>
          </a:ln>
          <a:effectLst>
            <a:outerShdw blurRad="63500" sx="102000" rotWithShape="0" algn="ctr" sy="1020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81"/>
                                        </p:tgtEl>
                                      </p:cBhvr>
                                    </p:animEffect>
                                    <p:set>
                                      <p:cBhvr>
                                        <p:cTn dur="1" fill="hold">
                                          <p:stCondLst>
                                            <p:cond delay="500"/>
                                          </p:stCondLst>
                                        </p:cTn>
                                        <p:tgtEl>
                                          <p:spTgt spid="381"/>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5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500"/>
                                        <p:tgtEl>
                                          <p:spTgt spid="387"/>
                                        </p:tgtEl>
                                        <p:attrNameLst>
                                          <p:attrName>ppt_w</p:attrName>
                                        </p:attrNameLst>
                                      </p:cBhvr>
                                      <p:tavLst>
                                        <p:tav fmla="" tm="0">
                                          <p:val>
                                            <p:strVal val="0"/>
                                          </p:val>
                                        </p:tav>
                                        <p:tav fmla="" tm="100000">
                                          <p:val>
                                            <p:strVal val="#ppt_w"/>
                                          </p:val>
                                        </p:tav>
                                      </p:tavLst>
                                    </p:anim>
                                    <p:anim calcmode="lin" valueType="num">
                                      <p:cBhvr additive="base">
                                        <p:cTn dur="500"/>
                                        <p:tgtEl>
                                          <p:spTgt spid="38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88"/>
                                        </p:tgtEl>
                                        <p:attrNameLst>
                                          <p:attrName>style.visibility</p:attrName>
                                        </p:attrNameLst>
                                      </p:cBhvr>
                                      <p:to>
                                        <p:strVal val="visible"/>
                                      </p:to>
                                    </p:set>
                                    <p:anim calcmode="lin" valueType="num">
                                      <p:cBhvr additive="base">
                                        <p:cTn dur="500"/>
                                        <p:tgtEl>
                                          <p:spTgt spid="388"/>
                                        </p:tgtEl>
                                        <p:attrNameLst>
                                          <p:attrName>ppt_w</p:attrName>
                                        </p:attrNameLst>
                                      </p:cBhvr>
                                      <p:tavLst>
                                        <p:tav fmla="" tm="0">
                                          <p:val>
                                            <p:strVal val="0"/>
                                          </p:val>
                                        </p:tav>
                                        <p:tav fmla="" tm="100000">
                                          <p:val>
                                            <p:strVal val="#ppt_w"/>
                                          </p:val>
                                        </p:tav>
                                      </p:tavLst>
                                    </p:anim>
                                    <p:anim calcmode="lin" valueType="num">
                                      <p:cBhvr additive="base">
                                        <p:cTn dur="500"/>
                                        <p:tgtEl>
                                          <p:spTgt spid="38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pic>
        <p:nvPicPr>
          <p:cNvPr id="393" name="Google Shape;393;p28"/>
          <p:cNvPicPr preferRelativeResize="0"/>
          <p:nvPr/>
        </p:nvPicPr>
        <p:blipFill rotWithShape="1">
          <a:blip r:embed="rId3">
            <a:alphaModFix/>
          </a:blip>
          <a:srcRect b="0" l="0" r="0" t="0"/>
          <a:stretch/>
        </p:blipFill>
        <p:spPr>
          <a:xfrm>
            <a:off x="0" y="0"/>
            <a:ext cx="24384001" cy="13716000"/>
          </a:xfrm>
          <a:prstGeom prst="rect">
            <a:avLst/>
          </a:prstGeom>
          <a:noFill/>
          <a:ln>
            <a:noFill/>
          </a:ln>
        </p:spPr>
      </p:pic>
      <p:pic>
        <p:nvPicPr>
          <p:cNvPr descr="slide3.png" id="394" name="Google Shape;394;p28"/>
          <p:cNvPicPr preferRelativeResize="0"/>
          <p:nvPr/>
        </p:nvPicPr>
        <p:blipFill rotWithShape="1">
          <a:blip r:embed="rId4">
            <a:alphaModFix/>
          </a:blip>
          <a:srcRect b="0" l="0" r="0" t="0"/>
          <a:stretch/>
        </p:blipFill>
        <p:spPr>
          <a:xfrm>
            <a:off x="20101498" y="11411588"/>
            <a:ext cx="4698139" cy="2642703"/>
          </a:xfrm>
          <a:prstGeom prst="rect">
            <a:avLst/>
          </a:prstGeom>
          <a:noFill/>
          <a:ln>
            <a:noFill/>
          </a:ln>
        </p:spPr>
      </p:pic>
      <p:sp>
        <p:nvSpPr>
          <p:cNvPr id="395" name="Google Shape;395;p28"/>
          <p:cNvSpPr txBox="1"/>
          <p:nvPr>
            <p:ph type="title"/>
          </p:nvPr>
        </p:nvSpPr>
        <p:spPr>
          <a:xfrm>
            <a:off x="1219200" y="6276545"/>
            <a:ext cx="21945600" cy="116290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10000"/>
              <a:buNone/>
            </a:pPr>
            <a:r>
              <a:rPr lang="en-US">
                <a:solidFill>
                  <a:schemeClr val="lt1"/>
                </a:solidFill>
              </a:rPr>
              <a:t>LQ Cooling Deployment </a:t>
            </a:r>
            <a:br>
              <a:rPr lang="en-US">
                <a:solidFill>
                  <a:schemeClr val="lt1"/>
                </a:solidFill>
              </a:rPr>
            </a:br>
            <a:r>
              <a:rPr lang="en-US">
                <a:solidFill>
                  <a:schemeClr val="lt1"/>
                </a:solidFill>
              </a:rPr>
              <a:t>in TMDC </a:t>
            </a:r>
            <a:br>
              <a:rPr lang="en-US">
                <a:solidFill>
                  <a:schemeClr val="lt1"/>
                </a:solidFill>
              </a:rPr>
            </a:br>
            <a:r>
              <a:rPr lang="en-US">
                <a:solidFill>
                  <a:schemeClr val="lt1"/>
                </a:solidFill>
              </a:rPr>
              <a:t>for 2 Years</a:t>
            </a:r>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9" name="Shape 399"/>
        <p:cNvGrpSpPr/>
        <p:nvPr/>
      </p:nvGrpSpPr>
      <p:grpSpPr>
        <a:xfrm>
          <a:off x="0" y="0"/>
          <a:ext cx="0" cy="0"/>
          <a:chOff x="0" y="0"/>
          <a:chExt cx="0" cy="0"/>
        </a:xfrm>
      </p:grpSpPr>
      <p:pic>
        <p:nvPicPr>
          <p:cNvPr id="400" name="Google Shape;400;p29"/>
          <p:cNvPicPr preferRelativeResize="0"/>
          <p:nvPr/>
        </p:nvPicPr>
        <p:blipFill rotWithShape="1">
          <a:blip r:embed="rId3">
            <a:alphaModFix/>
          </a:blip>
          <a:srcRect b="0" l="0" r="0" t="0"/>
          <a:stretch/>
        </p:blipFill>
        <p:spPr>
          <a:xfrm>
            <a:off x="1239195" y="4030383"/>
            <a:ext cx="10760373" cy="7693819"/>
          </a:xfrm>
          <a:prstGeom prst="rect">
            <a:avLst/>
          </a:prstGeom>
          <a:noFill/>
          <a:ln>
            <a:noFill/>
          </a:ln>
        </p:spPr>
      </p:pic>
      <p:sp>
        <p:nvSpPr>
          <p:cNvPr id="401" name="Google Shape;401;p29"/>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Fast Enablement for LQ</a:t>
            </a:r>
            <a:endParaRPr/>
          </a:p>
        </p:txBody>
      </p:sp>
      <p:grpSp>
        <p:nvGrpSpPr>
          <p:cNvPr id="402" name="Google Shape;402;p29"/>
          <p:cNvGrpSpPr/>
          <p:nvPr/>
        </p:nvGrpSpPr>
        <p:grpSpPr>
          <a:xfrm>
            <a:off x="10521754" y="0"/>
            <a:ext cx="13862245" cy="13716000"/>
            <a:chOff x="11242418" y="117871"/>
            <a:chExt cx="13862245" cy="13716000"/>
          </a:xfrm>
        </p:grpSpPr>
        <p:sp>
          <p:nvSpPr>
            <p:cNvPr id="403" name="Google Shape;403;p29"/>
            <p:cNvSpPr/>
            <p:nvPr/>
          </p:nvSpPr>
          <p:spPr>
            <a:xfrm flipH="1">
              <a:off x="11242418" y="7861084"/>
              <a:ext cx="418793" cy="446282"/>
            </a:xfrm>
            <a:prstGeom prst="ellipse">
              <a:avLst/>
            </a:prstGeom>
            <a:solidFill>
              <a:srgbClr val="00B7FF">
                <a:alpha val="29803"/>
              </a:srgbClr>
            </a:solidFill>
            <a:ln cap="flat" cmpd="dbl" w="76200">
              <a:solidFill>
                <a:srgbClr val="2D73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7F7F7F"/>
                </a:solidFill>
                <a:latin typeface="Arial"/>
                <a:ea typeface="Arial"/>
                <a:cs typeface="Arial"/>
                <a:sym typeface="Arial"/>
              </a:endParaRPr>
            </a:p>
          </p:txBody>
        </p:sp>
        <p:grpSp>
          <p:nvGrpSpPr>
            <p:cNvPr id="404" name="Google Shape;404;p29"/>
            <p:cNvGrpSpPr/>
            <p:nvPr/>
          </p:nvGrpSpPr>
          <p:grpSpPr>
            <a:xfrm>
              <a:off x="11661211" y="117871"/>
              <a:ext cx="13443452" cy="13716000"/>
              <a:chOff x="11661211" y="206361"/>
              <a:chExt cx="13443452" cy="13716000"/>
            </a:xfrm>
          </p:grpSpPr>
          <p:pic>
            <p:nvPicPr>
              <p:cNvPr id="405" name="Google Shape;405;p29"/>
              <p:cNvPicPr preferRelativeResize="0"/>
              <p:nvPr/>
            </p:nvPicPr>
            <p:blipFill rotWithShape="1">
              <a:blip r:embed="rId4">
                <a:alphaModFix/>
              </a:blip>
              <a:srcRect b="0" l="0" r="0" t="0"/>
              <a:stretch/>
            </p:blipFill>
            <p:spPr>
              <a:xfrm>
                <a:off x="14386634" y="206361"/>
                <a:ext cx="10718029" cy="13716000"/>
              </a:xfrm>
              <a:prstGeom prst="rect">
                <a:avLst/>
              </a:prstGeom>
              <a:noFill/>
              <a:ln>
                <a:noFill/>
              </a:ln>
              <a:effectLst>
                <a:outerShdw blurRad="292100" rotWithShape="0" algn="tl" dir="2700000" dist="139700">
                  <a:srgbClr val="333333">
                    <a:alpha val="64705"/>
                  </a:srgbClr>
                </a:outerShdw>
              </a:effectLst>
            </p:spPr>
          </p:pic>
          <p:cxnSp>
            <p:nvCxnSpPr>
              <p:cNvPr id="406" name="Google Shape;406;p29"/>
              <p:cNvCxnSpPr>
                <a:endCxn id="403" idx="2"/>
              </p:cNvCxnSpPr>
              <p:nvPr/>
            </p:nvCxnSpPr>
            <p:spPr>
              <a:xfrm flipH="1">
                <a:off x="11661211" y="7577515"/>
                <a:ext cx="2725500" cy="595200"/>
              </a:xfrm>
              <a:prstGeom prst="straightConnector1">
                <a:avLst/>
              </a:prstGeom>
              <a:noFill/>
              <a:ln cap="rnd" cmpd="sng" w="38100">
                <a:solidFill>
                  <a:srgbClr val="2D73FF"/>
                </a:solidFill>
                <a:prstDash val="solid"/>
                <a:round/>
                <a:headEnd len="sm" w="sm" type="none"/>
                <a:tailEnd len="sm" w="sm" type="none"/>
              </a:ln>
            </p:spPr>
          </p:cxnSp>
        </p:grpSp>
      </p:grpSp>
      <p:pic>
        <p:nvPicPr>
          <p:cNvPr descr="slide3.png" id="407" name="Google Shape;407;p29"/>
          <p:cNvPicPr preferRelativeResize="0"/>
          <p:nvPr/>
        </p:nvPicPr>
        <p:blipFill rotWithShape="1">
          <a:blip r:embed="rId5">
            <a:alphaModFix/>
          </a:blip>
          <a:srcRect b="0" l="0" r="0" t="0"/>
          <a:stretch/>
        </p:blipFill>
        <p:spPr>
          <a:xfrm>
            <a:off x="20177698" y="11373488"/>
            <a:ext cx="4698139" cy="2642703"/>
          </a:xfrm>
          <a:prstGeom prst="rect">
            <a:avLst/>
          </a:prstGeom>
          <a:noFill/>
          <a:ln>
            <a:noFill/>
          </a:ln>
        </p:spPr>
      </p:pic>
      <p:grpSp>
        <p:nvGrpSpPr>
          <p:cNvPr id="408" name="Google Shape;408;p29"/>
          <p:cNvGrpSpPr/>
          <p:nvPr/>
        </p:nvGrpSpPr>
        <p:grpSpPr>
          <a:xfrm>
            <a:off x="9845588" y="0"/>
            <a:ext cx="15024944" cy="14121514"/>
            <a:chOff x="9607270" y="0"/>
            <a:chExt cx="15024944" cy="14121514"/>
          </a:xfrm>
        </p:grpSpPr>
        <p:grpSp>
          <p:nvGrpSpPr>
            <p:cNvPr id="409" name="Google Shape;409;p29"/>
            <p:cNvGrpSpPr/>
            <p:nvPr/>
          </p:nvGrpSpPr>
          <p:grpSpPr>
            <a:xfrm>
              <a:off x="9607270" y="0"/>
              <a:ext cx="14802757" cy="13716000"/>
              <a:chOff x="8249793" y="391216"/>
              <a:chExt cx="14802757" cy="13716000"/>
            </a:xfrm>
          </p:grpSpPr>
          <p:pic>
            <p:nvPicPr>
              <p:cNvPr id="410" name="Google Shape;410;p29"/>
              <p:cNvPicPr preferRelativeResize="0"/>
              <p:nvPr/>
            </p:nvPicPr>
            <p:blipFill rotWithShape="1">
              <a:blip r:embed="rId6">
                <a:alphaModFix/>
              </a:blip>
              <a:srcRect b="0" l="0" r="0" t="0"/>
              <a:stretch/>
            </p:blipFill>
            <p:spPr>
              <a:xfrm rot="5400000">
                <a:off x="11051050" y="2105716"/>
                <a:ext cx="13716000" cy="10287000"/>
              </a:xfrm>
              <a:prstGeom prst="rect">
                <a:avLst/>
              </a:prstGeom>
              <a:noFill/>
              <a:ln>
                <a:noFill/>
              </a:ln>
            </p:spPr>
          </p:pic>
          <p:sp>
            <p:nvSpPr>
              <p:cNvPr id="411" name="Google Shape;411;p29"/>
              <p:cNvSpPr/>
              <p:nvPr/>
            </p:nvSpPr>
            <p:spPr>
              <a:xfrm flipH="1">
                <a:off x="8249793" y="8160405"/>
                <a:ext cx="418793" cy="446282"/>
              </a:xfrm>
              <a:prstGeom prst="ellipse">
                <a:avLst/>
              </a:prstGeom>
              <a:solidFill>
                <a:srgbClr val="00B7FF">
                  <a:alpha val="29803"/>
                </a:srgbClr>
              </a:solidFill>
              <a:ln cap="flat" cmpd="dbl" w="76200">
                <a:solidFill>
                  <a:srgbClr val="2D73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7F7F7F"/>
                  </a:solidFill>
                  <a:latin typeface="Arial"/>
                  <a:ea typeface="Arial"/>
                  <a:cs typeface="Arial"/>
                  <a:sym typeface="Arial"/>
                </a:endParaRPr>
              </a:p>
            </p:txBody>
          </p:sp>
          <p:cxnSp>
            <p:nvCxnSpPr>
              <p:cNvPr id="412" name="Google Shape;412;p29"/>
              <p:cNvCxnSpPr>
                <a:stCxn id="410" idx="2"/>
                <a:endCxn id="411" idx="2"/>
              </p:cNvCxnSpPr>
              <p:nvPr/>
            </p:nvCxnSpPr>
            <p:spPr>
              <a:xfrm flipH="1">
                <a:off x="8668450" y="7249216"/>
                <a:ext cx="4097100" cy="1134300"/>
              </a:xfrm>
              <a:prstGeom prst="straightConnector1">
                <a:avLst/>
              </a:prstGeom>
              <a:noFill/>
              <a:ln cap="rnd" cmpd="sng" w="38100">
                <a:solidFill>
                  <a:srgbClr val="2D73FF"/>
                </a:solidFill>
                <a:prstDash val="solid"/>
                <a:round/>
                <a:headEnd len="sm" w="sm" type="none"/>
                <a:tailEnd len="sm" w="sm" type="none"/>
              </a:ln>
            </p:spPr>
          </p:cxnSp>
        </p:grpSp>
        <p:pic>
          <p:nvPicPr>
            <p:cNvPr descr="slide3.png" id="413" name="Google Shape;413;p29"/>
            <p:cNvPicPr preferRelativeResize="0"/>
            <p:nvPr/>
          </p:nvPicPr>
          <p:blipFill rotWithShape="1">
            <a:blip r:embed="rId7">
              <a:alphaModFix/>
            </a:blip>
            <a:srcRect b="0" l="0" r="0" t="0"/>
            <a:stretch/>
          </p:blipFill>
          <p:spPr>
            <a:xfrm>
              <a:off x="19934075" y="11478811"/>
              <a:ext cx="4698139" cy="2642703"/>
            </a:xfrm>
            <a:prstGeom prst="rect">
              <a:avLst/>
            </a:prstGeom>
            <a:noFill/>
            <a:ln>
              <a:noFill/>
            </a:ln>
          </p:spPr>
        </p:pic>
      </p:grpSp>
      <p:sp>
        <p:nvSpPr>
          <p:cNvPr id="414" name="Google Shape;414;p29"/>
          <p:cNvSpPr/>
          <p:nvPr/>
        </p:nvSpPr>
        <p:spPr>
          <a:xfrm>
            <a:off x="1392632" y="2657543"/>
            <a:ext cx="11302310" cy="2702166"/>
          </a:xfrm>
          <a:prstGeom prst="rect">
            <a:avLst/>
          </a:prstGeom>
          <a:noFill/>
          <a:ln>
            <a:noFill/>
          </a:ln>
        </p:spPr>
        <p:txBody>
          <a:bodyPr anchorCtr="0" anchor="ctr" bIns="45700" lIns="91425" spcFirstLastPara="1" rIns="91425" wrap="square" tIns="45700">
            <a:noAutofit/>
          </a:bodyPr>
          <a:lstStyle/>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CDU w/ redundancy</a:t>
            </a:r>
            <a:endParaRPr/>
          </a:p>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Manifold</a:t>
            </a:r>
            <a:endParaRPr/>
          </a:p>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QD Connector</a:t>
            </a:r>
            <a:endParaRPr/>
          </a:p>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Cold-Plate</a:t>
            </a:r>
            <a:endParaRPr/>
          </a:p>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Leakage detection</a:t>
            </a:r>
            <a:endParaRPr/>
          </a:p>
          <a:p>
            <a:pPr indent="-708025" lvl="0" marL="708025"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Easy maintenance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08"/>
                                        </p:tgtEl>
                                      </p:cBhvr>
                                    </p:animEffect>
                                    <p:set>
                                      <p:cBhvr>
                                        <p:cTn dur="1" fill="hold">
                                          <p:stCondLst>
                                            <p:cond delay="500"/>
                                          </p:stCondLst>
                                        </p:cTn>
                                        <p:tgtEl>
                                          <p:spTgt spid="408"/>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8" name="Shape 418"/>
        <p:cNvGrpSpPr/>
        <p:nvPr/>
      </p:nvGrpSpPr>
      <p:grpSpPr>
        <a:xfrm>
          <a:off x="0" y="0"/>
          <a:ext cx="0" cy="0"/>
          <a:chOff x="0" y="0"/>
          <a:chExt cx="0" cy="0"/>
        </a:xfrm>
      </p:grpSpPr>
      <p:sp>
        <p:nvSpPr>
          <p:cNvPr id="419" name="Google Shape;419;p30"/>
          <p:cNvSpPr txBox="1"/>
          <p:nvPr>
            <p:ph type="title"/>
          </p:nvPr>
        </p:nvSpPr>
        <p:spPr>
          <a:xfrm>
            <a:off x="1524000" y="5729073"/>
            <a:ext cx="21945600" cy="2257854"/>
          </a:xfrm>
          <a:prstGeom prst="rect">
            <a:avLst/>
          </a:prstGeom>
          <a:noFill/>
          <a:ln>
            <a:noFill/>
          </a:ln>
        </p:spPr>
        <p:txBody>
          <a:bodyPr anchorCtr="0" anchor="ctr" bIns="45700" lIns="91425" spcFirstLastPara="1" rIns="91425" wrap="square" tIns="45700">
            <a:noAutofit/>
          </a:bodyPr>
          <a:lstStyle/>
          <a:p>
            <a:pPr indent="-1371600" lvl="0" marL="1371600" rtl="0" algn="l">
              <a:lnSpc>
                <a:spcPct val="90000"/>
              </a:lnSpc>
              <a:spcBef>
                <a:spcPts val="0"/>
              </a:spcBef>
              <a:spcAft>
                <a:spcPts val="0"/>
              </a:spcAft>
              <a:buSzPts val="10000"/>
              <a:buFont typeface="Arial"/>
              <a:buAutoNum type="arabicPeriod" startAt="3"/>
            </a:pPr>
            <a:r>
              <a:rPr lang="en-US" sz="9600">
                <a:solidFill>
                  <a:schemeClr val="dk1"/>
                </a:solidFill>
              </a:rPr>
              <a:t> Next</a:t>
            </a:r>
            <a:endParaRPr sz="8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3" name="Shape 423"/>
        <p:cNvGrpSpPr/>
        <p:nvPr/>
      </p:nvGrpSpPr>
      <p:grpSpPr>
        <a:xfrm>
          <a:off x="0" y="0"/>
          <a:ext cx="0" cy="0"/>
          <a:chOff x="0" y="0"/>
          <a:chExt cx="0" cy="0"/>
        </a:xfrm>
      </p:grpSpPr>
      <p:sp>
        <p:nvSpPr>
          <p:cNvPr id="424" name="Google Shape;424;p31"/>
          <p:cNvSpPr/>
          <p:nvPr/>
        </p:nvSpPr>
        <p:spPr>
          <a:xfrm>
            <a:off x="5674817" y="3961550"/>
            <a:ext cx="10555018" cy="156536"/>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5" name="Google Shape;425;p31"/>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Design Logic behind T-Block</a:t>
            </a:r>
            <a:endParaRPr/>
          </a:p>
        </p:txBody>
      </p:sp>
      <p:pic>
        <p:nvPicPr>
          <p:cNvPr id="426" name="Google Shape;426;p31"/>
          <p:cNvPicPr preferRelativeResize="0"/>
          <p:nvPr/>
        </p:nvPicPr>
        <p:blipFill rotWithShape="1">
          <a:blip r:embed="rId3">
            <a:alphaModFix/>
          </a:blip>
          <a:srcRect b="0" l="0" r="0" t="0"/>
          <a:stretch/>
        </p:blipFill>
        <p:spPr>
          <a:xfrm>
            <a:off x="8451348" y="5232108"/>
            <a:ext cx="5519153" cy="3731259"/>
          </a:xfrm>
          <a:prstGeom prst="rect">
            <a:avLst/>
          </a:prstGeom>
          <a:noFill/>
          <a:ln>
            <a:noFill/>
          </a:ln>
          <a:effectLst>
            <a:outerShdw blurRad="292100" rotWithShape="0" algn="tl" dir="2700000" dist="139700">
              <a:srgbClr val="333333">
                <a:alpha val="64705"/>
              </a:srgbClr>
            </a:outerShdw>
          </a:effectLst>
        </p:spPr>
      </p:pic>
      <p:pic>
        <p:nvPicPr>
          <p:cNvPr id="427" name="Google Shape;427;p31"/>
          <p:cNvPicPr preferRelativeResize="0"/>
          <p:nvPr/>
        </p:nvPicPr>
        <p:blipFill rotWithShape="1">
          <a:blip r:embed="rId4">
            <a:alphaModFix/>
          </a:blip>
          <a:srcRect b="0" l="0" r="0" t="0"/>
          <a:stretch/>
        </p:blipFill>
        <p:spPr>
          <a:xfrm>
            <a:off x="2014285" y="5232109"/>
            <a:ext cx="5558552" cy="3731259"/>
          </a:xfrm>
          <a:prstGeom prst="rect">
            <a:avLst/>
          </a:prstGeom>
          <a:noFill/>
          <a:ln>
            <a:noFill/>
          </a:ln>
          <a:effectLst>
            <a:outerShdw blurRad="292100" rotWithShape="0" algn="tl" dir="2700000" dist="139700">
              <a:srgbClr val="333333">
                <a:alpha val="64705"/>
              </a:srgbClr>
            </a:outerShdw>
          </a:effectLst>
        </p:spPr>
      </p:pic>
      <p:pic>
        <p:nvPicPr>
          <p:cNvPr id="428" name="Google Shape;428;p31"/>
          <p:cNvPicPr preferRelativeResize="0"/>
          <p:nvPr/>
        </p:nvPicPr>
        <p:blipFill rotWithShape="1">
          <a:blip r:embed="rId5">
            <a:alphaModFix/>
          </a:blip>
          <a:srcRect b="0" l="0" r="0" t="0"/>
          <a:stretch/>
        </p:blipFill>
        <p:spPr>
          <a:xfrm>
            <a:off x="14849013" y="5232108"/>
            <a:ext cx="5056041" cy="3731259"/>
          </a:xfrm>
          <a:prstGeom prst="rect">
            <a:avLst/>
          </a:prstGeom>
          <a:noFill/>
          <a:ln>
            <a:noFill/>
          </a:ln>
          <a:effectLst>
            <a:outerShdw blurRad="292100" rotWithShape="0" algn="tl" dir="2700000" dist="139700">
              <a:srgbClr val="333333">
                <a:alpha val="64705"/>
              </a:srgbClr>
            </a:outerShdw>
          </a:effectLst>
        </p:spPr>
      </p:pic>
      <p:sp>
        <p:nvSpPr>
          <p:cNvPr id="429" name="Google Shape;429;p31"/>
          <p:cNvSpPr/>
          <p:nvPr/>
        </p:nvSpPr>
        <p:spPr>
          <a:xfrm>
            <a:off x="3314076" y="3577387"/>
            <a:ext cx="2988000" cy="900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Box</a:t>
            </a:r>
            <a:endParaRPr b="1" i="0" sz="2800" u="none" cap="none" strike="noStrike">
              <a:solidFill>
                <a:schemeClr val="lt1"/>
              </a:solidFill>
              <a:latin typeface="Arial"/>
              <a:ea typeface="Arial"/>
              <a:cs typeface="Arial"/>
              <a:sym typeface="Arial"/>
            </a:endParaRPr>
          </a:p>
        </p:txBody>
      </p:sp>
      <p:sp>
        <p:nvSpPr>
          <p:cNvPr id="430" name="Google Shape;430;p31"/>
          <p:cNvSpPr/>
          <p:nvPr/>
        </p:nvSpPr>
        <p:spPr>
          <a:xfrm>
            <a:off x="9731439" y="3577387"/>
            <a:ext cx="2988000" cy="900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Block</a:t>
            </a:r>
            <a:endParaRPr b="1" i="0" sz="2800" u="none" cap="none" strike="noStrike">
              <a:solidFill>
                <a:schemeClr val="lt1"/>
              </a:solidFill>
              <a:latin typeface="Arial"/>
              <a:ea typeface="Arial"/>
              <a:cs typeface="Arial"/>
              <a:sym typeface="Arial"/>
            </a:endParaRPr>
          </a:p>
        </p:txBody>
      </p:sp>
      <p:sp>
        <p:nvSpPr>
          <p:cNvPr id="431" name="Google Shape;431;p31"/>
          <p:cNvSpPr/>
          <p:nvPr/>
        </p:nvSpPr>
        <p:spPr>
          <a:xfrm>
            <a:off x="15897547" y="3577387"/>
            <a:ext cx="2988000" cy="900000"/>
          </a:xfrm>
          <a:prstGeom prst="roundRect">
            <a:avLst>
              <a:gd fmla="val 50000" name="adj"/>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Building</a:t>
            </a:r>
            <a:endParaRPr b="1" i="0" sz="2800" u="none" cap="none" strike="noStrike">
              <a:solidFill>
                <a:schemeClr val="lt1"/>
              </a:solidFill>
              <a:latin typeface="Arial"/>
              <a:ea typeface="Arial"/>
              <a:cs typeface="Arial"/>
              <a:sym typeface="Arial"/>
            </a:endParaRPr>
          </a:p>
        </p:txBody>
      </p:sp>
      <p:sp>
        <p:nvSpPr>
          <p:cNvPr id="432" name="Google Shape;432;p31"/>
          <p:cNvSpPr/>
          <p:nvPr/>
        </p:nvSpPr>
        <p:spPr>
          <a:xfrm>
            <a:off x="2014285" y="10041064"/>
            <a:ext cx="17890768" cy="2094271"/>
          </a:xfrm>
          <a:prstGeom prst="roundRect">
            <a:avLst>
              <a:gd fmla="val 32610" name="adj"/>
            </a:avLst>
          </a:prstGeom>
          <a:noFill/>
          <a:ln cap="flat" cmpd="tri" w="203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3" marL="0" marR="0" rtl="0" algn="l">
              <a:lnSpc>
                <a:spcPct val="100000"/>
              </a:lnSpc>
              <a:spcBef>
                <a:spcPts val="0"/>
              </a:spcBef>
              <a:spcAft>
                <a:spcPts val="0"/>
              </a:spcAft>
              <a:buNone/>
            </a:pPr>
            <a:r>
              <a:rPr b="0" i="0" lang="en-US" sz="4800" u="none" cap="none" strike="noStrike">
                <a:solidFill>
                  <a:srgbClr val="002060"/>
                </a:solidFill>
                <a:latin typeface="Arial"/>
                <a:ea typeface="Arial"/>
                <a:cs typeface="Arial"/>
                <a:sym typeface="Arial"/>
              </a:rPr>
              <a:t>	T-base Campus</a:t>
            </a:r>
            <a:endParaRPr b="0" i="0" sz="4800" u="none" cap="none" strike="noStrike">
              <a:solidFill>
                <a:srgbClr val="002060"/>
              </a:solidFill>
              <a:latin typeface="Arial"/>
              <a:ea typeface="Arial"/>
              <a:cs typeface="Arial"/>
              <a:sym typeface="Arial"/>
            </a:endParaRPr>
          </a:p>
        </p:txBody>
      </p:sp>
      <p:sp>
        <p:nvSpPr>
          <p:cNvPr id="433" name="Google Shape;433;p31"/>
          <p:cNvSpPr/>
          <p:nvPr/>
        </p:nvSpPr>
        <p:spPr>
          <a:xfrm rot="5400000">
            <a:off x="17104303" y="5613379"/>
            <a:ext cx="7578518" cy="4202213"/>
          </a:xfrm>
          <a:prstGeom prst="uturnArrow">
            <a:avLst>
              <a:gd fmla="val 5346" name="adj1"/>
              <a:gd fmla="val 9909" name="adj2"/>
              <a:gd fmla="val 15173" name="adj3"/>
              <a:gd fmla="val 43750" name="adj4"/>
              <a:gd fmla="val 72192" name="adj5"/>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nvGrpSpPr>
          <p:cNvPr id="434" name="Google Shape;434;p31"/>
          <p:cNvGrpSpPr/>
          <p:nvPr/>
        </p:nvGrpSpPr>
        <p:grpSpPr>
          <a:xfrm>
            <a:off x="8061349" y="10398162"/>
            <a:ext cx="11042776" cy="1380074"/>
            <a:chOff x="8061349" y="10398162"/>
            <a:chExt cx="11042776" cy="1380074"/>
          </a:xfrm>
        </p:grpSpPr>
        <p:pic>
          <p:nvPicPr>
            <p:cNvPr id="435" name="Google Shape;435;p31"/>
            <p:cNvPicPr preferRelativeResize="0"/>
            <p:nvPr/>
          </p:nvPicPr>
          <p:blipFill rotWithShape="1">
            <a:blip r:embed="rId6">
              <a:alphaModFix/>
            </a:blip>
            <a:srcRect b="0" l="0" r="0" t="0"/>
            <a:stretch/>
          </p:blipFill>
          <p:spPr>
            <a:xfrm>
              <a:off x="8061349" y="10398162"/>
              <a:ext cx="1870069" cy="1380074"/>
            </a:xfrm>
            <a:prstGeom prst="rect">
              <a:avLst/>
            </a:prstGeom>
            <a:noFill/>
            <a:ln>
              <a:noFill/>
            </a:ln>
            <a:effectLst>
              <a:outerShdw blurRad="292100" rotWithShape="0" algn="tl" dir="2700000" dist="139700">
                <a:srgbClr val="333333">
                  <a:alpha val="64705"/>
                </a:srgbClr>
              </a:outerShdw>
            </a:effectLst>
          </p:spPr>
        </p:pic>
        <p:pic>
          <p:nvPicPr>
            <p:cNvPr id="436" name="Google Shape;436;p31"/>
            <p:cNvPicPr preferRelativeResize="0"/>
            <p:nvPr/>
          </p:nvPicPr>
          <p:blipFill rotWithShape="1">
            <a:blip r:embed="rId6">
              <a:alphaModFix/>
            </a:blip>
            <a:srcRect b="0" l="0" r="0" t="0"/>
            <a:stretch/>
          </p:blipFill>
          <p:spPr>
            <a:xfrm>
              <a:off x="10354526" y="10398162"/>
              <a:ext cx="1870069" cy="1380074"/>
            </a:xfrm>
            <a:prstGeom prst="rect">
              <a:avLst/>
            </a:prstGeom>
            <a:noFill/>
            <a:ln>
              <a:noFill/>
            </a:ln>
            <a:effectLst>
              <a:outerShdw blurRad="292100" rotWithShape="0" algn="tl" dir="2700000" dist="139700">
                <a:srgbClr val="333333">
                  <a:alpha val="64705"/>
                </a:srgbClr>
              </a:outerShdw>
            </a:effectLst>
          </p:spPr>
        </p:pic>
        <p:pic>
          <p:nvPicPr>
            <p:cNvPr id="437" name="Google Shape;437;p31"/>
            <p:cNvPicPr preferRelativeResize="0"/>
            <p:nvPr/>
          </p:nvPicPr>
          <p:blipFill rotWithShape="1">
            <a:blip r:embed="rId6">
              <a:alphaModFix/>
            </a:blip>
            <a:srcRect b="0" l="0" r="0" t="0"/>
            <a:stretch/>
          </p:blipFill>
          <p:spPr>
            <a:xfrm>
              <a:off x="12647703" y="10398162"/>
              <a:ext cx="1870069" cy="1380074"/>
            </a:xfrm>
            <a:prstGeom prst="rect">
              <a:avLst/>
            </a:prstGeom>
            <a:noFill/>
            <a:ln>
              <a:noFill/>
            </a:ln>
            <a:effectLst>
              <a:outerShdw blurRad="292100" rotWithShape="0" algn="tl" dir="2700000" dist="139700">
                <a:srgbClr val="333333">
                  <a:alpha val="64705"/>
                </a:srgbClr>
              </a:outerShdw>
            </a:effectLst>
          </p:spPr>
        </p:pic>
        <p:pic>
          <p:nvPicPr>
            <p:cNvPr id="438" name="Google Shape;438;p31"/>
            <p:cNvPicPr preferRelativeResize="0"/>
            <p:nvPr/>
          </p:nvPicPr>
          <p:blipFill rotWithShape="1">
            <a:blip r:embed="rId6">
              <a:alphaModFix/>
            </a:blip>
            <a:srcRect b="0" l="0" r="0" t="0"/>
            <a:stretch/>
          </p:blipFill>
          <p:spPr>
            <a:xfrm>
              <a:off x="14940880" y="10398162"/>
              <a:ext cx="1870069" cy="1380074"/>
            </a:xfrm>
            <a:prstGeom prst="rect">
              <a:avLst/>
            </a:prstGeom>
            <a:noFill/>
            <a:ln>
              <a:noFill/>
            </a:ln>
            <a:effectLst>
              <a:outerShdw blurRad="292100" rotWithShape="0" algn="tl" dir="2700000" dist="139700">
                <a:srgbClr val="333333">
                  <a:alpha val="64705"/>
                </a:srgbClr>
              </a:outerShdw>
            </a:effectLst>
          </p:spPr>
        </p:pic>
        <p:pic>
          <p:nvPicPr>
            <p:cNvPr id="439" name="Google Shape;439;p31"/>
            <p:cNvPicPr preferRelativeResize="0"/>
            <p:nvPr/>
          </p:nvPicPr>
          <p:blipFill rotWithShape="1">
            <a:blip r:embed="rId6">
              <a:alphaModFix/>
            </a:blip>
            <a:srcRect b="0" l="0" r="0" t="0"/>
            <a:stretch/>
          </p:blipFill>
          <p:spPr>
            <a:xfrm>
              <a:off x="17234056" y="10398162"/>
              <a:ext cx="1870069" cy="1380074"/>
            </a:xfrm>
            <a:prstGeom prst="rect">
              <a:avLst/>
            </a:prstGeom>
            <a:noFill/>
            <a:ln>
              <a:noFill/>
            </a:ln>
            <a:effectLst>
              <a:outerShdw blurRad="292100" rotWithShape="0" algn="tl" dir="2700000" dist="139700">
                <a:srgbClr val="333333">
                  <a:alpha val="64705"/>
                </a:srgbClr>
              </a:outerShdw>
            </a:effectLst>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3" name="Shape 443"/>
        <p:cNvGrpSpPr/>
        <p:nvPr/>
      </p:nvGrpSpPr>
      <p:grpSpPr>
        <a:xfrm>
          <a:off x="0" y="0"/>
          <a:ext cx="0" cy="0"/>
          <a:chOff x="0" y="0"/>
          <a:chExt cx="0" cy="0"/>
        </a:xfrm>
      </p:grpSpPr>
      <p:pic>
        <p:nvPicPr>
          <p:cNvPr id="444" name="Google Shape;444;p32"/>
          <p:cNvPicPr preferRelativeResize="0"/>
          <p:nvPr/>
        </p:nvPicPr>
        <p:blipFill rotWithShape="1">
          <a:blip r:embed="rId3">
            <a:alphaModFix/>
          </a:blip>
          <a:srcRect b="0" l="0" r="0" t="0"/>
          <a:stretch/>
        </p:blipFill>
        <p:spPr>
          <a:xfrm>
            <a:off x="-1" y="0"/>
            <a:ext cx="24834286" cy="13716000"/>
          </a:xfrm>
          <a:prstGeom prst="rect">
            <a:avLst/>
          </a:prstGeom>
          <a:noFill/>
          <a:ln>
            <a:noFill/>
          </a:ln>
        </p:spPr>
      </p:pic>
      <p:sp>
        <p:nvSpPr>
          <p:cNvPr id="445" name="Google Shape;445;p32"/>
          <p:cNvSpPr txBox="1"/>
          <p:nvPr/>
        </p:nvSpPr>
        <p:spPr>
          <a:xfrm>
            <a:off x="1630827" y="1097360"/>
            <a:ext cx="19202133" cy="1266741"/>
          </a:xfrm>
          <a:prstGeom prst="rect">
            <a:avLst/>
          </a:prstGeom>
          <a:noFill/>
          <a:ln>
            <a:noFill/>
          </a:ln>
        </p:spPr>
        <p:txBody>
          <a:bodyPr anchorCtr="0" anchor="ctr" bIns="121900" lIns="243825" spcFirstLastPara="1" rIns="243825" wrap="square" tIns="121900">
            <a:noAutofit/>
          </a:bodyPr>
          <a:lstStyle/>
          <a:p>
            <a:pPr indent="0" lvl="0" marL="0" marR="0" rtl="0" algn="l">
              <a:lnSpc>
                <a:spcPct val="100000"/>
              </a:lnSpc>
              <a:spcBef>
                <a:spcPts val="0"/>
              </a:spcBef>
              <a:spcAft>
                <a:spcPts val="0"/>
              </a:spcAft>
              <a:buNone/>
            </a:pPr>
            <a:r>
              <a:rPr b="0" i="0" lang="en-US" sz="8533" u="none" cap="none" strike="noStrike">
                <a:solidFill>
                  <a:srgbClr val="D8D8D8"/>
                </a:solidFill>
                <a:latin typeface="Arial"/>
                <a:ea typeface="Arial"/>
                <a:cs typeface="Arial"/>
                <a:sym typeface="Arial"/>
              </a:rPr>
              <a:t> Building block for T-base Campus </a:t>
            </a:r>
            <a:endParaRPr/>
          </a:p>
        </p:txBody>
      </p:sp>
      <p:pic>
        <p:nvPicPr>
          <p:cNvPr descr="slide3.png" id="446" name="Google Shape;446;p32"/>
          <p:cNvPicPr preferRelativeResize="0"/>
          <p:nvPr/>
        </p:nvPicPr>
        <p:blipFill rotWithShape="1">
          <a:blip r:embed="rId4">
            <a:alphaModFix/>
          </a:blip>
          <a:srcRect b="0" l="0" r="0" t="0"/>
          <a:stretch/>
        </p:blipFill>
        <p:spPr>
          <a:xfrm>
            <a:off x="20406298" y="11297288"/>
            <a:ext cx="4698139" cy="264270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1" name="Shape 451"/>
        <p:cNvGrpSpPr/>
        <p:nvPr/>
      </p:nvGrpSpPr>
      <p:grpSpPr>
        <a:xfrm>
          <a:off x="0" y="0"/>
          <a:ext cx="0" cy="0"/>
          <a:chOff x="0" y="0"/>
          <a:chExt cx="0" cy="0"/>
        </a:xfrm>
      </p:grpSpPr>
      <p:sp>
        <p:nvSpPr>
          <p:cNvPr id="452" name="Google Shape;452;p33"/>
          <p:cNvSpPr txBox="1"/>
          <p:nvPr/>
        </p:nvSpPr>
        <p:spPr>
          <a:xfrm>
            <a:off x="1630827" y="1180931"/>
            <a:ext cx="20162240" cy="1266741"/>
          </a:xfrm>
          <a:prstGeom prst="rect">
            <a:avLst/>
          </a:prstGeom>
          <a:noFill/>
          <a:ln>
            <a:noFill/>
          </a:ln>
        </p:spPr>
        <p:txBody>
          <a:bodyPr anchorCtr="0" anchor="ctr" bIns="121900" lIns="243825" spcFirstLastPara="1" rIns="243825" wrap="square" tIns="121900">
            <a:noAutofit/>
          </a:bodyPr>
          <a:lstStyle/>
          <a:p>
            <a:pPr indent="0" lvl="0" marL="0" marR="0" rtl="0" algn="l">
              <a:lnSpc>
                <a:spcPct val="100000"/>
              </a:lnSpc>
              <a:spcBef>
                <a:spcPts val="0"/>
              </a:spcBef>
              <a:spcAft>
                <a:spcPts val="0"/>
              </a:spcAft>
              <a:buNone/>
            </a:pPr>
            <a:r>
              <a:rPr b="0" i="0" lang="en-US" sz="8533" u="none" cap="none" strike="noStrike">
                <a:solidFill>
                  <a:schemeClr val="dk1"/>
                </a:solidFill>
                <a:latin typeface="Arial"/>
                <a:ea typeface="Arial"/>
                <a:cs typeface="Arial"/>
                <a:sym typeface="Arial"/>
              </a:rPr>
              <a:t>Warehouse and high rise datacenter </a:t>
            </a:r>
            <a:endParaRPr/>
          </a:p>
        </p:txBody>
      </p:sp>
      <p:grpSp>
        <p:nvGrpSpPr>
          <p:cNvPr id="453" name="Google Shape;453;p33"/>
          <p:cNvGrpSpPr/>
          <p:nvPr/>
        </p:nvGrpSpPr>
        <p:grpSpPr>
          <a:xfrm>
            <a:off x="0" y="2906193"/>
            <a:ext cx="24557770" cy="10809807"/>
            <a:chOff x="0" y="2906193"/>
            <a:chExt cx="24557770" cy="10809807"/>
          </a:xfrm>
        </p:grpSpPr>
        <p:pic>
          <p:nvPicPr>
            <p:cNvPr id="454" name="Google Shape;454;p33"/>
            <p:cNvPicPr preferRelativeResize="0"/>
            <p:nvPr/>
          </p:nvPicPr>
          <p:blipFill rotWithShape="1">
            <a:blip r:embed="rId3">
              <a:alphaModFix/>
            </a:blip>
            <a:srcRect b="0" l="0" r="0" t="0"/>
            <a:stretch/>
          </p:blipFill>
          <p:spPr>
            <a:xfrm>
              <a:off x="0" y="2906193"/>
              <a:ext cx="24384000" cy="10809807"/>
            </a:xfrm>
            <a:prstGeom prst="rect">
              <a:avLst/>
            </a:prstGeom>
            <a:noFill/>
            <a:ln>
              <a:noFill/>
            </a:ln>
          </p:spPr>
        </p:pic>
        <p:pic>
          <p:nvPicPr>
            <p:cNvPr descr="slide3.png" id="455" name="Google Shape;455;p33"/>
            <p:cNvPicPr preferRelativeResize="0"/>
            <p:nvPr/>
          </p:nvPicPr>
          <p:blipFill rotWithShape="1">
            <a:blip r:embed="rId4">
              <a:alphaModFix/>
            </a:blip>
            <a:srcRect b="0" l="0" r="0" t="0"/>
            <a:stretch/>
          </p:blipFill>
          <p:spPr>
            <a:xfrm>
              <a:off x="19859631" y="11073297"/>
              <a:ext cx="4698139" cy="2642703"/>
            </a:xfrm>
            <a:prstGeom prst="rect">
              <a:avLst/>
            </a:prstGeom>
            <a:noFill/>
            <a:ln>
              <a:noFill/>
            </a:ln>
          </p:spPr>
        </p:pic>
      </p:grpSp>
      <p:grpSp>
        <p:nvGrpSpPr>
          <p:cNvPr id="456" name="Google Shape;456;p33"/>
          <p:cNvGrpSpPr/>
          <p:nvPr/>
        </p:nvGrpSpPr>
        <p:grpSpPr>
          <a:xfrm>
            <a:off x="0" y="2906193"/>
            <a:ext cx="24557770" cy="11268328"/>
            <a:chOff x="0" y="2906193"/>
            <a:chExt cx="24557770" cy="11268328"/>
          </a:xfrm>
        </p:grpSpPr>
        <p:pic>
          <p:nvPicPr>
            <p:cNvPr id="457" name="Google Shape;457;p33"/>
            <p:cNvPicPr preferRelativeResize="0"/>
            <p:nvPr/>
          </p:nvPicPr>
          <p:blipFill rotWithShape="1">
            <a:blip r:embed="rId5">
              <a:alphaModFix/>
            </a:blip>
            <a:srcRect b="0" l="0" r="0" t="0"/>
            <a:stretch/>
          </p:blipFill>
          <p:spPr>
            <a:xfrm>
              <a:off x="0" y="2906193"/>
              <a:ext cx="24383999" cy="11071923"/>
            </a:xfrm>
            <a:prstGeom prst="rect">
              <a:avLst/>
            </a:prstGeom>
            <a:noFill/>
            <a:ln>
              <a:noFill/>
            </a:ln>
          </p:spPr>
        </p:pic>
        <p:pic>
          <p:nvPicPr>
            <p:cNvPr descr="slide3.png" id="458" name="Google Shape;458;p33"/>
            <p:cNvPicPr preferRelativeResize="0"/>
            <p:nvPr/>
          </p:nvPicPr>
          <p:blipFill rotWithShape="1">
            <a:blip r:embed="rId4">
              <a:alphaModFix/>
            </a:blip>
            <a:srcRect b="0" l="0" r="0" t="0"/>
            <a:stretch/>
          </p:blipFill>
          <p:spPr>
            <a:xfrm>
              <a:off x="19859631" y="11531818"/>
              <a:ext cx="4698139" cy="2642703"/>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500"/>
                                        <p:tgtEl>
                                          <p:spTgt spid="4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500"/>
                                        <p:tgtEl>
                                          <p:spTgt spid="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sp>
        <p:nvSpPr>
          <p:cNvPr id="463" name="Google Shape;463;p34"/>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8000"/>
              <a:t>Datacenter Floorplan by T-Blocks</a:t>
            </a:r>
            <a:endParaRPr/>
          </a:p>
        </p:txBody>
      </p:sp>
      <p:pic>
        <p:nvPicPr>
          <p:cNvPr id="464" name="Google Shape;464;p34"/>
          <p:cNvPicPr preferRelativeResize="0"/>
          <p:nvPr/>
        </p:nvPicPr>
        <p:blipFill rotWithShape="1">
          <a:blip r:embed="rId3">
            <a:alphaModFix/>
          </a:blip>
          <a:srcRect b="0" l="0" r="0" t="0"/>
          <a:stretch/>
        </p:blipFill>
        <p:spPr>
          <a:xfrm>
            <a:off x="-303841" y="2417792"/>
            <a:ext cx="24268664" cy="9583677"/>
          </a:xfrm>
          <a:prstGeom prst="rect">
            <a:avLst/>
          </a:prstGeom>
          <a:blipFill rotWithShape="1">
            <a:blip r:embed="rId4">
              <a:alphaModFix/>
            </a:blip>
            <a:tile algn="tl" flip="none" tx="0" sx="100000" ty="0" sy="100000"/>
          </a:blipFill>
          <a:ln cap="flat" cmpd="sng" w="9525">
            <a:solidFill>
              <a:srgbClr val="000000"/>
            </a:solidFill>
            <a:prstDash val="solid"/>
            <a:round/>
            <a:headEnd len="sm" w="sm" type="none"/>
            <a:tailEnd len="sm" w="sm" type="none"/>
          </a:ln>
          <a:effectLst>
            <a:outerShdw blurRad="76200" kx="-800400" rotWithShape="0" algn="bl" dir="2700000" dist="12700" sy="-23000">
              <a:srgbClr val="000000">
                <a:alpha val="2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8" name="Shape 468"/>
        <p:cNvGrpSpPr/>
        <p:nvPr/>
      </p:nvGrpSpPr>
      <p:grpSpPr>
        <a:xfrm>
          <a:off x="0" y="0"/>
          <a:ext cx="0" cy="0"/>
          <a:chOff x="0" y="0"/>
          <a:chExt cx="0" cy="0"/>
        </a:xfrm>
      </p:grpSpPr>
      <p:pic>
        <p:nvPicPr>
          <p:cNvPr id="469" name="Google Shape;469;p35"/>
          <p:cNvPicPr preferRelativeResize="0"/>
          <p:nvPr/>
        </p:nvPicPr>
        <p:blipFill rotWithShape="1">
          <a:blip r:embed="rId3">
            <a:alphaModFix/>
          </a:blip>
          <a:srcRect b="0" l="0" r="0" t="0"/>
          <a:stretch/>
        </p:blipFill>
        <p:spPr>
          <a:xfrm>
            <a:off x="2292447" y="3114938"/>
            <a:ext cx="8410852" cy="4388271"/>
          </a:xfrm>
          <a:prstGeom prst="rect">
            <a:avLst/>
          </a:prstGeom>
          <a:noFill/>
          <a:ln>
            <a:noFill/>
          </a:ln>
        </p:spPr>
      </p:pic>
      <p:sp>
        <p:nvSpPr>
          <p:cNvPr id="470" name="Google Shape;470;p35"/>
          <p:cNvSpPr txBox="1"/>
          <p:nvPr/>
        </p:nvSpPr>
        <p:spPr>
          <a:xfrm>
            <a:off x="1630828" y="1144870"/>
            <a:ext cx="16482953" cy="1266741"/>
          </a:xfrm>
          <a:prstGeom prst="rect">
            <a:avLst/>
          </a:prstGeom>
          <a:noFill/>
          <a:ln>
            <a:noFill/>
          </a:ln>
        </p:spPr>
        <p:txBody>
          <a:bodyPr anchorCtr="0" anchor="ctr" bIns="121900" lIns="243825" spcFirstLastPara="1" rIns="243825" wrap="square" tIns="121900">
            <a:noAutofit/>
          </a:bodyPr>
          <a:lstStyle/>
          <a:p>
            <a:pPr indent="0" lvl="0" marL="0" marR="0" rtl="0" algn="l">
              <a:lnSpc>
                <a:spcPct val="100000"/>
              </a:lnSpc>
              <a:spcBef>
                <a:spcPts val="0"/>
              </a:spcBef>
              <a:spcAft>
                <a:spcPts val="0"/>
              </a:spcAft>
              <a:buNone/>
            </a:pPr>
            <a:r>
              <a:rPr b="0" i="0" lang="en-US" sz="8533" u="none" cap="none" strike="noStrike">
                <a:solidFill>
                  <a:schemeClr val="dk1"/>
                </a:solidFill>
                <a:latin typeface="Arial"/>
                <a:ea typeface="Arial"/>
                <a:cs typeface="Arial"/>
                <a:sym typeface="Arial"/>
              </a:rPr>
              <a:t>High Efficient Power Block</a:t>
            </a:r>
            <a:endParaRPr/>
          </a:p>
        </p:txBody>
      </p:sp>
      <p:sp>
        <p:nvSpPr>
          <p:cNvPr id="471" name="Google Shape;471;p35"/>
          <p:cNvSpPr/>
          <p:nvPr/>
        </p:nvSpPr>
        <p:spPr>
          <a:xfrm>
            <a:off x="12235031" y="2830600"/>
            <a:ext cx="11487440" cy="8957452"/>
          </a:xfrm>
          <a:prstGeom prst="rect">
            <a:avLst/>
          </a:prstGeom>
          <a:noFill/>
          <a:ln>
            <a:noFill/>
          </a:ln>
        </p:spPr>
        <p:txBody>
          <a:bodyPr anchorCtr="0" anchor="t" bIns="45700" lIns="91425" spcFirstLastPara="1" rIns="91425" wrap="square" tIns="45700">
            <a:noAutofit/>
          </a:bodyPr>
          <a:lstStyle/>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Indirect Evaporative Cooling</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No chiller and standardized/Productized</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N+1 power/cooling &amp; easy maintenance</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No air contamination by exchanger</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More free cooling and better PUE</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Pay as you grow and good TCO</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AC+240V HVDC get good efficiency</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Granularity/Precise control/Fast deliver</a:t>
            </a:r>
            <a:endParaRPr/>
          </a:p>
          <a:p>
            <a:pPr indent="-762010" lvl="0" marL="762010" marR="0" rtl="0" algn="l">
              <a:lnSpc>
                <a:spcPct val="15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PUE less than 1.2 at most place</a:t>
            </a:r>
            <a:endParaRPr/>
          </a:p>
        </p:txBody>
      </p:sp>
      <p:grpSp>
        <p:nvGrpSpPr>
          <p:cNvPr id="472" name="Google Shape;472;p35"/>
          <p:cNvGrpSpPr/>
          <p:nvPr/>
        </p:nvGrpSpPr>
        <p:grpSpPr>
          <a:xfrm>
            <a:off x="2082868" y="7834110"/>
            <a:ext cx="9040789" cy="4349780"/>
            <a:chOff x="1624352" y="8706989"/>
            <a:chExt cx="9944868" cy="4349779"/>
          </a:xfrm>
        </p:grpSpPr>
        <p:sp>
          <p:nvSpPr>
            <p:cNvPr id="473" name="Google Shape;473;p35"/>
            <p:cNvSpPr/>
            <p:nvPr/>
          </p:nvSpPr>
          <p:spPr>
            <a:xfrm rot="-5400000">
              <a:off x="8951514" y="8221740"/>
              <a:ext cx="1819272" cy="3416141"/>
            </a:xfrm>
            <a:prstGeom prst="rect">
              <a:avLst/>
            </a:prstGeom>
            <a:solidFill>
              <a:schemeClr val="dk1"/>
            </a:solidFill>
            <a:ln cap="flat" cmpd="sng" w="25400">
              <a:solidFill>
                <a:srgbClr val="31538F"/>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rgbClr val="D8D8D8"/>
                  </a:solidFill>
                  <a:latin typeface="Arial"/>
                  <a:ea typeface="Arial"/>
                  <a:cs typeface="Arial"/>
                  <a:sym typeface="Arial"/>
                </a:rPr>
                <a:t>Server</a:t>
              </a:r>
              <a:endParaRPr b="0" i="0" sz="4000" u="none" cap="none" strike="noStrike">
                <a:solidFill>
                  <a:srgbClr val="D8D8D8"/>
                </a:solidFill>
                <a:latin typeface="Arial"/>
                <a:ea typeface="Arial"/>
                <a:cs typeface="Arial"/>
                <a:sym typeface="Arial"/>
              </a:endParaRPr>
            </a:p>
          </p:txBody>
        </p:sp>
        <p:grpSp>
          <p:nvGrpSpPr>
            <p:cNvPr id="474" name="Google Shape;474;p35"/>
            <p:cNvGrpSpPr/>
            <p:nvPr/>
          </p:nvGrpSpPr>
          <p:grpSpPr>
            <a:xfrm>
              <a:off x="1624352" y="8706989"/>
              <a:ext cx="9095220" cy="4349779"/>
              <a:chOff x="899592" y="3426401"/>
              <a:chExt cx="3410708" cy="1631167"/>
            </a:xfrm>
          </p:grpSpPr>
          <p:grpSp>
            <p:nvGrpSpPr>
              <p:cNvPr id="475" name="Google Shape;475;p35"/>
              <p:cNvGrpSpPr/>
              <p:nvPr/>
            </p:nvGrpSpPr>
            <p:grpSpPr>
              <a:xfrm>
                <a:off x="899592" y="3507854"/>
                <a:ext cx="3410708" cy="1392700"/>
                <a:chOff x="899592" y="3507854"/>
                <a:chExt cx="3410708" cy="1392700"/>
              </a:xfrm>
            </p:grpSpPr>
            <p:cxnSp>
              <p:nvCxnSpPr>
                <p:cNvPr id="476" name="Google Shape;476;p35"/>
                <p:cNvCxnSpPr/>
                <p:nvPr/>
              </p:nvCxnSpPr>
              <p:spPr>
                <a:xfrm flipH="1" rot="10800000">
                  <a:off x="2798132" y="4083918"/>
                  <a:ext cx="620897" cy="402388"/>
                </a:xfrm>
                <a:prstGeom prst="bentConnector3">
                  <a:avLst>
                    <a:gd fmla="val 50000" name="adj1"/>
                  </a:avLst>
                </a:prstGeom>
                <a:noFill/>
                <a:ln cap="flat" cmpd="sng" w="38100">
                  <a:solidFill>
                    <a:srgbClr val="FFC000"/>
                  </a:solidFill>
                  <a:prstDash val="solid"/>
                  <a:round/>
                  <a:headEnd len="sm" w="sm" type="none"/>
                  <a:tailEnd len="sm" w="sm" type="none"/>
                </a:ln>
              </p:spPr>
            </p:cxnSp>
            <p:cxnSp>
              <p:nvCxnSpPr>
                <p:cNvPr id="477" name="Google Shape;477;p35"/>
                <p:cNvCxnSpPr/>
                <p:nvPr/>
              </p:nvCxnSpPr>
              <p:spPr>
                <a:xfrm>
                  <a:off x="1115616" y="4445817"/>
                  <a:ext cx="1522559" cy="0"/>
                </a:xfrm>
                <a:prstGeom prst="straightConnector1">
                  <a:avLst/>
                </a:prstGeom>
                <a:noFill/>
                <a:ln cap="flat" cmpd="sng" w="38100">
                  <a:solidFill>
                    <a:srgbClr val="FFC000"/>
                  </a:solidFill>
                  <a:prstDash val="solid"/>
                  <a:round/>
                  <a:headEnd len="sm" w="sm" type="none"/>
                  <a:tailEnd len="sm" w="sm" type="none"/>
                </a:ln>
              </p:spPr>
            </p:cxnSp>
            <p:pic>
              <p:nvPicPr>
                <p:cNvPr id="478" name="Google Shape;478;p35"/>
                <p:cNvPicPr preferRelativeResize="0"/>
                <p:nvPr/>
              </p:nvPicPr>
              <p:blipFill rotWithShape="1">
                <a:blip r:embed="rId4">
                  <a:alphaModFix/>
                </a:blip>
                <a:srcRect b="16318" l="13432" r="46267" t="24946"/>
                <a:stretch/>
              </p:blipFill>
              <p:spPr>
                <a:xfrm>
                  <a:off x="1586018" y="3982266"/>
                  <a:ext cx="1512168" cy="918288"/>
                </a:xfrm>
                <a:prstGeom prst="rect">
                  <a:avLst/>
                </a:prstGeom>
                <a:noFill/>
                <a:ln>
                  <a:noFill/>
                </a:ln>
              </p:spPr>
            </p:pic>
            <p:sp>
              <p:nvSpPr>
                <p:cNvPr id="479" name="Google Shape;479;p35"/>
                <p:cNvSpPr/>
                <p:nvPr/>
              </p:nvSpPr>
              <p:spPr>
                <a:xfrm rot="-5400000">
                  <a:off x="359903" y="4047543"/>
                  <a:ext cx="1367410" cy="288032"/>
                </a:xfrm>
                <a:prstGeom prst="rect">
                  <a:avLst/>
                </a:prstGeom>
                <a:solidFill>
                  <a:srgbClr val="BFBFBF"/>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733" u="none" cap="none" strike="noStrike">
                      <a:solidFill>
                        <a:schemeClr val="dk1"/>
                      </a:solidFill>
                      <a:latin typeface="Arial"/>
                      <a:ea typeface="Arial"/>
                      <a:cs typeface="Arial"/>
                      <a:sym typeface="Arial"/>
                    </a:rPr>
                    <a:t>Utility Power</a:t>
                  </a:r>
                  <a:endParaRPr b="0" i="0" sz="3733" u="none" cap="none" strike="noStrike">
                    <a:solidFill>
                      <a:schemeClr val="dk1"/>
                    </a:solidFill>
                    <a:latin typeface="Arial"/>
                    <a:ea typeface="Arial"/>
                    <a:cs typeface="Arial"/>
                    <a:sym typeface="Arial"/>
                  </a:endParaRPr>
                </a:p>
              </p:txBody>
            </p:sp>
            <p:cxnSp>
              <p:nvCxnSpPr>
                <p:cNvPr id="480" name="Google Shape;480;p35"/>
                <p:cNvCxnSpPr/>
                <p:nvPr/>
              </p:nvCxnSpPr>
              <p:spPr>
                <a:xfrm>
                  <a:off x="1187624" y="3714144"/>
                  <a:ext cx="2229180" cy="0"/>
                </a:xfrm>
                <a:prstGeom prst="straightConnector1">
                  <a:avLst/>
                </a:prstGeom>
                <a:noFill/>
                <a:ln cap="flat" cmpd="sng" w="38100">
                  <a:solidFill>
                    <a:srgbClr val="BFBFBF"/>
                  </a:solidFill>
                  <a:prstDash val="solid"/>
                  <a:round/>
                  <a:headEnd len="sm" w="sm" type="none"/>
                  <a:tailEnd len="sm" w="sm" type="none"/>
                </a:ln>
              </p:spPr>
            </p:cxnSp>
            <p:pic>
              <p:nvPicPr>
                <p:cNvPr id="481" name="Google Shape;481;p35"/>
                <p:cNvPicPr preferRelativeResize="0"/>
                <p:nvPr/>
              </p:nvPicPr>
              <p:blipFill rotWithShape="1">
                <a:blip r:embed="rId5">
                  <a:alphaModFix/>
                </a:blip>
                <a:srcRect b="11051" l="0" r="26022" t="4458"/>
                <a:stretch/>
              </p:blipFill>
              <p:spPr>
                <a:xfrm>
                  <a:off x="3347865" y="3543846"/>
                  <a:ext cx="962435" cy="682228"/>
                </a:xfrm>
                <a:prstGeom prst="rect">
                  <a:avLst/>
                </a:prstGeom>
                <a:noFill/>
                <a:ln>
                  <a:noFill/>
                </a:ln>
              </p:spPr>
            </p:pic>
          </p:grpSp>
          <p:sp>
            <p:nvSpPr>
              <p:cNvPr id="482" name="Google Shape;482;p35"/>
              <p:cNvSpPr txBox="1"/>
              <p:nvPr/>
            </p:nvSpPr>
            <p:spPr>
              <a:xfrm>
                <a:off x="1905772" y="3426401"/>
                <a:ext cx="737702" cy="2192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AC  100%</a:t>
                </a:r>
                <a:endParaRPr b="0" i="0" sz="3200" u="none" cap="none" strike="noStrike">
                  <a:solidFill>
                    <a:schemeClr val="dk1"/>
                  </a:solidFill>
                  <a:latin typeface="Arial"/>
                  <a:ea typeface="Arial"/>
                  <a:cs typeface="Arial"/>
                  <a:sym typeface="Arial"/>
                </a:endParaRPr>
              </a:p>
            </p:txBody>
          </p:sp>
          <p:sp>
            <p:nvSpPr>
              <p:cNvPr id="483" name="Google Shape;483;p35"/>
              <p:cNvSpPr txBox="1"/>
              <p:nvPr/>
            </p:nvSpPr>
            <p:spPr>
              <a:xfrm>
                <a:off x="1956418" y="4838277"/>
                <a:ext cx="569988" cy="2192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DC  0%</a:t>
                </a:r>
                <a:endParaRPr b="0" i="0" sz="3200" u="none" cap="none" strike="noStrike">
                  <a:solidFill>
                    <a:schemeClr val="dk1"/>
                  </a:solidFill>
                  <a:latin typeface="Arial"/>
                  <a:ea typeface="Arial"/>
                  <a:cs typeface="Arial"/>
                  <a:sym typeface="Arial"/>
                </a:endParaRPr>
              </a:p>
            </p:txBody>
          </p:sp>
        </p:gr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36"/>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8000"/>
              <a:t>Tencent mini-TBlock series</a:t>
            </a:r>
            <a:endParaRPr/>
          </a:p>
        </p:txBody>
      </p:sp>
      <p:sp>
        <p:nvSpPr>
          <p:cNvPr id="490" name="Google Shape;490;p36"/>
          <p:cNvSpPr/>
          <p:nvPr/>
        </p:nvSpPr>
        <p:spPr>
          <a:xfrm>
            <a:off x="15176369" y="3267489"/>
            <a:ext cx="8821646" cy="7972182"/>
          </a:xfrm>
          <a:prstGeom prst="rect">
            <a:avLst/>
          </a:prstGeom>
          <a:noFill/>
          <a:ln>
            <a:noFill/>
          </a:ln>
        </p:spPr>
        <p:txBody>
          <a:bodyPr anchorCtr="0" anchor="t" bIns="45700" lIns="91425" spcFirstLastPara="1" rIns="91425" wrap="square" tIns="45700">
            <a:noAutofit/>
          </a:bodyPr>
          <a:lstStyle/>
          <a:p>
            <a:pPr indent="0" lvl="0" marL="0" marR="0" rtl="0" algn="l">
              <a:lnSpc>
                <a:spcPct val="200000"/>
              </a:lnSpc>
              <a:spcBef>
                <a:spcPts val="0"/>
              </a:spcBef>
              <a:spcAft>
                <a:spcPts val="0"/>
              </a:spcAft>
              <a:buNone/>
            </a:pPr>
            <a:r>
              <a:rPr b="1" i="0" lang="en-US" sz="4267" u="none" cap="none" strike="noStrike">
                <a:solidFill>
                  <a:schemeClr val="dk1"/>
                </a:solidFill>
                <a:latin typeface="Arial"/>
                <a:ea typeface="Arial"/>
                <a:cs typeface="Arial"/>
                <a:sym typeface="Arial"/>
              </a:rPr>
              <a:t>Application scenarios:</a:t>
            </a:r>
            <a:endParaRPr/>
          </a:p>
          <a:p>
            <a:pPr indent="-762010" lvl="0" marL="762010" marR="0" rtl="0" algn="l">
              <a:lnSpc>
                <a:spcPct val="20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Edge computing</a:t>
            </a:r>
            <a:endParaRPr/>
          </a:p>
          <a:p>
            <a:pPr indent="-762010" lvl="0" marL="762010" marR="0" rtl="0" algn="l">
              <a:lnSpc>
                <a:spcPct val="20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Small private cloud </a:t>
            </a:r>
            <a:endParaRPr/>
          </a:p>
          <a:p>
            <a:pPr indent="-762010" lvl="0" marL="762010" marR="0" rtl="0" algn="l">
              <a:lnSpc>
                <a:spcPct val="20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5G and IOT base station</a:t>
            </a:r>
            <a:endParaRPr/>
          </a:p>
          <a:p>
            <a:pPr indent="-762010" lvl="0" marL="762010" marR="0" rtl="0" algn="l">
              <a:lnSpc>
                <a:spcPct val="20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Tap the latent power capacity</a:t>
            </a:r>
            <a:endParaRPr/>
          </a:p>
          <a:p>
            <a:pPr indent="-762010" lvl="0" marL="762010" marR="0" rtl="0" algn="l">
              <a:lnSpc>
                <a:spcPct val="200000"/>
              </a:lnSpc>
              <a:spcBef>
                <a:spcPts val="0"/>
              </a:spcBef>
              <a:spcAft>
                <a:spcPts val="0"/>
              </a:spcAft>
              <a:buClr>
                <a:srgbClr val="000000"/>
              </a:buClr>
              <a:buSzPts val="4267"/>
              <a:buFont typeface="Arial"/>
              <a:buChar char="•"/>
            </a:pPr>
            <a:r>
              <a:rPr b="1" i="0" lang="en-US" sz="4267" u="none" cap="none" strike="noStrike">
                <a:solidFill>
                  <a:schemeClr val="dk1"/>
                </a:solidFill>
                <a:latin typeface="Arial"/>
                <a:ea typeface="Arial"/>
                <a:cs typeface="Arial"/>
                <a:sym typeface="Arial"/>
              </a:rPr>
              <a:t>Data copy and transport</a:t>
            </a:r>
            <a:endParaRPr/>
          </a:p>
        </p:txBody>
      </p:sp>
      <p:sp>
        <p:nvSpPr>
          <p:cNvPr id="491" name="Google Shape;491;p36"/>
          <p:cNvSpPr txBox="1"/>
          <p:nvPr/>
        </p:nvSpPr>
        <p:spPr>
          <a:xfrm>
            <a:off x="1630827" y="10027814"/>
            <a:ext cx="10420987" cy="12412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733" u="none" cap="none" strike="noStrike">
                <a:solidFill>
                  <a:schemeClr val="dk1"/>
                </a:solidFill>
                <a:latin typeface="Arial"/>
                <a:ea typeface="Arial"/>
                <a:cs typeface="Arial"/>
                <a:sym typeface="Arial"/>
              </a:rPr>
              <a:t>4-8 Racks/ All in one design</a:t>
            </a:r>
            <a:endParaRPr/>
          </a:p>
          <a:p>
            <a:pPr indent="0" lvl="0" marL="0" marR="0" rtl="0" algn="l">
              <a:lnSpc>
                <a:spcPct val="100000"/>
              </a:lnSpc>
              <a:spcBef>
                <a:spcPts val="0"/>
              </a:spcBef>
              <a:spcAft>
                <a:spcPts val="0"/>
              </a:spcAft>
              <a:buNone/>
            </a:pPr>
            <a:r>
              <a:rPr b="0" i="0" lang="en-US" sz="3733" u="none" cap="none" strike="noStrike">
                <a:solidFill>
                  <a:schemeClr val="dk1"/>
                </a:solidFill>
                <a:latin typeface="Arial"/>
                <a:ea typeface="Arial"/>
                <a:cs typeface="Arial"/>
                <a:sym typeface="Arial"/>
              </a:rPr>
              <a:t>45 days fast delivery/ off-site operation</a:t>
            </a:r>
            <a:endParaRPr b="0" i="0" sz="3733" u="none" cap="none" strike="noStrike">
              <a:solidFill>
                <a:schemeClr val="dk1"/>
              </a:solidFill>
              <a:latin typeface="Arial"/>
              <a:ea typeface="Arial"/>
              <a:cs typeface="Arial"/>
              <a:sym typeface="Arial"/>
            </a:endParaRPr>
          </a:p>
        </p:txBody>
      </p:sp>
      <p:pic>
        <p:nvPicPr>
          <p:cNvPr id="492" name="Google Shape;492;p36"/>
          <p:cNvPicPr preferRelativeResize="0"/>
          <p:nvPr/>
        </p:nvPicPr>
        <p:blipFill rotWithShape="1">
          <a:blip r:embed="rId3">
            <a:alphaModFix/>
          </a:blip>
          <a:srcRect b="0" l="0" r="0" t="0"/>
          <a:stretch/>
        </p:blipFill>
        <p:spPr>
          <a:xfrm>
            <a:off x="749763" y="4495578"/>
            <a:ext cx="13514755" cy="472484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grpSp>
        <p:nvGrpSpPr>
          <p:cNvPr id="497" name="Google Shape;497;p37"/>
          <p:cNvGrpSpPr/>
          <p:nvPr/>
        </p:nvGrpSpPr>
        <p:grpSpPr>
          <a:xfrm>
            <a:off x="1356173" y="2769630"/>
            <a:ext cx="22553933" cy="10400318"/>
            <a:chOff x="1356173" y="2769630"/>
            <a:chExt cx="22553933" cy="10400318"/>
          </a:xfrm>
        </p:grpSpPr>
        <p:grpSp>
          <p:nvGrpSpPr>
            <p:cNvPr id="498" name="Google Shape;498;p37"/>
            <p:cNvGrpSpPr/>
            <p:nvPr/>
          </p:nvGrpSpPr>
          <p:grpSpPr>
            <a:xfrm>
              <a:off x="1356173" y="3245276"/>
              <a:ext cx="19040429" cy="9924672"/>
              <a:chOff x="4310766" y="3608792"/>
              <a:chExt cx="15735892" cy="8202208"/>
            </a:xfrm>
          </p:grpSpPr>
          <p:pic>
            <p:nvPicPr>
              <p:cNvPr id="499" name="Google Shape;499;p37"/>
              <p:cNvPicPr preferRelativeResize="0"/>
              <p:nvPr/>
            </p:nvPicPr>
            <p:blipFill rotWithShape="1">
              <a:blip r:embed="rId3">
                <a:alphaModFix/>
              </a:blip>
              <a:srcRect b="0" l="0" r="0" t="0"/>
              <a:stretch/>
            </p:blipFill>
            <p:spPr>
              <a:xfrm>
                <a:off x="4337343" y="3608792"/>
                <a:ext cx="15709315" cy="8202208"/>
              </a:xfrm>
              <a:prstGeom prst="rect">
                <a:avLst/>
              </a:prstGeom>
              <a:noFill/>
              <a:ln>
                <a:noFill/>
              </a:ln>
            </p:spPr>
          </p:pic>
          <p:sp>
            <p:nvSpPr>
              <p:cNvPr id="500" name="Google Shape;500;p37"/>
              <p:cNvSpPr/>
              <p:nvPr/>
            </p:nvSpPr>
            <p:spPr>
              <a:xfrm>
                <a:off x="8336426" y="6668451"/>
                <a:ext cx="6446373" cy="2793095"/>
              </a:xfrm>
              <a:prstGeom prst="rect">
                <a:avLst/>
              </a:prstGeom>
              <a:solidFill>
                <a:srgbClr val="00B0F0">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IT Racks</a:t>
                </a:r>
                <a:endParaRPr b="0" i="0" sz="4800" u="none" cap="none" strike="noStrike">
                  <a:solidFill>
                    <a:schemeClr val="lt1"/>
                  </a:solidFill>
                  <a:latin typeface="Arial"/>
                  <a:ea typeface="Arial"/>
                  <a:cs typeface="Arial"/>
                  <a:sym typeface="Arial"/>
                </a:endParaRPr>
              </a:p>
            </p:txBody>
          </p:sp>
          <p:sp>
            <p:nvSpPr>
              <p:cNvPr id="501" name="Google Shape;501;p37"/>
              <p:cNvSpPr/>
              <p:nvPr/>
            </p:nvSpPr>
            <p:spPr>
              <a:xfrm rot="-5400000">
                <a:off x="13527260" y="7654681"/>
                <a:ext cx="2793095" cy="2372027"/>
              </a:xfrm>
              <a:prstGeom prst="rect">
                <a:avLst/>
              </a:prstGeom>
              <a:solidFill>
                <a:srgbClr val="FFC000">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BBU</a:t>
                </a:r>
                <a:endParaRPr b="0" i="0" sz="4800" u="none" cap="none" strike="noStrike">
                  <a:solidFill>
                    <a:schemeClr val="lt1"/>
                  </a:solidFill>
                  <a:latin typeface="Arial"/>
                  <a:ea typeface="Arial"/>
                  <a:cs typeface="Arial"/>
                  <a:sym typeface="Arial"/>
                </a:endParaRPr>
              </a:p>
            </p:txBody>
          </p:sp>
          <p:sp>
            <p:nvSpPr>
              <p:cNvPr id="502" name="Google Shape;502;p37"/>
              <p:cNvSpPr/>
              <p:nvPr/>
            </p:nvSpPr>
            <p:spPr>
              <a:xfrm>
                <a:off x="4310766" y="5473017"/>
                <a:ext cx="3426902" cy="3366820"/>
              </a:xfrm>
              <a:prstGeom prst="rect">
                <a:avLst/>
              </a:prstGeom>
              <a:solidFill>
                <a:srgbClr val="99CC53">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Indirect</a:t>
                </a:r>
                <a:endParaRPr/>
              </a:p>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Heat EX</a:t>
                </a:r>
                <a:endParaRPr b="0" i="0" sz="4800" u="none" cap="none" strike="noStrike">
                  <a:solidFill>
                    <a:schemeClr val="lt1"/>
                  </a:solidFill>
                  <a:latin typeface="Arial"/>
                  <a:ea typeface="Arial"/>
                  <a:cs typeface="Arial"/>
                  <a:sym typeface="Arial"/>
                </a:endParaRPr>
              </a:p>
            </p:txBody>
          </p:sp>
          <p:sp>
            <p:nvSpPr>
              <p:cNvPr id="503" name="Google Shape;503;p37"/>
              <p:cNvSpPr/>
              <p:nvPr/>
            </p:nvSpPr>
            <p:spPr>
              <a:xfrm rot="-5400000">
                <a:off x="14642160" y="8728443"/>
                <a:ext cx="2793095" cy="756000"/>
              </a:xfrm>
              <a:prstGeom prst="rect">
                <a:avLst/>
              </a:prstGeom>
              <a:solidFill>
                <a:srgbClr val="FF0000">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HVDC</a:t>
                </a:r>
                <a:endParaRPr b="0" i="0" sz="4800" u="none" cap="none" strike="noStrike">
                  <a:solidFill>
                    <a:schemeClr val="lt1"/>
                  </a:solidFill>
                  <a:latin typeface="Arial"/>
                  <a:ea typeface="Arial"/>
                  <a:cs typeface="Arial"/>
                  <a:sym typeface="Arial"/>
                </a:endParaRPr>
              </a:p>
            </p:txBody>
          </p:sp>
          <p:sp>
            <p:nvSpPr>
              <p:cNvPr id="504" name="Google Shape;504;p37"/>
              <p:cNvSpPr/>
              <p:nvPr/>
            </p:nvSpPr>
            <p:spPr>
              <a:xfrm>
                <a:off x="7576699" y="6522234"/>
                <a:ext cx="2921738" cy="1843826"/>
              </a:xfrm>
              <a:prstGeom prst="rightArrow">
                <a:avLst>
                  <a:gd fmla="val 50000" name="adj1"/>
                  <a:gd fmla="val 50000" name="adj2"/>
                </a:avLst>
              </a:prstGeom>
              <a:solidFill>
                <a:srgbClr val="99CC53">
                  <a:alpha val="40000"/>
                </a:srgbClr>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Airflow</a:t>
                </a:r>
                <a:endParaRPr b="0" i="0" sz="3200" u="none" cap="none" strike="noStrike">
                  <a:solidFill>
                    <a:schemeClr val="lt1"/>
                  </a:solidFill>
                  <a:latin typeface="Arial"/>
                  <a:ea typeface="Arial"/>
                  <a:cs typeface="Arial"/>
                  <a:sym typeface="Arial"/>
                </a:endParaRPr>
              </a:p>
            </p:txBody>
          </p:sp>
          <p:sp>
            <p:nvSpPr>
              <p:cNvPr id="505" name="Google Shape;505;p37"/>
              <p:cNvSpPr/>
              <p:nvPr/>
            </p:nvSpPr>
            <p:spPr>
              <a:xfrm rot="-5400000">
                <a:off x="15213182" y="8905791"/>
                <a:ext cx="2793095" cy="756000"/>
              </a:xfrm>
              <a:prstGeom prst="rect">
                <a:avLst/>
              </a:prstGeom>
              <a:solidFill>
                <a:srgbClr val="7030A0">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PDU</a:t>
                </a:r>
                <a:endParaRPr b="0" i="0" sz="4800" u="none" cap="none" strike="noStrike">
                  <a:solidFill>
                    <a:schemeClr val="lt1"/>
                  </a:solidFill>
                  <a:latin typeface="Arial"/>
                  <a:ea typeface="Arial"/>
                  <a:cs typeface="Arial"/>
                  <a:sym typeface="Arial"/>
                </a:endParaRPr>
              </a:p>
            </p:txBody>
          </p:sp>
        </p:grpSp>
        <p:grpSp>
          <p:nvGrpSpPr>
            <p:cNvPr id="506" name="Google Shape;506;p37"/>
            <p:cNvGrpSpPr/>
            <p:nvPr/>
          </p:nvGrpSpPr>
          <p:grpSpPr>
            <a:xfrm flipH="1">
              <a:off x="6439492" y="3498856"/>
              <a:ext cx="4176195" cy="3000175"/>
              <a:chOff x="2022342" y="3123599"/>
              <a:chExt cx="2076105" cy="1399605"/>
            </a:xfrm>
          </p:grpSpPr>
          <p:sp>
            <p:nvSpPr>
              <p:cNvPr id="507" name="Google Shape;507;p37"/>
              <p:cNvSpPr/>
              <p:nvPr/>
            </p:nvSpPr>
            <p:spPr>
              <a:xfrm>
                <a:off x="3890253" y="4315010"/>
                <a:ext cx="208194" cy="208194"/>
              </a:xfrm>
              <a:prstGeom prst="ellipse">
                <a:avLst/>
              </a:prstGeom>
              <a:solidFill>
                <a:srgbClr val="00B7FF">
                  <a:alpha val="29803"/>
                </a:srgbClr>
              </a:solidFill>
              <a:ln cap="flat" cmpd="dbl" w="76200">
                <a:solidFill>
                  <a:srgbClr val="00B7FF">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7F7F7F"/>
                  </a:solidFill>
                  <a:latin typeface="Arial"/>
                  <a:ea typeface="Arial"/>
                  <a:cs typeface="Arial"/>
                  <a:sym typeface="Arial"/>
                </a:endParaRPr>
              </a:p>
            </p:txBody>
          </p:sp>
          <p:cxnSp>
            <p:nvCxnSpPr>
              <p:cNvPr id="508" name="Google Shape;508;p37"/>
              <p:cNvCxnSpPr>
                <a:endCxn id="507" idx="1"/>
              </p:cNvCxnSpPr>
              <p:nvPr/>
            </p:nvCxnSpPr>
            <p:spPr>
              <a:xfrm>
                <a:off x="2022342" y="3123599"/>
                <a:ext cx="1898400" cy="1221900"/>
              </a:xfrm>
              <a:prstGeom prst="straightConnector1">
                <a:avLst/>
              </a:prstGeom>
              <a:noFill/>
              <a:ln cap="rnd" cmpd="sng" w="38100">
                <a:solidFill>
                  <a:srgbClr val="00B7FF">
                    <a:alpha val="60000"/>
                  </a:srgbClr>
                </a:solidFill>
                <a:prstDash val="solid"/>
                <a:round/>
                <a:headEnd len="sm" w="sm" type="none"/>
                <a:tailEnd len="sm" w="sm" type="none"/>
              </a:ln>
            </p:spPr>
          </p:cxnSp>
        </p:grpSp>
        <p:sp>
          <p:nvSpPr>
            <p:cNvPr id="509" name="Google Shape;509;p37"/>
            <p:cNvSpPr/>
            <p:nvPr/>
          </p:nvSpPr>
          <p:spPr>
            <a:xfrm>
              <a:off x="10685289" y="2769630"/>
              <a:ext cx="4438553"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MGMT Rack</a:t>
              </a:r>
              <a:endParaRPr b="0" i="0" sz="3200" u="none" cap="none" strike="noStrike">
                <a:solidFill>
                  <a:schemeClr val="dk1"/>
                </a:solidFill>
                <a:latin typeface="Arial"/>
                <a:ea typeface="Arial"/>
                <a:cs typeface="Arial"/>
                <a:sym typeface="Arial"/>
              </a:endParaRPr>
            </a:p>
          </p:txBody>
        </p:sp>
        <p:grpSp>
          <p:nvGrpSpPr>
            <p:cNvPr id="510" name="Google Shape;510;p37"/>
            <p:cNvGrpSpPr/>
            <p:nvPr/>
          </p:nvGrpSpPr>
          <p:grpSpPr>
            <a:xfrm flipH="1">
              <a:off x="17233794" y="6375289"/>
              <a:ext cx="2202246" cy="1795050"/>
              <a:chOff x="3003642" y="3685799"/>
              <a:chExt cx="1094805" cy="837405"/>
            </a:xfrm>
          </p:grpSpPr>
          <p:sp>
            <p:nvSpPr>
              <p:cNvPr id="511" name="Google Shape;511;p37"/>
              <p:cNvSpPr/>
              <p:nvPr/>
            </p:nvSpPr>
            <p:spPr>
              <a:xfrm>
                <a:off x="3890253" y="4315010"/>
                <a:ext cx="208194" cy="208194"/>
              </a:xfrm>
              <a:prstGeom prst="ellipse">
                <a:avLst/>
              </a:prstGeom>
              <a:solidFill>
                <a:srgbClr val="00B7FF">
                  <a:alpha val="29803"/>
                </a:srgbClr>
              </a:solidFill>
              <a:ln cap="flat" cmpd="dbl" w="76200">
                <a:solidFill>
                  <a:srgbClr val="00B7FF">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7F7F7F"/>
                  </a:solidFill>
                  <a:latin typeface="Arial"/>
                  <a:ea typeface="Arial"/>
                  <a:cs typeface="Arial"/>
                  <a:sym typeface="Arial"/>
                </a:endParaRPr>
              </a:p>
            </p:txBody>
          </p:sp>
          <p:cxnSp>
            <p:nvCxnSpPr>
              <p:cNvPr id="512" name="Google Shape;512;p37"/>
              <p:cNvCxnSpPr>
                <a:endCxn id="511" idx="1"/>
              </p:cNvCxnSpPr>
              <p:nvPr/>
            </p:nvCxnSpPr>
            <p:spPr>
              <a:xfrm>
                <a:off x="3003642" y="3685799"/>
                <a:ext cx="917100" cy="659700"/>
              </a:xfrm>
              <a:prstGeom prst="straightConnector1">
                <a:avLst/>
              </a:prstGeom>
              <a:noFill/>
              <a:ln cap="rnd" cmpd="sng" w="38100">
                <a:solidFill>
                  <a:srgbClr val="00B7FF">
                    <a:alpha val="60000"/>
                  </a:srgbClr>
                </a:solidFill>
                <a:prstDash val="solid"/>
                <a:round/>
                <a:headEnd len="sm" w="sm" type="none"/>
                <a:tailEnd len="sm" w="sm" type="none"/>
              </a:ln>
            </p:spPr>
          </p:cxnSp>
        </p:grpSp>
        <p:sp>
          <p:nvSpPr>
            <p:cNvPr id="513" name="Google Shape;513;p37"/>
            <p:cNvSpPr/>
            <p:nvPr/>
          </p:nvSpPr>
          <p:spPr>
            <a:xfrm>
              <a:off x="19471553" y="5595548"/>
              <a:ext cx="4438553"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Entrance</a:t>
              </a:r>
              <a:endParaRPr b="0" i="0" sz="3200" u="none" cap="none" strike="noStrike">
                <a:solidFill>
                  <a:schemeClr val="dk1"/>
                </a:solidFill>
                <a:latin typeface="Arial"/>
                <a:ea typeface="Arial"/>
                <a:cs typeface="Arial"/>
                <a:sym typeface="Arial"/>
              </a:endParaRPr>
            </a:p>
          </p:txBody>
        </p:sp>
      </p:grpSp>
      <p:sp>
        <p:nvSpPr>
          <p:cNvPr id="514" name="Google Shape;514;p37"/>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More on mini-TBlock</a:t>
            </a:r>
            <a:endParaRPr/>
          </a:p>
        </p:txBody>
      </p:sp>
      <p:sp>
        <p:nvSpPr>
          <p:cNvPr id="515" name="Google Shape;515;p37"/>
          <p:cNvSpPr/>
          <p:nvPr/>
        </p:nvSpPr>
        <p:spPr>
          <a:xfrm>
            <a:off x="14836934" y="1046888"/>
            <a:ext cx="8452585" cy="4461500"/>
          </a:xfrm>
          <a:prstGeom prst="rect">
            <a:avLst/>
          </a:prstGeom>
          <a:noFill/>
          <a:ln>
            <a:noFill/>
          </a:ln>
        </p:spPr>
        <p:txBody>
          <a:bodyPr anchorCtr="0" anchor="ctr" bIns="45700" lIns="91425" spcFirstLastPara="1" rIns="91425" wrap="square" tIns="45700">
            <a:noAutofit/>
          </a:bodyPr>
          <a:lstStyle/>
          <a:p>
            <a:pPr indent="-514350" lvl="0" marL="514350" marR="0" rtl="0" algn="l">
              <a:lnSpc>
                <a:spcPct val="100000"/>
              </a:lnSpc>
              <a:spcBef>
                <a:spcPts val="0"/>
              </a:spcBef>
              <a:spcAft>
                <a:spcPts val="0"/>
              </a:spcAft>
              <a:buClr>
                <a:srgbClr val="000000"/>
              </a:buClr>
              <a:buSzPts val="3200"/>
              <a:buFont typeface="Arial"/>
              <a:buAutoNum type="arabicPeriod"/>
            </a:pPr>
            <a:r>
              <a:rPr b="0" i="0" lang="en-US" sz="3200" u="none" cap="none" strike="noStrike">
                <a:solidFill>
                  <a:srgbClr val="002060"/>
                </a:solidFill>
                <a:latin typeface="Arial"/>
                <a:ea typeface="Arial"/>
                <a:cs typeface="Arial"/>
                <a:sym typeface="Arial"/>
              </a:rPr>
              <a:t>ISO 20’/40’ container w/ IP55</a:t>
            </a:r>
            <a:endParaRPr/>
          </a:p>
          <a:p>
            <a:pPr indent="-514350" lvl="0" marL="514350" marR="0" rtl="0" algn="l">
              <a:lnSpc>
                <a:spcPct val="100000"/>
              </a:lnSpc>
              <a:spcBef>
                <a:spcPts val="0"/>
              </a:spcBef>
              <a:spcAft>
                <a:spcPts val="0"/>
              </a:spcAft>
              <a:buClr>
                <a:srgbClr val="000000"/>
              </a:buClr>
              <a:buSzPts val="3200"/>
              <a:buFont typeface="Arial"/>
              <a:buAutoNum type="arabicPeriod"/>
            </a:pPr>
            <a:r>
              <a:rPr b="0" i="0" lang="en-US" sz="3200" u="none" cap="none" strike="noStrike">
                <a:solidFill>
                  <a:srgbClr val="002060"/>
                </a:solidFill>
                <a:latin typeface="Arial"/>
                <a:ea typeface="Arial"/>
                <a:cs typeface="Arial"/>
                <a:sym typeface="Arial"/>
              </a:rPr>
              <a:t>Dual Power feeder (AC+AC/AC+DC)</a:t>
            </a:r>
            <a:endParaRPr/>
          </a:p>
          <a:p>
            <a:pPr indent="-514350" lvl="0" marL="514350" marR="0" rtl="0" algn="l">
              <a:lnSpc>
                <a:spcPct val="100000"/>
              </a:lnSpc>
              <a:spcBef>
                <a:spcPts val="0"/>
              </a:spcBef>
              <a:spcAft>
                <a:spcPts val="0"/>
              </a:spcAft>
              <a:buClr>
                <a:srgbClr val="000000"/>
              </a:buClr>
              <a:buSzPts val="3200"/>
              <a:buFont typeface="Arial"/>
              <a:buAutoNum type="arabicPeriod"/>
            </a:pPr>
            <a:r>
              <a:rPr b="0" i="0" lang="en-US" sz="3200" u="none" cap="none" strike="noStrike">
                <a:solidFill>
                  <a:srgbClr val="002060"/>
                </a:solidFill>
                <a:latin typeface="Arial"/>
                <a:ea typeface="Arial"/>
                <a:cs typeface="Arial"/>
                <a:sym typeface="Arial"/>
              </a:rPr>
              <a:t>Up to 8 racks with 13.2KW budget and max 20KW per rack</a:t>
            </a:r>
            <a:endParaRPr/>
          </a:p>
          <a:p>
            <a:pPr indent="-514350" lvl="0" marL="514350" marR="0" rtl="0" algn="l">
              <a:lnSpc>
                <a:spcPct val="100000"/>
              </a:lnSpc>
              <a:spcBef>
                <a:spcPts val="0"/>
              </a:spcBef>
              <a:spcAft>
                <a:spcPts val="0"/>
              </a:spcAft>
              <a:buClr>
                <a:srgbClr val="000000"/>
              </a:buClr>
              <a:buSzPts val="3200"/>
              <a:buFont typeface="Arial"/>
              <a:buAutoNum type="arabicPeriod"/>
            </a:pPr>
            <a:r>
              <a:rPr b="0" i="0" lang="en-US" sz="3200" u="none" cap="none" strike="noStrike">
                <a:solidFill>
                  <a:srgbClr val="002060"/>
                </a:solidFill>
                <a:latin typeface="Arial"/>
                <a:ea typeface="Arial"/>
                <a:cs typeface="Arial"/>
                <a:sym typeface="Arial"/>
              </a:rPr>
              <a:t>Indirect EX with mechanical cooling as backup</a:t>
            </a:r>
            <a:endParaRPr/>
          </a:p>
          <a:p>
            <a:pPr indent="-514350" lvl="0" marL="514350" marR="0" rtl="0" algn="l">
              <a:lnSpc>
                <a:spcPct val="100000"/>
              </a:lnSpc>
              <a:spcBef>
                <a:spcPts val="0"/>
              </a:spcBef>
              <a:spcAft>
                <a:spcPts val="0"/>
              </a:spcAft>
              <a:buClr>
                <a:srgbClr val="000000"/>
              </a:buClr>
              <a:buSzPts val="3200"/>
              <a:buFont typeface="Arial"/>
              <a:buAutoNum type="arabicPeriod"/>
            </a:pPr>
            <a:r>
              <a:rPr b="0" i="0" lang="en-US" sz="3200" u="none" cap="none" strike="noStrike">
                <a:solidFill>
                  <a:srgbClr val="002060"/>
                </a:solidFill>
                <a:latin typeface="Arial"/>
                <a:ea typeface="Arial"/>
                <a:cs typeface="Arial"/>
                <a:sym typeface="Arial"/>
              </a:rPr>
              <a:t>Full integration: security, operation, management and safety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 name="Shape 519"/>
        <p:cNvGrpSpPr/>
        <p:nvPr/>
      </p:nvGrpSpPr>
      <p:grpSpPr>
        <a:xfrm>
          <a:off x="0" y="0"/>
          <a:ext cx="0" cy="0"/>
          <a:chOff x="0" y="0"/>
          <a:chExt cx="0" cy="0"/>
        </a:xfrm>
      </p:grpSpPr>
      <p:sp>
        <p:nvSpPr>
          <p:cNvPr id="520" name="Google Shape;520;p38"/>
          <p:cNvSpPr txBox="1"/>
          <p:nvPr>
            <p:ph type="title"/>
          </p:nvPr>
        </p:nvSpPr>
        <p:spPr>
          <a:xfrm>
            <a:off x="1630827" y="1369183"/>
            <a:ext cx="21945600" cy="11629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From Cloud to Edge</a:t>
            </a:r>
            <a:endParaRPr/>
          </a:p>
        </p:txBody>
      </p:sp>
      <p:grpSp>
        <p:nvGrpSpPr>
          <p:cNvPr id="521" name="Google Shape;521;p38"/>
          <p:cNvGrpSpPr/>
          <p:nvPr/>
        </p:nvGrpSpPr>
        <p:grpSpPr>
          <a:xfrm>
            <a:off x="6573785" y="4724755"/>
            <a:ext cx="11594411" cy="7315583"/>
            <a:chOff x="6806421" y="4149709"/>
            <a:chExt cx="11594411" cy="7315583"/>
          </a:xfrm>
        </p:grpSpPr>
        <p:sp>
          <p:nvSpPr>
            <p:cNvPr id="522" name="Google Shape;522;p38"/>
            <p:cNvSpPr/>
            <p:nvPr/>
          </p:nvSpPr>
          <p:spPr>
            <a:xfrm>
              <a:off x="7766072" y="4149709"/>
              <a:ext cx="8851855" cy="7315583"/>
            </a:xfrm>
            <a:prstGeom prst="ellipse">
              <a:avLst/>
            </a:prstGeom>
            <a:gradFill>
              <a:gsLst>
                <a:gs pos="0">
                  <a:srgbClr val="595959"/>
                </a:gs>
                <a:gs pos="45000">
                  <a:srgbClr val="D1D1D1">
                    <a:alpha val="80000"/>
                  </a:srgbClr>
                </a:gs>
                <a:gs pos="67000">
                  <a:schemeClr val="lt1"/>
                </a:gs>
                <a:gs pos="100000">
                  <a:schemeClr val="lt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23" name="Google Shape;523;p38"/>
            <p:cNvPicPr preferRelativeResize="0"/>
            <p:nvPr/>
          </p:nvPicPr>
          <p:blipFill rotWithShape="1">
            <a:blip r:embed="rId3">
              <a:alphaModFix/>
            </a:blip>
            <a:srcRect b="0" l="0" r="0" t="0"/>
            <a:stretch/>
          </p:blipFill>
          <p:spPr>
            <a:xfrm>
              <a:off x="6806421" y="4149709"/>
              <a:ext cx="11594411" cy="6272386"/>
            </a:xfrm>
            <a:prstGeom prst="rect">
              <a:avLst/>
            </a:prstGeom>
            <a:noFill/>
            <a:ln>
              <a:noFill/>
            </a:ln>
          </p:spPr>
        </p:pic>
      </p:grpSp>
      <p:pic>
        <p:nvPicPr>
          <p:cNvPr id="524" name="Google Shape;524;p38"/>
          <p:cNvPicPr preferRelativeResize="0"/>
          <p:nvPr/>
        </p:nvPicPr>
        <p:blipFill rotWithShape="1">
          <a:blip r:embed="rId4">
            <a:alphaModFix amt="85000"/>
          </a:blip>
          <a:srcRect b="0" l="13740" r="0" t="0"/>
          <a:stretch/>
        </p:blipFill>
        <p:spPr>
          <a:xfrm>
            <a:off x="1734574" y="8465572"/>
            <a:ext cx="2687148" cy="3626871"/>
          </a:xfrm>
          <a:prstGeom prst="rect">
            <a:avLst/>
          </a:prstGeom>
          <a:noFill/>
          <a:ln>
            <a:noFill/>
          </a:ln>
        </p:spPr>
      </p:pic>
      <p:pic>
        <p:nvPicPr>
          <p:cNvPr id="525" name="Google Shape;525;p38"/>
          <p:cNvPicPr preferRelativeResize="0"/>
          <p:nvPr/>
        </p:nvPicPr>
        <p:blipFill rotWithShape="1">
          <a:blip r:embed="rId5">
            <a:alphaModFix/>
          </a:blip>
          <a:srcRect b="0" l="0" r="0" t="0"/>
          <a:stretch/>
        </p:blipFill>
        <p:spPr>
          <a:xfrm>
            <a:off x="8533902" y="3987690"/>
            <a:ext cx="1887379" cy="1359647"/>
          </a:xfrm>
          <a:prstGeom prst="rect">
            <a:avLst/>
          </a:prstGeom>
          <a:noFill/>
          <a:ln>
            <a:noFill/>
          </a:ln>
        </p:spPr>
      </p:pic>
      <p:pic>
        <p:nvPicPr>
          <p:cNvPr id="526" name="Google Shape;526;p38"/>
          <p:cNvPicPr preferRelativeResize="0"/>
          <p:nvPr/>
        </p:nvPicPr>
        <p:blipFill rotWithShape="1">
          <a:blip r:embed="rId6">
            <a:alphaModFix/>
          </a:blip>
          <a:srcRect b="-5446" l="37935" r="0" t="0"/>
          <a:stretch/>
        </p:blipFill>
        <p:spPr>
          <a:xfrm>
            <a:off x="1333450" y="3479342"/>
            <a:ext cx="3292980" cy="1864871"/>
          </a:xfrm>
          <a:prstGeom prst="rect">
            <a:avLst/>
          </a:prstGeom>
          <a:noFill/>
          <a:ln>
            <a:noFill/>
          </a:ln>
        </p:spPr>
      </p:pic>
      <p:pic>
        <p:nvPicPr>
          <p:cNvPr id="527" name="Google Shape;527;p38"/>
          <p:cNvPicPr preferRelativeResize="0"/>
          <p:nvPr/>
        </p:nvPicPr>
        <p:blipFill rotWithShape="1">
          <a:blip r:embed="rId7">
            <a:alphaModFix/>
          </a:blip>
          <a:srcRect b="0" l="0" r="0" t="0"/>
          <a:stretch/>
        </p:blipFill>
        <p:spPr>
          <a:xfrm>
            <a:off x="19098769" y="4507670"/>
            <a:ext cx="3560689" cy="1429187"/>
          </a:xfrm>
          <a:prstGeom prst="rect">
            <a:avLst/>
          </a:prstGeom>
          <a:noFill/>
          <a:ln>
            <a:noFill/>
          </a:ln>
        </p:spPr>
      </p:pic>
      <p:grpSp>
        <p:nvGrpSpPr>
          <p:cNvPr id="528" name="Google Shape;528;p38"/>
          <p:cNvGrpSpPr/>
          <p:nvPr/>
        </p:nvGrpSpPr>
        <p:grpSpPr>
          <a:xfrm>
            <a:off x="19205087" y="6413947"/>
            <a:ext cx="3862726" cy="1324965"/>
            <a:chOff x="1428115" y="3705976"/>
            <a:chExt cx="3862726" cy="1324965"/>
          </a:xfrm>
        </p:grpSpPr>
        <p:pic>
          <p:nvPicPr>
            <p:cNvPr id="529" name="Google Shape;529;p38"/>
            <p:cNvPicPr preferRelativeResize="0"/>
            <p:nvPr/>
          </p:nvPicPr>
          <p:blipFill rotWithShape="1">
            <a:blip r:embed="rId8">
              <a:alphaModFix/>
            </a:blip>
            <a:srcRect b="0" l="0" r="0" t="0"/>
            <a:stretch/>
          </p:blipFill>
          <p:spPr>
            <a:xfrm>
              <a:off x="1428115" y="3705976"/>
              <a:ext cx="1407773" cy="1324965"/>
            </a:xfrm>
            <a:prstGeom prst="rect">
              <a:avLst/>
            </a:prstGeom>
            <a:noFill/>
            <a:ln>
              <a:noFill/>
            </a:ln>
          </p:spPr>
        </p:pic>
        <p:sp>
          <p:nvSpPr>
            <p:cNvPr id="530" name="Google Shape;530;p38"/>
            <p:cNvSpPr txBox="1"/>
            <p:nvPr/>
          </p:nvSpPr>
          <p:spPr>
            <a:xfrm>
              <a:off x="2849147" y="3983737"/>
              <a:ext cx="2441694" cy="76944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rgbClr val="000000"/>
                  </a:solidFill>
                  <a:latin typeface="Arial"/>
                  <a:ea typeface="Arial"/>
                  <a:cs typeface="Arial"/>
                  <a:sym typeface="Arial"/>
                </a:rPr>
                <a:t>腾讯视频</a:t>
              </a:r>
              <a:endParaRPr/>
            </a:p>
          </p:txBody>
        </p:sp>
      </p:grpSp>
      <p:pic>
        <p:nvPicPr>
          <p:cNvPr id="531" name="Google Shape;531;p38"/>
          <p:cNvPicPr preferRelativeResize="0"/>
          <p:nvPr/>
        </p:nvPicPr>
        <p:blipFill rotWithShape="1">
          <a:blip r:embed="rId9">
            <a:alphaModFix/>
          </a:blip>
          <a:srcRect b="0" l="0" r="0" t="0"/>
          <a:stretch/>
        </p:blipFill>
        <p:spPr>
          <a:xfrm>
            <a:off x="19458836" y="8465572"/>
            <a:ext cx="3710615" cy="1070842"/>
          </a:xfrm>
          <a:prstGeom prst="rect">
            <a:avLst/>
          </a:prstGeom>
          <a:noFill/>
          <a:ln>
            <a:noFill/>
          </a:ln>
        </p:spPr>
      </p:pic>
      <p:sp>
        <p:nvSpPr>
          <p:cNvPr id="532" name="Google Shape;532;p38"/>
          <p:cNvSpPr/>
          <p:nvPr/>
        </p:nvSpPr>
        <p:spPr>
          <a:xfrm flipH="1">
            <a:off x="17849353" y="3937830"/>
            <a:ext cx="5731078" cy="7223610"/>
          </a:xfrm>
          <a:prstGeom prst="homePlate">
            <a:avLst>
              <a:gd fmla="val 22105" name="adj"/>
            </a:avLst>
          </a:prstGeom>
          <a:noFill/>
          <a:ln cap="flat" cmpd="sng" w="25400">
            <a:solidFill>
              <a:srgbClr val="D8D8D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3" name="Google Shape;533;p38"/>
          <p:cNvSpPr txBox="1"/>
          <p:nvPr/>
        </p:nvSpPr>
        <p:spPr>
          <a:xfrm>
            <a:off x="10783250" y="3903921"/>
            <a:ext cx="5264583"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Edge Computing Platform</a:t>
            </a:r>
            <a:endParaRPr b="0" i="0" sz="3200" u="none" cap="none" strike="noStrike">
              <a:solidFill>
                <a:srgbClr val="000000"/>
              </a:solidFill>
              <a:latin typeface="Arial"/>
              <a:ea typeface="Arial"/>
              <a:cs typeface="Arial"/>
              <a:sym typeface="Arial"/>
            </a:endParaRPr>
          </a:p>
        </p:txBody>
      </p:sp>
      <p:sp>
        <p:nvSpPr>
          <p:cNvPr id="534" name="Google Shape;534;p38"/>
          <p:cNvSpPr txBox="1"/>
          <p:nvPr/>
        </p:nvSpPr>
        <p:spPr>
          <a:xfrm>
            <a:off x="10783250" y="4724755"/>
            <a:ext cx="3230372"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Edge Connector</a:t>
            </a:r>
            <a:endParaRPr b="0" i="0" sz="3200" u="none" cap="none" strike="noStrike">
              <a:solidFill>
                <a:srgbClr val="000000"/>
              </a:solidFill>
              <a:latin typeface="Arial"/>
              <a:ea typeface="Arial"/>
              <a:cs typeface="Arial"/>
              <a:sym typeface="Arial"/>
            </a:endParaRPr>
          </a:p>
        </p:txBody>
      </p:sp>
      <p:grpSp>
        <p:nvGrpSpPr>
          <p:cNvPr id="535" name="Google Shape;535;p38"/>
          <p:cNvGrpSpPr/>
          <p:nvPr/>
        </p:nvGrpSpPr>
        <p:grpSpPr>
          <a:xfrm rot="5400000">
            <a:off x="11214228" y="6722808"/>
            <a:ext cx="1955542" cy="208194"/>
            <a:chOff x="2142905" y="4315010"/>
            <a:chExt cx="1955542" cy="208194"/>
          </a:xfrm>
        </p:grpSpPr>
        <p:sp>
          <p:nvSpPr>
            <p:cNvPr id="536" name="Google Shape;536;p38"/>
            <p:cNvSpPr/>
            <p:nvPr/>
          </p:nvSpPr>
          <p:spPr>
            <a:xfrm>
              <a:off x="3890253" y="4315010"/>
              <a:ext cx="208194" cy="208194"/>
            </a:xfrm>
            <a:prstGeom prst="ellipse">
              <a:avLst/>
            </a:prstGeom>
            <a:solidFill>
              <a:srgbClr val="00B7FF">
                <a:alpha val="29803"/>
              </a:srgbClr>
            </a:solidFill>
            <a:ln cap="flat" cmpd="dbl" w="127000">
              <a:solidFill>
                <a:srgbClr val="00B7FF">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7F7F7F"/>
                </a:solidFill>
                <a:latin typeface="Arial"/>
                <a:ea typeface="Arial"/>
                <a:cs typeface="Arial"/>
                <a:sym typeface="Arial"/>
              </a:endParaRPr>
            </a:p>
          </p:txBody>
        </p:sp>
        <p:cxnSp>
          <p:nvCxnSpPr>
            <p:cNvPr id="537" name="Google Shape;537;p38"/>
            <p:cNvCxnSpPr/>
            <p:nvPr/>
          </p:nvCxnSpPr>
          <p:spPr>
            <a:xfrm>
              <a:off x="2142905" y="4418338"/>
              <a:ext cx="1690140" cy="733"/>
            </a:xfrm>
            <a:prstGeom prst="straightConnector1">
              <a:avLst/>
            </a:prstGeom>
            <a:noFill/>
            <a:ln cap="rnd" cmpd="sng" w="38100">
              <a:solidFill>
                <a:srgbClr val="00B7FF">
                  <a:alpha val="60000"/>
                </a:srgbClr>
              </a:solidFill>
              <a:prstDash val="solid"/>
              <a:round/>
              <a:headEnd len="sm" w="sm" type="none"/>
              <a:tailEnd len="sm" w="sm" type="none"/>
            </a:ln>
          </p:spPr>
        </p:cxnSp>
      </p:grpSp>
      <p:cxnSp>
        <p:nvCxnSpPr>
          <p:cNvPr id="538" name="Google Shape;538;p38"/>
          <p:cNvCxnSpPr/>
          <p:nvPr/>
        </p:nvCxnSpPr>
        <p:spPr>
          <a:xfrm>
            <a:off x="8622397" y="5781565"/>
            <a:ext cx="7138702" cy="58798"/>
          </a:xfrm>
          <a:prstGeom prst="straightConnector1">
            <a:avLst/>
          </a:prstGeom>
          <a:noFill/>
          <a:ln cap="rnd" cmpd="sng" w="38100">
            <a:solidFill>
              <a:srgbClr val="00B7FF">
                <a:alpha val="60000"/>
              </a:srgbClr>
            </a:solidFill>
            <a:prstDash val="solid"/>
            <a:round/>
            <a:headEnd len="sm" w="sm" type="none"/>
            <a:tailEnd len="sm" w="sm" type="none"/>
          </a:ln>
        </p:spPr>
      </p:cxnSp>
      <p:grpSp>
        <p:nvGrpSpPr>
          <p:cNvPr id="539" name="Google Shape;539;p38"/>
          <p:cNvGrpSpPr/>
          <p:nvPr/>
        </p:nvGrpSpPr>
        <p:grpSpPr>
          <a:xfrm>
            <a:off x="2643445" y="5076334"/>
            <a:ext cx="4317794" cy="4729024"/>
            <a:chOff x="2584451" y="5076334"/>
            <a:chExt cx="4317794" cy="4729024"/>
          </a:xfrm>
        </p:grpSpPr>
        <p:cxnSp>
          <p:nvCxnSpPr>
            <p:cNvPr id="540" name="Google Shape;540;p38"/>
            <p:cNvCxnSpPr/>
            <p:nvPr/>
          </p:nvCxnSpPr>
          <p:spPr>
            <a:xfrm rot="10800000">
              <a:off x="2831691" y="5076334"/>
              <a:ext cx="1239659" cy="2384815"/>
            </a:xfrm>
            <a:prstGeom prst="straightConnector1">
              <a:avLst/>
            </a:prstGeom>
            <a:noFill/>
            <a:ln cap="rnd" cmpd="sng" w="254000">
              <a:solidFill>
                <a:srgbClr val="D8D8D8"/>
              </a:solidFill>
              <a:prstDash val="solid"/>
              <a:round/>
              <a:headEnd len="sm" w="sm" type="none"/>
              <a:tailEnd len="sm" w="sm" type="triangle"/>
            </a:ln>
          </p:spPr>
        </p:cxnSp>
        <p:cxnSp>
          <p:nvCxnSpPr>
            <p:cNvPr id="541" name="Google Shape;541;p38"/>
            <p:cNvCxnSpPr/>
            <p:nvPr/>
          </p:nvCxnSpPr>
          <p:spPr>
            <a:xfrm flipH="1">
              <a:off x="2584451" y="7596482"/>
              <a:ext cx="1486899" cy="2208876"/>
            </a:xfrm>
            <a:prstGeom prst="straightConnector1">
              <a:avLst/>
            </a:prstGeom>
            <a:noFill/>
            <a:ln cap="rnd" cmpd="sng" w="254000">
              <a:solidFill>
                <a:srgbClr val="D8D8D8"/>
              </a:solidFill>
              <a:prstDash val="solid"/>
              <a:round/>
              <a:headEnd len="sm" w="sm" type="none"/>
              <a:tailEnd len="sm" w="sm" type="triangle"/>
            </a:ln>
          </p:spPr>
        </p:cxnSp>
        <p:cxnSp>
          <p:nvCxnSpPr>
            <p:cNvPr id="542" name="Google Shape;542;p38"/>
            <p:cNvCxnSpPr/>
            <p:nvPr/>
          </p:nvCxnSpPr>
          <p:spPr>
            <a:xfrm>
              <a:off x="4254639" y="7540690"/>
              <a:ext cx="2647606" cy="8945"/>
            </a:xfrm>
            <a:prstGeom prst="straightConnector1">
              <a:avLst/>
            </a:prstGeom>
            <a:noFill/>
            <a:ln cap="rnd" cmpd="sng" w="254000">
              <a:solidFill>
                <a:srgbClr val="D8D8D8"/>
              </a:solidFill>
              <a:prstDash val="solid"/>
              <a:round/>
              <a:headEnd len="sm" w="sm" type="none"/>
              <a:tailEnd len="sm" w="sm" type="triangle"/>
            </a:ln>
          </p:spPr>
        </p:cxnSp>
      </p:grpSp>
      <p:grpSp>
        <p:nvGrpSpPr>
          <p:cNvPr id="543" name="Google Shape;543;p38"/>
          <p:cNvGrpSpPr/>
          <p:nvPr/>
        </p:nvGrpSpPr>
        <p:grpSpPr>
          <a:xfrm>
            <a:off x="4979005" y="6349937"/>
            <a:ext cx="1206971" cy="1064404"/>
            <a:chOff x="4979005" y="6497422"/>
            <a:chExt cx="1206971" cy="1064404"/>
          </a:xfrm>
        </p:grpSpPr>
        <p:sp>
          <p:nvSpPr>
            <p:cNvPr id="544" name="Google Shape;544;p38"/>
            <p:cNvSpPr txBox="1"/>
            <p:nvPr/>
          </p:nvSpPr>
          <p:spPr>
            <a:xfrm>
              <a:off x="4979005" y="6853940"/>
              <a:ext cx="821059"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000000"/>
                  </a:solidFill>
                  <a:latin typeface="Arial"/>
                  <a:ea typeface="Arial"/>
                  <a:cs typeface="Arial"/>
                  <a:sym typeface="Arial"/>
                </a:rPr>
                <a:t>5G</a:t>
              </a:r>
              <a:endParaRPr b="0" i="0" sz="4000" u="none" cap="none" strike="noStrike">
                <a:solidFill>
                  <a:srgbClr val="000000"/>
                </a:solidFill>
                <a:latin typeface="Arial"/>
                <a:ea typeface="Arial"/>
                <a:cs typeface="Arial"/>
                <a:sym typeface="Arial"/>
              </a:endParaRPr>
            </a:p>
          </p:txBody>
        </p:sp>
        <p:pic>
          <p:nvPicPr>
            <p:cNvPr descr="无线" id="545" name="Google Shape;545;p38"/>
            <p:cNvPicPr preferRelativeResize="0"/>
            <p:nvPr/>
          </p:nvPicPr>
          <p:blipFill rotWithShape="1">
            <a:blip r:embed="rId10">
              <a:alphaModFix/>
            </a:blip>
            <a:srcRect b="0" l="0" r="0" t="0"/>
            <a:stretch/>
          </p:blipFill>
          <p:spPr>
            <a:xfrm rot="5400000">
              <a:off x="5561428" y="6497422"/>
              <a:ext cx="624548" cy="624548"/>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9" name="Shape 549"/>
        <p:cNvGrpSpPr/>
        <p:nvPr/>
      </p:nvGrpSpPr>
      <p:grpSpPr>
        <a:xfrm>
          <a:off x="0" y="0"/>
          <a:ext cx="0" cy="0"/>
          <a:chOff x="0" y="0"/>
          <a:chExt cx="0" cy="0"/>
        </a:xfrm>
      </p:grpSpPr>
      <p:pic>
        <p:nvPicPr>
          <p:cNvPr id="550" name="Google Shape;550;p39"/>
          <p:cNvPicPr preferRelativeResize="0"/>
          <p:nvPr/>
        </p:nvPicPr>
        <p:blipFill rotWithShape="1">
          <a:blip r:embed="rId3">
            <a:alphaModFix/>
          </a:blip>
          <a:srcRect b="0" l="0" r="0" t="0"/>
          <a:stretch/>
        </p:blipFill>
        <p:spPr>
          <a:xfrm>
            <a:off x="7130788" y="7272295"/>
            <a:ext cx="4906707" cy="4906707"/>
          </a:xfrm>
          <a:prstGeom prst="rect">
            <a:avLst/>
          </a:prstGeom>
          <a:noFill/>
          <a:ln>
            <a:noFill/>
          </a:ln>
          <a:effectLst>
            <a:outerShdw blurRad="63500" sx="102000" rotWithShape="0" algn="ctr" sy="102000">
              <a:srgbClr val="000000">
                <a:alpha val="40000"/>
              </a:srgbClr>
            </a:outerShdw>
          </a:effectLst>
        </p:spPr>
      </p:pic>
      <p:pic>
        <p:nvPicPr>
          <p:cNvPr id="551" name="Google Shape;551;p39"/>
          <p:cNvPicPr preferRelativeResize="0"/>
          <p:nvPr/>
        </p:nvPicPr>
        <p:blipFill rotWithShape="1">
          <a:blip r:embed="rId4">
            <a:alphaModFix/>
          </a:blip>
          <a:srcRect b="0" l="0" r="0" t="0"/>
          <a:stretch/>
        </p:blipFill>
        <p:spPr>
          <a:xfrm flipH="1">
            <a:off x="3272496" y="5030318"/>
            <a:ext cx="2661973" cy="2661973"/>
          </a:xfrm>
          <a:prstGeom prst="rect">
            <a:avLst/>
          </a:prstGeom>
          <a:noFill/>
          <a:ln>
            <a:noFill/>
          </a:ln>
        </p:spPr>
      </p:pic>
      <p:pic>
        <p:nvPicPr>
          <p:cNvPr id="552" name="Google Shape;552;p39"/>
          <p:cNvPicPr preferRelativeResize="0"/>
          <p:nvPr/>
        </p:nvPicPr>
        <p:blipFill rotWithShape="1">
          <a:blip r:embed="rId5">
            <a:alphaModFix/>
          </a:blip>
          <a:srcRect b="0" l="0" r="0" t="0"/>
          <a:stretch/>
        </p:blipFill>
        <p:spPr>
          <a:xfrm>
            <a:off x="3179666" y="8508284"/>
            <a:ext cx="2545933" cy="2545933"/>
          </a:xfrm>
          <a:prstGeom prst="rect">
            <a:avLst/>
          </a:prstGeom>
          <a:noFill/>
          <a:ln>
            <a:noFill/>
          </a:ln>
        </p:spPr>
      </p:pic>
      <p:sp>
        <p:nvSpPr>
          <p:cNvPr id="553" name="Google Shape;553;p39"/>
          <p:cNvSpPr txBox="1"/>
          <p:nvPr/>
        </p:nvSpPr>
        <p:spPr>
          <a:xfrm>
            <a:off x="6746744" y="5649792"/>
            <a:ext cx="9983525" cy="91300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333"/>
              <a:buFont typeface="Arial"/>
              <a:buNone/>
            </a:pPr>
            <a:r>
              <a:rPr b="1" i="0" lang="en-US" sz="5333" u="none" cap="none" strike="noStrike">
                <a:solidFill>
                  <a:schemeClr val="dk1"/>
                </a:solidFill>
                <a:latin typeface="Arial"/>
                <a:ea typeface="Arial"/>
                <a:cs typeface="Arial"/>
                <a:sym typeface="Arial"/>
              </a:rPr>
              <a:t>ensoli@tencent.com</a:t>
            </a:r>
            <a:endParaRPr b="1" i="0" sz="5333" u="none" cap="none" strike="noStrike">
              <a:solidFill>
                <a:schemeClr val="dk1"/>
              </a:solidFill>
              <a:latin typeface="Arial"/>
              <a:ea typeface="Arial"/>
              <a:cs typeface="Arial"/>
              <a:sym typeface="Arial"/>
            </a:endParaRPr>
          </a:p>
        </p:txBody>
      </p:sp>
      <p:sp>
        <p:nvSpPr>
          <p:cNvPr id="554" name="Google Shape;554;p39"/>
          <p:cNvSpPr/>
          <p:nvPr/>
        </p:nvSpPr>
        <p:spPr>
          <a:xfrm>
            <a:off x="2398913" y="1798640"/>
            <a:ext cx="19664567" cy="2708434"/>
          </a:xfrm>
          <a:prstGeom prst="rect">
            <a:avLst/>
          </a:prstGeom>
          <a:noFill/>
          <a:ln>
            <a:noFill/>
          </a:ln>
        </p:spPr>
        <p:txBody>
          <a:bodyPr anchorCtr="0" anchor="t" bIns="121900" lIns="243825" spcFirstLastPara="1" rIns="243825" wrap="square" tIns="121900">
            <a:noAutofit/>
          </a:bodyPr>
          <a:lstStyle/>
          <a:p>
            <a:pPr indent="0" lvl="0" marL="0" marR="0" rtl="0" algn="ctr">
              <a:lnSpc>
                <a:spcPct val="100000"/>
              </a:lnSpc>
              <a:spcBef>
                <a:spcPts val="0"/>
              </a:spcBef>
              <a:spcAft>
                <a:spcPts val="0"/>
              </a:spcAft>
              <a:buNone/>
            </a:pPr>
            <a:r>
              <a:rPr b="1" i="0" lang="en-US" sz="16000" u="none" cap="none" strike="noStrike">
                <a:solidFill>
                  <a:schemeClr val="dk1"/>
                </a:solidFill>
                <a:latin typeface="Arial"/>
                <a:ea typeface="Arial"/>
                <a:cs typeface="Arial"/>
                <a:sym typeface="Arial"/>
              </a:rPr>
              <a:t>Thank You</a:t>
            </a:r>
            <a:endParaRPr b="1" i="0" sz="16000" u="none" cap="none" strike="noStrike">
              <a:solidFill>
                <a:schemeClr val="dk1"/>
              </a:solidFill>
              <a:latin typeface="Arial"/>
              <a:ea typeface="Arial"/>
              <a:cs typeface="Arial"/>
              <a:sym typeface="Arial"/>
            </a:endParaRPr>
          </a:p>
        </p:txBody>
      </p:sp>
      <p:pic>
        <p:nvPicPr>
          <p:cNvPr id="555" name="Google Shape;555;p39"/>
          <p:cNvPicPr preferRelativeResize="0"/>
          <p:nvPr/>
        </p:nvPicPr>
        <p:blipFill rotWithShape="1">
          <a:blip r:embed="rId6">
            <a:alphaModFix/>
          </a:blip>
          <a:srcRect b="0" l="0" r="0" t="0"/>
          <a:stretch/>
        </p:blipFill>
        <p:spPr>
          <a:xfrm>
            <a:off x="12635839" y="7327892"/>
            <a:ext cx="5124781" cy="490670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