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4"/>
    <p:sldMasterId id="2147483657" r:id="rId5"/>
  </p:sldMasterIdLst>
  <p:notesMasterIdLst>
    <p:notesMasterId r:id="rId25"/>
  </p:notesMasterIdLst>
  <p:sldIdLst>
    <p:sldId id="269" r:id="rId6"/>
    <p:sldId id="272" r:id="rId7"/>
    <p:sldId id="274" r:id="rId8"/>
    <p:sldId id="277" r:id="rId9"/>
    <p:sldId id="292" r:id="rId10"/>
    <p:sldId id="293" r:id="rId11"/>
    <p:sldId id="301" r:id="rId12"/>
    <p:sldId id="295" r:id="rId13"/>
    <p:sldId id="279" r:id="rId14"/>
    <p:sldId id="278" r:id="rId15"/>
    <p:sldId id="284" r:id="rId16"/>
    <p:sldId id="280" r:id="rId17"/>
    <p:sldId id="290" r:id="rId18"/>
    <p:sldId id="291" r:id="rId19"/>
    <p:sldId id="283" r:id="rId20"/>
    <p:sldId id="282" r:id="rId21"/>
    <p:sldId id="288" r:id="rId22"/>
    <p:sldId id="270" r:id="rId23"/>
    <p:sldId id="258" r:id="rId2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Source Sans Pro" panose="020B050303040302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C73E"/>
    <a:srgbClr val="5F6061"/>
    <a:srgbClr val="5F60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54"/>
    <p:restoredTop sz="83019" autoAdjust="0"/>
  </p:normalViewPr>
  <p:slideViewPr>
    <p:cSldViewPr snapToGrid="0">
      <p:cViewPr varScale="1">
        <p:scale>
          <a:sx n="76" d="100"/>
          <a:sy n="76" d="100"/>
        </p:scale>
        <p:origin x="122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1.fntdata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999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3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GB" sz="24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Describe research focus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605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5F6061"/>
              </a:buClr>
              <a:buSzPct val="100000"/>
            </a:pPr>
            <a:r>
              <a:rPr lang="en-GB" sz="24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Fluids description</a:t>
            </a:r>
          </a:p>
          <a:p>
            <a:pPr>
              <a:buClr>
                <a:srgbClr val="5F6061"/>
              </a:buClr>
              <a:buSzPct val="100000"/>
            </a:pPr>
            <a:endParaRPr lang="en-GB" sz="24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>
              <a:buClr>
                <a:srgbClr val="5F6061"/>
              </a:buClr>
              <a:buSzPct val="100000"/>
            </a:pPr>
            <a:r>
              <a:rPr lang="en-GB" sz="24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Technical data, images, graphs, analysis etc is highly preferred and appreciated.</a:t>
            </a:r>
          </a:p>
          <a:p>
            <a:pPr>
              <a:buClr>
                <a:srgbClr val="5F6061"/>
              </a:buClr>
              <a:buSzPct val="100000"/>
            </a:pPr>
            <a:endParaRPr lang="en-GB" sz="24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>
              <a:buClr>
                <a:srgbClr val="5F6061"/>
              </a:buClr>
              <a:buSzPct val="100000"/>
            </a:pPr>
            <a:r>
              <a:rPr lang="en-GB" sz="24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I.e., how there is a focus on thermal stability or oxidation stability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128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5F6061"/>
              </a:buClr>
              <a:buSzPct val="100000"/>
            </a:pPr>
            <a:r>
              <a:rPr lang="en-GB" sz="24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Analysis capabilities for R&amp;D</a:t>
            </a:r>
          </a:p>
          <a:p>
            <a:pPr>
              <a:buClr>
                <a:srgbClr val="5F6061"/>
              </a:buClr>
              <a:buSzPct val="100000"/>
            </a:pPr>
            <a:endParaRPr lang="en-GB" sz="24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>
              <a:buClr>
                <a:srgbClr val="5F6061"/>
              </a:buClr>
              <a:buSzPct val="100000"/>
            </a:pPr>
            <a:r>
              <a:rPr lang="en-GB" sz="24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Focus on types or tests which Shell is doing together with </a:t>
            </a:r>
            <a:r>
              <a:rPr lang="en-GB" sz="2400" dirty="0" err="1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Asperitas</a:t>
            </a:r>
            <a:r>
              <a:rPr lang="en-GB" sz="24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and what you can do in collaboration with other manufacturers.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597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51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768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75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1365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6392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0236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4596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900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Logo’s approval in progress! All </a:t>
            </a:r>
            <a:r>
              <a:rPr lang="en-GB" dirty="0"/>
              <a:t>m</a:t>
            </a:r>
            <a:r>
              <a:rPr lang="en-NL" dirty="0"/>
              <a:t>e</a:t>
            </a:r>
            <a:r>
              <a:rPr lang="en-GB" dirty="0"/>
              <a:t>n</a:t>
            </a:r>
            <a:r>
              <a:rPr lang="en-NL" dirty="0"/>
              <a:t>t</a:t>
            </a:r>
            <a:r>
              <a:rPr lang="en-GB" dirty="0"/>
              <a:t>i</a:t>
            </a:r>
            <a:r>
              <a:rPr lang="en-NL" dirty="0"/>
              <a:t>o</a:t>
            </a:r>
            <a:r>
              <a:rPr lang="en-GB" dirty="0"/>
              <a:t>n</a:t>
            </a:r>
            <a:r>
              <a:rPr lang="en-NL" dirty="0"/>
              <a:t>e</a:t>
            </a:r>
            <a:r>
              <a:rPr lang="en-GB" dirty="0"/>
              <a:t>d</a:t>
            </a:r>
            <a:r>
              <a:rPr lang="en-NL" dirty="0"/>
              <a:t> </a:t>
            </a:r>
            <a:r>
              <a:rPr lang="en-GB" dirty="0"/>
              <a:t>p</a:t>
            </a:r>
            <a:r>
              <a:rPr lang="en-NL" dirty="0"/>
              <a:t>a</a:t>
            </a:r>
            <a:r>
              <a:rPr lang="en-GB" dirty="0"/>
              <a:t>r</a:t>
            </a:r>
            <a:r>
              <a:rPr lang="en-NL" dirty="0"/>
              <a:t>t</a:t>
            </a:r>
            <a:r>
              <a:rPr lang="en-GB" dirty="0"/>
              <a:t>n</a:t>
            </a:r>
            <a:r>
              <a:rPr lang="en-NL" dirty="0" err="1"/>
              <a:t>ers</a:t>
            </a:r>
            <a:r>
              <a:rPr lang="en-NL" dirty="0"/>
              <a:t> are approved for backdrop wall and other on booth branding, this slide to be approved </a:t>
            </a:r>
            <a:r>
              <a:rPr lang="en-NL" dirty="0" err="1"/>
              <a:t>seperately</a:t>
            </a:r>
            <a:r>
              <a:rPr lang="en-NL" dirty="0"/>
              <a:t> for logo’s.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900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E01ED-B654-7449-9635-334A4910BB6D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EA28-F498-AD43-B938-06BEC22B7F0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AAC3B8-2690-294A-8867-8D93CDBD49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1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392AB9-EB3E-2A4B-BAD0-B3FCB8830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E01ED-B654-7449-9635-334A4910BB6D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51EA73-A965-9244-AA78-2668EF29C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982C28-3FE0-FE47-AFC5-0EA044951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EA28-F498-AD43-B938-06BEC22B7F0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CD9D9D-1EFB-4F4A-B08B-16972EC974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45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E01ED-B654-7449-9635-334A4910BB6D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2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EA28-F498-AD43-B938-06BEC22B7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888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6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577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1000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628650" y="966312"/>
            <a:ext cx="7886700" cy="3263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6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Rolf.Brink@Asperitas.com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em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emf"/><Relationship Id="rId5" Type="http://schemas.openxmlformats.org/officeDocument/2006/relationships/image" Target="../media/image5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compute.org/wiki/Rack_%26_Power/Advanced_Cooling_Solutions" TargetMode="External"/><Relationship Id="rId2" Type="http://schemas.openxmlformats.org/officeDocument/2006/relationships/hyperlink" Target="https://www.opencompute.org/products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lists.opencompute.org/mailman/listinfo/opencompute-acsimmersion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4958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;p12">
            <a:extLst>
              <a:ext uri="{FF2B5EF4-FFF2-40B4-BE49-F238E27FC236}">
                <a16:creationId xmlns:a16="http://schemas.microsoft.com/office/drawing/2014/main" id="{C6965893-7392-4618-ABC4-5F21E30D91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190" y="1311965"/>
            <a:ext cx="6210563" cy="2936054"/>
          </a:xfrm>
          <a:prstGeom prst="rect">
            <a:avLst/>
          </a:prstGeom>
        </p:spPr>
        <p:txBody>
          <a:bodyPr spcFirstLastPara="1" wrap="square" lIns="34284" tIns="0" rIns="34284" bIns="34284"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GB" sz="3750" dirty="0">
                <a:solidFill>
                  <a:srgbClr val="5F6062"/>
                </a:solidFill>
              </a:rPr>
              <a:t>Optimized immersion servers</a:t>
            </a:r>
            <a:br>
              <a:rPr lang="en-GB" sz="3750" dirty="0">
                <a:solidFill>
                  <a:srgbClr val="5F6062"/>
                </a:solidFill>
              </a:rPr>
            </a:br>
            <a:r>
              <a:rPr lang="en-GB" sz="2400" dirty="0">
                <a:solidFill>
                  <a:srgbClr val="5F6062"/>
                </a:solidFill>
              </a:rPr>
              <a:t>(SPEC community presentation)</a:t>
            </a:r>
            <a:endParaRPr sz="3750" dirty="0">
              <a:solidFill>
                <a:srgbClr val="5F6062"/>
              </a:solidFill>
            </a:endParaRPr>
          </a:p>
          <a:p>
            <a:endParaRPr sz="3700" dirty="0">
              <a:solidFill>
                <a:srgbClr val="5F6062"/>
              </a:solidFill>
            </a:endParaRPr>
          </a:p>
          <a:p>
            <a:pPr>
              <a:buClr>
                <a:srgbClr val="5F6062"/>
              </a:buClr>
              <a:buSzPts val="6400"/>
            </a:pPr>
            <a:r>
              <a:rPr lang="en-US" sz="2400" dirty="0">
                <a:solidFill>
                  <a:srgbClr val="5F6062"/>
                </a:solidFill>
              </a:rPr>
              <a:t>Rolf Brink, CEO, Asperitas</a:t>
            </a:r>
            <a:br>
              <a:rPr lang="en-US" sz="2400" dirty="0">
                <a:solidFill>
                  <a:srgbClr val="5F6062"/>
                </a:solidFill>
              </a:rPr>
            </a:br>
            <a:r>
              <a:rPr lang="en-US" sz="2400" dirty="0">
                <a:solidFill>
                  <a:srgbClr val="5F6062"/>
                </a:solidFill>
                <a:hlinkClick r:id="rId2"/>
              </a:rPr>
              <a:t>Rolf.Brink@Asperitas.com</a:t>
            </a:r>
            <a:br>
              <a:rPr lang="en-US" sz="2400" dirty="0">
                <a:solidFill>
                  <a:srgbClr val="5F6062"/>
                </a:solidFill>
              </a:rPr>
            </a:br>
            <a:r>
              <a:rPr lang="en-US" sz="2400">
                <a:solidFill>
                  <a:srgbClr val="5F6062"/>
                </a:solidFill>
              </a:rPr>
              <a:t>+31889600000</a:t>
            </a:r>
            <a:br>
              <a:rPr lang="en-US" sz="2400" dirty="0">
                <a:solidFill>
                  <a:srgbClr val="5F6062"/>
                </a:solidFill>
              </a:rPr>
            </a:br>
            <a:endParaRPr sz="2400" dirty="0">
              <a:solidFill>
                <a:srgbClr val="5F6062"/>
              </a:solidFill>
            </a:endParaRPr>
          </a:p>
        </p:txBody>
      </p:sp>
      <p:pic>
        <p:nvPicPr>
          <p:cNvPr id="5" name="Google Shape;47;p12">
            <a:extLst>
              <a:ext uri="{FF2B5EF4-FFF2-40B4-BE49-F238E27FC236}">
                <a16:creationId xmlns:a16="http://schemas.microsoft.com/office/drawing/2014/main" id="{B39363D2-85F7-4CFB-85E6-8EAD01B3239D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0564" y="2302459"/>
            <a:ext cx="1729576" cy="172957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45;p12">
            <a:extLst>
              <a:ext uri="{FF2B5EF4-FFF2-40B4-BE49-F238E27FC236}">
                <a16:creationId xmlns:a16="http://schemas.microsoft.com/office/drawing/2014/main" id="{97359EFD-810B-455C-937D-7B27E13B75F6}"/>
              </a:ext>
            </a:extLst>
          </p:cNvPr>
          <p:cNvSpPr txBox="1"/>
          <p:nvPr/>
        </p:nvSpPr>
        <p:spPr>
          <a:xfrm>
            <a:off x="6883718" y="201665"/>
            <a:ext cx="2082622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buClr>
                <a:srgbClr val="5F6062"/>
              </a:buClr>
              <a:buSzPts val="6400"/>
            </a:pPr>
            <a:r>
              <a:rPr lang="en-US" sz="2400" dirty="0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ACS</a:t>
            </a:r>
            <a:endParaRPr sz="2400" dirty="0">
              <a:solidFill>
                <a:srgbClr val="5F60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137563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67;p14">
            <a:extLst>
              <a:ext uri="{FF2B5EF4-FFF2-40B4-BE49-F238E27FC236}">
                <a16:creationId xmlns:a16="http://schemas.microsoft.com/office/drawing/2014/main" id="{9347F4D0-0E8B-1E46-8565-AED3092B0B1C}"/>
              </a:ext>
            </a:extLst>
          </p:cNvPr>
          <p:cNvSpPr txBox="1"/>
          <p:nvPr/>
        </p:nvSpPr>
        <p:spPr>
          <a:xfrm>
            <a:off x="448087" y="1100175"/>
            <a:ext cx="5309776" cy="3229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buClr>
                <a:srgbClr val="5F6061"/>
              </a:buClr>
              <a:buSzPct val="100000"/>
            </a:pPr>
            <a:r>
              <a:rPr lang="en-US" sz="22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Asperitas AIC24-15/19/21”</a:t>
            </a:r>
          </a:p>
          <a:p>
            <a:pPr>
              <a:buClr>
                <a:srgbClr val="5F6061"/>
              </a:buClr>
              <a:buSzPct val="100000"/>
            </a:pPr>
            <a:r>
              <a:rPr lang="en-US" sz="22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Passive immersion technology</a:t>
            </a:r>
          </a:p>
          <a:p>
            <a:pPr>
              <a:buClr>
                <a:srgbClr val="5F6061"/>
              </a:buClr>
              <a:buSzPct val="100000"/>
            </a:pPr>
            <a:r>
              <a:rPr lang="en-US" sz="22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Power density: </a:t>
            </a:r>
          </a:p>
          <a:p>
            <a:pPr marL="285750" lvl="4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Unit power (rack footprint): 43 kW, 60 kW/chilled water</a:t>
            </a:r>
            <a:br>
              <a:rPr lang="en-US" sz="22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</a:br>
            <a:r>
              <a:rPr lang="en-US" sz="22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(2n: 3-phase 400V/63A or 125A)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Compute density: 45-67 kW/m2@32°C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Solution footprint: 23-34 kW/m2 @32°C (ASHRAE W3)</a:t>
            </a:r>
          </a:p>
        </p:txBody>
      </p:sp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r>
              <a:rPr lang="en-US" sz="3750" dirty="0">
                <a:solidFill>
                  <a:srgbClr val="5F6062"/>
                </a:solidFill>
              </a:rPr>
              <a:t>Technology background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8263A1C-80A6-4812-9A00-3B0B2E616D86}"/>
              </a:ext>
            </a:extLst>
          </p:cNvPr>
          <p:cNvGrpSpPr/>
          <p:nvPr/>
        </p:nvGrpSpPr>
        <p:grpSpPr>
          <a:xfrm flipH="1">
            <a:off x="8210728" y="0"/>
            <a:ext cx="933271" cy="1371600"/>
            <a:chOff x="4318093" y="682966"/>
            <a:chExt cx="3455799" cy="507888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D14EAA7-7271-4F7A-BCE9-CC8A37E24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7935D5A4-1E43-463A-94D1-EDDD4B291FED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0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0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F7A338C-62A3-491D-9BDD-AC7B89D02928}"/>
              </a:ext>
            </a:extLst>
          </p:cNvPr>
          <p:cNvGrpSpPr/>
          <p:nvPr/>
        </p:nvGrpSpPr>
        <p:grpSpPr>
          <a:xfrm>
            <a:off x="5905501" y="68659"/>
            <a:ext cx="2181225" cy="5006181"/>
            <a:chOff x="15252142" y="373000"/>
            <a:chExt cx="5945087" cy="1364471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547AEDE-1D2A-4CE4-9B32-935194AACE09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688659" y="373000"/>
              <a:ext cx="4982115" cy="5797147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B9A5510-22B1-4CAA-9B44-3657F84BDD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304386" y="6747184"/>
              <a:ext cx="1316734" cy="2814918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BF0BA3F-3A0B-44B7-8FE0-FB7E7878AEFA}"/>
                </a:ext>
              </a:extLst>
            </p:cNvPr>
            <p:cNvSpPr/>
            <p:nvPr/>
          </p:nvSpPr>
          <p:spPr>
            <a:xfrm>
              <a:off x="15252142" y="9689653"/>
              <a:ext cx="5945087" cy="43280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buClr>
                  <a:srgbClr val="5F6061"/>
                </a:buClr>
                <a:buSzPts val="3600"/>
              </a:pPr>
              <a:r>
                <a:rPr lang="en-GB" sz="1200" dirty="0">
                  <a:solidFill>
                    <a:srgbClr val="5F606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Passive immersion technology:</a:t>
              </a:r>
            </a:p>
            <a:p>
              <a:pPr lvl="0" algn="ctr">
                <a:buClr>
                  <a:srgbClr val="5F6061"/>
                </a:buClr>
                <a:buSzPts val="3600"/>
              </a:pPr>
              <a:r>
                <a:rPr lang="en-GB" sz="1200" dirty="0">
                  <a:solidFill>
                    <a:srgbClr val="5F606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Common flowrates of 10-20 mm/s</a:t>
              </a:r>
            </a:p>
            <a:p>
              <a:pPr lvl="0" algn="ctr">
                <a:buClr>
                  <a:srgbClr val="5F6061"/>
                </a:buClr>
                <a:buSzPts val="3600"/>
              </a:pPr>
              <a:endParaRPr lang="en-GB" sz="1200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lvl="0" algn="ctr">
                <a:buClr>
                  <a:srgbClr val="5F6061"/>
                </a:buClr>
                <a:buSzPts val="3600"/>
              </a:pPr>
              <a:r>
                <a:rPr lang="en-GB" sz="1200" dirty="0">
                  <a:solidFill>
                    <a:srgbClr val="5F606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Only </a:t>
              </a:r>
              <a:r>
                <a:rPr lang="en-GB" sz="1200" i="1" u="sng" dirty="0">
                  <a:solidFill>
                    <a:srgbClr val="5F606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heated</a:t>
              </a:r>
              <a:r>
                <a:rPr lang="en-GB" sz="1200" i="1" dirty="0">
                  <a:solidFill>
                    <a:srgbClr val="5F606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 </a:t>
              </a:r>
              <a:r>
                <a:rPr lang="en-GB" sz="1200" dirty="0">
                  <a:solidFill>
                    <a:srgbClr val="5F606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liquid is circulated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FB18886-6028-448C-87F6-7CEF01E9D85E}"/>
                </a:ext>
              </a:extLst>
            </p:cNvPr>
            <p:cNvGrpSpPr/>
            <p:nvPr/>
          </p:nvGrpSpPr>
          <p:grpSpPr>
            <a:xfrm>
              <a:off x="15688659" y="6759607"/>
              <a:ext cx="3437538" cy="2814918"/>
              <a:chOff x="10165976" y="4876800"/>
              <a:chExt cx="3437538" cy="2814918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DE685F80-14F0-469B-ACBC-E6A3E373B5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2812" t="10108" r="55557" b="33213"/>
              <a:stretch/>
            </p:blipFill>
            <p:spPr>
              <a:xfrm>
                <a:off x="10165976" y="4876800"/>
                <a:ext cx="1611918" cy="2814918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2A1804FA-B990-43A5-A1F2-06464292C7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0639" t="10108" r="55740" b="33213"/>
              <a:stretch/>
            </p:blipFill>
            <p:spPr>
              <a:xfrm>
                <a:off x="11800492" y="4876800"/>
                <a:ext cx="1803022" cy="28149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3829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67;p14">
            <a:extLst>
              <a:ext uri="{FF2B5EF4-FFF2-40B4-BE49-F238E27FC236}">
                <a16:creationId xmlns:a16="http://schemas.microsoft.com/office/drawing/2014/main" id="{9347F4D0-0E8B-1E46-8565-AED3092B0B1C}"/>
              </a:ext>
            </a:extLst>
          </p:cNvPr>
          <p:cNvSpPr txBox="1"/>
          <p:nvPr/>
        </p:nvSpPr>
        <p:spPr>
          <a:xfrm>
            <a:off x="448087" y="880669"/>
            <a:ext cx="3838163" cy="3229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buClr>
                <a:srgbClr val="5F6061"/>
              </a:buClr>
              <a:buSzPct val="100000"/>
            </a:pPr>
            <a:r>
              <a:rPr lang="en-GB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Electrical</a:t>
            </a:r>
          </a:p>
          <a:p>
            <a:pPr marL="342900" indent="-34290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43 kW power delivery</a:t>
            </a:r>
          </a:p>
          <a:p>
            <a:pPr marL="342900" indent="-34290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Rack level switchgear</a:t>
            </a:r>
          </a:p>
          <a:p>
            <a:pPr marL="342900" indent="-34290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Power management</a:t>
            </a:r>
          </a:p>
          <a:p>
            <a:pPr>
              <a:buClr>
                <a:srgbClr val="5F6061"/>
              </a:buClr>
              <a:buSzPct val="100000"/>
            </a:pPr>
            <a:r>
              <a:rPr lang="en-GB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Cooling</a:t>
            </a:r>
          </a:p>
          <a:p>
            <a:pPr marL="342900" indent="-34290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Direct connection to FWS</a:t>
            </a:r>
          </a:p>
          <a:p>
            <a:pPr marL="342900" indent="-34290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Flow control</a:t>
            </a:r>
          </a:p>
          <a:p>
            <a:pPr marL="342900" indent="-34290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Thermal and pressure monitoring</a:t>
            </a:r>
          </a:p>
          <a:p>
            <a:pPr>
              <a:buClr>
                <a:srgbClr val="5F6061"/>
              </a:buClr>
              <a:buSzPct val="100000"/>
            </a:pPr>
            <a:r>
              <a:rPr lang="en-GB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Management</a:t>
            </a:r>
          </a:p>
          <a:p>
            <a:pPr marL="342900" indent="-34290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Monitoring </a:t>
            </a:r>
            <a:b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</a:b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(FWS, DECS and IT thermal, Power)</a:t>
            </a:r>
          </a:p>
          <a:p>
            <a:pPr marL="342900" indent="-34290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Alarming</a:t>
            </a:r>
          </a:p>
          <a:p>
            <a:pPr marL="342900" indent="-34290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Logging (including IT thermal information)</a:t>
            </a:r>
          </a:p>
        </p:txBody>
      </p:sp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r>
              <a:rPr lang="en-US" sz="3750" dirty="0">
                <a:solidFill>
                  <a:srgbClr val="5F6062"/>
                </a:solidFill>
              </a:rPr>
              <a:t>Solution integration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8263A1C-80A6-4812-9A00-3B0B2E616D86}"/>
              </a:ext>
            </a:extLst>
          </p:cNvPr>
          <p:cNvGrpSpPr/>
          <p:nvPr/>
        </p:nvGrpSpPr>
        <p:grpSpPr>
          <a:xfrm flipH="1">
            <a:off x="8210728" y="0"/>
            <a:ext cx="933271" cy="1371600"/>
            <a:chOff x="4318093" y="682966"/>
            <a:chExt cx="3455799" cy="507888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D14EAA7-7271-4F7A-BCE9-CC8A37E24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7935D5A4-1E43-463A-94D1-EDDD4B291FED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0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0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17" name="Google Shape;67;p14">
            <a:extLst>
              <a:ext uri="{FF2B5EF4-FFF2-40B4-BE49-F238E27FC236}">
                <a16:creationId xmlns:a16="http://schemas.microsoft.com/office/drawing/2014/main" id="{BB19F09B-FDB9-444D-B5B1-D15618E90D71}"/>
              </a:ext>
            </a:extLst>
          </p:cNvPr>
          <p:cNvSpPr txBox="1"/>
          <p:nvPr/>
        </p:nvSpPr>
        <p:spPr>
          <a:xfrm>
            <a:off x="4390397" y="880669"/>
            <a:ext cx="3838163" cy="3229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buClr>
                <a:srgbClr val="5F6061"/>
              </a:buClr>
              <a:buSzPct val="100000"/>
            </a:pPr>
            <a:r>
              <a:rPr lang="en-GB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Source Sans Pro"/>
              </a:rPr>
              <a:t>Containment</a:t>
            </a:r>
          </a:p>
          <a:p>
            <a:pPr marL="342900" indent="-34290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Dual hull</a:t>
            </a:r>
          </a:p>
          <a:p>
            <a:pPr marL="342900" indent="-34290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Liquid level monitoring</a:t>
            </a:r>
          </a:p>
          <a:p>
            <a:pPr marL="342900" indent="-34290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Cable management (capillary action)</a:t>
            </a:r>
          </a:p>
          <a:p>
            <a:pPr marL="342900" indent="-34290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Thermal (insulated)</a:t>
            </a:r>
          </a:p>
          <a:p>
            <a:pPr>
              <a:buClr>
                <a:srgbClr val="5F6061"/>
              </a:buClr>
              <a:buSzPct val="100000"/>
            </a:pPr>
            <a:r>
              <a:rPr lang="en-GB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Source Sans Pro"/>
              </a:rPr>
              <a:t>Serviceability</a:t>
            </a:r>
          </a:p>
          <a:p>
            <a:pPr marL="342900" indent="-34290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Redundant switching</a:t>
            </a:r>
          </a:p>
          <a:p>
            <a:pPr marL="342900" indent="-34290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Automatic lifting (no manual handling)</a:t>
            </a:r>
          </a:p>
          <a:p>
            <a:pPr marL="342900" indent="-34290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Containment (leak trays)</a:t>
            </a:r>
          </a:p>
          <a:p>
            <a:pPr>
              <a:buClr>
                <a:srgbClr val="5F6061"/>
              </a:buClr>
              <a:buSzPct val="100000"/>
            </a:pPr>
            <a:r>
              <a:rPr lang="en-GB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Source Sans Pro"/>
              </a:rPr>
              <a:t>IT optimisation</a:t>
            </a:r>
          </a:p>
          <a:p>
            <a:pPr marL="342900" indent="-34290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Liquid design servers (based on air design)</a:t>
            </a:r>
          </a:p>
          <a:p>
            <a:pPr marL="342900" indent="-34290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Full material compatibility research</a:t>
            </a:r>
          </a:p>
          <a:p>
            <a:pPr marL="342900" indent="-34290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Full performance research</a:t>
            </a:r>
          </a:p>
          <a:p>
            <a:pPr marL="342900" indent="-34290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Fully tested</a:t>
            </a:r>
          </a:p>
        </p:txBody>
      </p:sp>
    </p:spTree>
    <p:extLst>
      <p:ext uri="{BB962C8B-B14F-4D97-AF65-F5344CB8AC3E}">
        <p14:creationId xmlns:p14="http://schemas.microsoft.com/office/powerpoint/2010/main" val="587943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67;p14">
            <a:extLst>
              <a:ext uri="{FF2B5EF4-FFF2-40B4-BE49-F238E27FC236}">
                <a16:creationId xmlns:a16="http://schemas.microsoft.com/office/drawing/2014/main" id="{9347F4D0-0E8B-1E46-8565-AED3092B0B1C}"/>
              </a:ext>
            </a:extLst>
          </p:cNvPr>
          <p:cNvSpPr txBox="1"/>
          <p:nvPr/>
        </p:nvSpPr>
        <p:spPr>
          <a:xfrm>
            <a:off x="405780" y="967683"/>
            <a:ext cx="7619588" cy="273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buClr>
                <a:srgbClr val="5F6061"/>
              </a:buClr>
              <a:buSzPct val="100000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Joint development Shell / </a:t>
            </a:r>
            <a:r>
              <a:rPr lang="en-GB" sz="1600" dirty="0" err="1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Asperitas</a:t>
            </a: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>
              <a:buClr>
                <a:srgbClr val="5F6061"/>
              </a:buClr>
              <a:buSzPct val="100000"/>
            </a:pP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285750" indent="-285750">
              <a:buClr>
                <a:srgbClr val="494CA0"/>
              </a:buClr>
              <a:buSzPct val="110000"/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Source Sans Pro"/>
              </a:rPr>
              <a:t>Specifically developed for immersion cooling application / conditions, with special focus on:</a:t>
            </a:r>
          </a:p>
        </p:txBody>
      </p:sp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r>
              <a:rPr lang="en-US" sz="3750" dirty="0">
                <a:solidFill>
                  <a:srgbClr val="5F6062"/>
                </a:solidFill>
              </a:rPr>
              <a:t>Shell Immersion Cooling Fluid S5 X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8263A1C-80A6-4812-9A00-3B0B2E616D86}"/>
              </a:ext>
            </a:extLst>
          </p:cNvPr>
          <p:cNvGrpSpPr/>
          <p:nvPr/>
        </p:nvGrpSpPr>
        <p:grpSpPr>
          <a:xfrm flipH="1">
            <a:off x="8210728" y="0"/>
            <a:ext cx="933271" cy="1371600"/>
            <a:chOff x="4318093" y="682966"/>
            <a:chExt cx="3455799" cy="507888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D14EAA7-7271-4F7A-BCE9-CC8A37E24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7935D5A4-1E43-463A-94D1-EDDD4B291FED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0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0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E8057CB-5DA1-4DAB-9DE1-DABFD12ED89C}"/>
              </a:ext>
            </a:extLst>
          </p:cNvPr>
          <p:cNvGrpSpPr/>
          <p:nvPr/>
        </p:nvGrpSpPr>
        <p:grpSpPr>
          <a:xfrm>
            <a:off x="505782" y="2172867"/>
            <a:ext cx="2570571" cy="2215983"/>
            <a:chOff x="477430" y="2201219"/>
            <a:chExt cx="2570571" cy="168593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8EA1E8C-EABF-49B3-AB7C-E54A2D474D64}"/>
                </a:ext>
              </a:extLst>
            </p:cNvPr>
            <p:cNvSpPr txBox="1"/>
            <p:nvPr/>
          </p:nvSpPr>
          <p:spPr>
            <a:xfrm>
              <a:off x="477430" y="2201219"/>
              <a:ext cx="2570571" cy="168593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4B6FF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1200"/>
                </a:spcAft>
              </a:pPr>
              <a:r>
                <a:rPr lang="en-GB" sz="1600" b="1" dirty="0">
                  <a:solidFill>
                    <a:srgbClr val="24B6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Safety and Purity</a:t>
              </a:r>
            </a:p>
            <a:p>
              <a:pPr marL="177800" indent="-177800">
                <a:spcAft>
                  <a:spcPts val="1200"/>
                </a:spcAft>
                <a:buFontTx/>
                <a:buChar char="-"/>
              </a:pPr>
              <a:r>
                <a:rPr lang="en-GB" sz="1400" dirty="0">
                  <a:solidFill>
                    <a:srgbClr val="5F606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Synthetic and base oil meets purity requirements of the EU and US Pharmacopoeias</a:t>
              </a:r>
            </a:p>
            <a:p>
              <a:pPr marL="177800" indent="-177800">
                <a:spcAft>
                  <a:spcPts val="1200"/>
                </a:spcAft>
                <a:buFontTx/>
                <a:buChar char="-"/>
              </a:pPr>
              <a:r>
                <a:rPr lang="en-GB" sz="1400" dirty="0">
                  <a:solidFill>
                    <a:srgbClr val="5F606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Extremely low volatility</a:t>
              </a:r>
            </a:p>
            <a:p>
              <a:pPr marL="177800" indent="-177800">
                <a:spcAft>
                  <a:spcPts val="1200"/>
                </a:spcAft>
                <a:buFontTx/>
                <a:buChar char="-"/>
              </a:pPr>
              <a:r>
                <a:rPr lang="en-GB" sz="1400" dirty="0">
                  <a:solidFill>
                    <a:srgbClr val="5F606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Non-halogenated, food-grade and free from allergen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682B334-C130-4202-BABD-863A7B834DD2}"/>
                </a:ext>
              </a:extLst>
            </p:cNvPr>
            <p:cNvCxnSpPr>
              <a:cxnSpLocks/>
            </p:cNvCxnSpPr>
            <p:nvPr/>
          </p:nvCxnSpPr>
          <p:spPr>
            <a:xfrm>
              <a:off x="477430" y="2540899"/>
              <a:ext cx="2565175" cy="0"/>
            </a:xfrm>
            <a:prstGeom prst="line">
              <a:avLst/>
            </a:prstGeom>
            <a:ln w="19050">
              <a:solidFill>
                <a:srgbClr val="24B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2CC1F1-21F2-4C41-9DE5-49B23A46BB50}"/>
              </a:ext>
            </a:extLst>
          </p:cNvPr>
          <p:cNvGrpSpPr/>
          <p:nvPr/>
        </p:nvGrpSpPr>
        <p:grpSpPr>
          <a:xfrm>
            <a:off x="3256973" y="2172866"/>
            <a:ext cx="2565175" cy="2215983"/>
            <a:chOff x="3236713" y="2201219"/>
            <a:chExt cx="2565175" cy="202950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5819E7C-F04B-4BC2-85DA-6613399A9BEC}"/>
                </a:ext>
              </a:extLst>
            </p:cNvPr>
            <p:cNvSpPr txBox="1"/>
            <p:nvPr/>
          </p:nvSpPr>
          <p:spPr>
            <a:xfrm>
              <a:off x="3236713" y="2201219"/>
              <a:ext cx="2565175" cy="2029501"/>
            </a:xfrm>
            <a:prstGeom prst="rect">
              <a:avLst/>
            </a:prstGeom>
            <a:noFill/>
            <a:ln w="19050">
              <a:solidFill>
                <a:srgbClr val="494CA0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1200"/>
                </a:spcAft>
              </a:pPr>
              <a:r>
                <a:rPr lang="en-DE" sz="1600" b="1" dirty="0">
                  <a:solidFill>
                    <a:srgbClr val="494CA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P</a:t>
              </a:r>
              <a:r>
                <a:rPr lang="en-US" sz="1600" b="1" dirty="0">
                  <a:solidFill>
                    <a:srgbClr val="494CA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e</a:t>
              </a:r>
              <a:r>
                <a:rPr lang="en-DE" sz="1600" b="1" dirty="0">
                  <a:solidFill>
                    <a:srgbClr val="494CA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r</a:t>
              </a:r>
              <a:r>
                <a:rPr lang="en-US" sz="1600" b="1" dirty="0">
                  <a:solidFill>
                    <a:srgbClr val="494CA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f</a:t>
              </a:r>
              <a:r>
                <a:rPr lang="en-DE" sz="1600" b="1" dirty="0">
                  <a:solidFill>
                    <a:srgbClr val="494CA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</a:t>
              </a:r>
              <a:r>
                <a:rPr lang="en-US" sz="1600" b="1" dirty="0">
                  <a:solidFill>
                    <a:srgbClr val="494CA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r</a:t>
              </a:r>
              <a:r>
                <a:rPr lang="en-DE" sz="1600" b="1" dirty="0">
                  <a:solidFill>
                    <a:srgbClr val="494CA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mance</a:t>
              </a:r>
              <a:endParaRPr lang="en-GB" sz="1600" b="1" dirty="0">
                <a:solidFill>
                  <a:srgbClr val="494CA0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  <a:p>
              <a:pPr marL="177800" indent="-177800">
                <a:spcAft>
                  <a:spcPts val="1200"/>
                </a:spcAft>
                <a:buFontTx/>
                <a:buChar char="-"/>
              </a:pPr>
              <a:r>
                <a:rPr lang="en-GB" sz="1400" dirty="0">
                  <a:solidFill>
                    <a:srgbClr val="5F606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Excellent thermodynamic properties </a:t>
              </a:r>
            </a:p>
            <a:p>
              <a:pPr marL="177800" indent="-177800">
                <a:spcAft>
                  <a:spcPts val="1200"/>
                </a:spcAft>
                <a:buFontTx/>
                <a:buChar char="-"/>
              </a:pPr>
              <a:r>
                <a:rPr lang="en-GB" sz="1400" dirty="0">
                  <a:solidFill>
                    <a:srgbClr val="5F606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Non-evaporating</a:t>
              </a:r>
            </a:p>
            <a:p>
              <a:pPr marL="177800" indent="-177800">
                <a:spcAft>
                  <a:spcPts val="1200"/>
                </a:spcAft>
                <a:buFontTx/>
                <a:buChar char="-"/>
              </a:pPr>
              <a:r>
                <a:rPr lang="en-GB" sz="1400" dirty="0">
                  <a:solidFill>
                    <a:srgbClr val="5F606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Low density</a:t>
              </a:r>
            </a:p>
            <a:p>
              <a:pPr marL="177800" indent="-177800">
                <a:spcAft>
                  <a:spcPts val="1200"/>
                </a:spcAft>
                <a:buFontTx/>
                <a:buChar char="-"/>
              </a:pPr>
              <a:r>
                <a:rPr lang="en-GB" sz="1400" dirty="0">
                  <a:solidFill>
                    <a:srgbClr val="5F606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High flash point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E939FF1-C9EE-4507-8327-DC1A4E937A69}"/>
                </a:ext>
              </a:extLst>
            </p:cNvPr>
            <p:cNvCxnSpPr>
              <a:cxnSpLocks/>
            </p:cNvCxnSpPr>
            <p:nvPr/>
          </p:nvCxnSpPr>
          <p:spPr>
            <a:xfrm>
              <a:off x="3236713" y="2540899"/>
              <a:ext cx="2565175" cy="0"/>
            </a:xfrm>
            <a:prstGeom prst="line">
              <a:avLst/>
            </a:prstGeom>
            <a:ln w="19050">
              <a:solidFill>
                <a:srgbClr val="494C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3B2981B-E754-461A-9748-A91BBDEE74B6}"/>
              </a:ext>
            </a:extLst>
          </p:cNvPr>
          <p:cNvGrpSpPr/>
          <p:nvPr/>
        </p:nvGrpSpPr>
        <p:grpSpPr>
          <a:xfrm>
            <a:off x="6011063" y="2172865"/>
            <a:ext cx="2565175" cy="2215979"/>
            <a:chOff x="6095999" y="2201219"/>
            <a:chExt cx="2565175" cy="208519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F4DF515-1248-43B1-A5CA-F26789587630}"/>
                </a:ext>
              </a:extLst>
            </p:cNvPr>
            <p:cNvSpPr txBox="1"/>
            <p:nvPr/>
          </p:nvSpPr>
          <p:spPr>
            <a:xfrm>
              <a:off x="6095999" y="2201219"/>
              <a:ext cx="2565175" cy="2085192"/>
            </a:xfrm>
            <a:prstGeom prst="rect">
              <a:avLst/>
            </a:prstGeom>
            <a:noFill/>
            <a:ln w="19050">
              <a:solidFill>
                <a:srgbClr val="99CC53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1200"/>
                </a:spcAft>
              </a:pPr>
              <a:r>
                <a:rPr lang="en-GB" sz="1400" b="1" dirty="0">
                  <a:solidFill>
                    <a:srgbClr val="99CC53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Protection and Reliability</a:t>
              </a:r>
            </a:p>
            <a:p>
              <a:pPr marL="177800" indent="-177800">
                <a:spcAft>
                  <a:spcPts val="300"/>
                </a:spcAft>
                <a:buFontTx/>
                <a:buChar char="-"/>
              </a:pPr>
              <a:r>
                <a:rPr lang="en-GB" sz="1400" dirty="0">
                  <a:solidFill>
                    <a:srgbClr val="5F606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High compositional consistency </a:t>
              </a:r>
            </a:p>
            <a:p>
              <a:pPr marL="177800" indent="-177800">
                <a:spcAft>
                  <a:spcPts val="300"/>
                </a:spcAft>
                <a:buFontTx/>
                <a:buChar char="-"/>
              </a:pPr>
              <a:r>
                <a:rPr lang="en-GB" sz="1400" dirty="0">
                  <a:solidFill>
                    <a:srgbClr val="5F606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Very high oxidation and thermal stabilities </a:t>
              </a:r>
            </a:p>
            <a:p>
              <a:pPr marL="177800" indent="-177800">
                <a:spcAft>
                  <a:spcPts val="300"/>
                </a:spcAft>
                <a:buFontTx/>
                <a:buChar char="-"/>
              </a:pPr>
              <a:r>
                <a:rPr lang="en-GB" sz="1400" dirty="0">
                  <a:solidFill>
                    <a:srgbClr val="5F606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Virtually no sulphur, nitrogen or aromatics </a:t>
              </a:r>
            </a:p>
            <a:p>
              <a:pPr marL="177800" indent="-177800">
                <a:spcAft>
                  <a:spcPts val="300"/>
                </a:spcAft>
                <a:buFontTx/>
                <a:buChar char="-"/>
              </a:pPr>
              <a:r>
                <a:rPr lang="en-GB" sz="1400" dirty="0">
                  <a:solidFill>
                    <a:srgbClr val="5F606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Noncorrosive 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E8453B2-43E3-488B-B28D-40E121798DB0}"/>
                </a:ext>
              </a:extLst>
            </p:cNvPr>
            <p:cNvCxnSpPr>
              <a:cxnSpLocks/>
            </p:cNvCxnSpPr>
            <p:nvPr/>
          </p:nvCxnSpPr>
          <p:spPr>
            <a:xfrm>
              <a:off x="6095999" y="2546125"/>
              <a:ext cx="2565175" cy="0"/>
            </a:xfrm>
            <a:prstGeom prst="line">
              <a:avLst/>
            </a:prstGeom>
            <a:ln w="19050">
              <a:solidFill>
                <a:srgbClr val="99CC5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9166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278E3F-2E42-463F-ABD0-2A16E015E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289" y="1130878"/>
            <a:ext cx="5680704" cy="3252098"/>
          </a:xfrm>
          <a:prstGeom prst="rect">
            <a:avLst/>
          </a:prstGeom>
        </p:spPr>
      </p:pic>
      <p:sp>
        <p:nvSpPr>
          <p:cNvPr id="10" name="Google Shape;67;p14">
            <a:extLst>
              <a:ext uri="{FF2B5EF4-FFF2-40B4-BE49-F238E27FC236}">
                <a16:creationId xmlns:a16="http://schemas.microsoft.com/office/drawing/2014/main" id="{9347F4D0-0E8B-1E46-8565-AED3092B0B1C}"/>
              </a:ext>
            </a:extLst>
          </p:cNvPr>
          <p:cNvSpPr txBox="1"/>
          <p:nvPr/>
        </p:nvSpPr>
        <p:spPr>
          <a:xfrm>
            <a:off x="4316186" y="1443843"/>
            <a:ext cx="4087586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buClr>
                <a:srgbClr val="494CA0"/>
              </a:buClr>
              <a:buSzPct val="110000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Synthetic, single-phase immersion cooling fluid is made </a:t>
            </a:r>
            <a:r>
              <a:rPr lang="en-US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with Shell GTL from Natural Gas</a:t>
            </a:r>
          </a:p>
        </p:txBody>
      </p:sp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r>
              <a:rPr lang="en-US" sz="3750" dirty="0">
                <a:solidFill>
                  <a:srgbClr val="5F6062"/>
                </a:solidFill>
              </a:rPr>
              <a:t>Shell Immersion Cooling Fluid S5 X</a:t>
            </a:r>
            <a:endParaRPr lang="en-GB" sz="3750" dirty="0">
              <a:solidFill>
                <a:srgbClr val="5F6062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8263A1C-80A6-4812-9A00-3B0B2E616D86}"/>
              </a:ext>
            </a:extLst>
          </p:cNvPr>
          <p:cNvGrpSpPr/>
          <p:nvPr/>
        </p:nvGrpSpPr>
        <p:grpSpPr>
          <a:xfrm flipH="1">
            <a:off x="8210728" y="0"/>
            <a:ext cx="933271" cy="1371600"/>
            <a:chOff x="4318093" y="682966"/>
            <a:chExt cx="3455799" cy="507888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D14EAA7-7271-4F7A-BCE9-CC8A37E24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7935D5A4-1E43-463A-94D1-EDDD4B291FED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0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0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8" name="Google Shape;67;p14">
            <a:extLst>
              <a:ext uri="{FF2B5EF4-FFF2-40B4-BE49-F238E27FC236}">
                <a16:creationId xmlns:a16="http://schemas.microsoft.com/office/drawing/2014/main" id="{6A2416EA-C227-4701-8EDA-2CF71F059DAA}"/>
              </a:ext>
            </a:extLst>
          </p:cNvPr>
          <p:cNvSpPr txBox="1"/>
          <p:nvPr/>
        </p:nvSpPr>
        <p:spPr>
          <a:xfrm>
            <a:off x="4845494" y="2134523"/>
            <a:ext cx="3988217" cy="874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buClr>
                <a:srgbClr val="494CA0"/>
              </a:buClr>
              <a:buSzPct val="110000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Source Sans Pro"/>
              </a:rPr>
              <a:t>Designed for data server liquid cooling solutions (in natural convection and pump/forced systems)</a:t>
            </a:r>
          </a:p>
        </p:txBody>
      </p:sp>
    </p:spTree>
    <p:extLst>
      <p:ext uri="{BB962C8B-B14F-4D97-AF65-F5344CB8AC3E}">
        <p14:creationId xmlns:p14="http://schemas.microsoft.com/office/powerpoint/2010/main" val="3867357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54F47-58D7-41D1-BCFA-7342DFD04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5F6062"/>
                </a:solidFill>
              </a:rPr>
              <a:t>Shell Immersion Cooling Fluid S5 X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D64FB-5C7C-4684-B045-A24D1D3D8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D7B0DA2-DBC2-430C-82F8-04165DDE73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544173"/>
              </p:ext>
            </p:extLst>
          </p:nvPr>
        </p:nvGraphicFramePr>
        <p:xfrm>
          <a:off x="628650" y="966312"/>
          <a:ext cx="7886700" cy="3263506"/>
        </p:xfrm>
        <a:graphic>
          <a:graphicData uri="http://schemas.openxmlformats.org/drawingml/2006/table">
            <a:tbl>
              <a:tblPr firstRow="1" bandRow="1"/>
              <a:tblGrid>
                <a:gridCol w="2167880">
                  <a:extLst>
                    <a:ext uri="{9D8B030D-6E8A-4147-A177-3AD203B41FA5}">
                      <a16:colId xmlns:a16="http://schemas.microsoft.com/office/drawing/2014/main" val="1090130972"/>
                    </a:ext>
                  </a:extLst>
                </a:gridCol>
                <a:gridCol w="929108">
                  <a:extLst>
                    <a:ext uri="{9D8B030D-6E8A-4147-A177-3AD203B41FA5}">
                      <a16:colId xmlns:a16="http://schemas.microsoft.com/office/drawing/2014/main" val="957133137"/>
                    </a:ext>
                  </a:extLst>
                </a:gridCol>
                <a:gridCol w="879019">
                  <a:extLst>
                    <a:ext uri="{9D8B030D-6E8A-4147-A177-3AD203B41FA5}">
                      <a16:colId xmlns:a16="http://schemas.microsoft.com/office/drawing/2014/main" val="3790185982"/>
                    </a:ext>
                  </a:extLst>
                </a:gridCol>
                <a:gridCol w="2030186">
                  <a:extLst>
                    <a:ext uri="{9D8B030D-6E8A-4147-A177-3AD203B41FA5}">
                      <a16:colId xmlns:a16="http://schemas.microsoft.com/office/drawing/2014/main" val="3217120332"/>
                    </a:ext>
                  </a:extLst>
                </a:gridCol>
                <a:gridCol w="1880507">
                  <a:extLst>
                    <a:ext uri="{9D8B030D-6E8A-4147-A177-3AD203B41FA5}">
                      <a16:colId xmlns:a16="http://schemas.microsoft.com/office/drawing/2014/main" val="845201355"/>
                    </a:ext>
                  </a:extLst>
                </a:gridCol>
              </a:tblGrid>
              <a:tr h="404566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P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+mn-lt"/>
                        </a:rPr>
                        <a:t>r</a:t>
                      </a:r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o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+mn-lt"/>
                        </a:rPr>
                        <a:t>p</a:t>
                      </a:r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e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+mn-lt"/>
                        </a:rPr>
                        <a:t>r</a:t>
                      </a:r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t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+mn-lt"/>
                        </a:rPr>
                        <a:t>i</a:t>
                      </a:r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e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+mn-lt"/>
                        </a:rPr>
                        <a:t>s</a:t>
                      </a:r>
                      <a:endParaRPr lang="en-GB" sz="11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003C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C88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003C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C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C88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003C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C88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Method</a:t>
                      </a:r>
                      <a:endParaRPr lang="en-GB" sz="11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C88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1" i="0" u="none" strike="noStrike" cap="none">
                          <a:solidFill>
                            <a:schemeClr val="lt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S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+mn-lt"/>
                        </a:rPr>
                        <a:t>h</a:t>
                      </a:r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e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+mn-lt"/>
                        </a:rPr>
                        <a:t>l</a:t>
                      </a:r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l 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+mn-lt"/>
                        </a:rPr>
                        <a:t>I</a:t>
                      </a:r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m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+mn-lt"/>
                        </a:rPr>
                        <a:t>m</a:t>
                      </a:r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e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+mn-lt"/>
                        </a:rPr>
                        <a:t>r</a:t>
                      </a:r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i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+mn-lt"/>
                        </a:rPr>
                        <a:t>s</a:t>
                      </a:r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o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+mn-lt"/>
                        </a:rPr>
                        <a:t>n</a:t>
                      </a:r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+mn-lt"/>
                        </a:rPr>
                        <a:t>C</a:t>
                      </a:r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o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+mn-lt"/>
                        </a:rPr>
                        <a:t>o</a:t>
                      </a:r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l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+mn-lt"/>
                        </a:rPr>
                        <a:t>i</a:t>
                      </a:r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n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+mn-lt"/>
                        </a:rPr>
                        <a:t>g</a:t>
                      </a:r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+mn-lt"/>
                        </a:rPr>
                        <a:t>F</a:t>
                      </a:r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l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+mn-lt"/>
                        </a:rPr>
                        <a:t>u</a:t>
                      </a:r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i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+mn-lt"/>
                        </a:rPr>
                        <a:t>d</a:t>
                      </a:r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+mn-lt"/>
                        </a:rPr>
                        <a:t>S</a:t>
                      </a:r>
                      <a:r>
                        <a:rPr lang="en-DE" sz="1100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latin typeface="+mn-lt"/>
                        </a:rPr>
                        <a:t>X</a:t>
                      </a:r>
                      <a:endParaRPr lang="en-GB" sz="11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36000" marR="36000" marT="3600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C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754995"/>
                  </a:ext>
                </a:extLst>
              </a:tr>
              <a:tr h="23824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C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o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l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o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u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r</a:t>
                      </a:r>
                      <a:endParaRPr lang="en-DE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GB" sz="1100" dirty="0">
                          <a:latin typeface="ShellLight" panose="00000400000000000000" pitchFamily="50" charset="0"/>
                        </a:rPr>
                        <a:t>-</a:t>
                      </a: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GB" sz="1100" dirty="0">
                          <a:latin typeface="ShellLight" panose="00000400000000000000" pitchFamily="50" charset="0"/>
                        </a:rPr>
                        <a:t>- </a:t>
                      </a: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A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S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T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M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 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D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156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DE" sz="1100" dirty="0">
                          <a:latin typeface="ShellLight" panose="00000400000000000000" pitchFamily="50" charset="0"/>
                        </a:rPr>
                        <a:t>+30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830211"/>
                  </a:ext>
                </a:extLst>
              </a:tr>
              <a:tr h="23824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Density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@15°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C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US" sz="1100" dirty="0">
                          <a:latin typeface="ShellLight" panose="00000400000000000000" pitchFamily="50" charset="0"/>
                        </a:rPr>
                        <a:t>kg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/</a:t>
                      </a:r>
                      <a:r>
                        <a:rPr lang="en-US" sz="1100" b="0" i="0" kern="1200" dirty="0">
                          <a:solidFill>
                            <a:schemeClr val="dk1"/>
                          </a:solidFill>
                          <a:effectLst/>
                          <a:latin typeface="ShellLight" panose="00000400000000000000" pitchFamily="50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1100" b="0" i="0" kern="1200" baseline="30000" dirty="0">
                          <a:solidFill>
                            <a:schemeClr val="dk1"/>
                          </a:solidFill>
                          <a:effectLst/>
                          <a:latin typeface="ShellLight" panose="00000400000000000000" pitchFamily="50" charset="0"/>
                          <a:ea typeface="+mn-ea"/>
                          <a:cs typeface="+mn-cs"/>
                        </a:rPr>
                        <a:t>3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I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S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O 12185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DE" sz="1100" dirty="0">
                          <a:latin typeface="ShellLight" panose="00000400000000000000" pitchFamily="50" charset="0"/>
                        </a:rPr>
                        <a:t>806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489933"/>
                  </a:ext>
                </a:extLst>
              </a:tr>
              <a:tr h="23824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F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las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h 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P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o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i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n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t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GB" sz="1100" dirty="0">
                          <a:latin typeface="ShellLight" panose="00000400000000000000" pitchFamily="50" charset="0"/>
                        </a:rPr>
                        <a:t>-</a:t>
                      </a: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°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C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E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N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 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I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S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O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 2592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DE" sz="1100" dirty="0">
                          <a:latin typeface="ShellLight" panose="00000400000000000000" pitchFamily="50" charset="0"/>
                        </a:rPr>
                        <a:t>200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1644289"/>
                  </a:ext>
                </a:extLst>
              </a:tr>
              <a:tr h="23824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P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o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u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r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 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P</a:t>
                      </a:r>
                      <a:r>
                        <a:rPr lang="en-DE" sz="1100" dirty="0" err="1">
                          <a:latin typeface="ShellLight" panose="00000400000000000000" pitchFamily="50" charset="0"/>
                        </a:rPr>
                        <a:t>oint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GB" sz="1100" dirty="0">
                          <a:latin typeface="ShellLight" panose="00000400000000000000" pitchFamily="50" charset="0"/>
                        </a:rPr>
                        <a:t>-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°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C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I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S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O 3016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DE" sz="1100" dirty="0">
                          <a:latin typeface="ShellLight" panose="00000400000000000000" pitchFamily="50" charset="0"/>
                        </a:rPr>
                        <a:t>-36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301932"/>
                  </a:ext>
                </a:extLst>
              </a:tr>
              <a:tr h="23824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K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i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n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e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m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a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t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i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c 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V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i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s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c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o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s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i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t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y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sz="1100" dirty="0">
                          <a:latin typeface="ShellLight" panose="00000400000000000000" pitchFamily="50" charset="0"/>
                        </a:rPr>
                        <a:t>@40°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C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b="0" i="0" kern="1200" dirty="0">
                          <a:solidFill>
                            <a:schemeClr val="dk1"/>
                          </a:solidFill>
                          <a:effectLst/>
                          <a:latin typeface="ShellLight" panose="00000400000000000000" pitchFamily="50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1100" b="0" i="0" kern="1200" dirty="0">
                          <a:solidFill>
                            <a:schemeClr val="dk1"/>
                          </a:solidFill>
                          <a:effectLst/>
                          <a:latin typeface="ShellLight" panose="00000400000000000000" pitchFamily="50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1100" b="0" i="0" kern="1200" baseline="30000" dirty="0">
                          <a:solidFill>
                            <a:schemeClr val="dk1"/>
                          </a:solidFill>
                          <a:effectLst/>
                          <a:latin typeface="ShellLight" panose="00000400000000000000" pitchFamily="50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DE" sz="1100" b="0" i="0" kern="1200" dirty="0">
                          <a:solidFill>
                            <a:schemeClr val="dk1"/>
                          </a:solidFill>
                          <a:effectLst/>
                          <a:latin typeface="ShellLight" panose="00000400000000000000" pitchFamily="50" charset="0"/>
                          <a:ea typeface="+mn-ea"/>
                          <a:cs typeface="+mn-cs"/>
                        </a:rPr>
                        <a:t>/s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I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S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O 3104</a:t>
                      </a: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DE" sz="1100" dirty="0">
                          <a:latin typeface="ShellLight" panose="00000400000000000000" pitchFamily="50" charset="0"/>
                        </a:rPr>
                        <a:t>9.8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277047"/>
                  </a:ext>
                </a:extLst>
              </a:tr>
              <a:tr h="23824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T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o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t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a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l 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S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u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l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p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h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u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r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 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C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o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n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t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e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n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t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GB" sz="1100" dirty="0">
                          <a:latin typeface="ShellLight" panose="00000400000000000000" pitchFamily="50" charset="0"/>
                        </a:rPr>
                        <a:t>-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m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g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/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k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g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A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S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T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M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 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D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5185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DE" sz="1100" dirty="0">
                          <a:latin typeface="ShellLight" panose="00000400000000000000" pitchFamily="50" charset="0"/>
                        </a:rPr>
                        <a:t>&lt;1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962025"/>
                  </a:ext>
                </a:extLst>
              </a:tr>
              <a:tr h="23824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T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o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t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a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l 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A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c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i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d 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N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u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m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b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e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r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GB" sz="1100" dirty="0">
                          <a:latin typeface="ShellLight" panose="00000400000000000000" pitchFamily="50" charset="0"/>
                        </a:rPr>
                        <a:t>-</a:t>
                      </a: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m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g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K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O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H/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g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GB" sz="1100" dirty="0">
                          <a:latin typeface="ShellLight" panose="00000400000000000000" pitchFamily="50" charset="0"/>
                        </a:rPr>
                        <a:t>IEC 62021</a:t>
                      </a: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DE" sz="1100" dirty="0">
                          <a:latin typeface="ShellLight" panose="00000400000000000000" pitchFamily="50" charset="0"/>
                        </a:rPr>
                        <a:t>&lt;0.01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570401"/>
                  </a:ext>
                </a:extLst>
              </a:tr>
              <a:tr h="23824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B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r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e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a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k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d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o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w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n 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V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o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l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t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a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g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e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GB" sz="1100" dirty="0">
                          <a:latin typeface="ShellLight" panose="00000400000000000000" pitchFamily="50" charset="0"/>
                        </a:rPr>
                        <a:t>-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k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V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I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E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C 60156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DE" sz="1100" dirty="0">
                          <a:latin typeface="ShellLight" panose="00000400000000000000" pitchFamily="50" charset="0"/>
                        </a:rPr>
                        <a:t>42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941906"/>
                  </a:ext>
                </a:extLst>
              </a:tr>
              <a:tr h="23824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D. 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C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. 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R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e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s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i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s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t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i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v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i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t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y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sz="1100" dirty="0">
                          <a:latin typeface="ShellLight" panose="00000400000000000000" pitchFamily="50" charset="0"/>
                        </a:rPr>
                        <a:t>@60°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C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T 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O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hm m 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GB" sz="1100" dirty="0">
                          <a:latin typeface="ShellLight" panose="00000400000000000000" pitchFamily="50" charset="0"/>
                        </a:rPr>
                        <a:t>IEC 60247</a:t>
                      </a: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DE" sz="1100" dirty="0">
                          <a:latin typeface="ShellLight" panose="00000400000000000000" pitchFamily="50" charset="0"/>
                        </a:rPr>
                        <a:t>9.9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2115938"/>
                  </a:ext>
                </a:extLst>
              </a:tr>
              <a:tr h="23824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S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p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e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c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i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f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i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c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 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H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e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a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t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sz="1100" dirty="0">
                          <a:latin typeface="ShellLight" panose="00000400000000000000" pitchFamily="50" charset="0"/>
                        </a:rPr>
                        <a:t>@40°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C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J/kg*K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sz="1100" dirty="0">
                          <a:latin typeface="ShellLight" panose="00000400000000000000" pitchFamily="50" charset="0"/>
                        </a:rPr>
                        <a:t>A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S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T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M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 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E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 1269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DE" sz="1100" dirty="0">
                          <a:latin typeface="ShellLight" panose="00000400000000000000" pitchFamily="50" charset="0"/>
                        </a:rPr>
                        <a:t>2 274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156847"/>
                  </a:ext>
                </a:extLst>
              </a:tr>
              <a:tr h="23824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T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h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e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r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m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a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l 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C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o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n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d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u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c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t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i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v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i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t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y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sz="1100" dirty="0">
                          <a:latin typeface="ShellLight" panose="00000400000000000000" pitchFamily="50" charset="0"/>
                        </a:rPr>
                        <a:t>@40°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C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W/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m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*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K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A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S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T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M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 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D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 7896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DE" sz="1100" dirty="0">
                          <a:latin typeface="ShellLight" panose="00000400000000000000" pitchFamily="50" charset="0"/>
                        </a:rPr>
                        <a:t>0.142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793091"/>
                  </a:ext>
                </a:extLst>
              </a:tr>
              <a:tr h="23824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R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e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l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a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t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i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v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e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 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P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e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r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m</a:t>
                      </a:r>
                      <a:r>
                        <a:rPr lang="en-US" sz="1100" dirty="0" err="1">
                          <a:latin typeface="ShellLight" panose="00000400000000000000" pitchFamily="50" charset="0"/>
                        </a:rPr>
                        <a:t>i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t</a:t>
                      </a:r>
                      <a:r>
                        <a:rPr lang="en-GB" sz="1100" dirty="0">
                          <a:latin typeface="ShellLight" panose="00000400000000000000" pitchFamily="50" charset="0"/>
                        </a:rPr>
                        <a:t>t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ivity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GB" sz="1100" kern="1200" dirty="0">
                          <a:solidFill>
                            <a:schemeClr val="dk1"/>
                          </a:solidFill>
                          <a:latin typeface="ShellLight" panose="00000400000000000000" pitchFamily="50" charset="0"/>
                          <a:ea typeface="+mn-ea"/>
                          <a:cs typeface="+mn-cs"/>
                        </a:rPr>
                        <a:t>@90°C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GB" sz="1100" dirty="0">
                          <a:latin typeface="ShellLight" panose="00000400000000000000" pitchFamily="50" charset="0"/>
                        </a:rPr>
                        <a:t>-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A6A6A6">
                          <a:lumMod val="20000"/>
                          <a:lumOff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r>
                        <a:rPr lang="en-DE" sz="1100" dirty="0">
                          <a:latin typeface="ShellLight" panose="00000400000000000000" pitchFamily="50" charset="0"/>
                        </a:rPr>
                        <a:t>I</a:t>
                      </a:r>
                      <a:r>
                        <a:rPr lang="en-US" sz="1100" dirty="0">
                          <a:latin typeface="ShellLight" panose="00000400000000000000" pitchFamily="50" charset="0"/>
                        </a:rPr>
                        <a:t>E</a:t>
                      </a:r>
                      <a:r>
                        <a:rPr lang="en-DE" sz="1100" dirty="0">
                          <a:latin typeface="ShellLight" panose="00000400000000000000" pitchFamily="50" charset="0"/>
                        </a:rPr>
                        <a:t>C 60247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525" b="0" i="0" u="none" strike="noStrike" cap="none">
                          <a:solidFill>
                            <a:schemeClr val="dk1"/>
                          </a:solidFill>
                          <a:latin typeface="ShellMedium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DE" sz="1100" dirty="0">
                          <a:latin typeface="ShellLight" panose="00000400000000000000" pitchFamily="50" charset="0"/>
                        </a:rPr>
                        <a:t>2.02</a:t>
                      </a:r>
                      <a:endParaRPr lang="en-GB" sz="1100" dirty="0">
                        <a:latin typeface="ShellLight" panose="00000400000000000000" pitchFamily="50" charset="0"/>
                      </a:endParaRPr>
                    </a:p>
                  </a:txBody>
                  <a:tcPr marL="3600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32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0235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3B97AAE6-33F7-4C43-B65D-6EDCA655BB3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5244" y="1564702"/>
            <a:ext cx="3623380" cy="2468855"/>
          </a:xfrm>
          <a:prstGeom prst="rect">
            <a:avLst/>
          </a:prstGeom>
        </p:spPr>
      </p:pic>
      <p:sp>
        <p:nvSpPr>
          <p:cNvPr id="10" name="Google Shape;67;p14">
            <a:extLst>
              <a:ext uri="{FF2B5EF4-FFF2-40B4-BE49-F238E27FC236}">
                <a16:creationId xmlns:a16="http://schemas.microsoft.com/office/drawing/2014/main" id="{9347F4D0-0E8B-1E46-8565-AED3092B0B1C}"/>
              </a:ext>
            </a:extLst>
          </p:cNvPr>
          <p:cNvSpPr txBox="1"/>
          <p:nvPr/>
        </p:nvSpPr>
        <p:spPr>
          <a:xfrm>
            <a:off x="448087" y="1202324"/>
            <a:ext cx="4898828" cy="273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buClr>
                <a:srgbClr val="5F6061"/>
              </a:buClr>
              <a:buSzPct val="100000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Analysis capabilities for R&amp;D</a:t>
            </a:r>
          </a:p>
          <a:p>
            <a:pPr>
              <a:buClr>
                <a:srgbClr val="5F6061"/>
              </a:buClr>
              <a:buSzPct val="100000"/>
            </a:pP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285750" indent="-285750">
              <a:buClr>
                <a:srgbClr val="494CA0"/>
              </a:buClr>
              <a:buSzPct val="110000"/>
              <a:buFont typeface="Wingdings" panose="05000000000000000000" pitchFamily="2" charset="2"/>
              <a:buChar char="§"/>
            </a:pPr>
            <a:r>
              <a:rPr lang="en-DE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T</a:t>
            </a:r>
            <a:r>
              <a:rPr lang="en-US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</a:t>
            </a:r>
            <a:r>
              <a:rPr lang="en-DE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c</a:t>
            </a:r>
            <a:r>
              <a:rPr lang="en-US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h</a:t>
            </a:r>
            <a:r>
              <a:rPr lang="en-DE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n</a:t>
            </a:r>
            <a:r>
              <a:rPr lang="en-US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</a:t>
            </a:r>
            <a:r>
              <a:rPr lang="en-DE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l</a:t>
            </a:r>
            <a:r>
              <a:rPr lang="en-US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</a:t>
            </a:r>
            <a:r>
              <a:rPr lang="en-DE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g</a:t>
            </a:r>
            <a:r>
              <a:rPr lang="en-US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y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</a:t>
            </a:r>
            <a:r>
              <a:rPr lang="en-DE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C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enters in Amsterdam, Hamburg, Houston, Shanghai and Bangalore</a:t>
            </a:r>
          </a:p>
          <a:p>
            <a:pPr marL="285750" indent="-285750">
              <a:buClr>
                <a:srgbClr val="494CA0"/>
              </a:buClr>
              <a:buSzPct val="110000"/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Compatibility tests</a:t>
            </a:r>
          </a:p>
          <a:p>
            <a:pPr marL="285750" indent="-285750">
              <a:buClr>
                <a:srgbClr val="494CA0"/>
              </a:buClr>
              <a:buSzPct val="110000"/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Oil and Equipment condition monitoring through Oil Analysis: </a:t>
            </a:r>
          </a:p>
          <a:p>
            <a:pPr marL="622300" lvl="8" indent="-285750">
              <a:buClr>
                <a:srgbClr val="5F606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ICP (Inductively Coupled Plasma) metals concentration analysis</a:t>
            </a:r>
            <a:endParaRPr lang="en-DE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622300" lvl="7" indent="-285750">
              <a:buClr>
                <a:srgbClr val="5F606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FTIR (Fourier-transform infrared spectroscopy) </a:t>
            </a:r>
          </a:p>
          <a:p>
            <a:pPr marL="622300" lvl="2" indent="-285750">
              <a:buClr>
                <a:srgbClr val="5F606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Oxidation and acidity tests</a:t>
            </a:r>
          </a:p>
          <a:p>
            <a:pPr marL="622300" lvl="2" indent="-285750">
              <a:buClr>
                <a:srgbClr val="5F606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Thermal functional tests</a:t>
            </a:r>
          </a:p>
          <a:p>
            <a:pPr marL="336550" lvl="2">
              <a:buClr>
                <a:srgbClr val="5F6061"/>
              </a:buClr>
              <a:buSzPct val="100000"/>
            </a:pP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285750" lvl="1" indent="-285750">
              <a:buClr>
                <a:srgbClr val="5F6061"/>
              </a:buClr>
              <a:buSzPct val="100000"/>
              <a:buFont typeface="Wingdings" panose="05000000000000000000" pitchFamily="2" charset="2"/>
              <a:buChar char="q"/>
            </a:pP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lvl="7">
              <a:buClr>
                <a:srgbClr val="5F6061"/>
              </a:buClr>
              <a:buSzPct val="100000"/>
            </a:pP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>
              <a:buClr>
                <a:srgbClr val="5F6061"/>
              </a:buClr>
              <a:buSzPct val="100000"/>
            </a:pP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</p:txBody>
      </p:sp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>
              <a:buClr>
                <a:srgbClr val="5F6061"/>
              </a:buClr>
              <a:buSzPct val="100000"/>
            </a:pPr>
            <a:r>
              <a:rPr lang="en-US" sz="3750" dirty="0">
                <a:solidFill>
                  <a:srgbClr val="5F6062"/>
                </a:solidFill>
              </a:rPr>
              <a:t>Shell Immersion Cooling Fluid S5 X</a:t>
            </a:r>
            <a:endParaRPr lang="en-GB" sz="375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8263A1C-80A6-4812-9A00-3B0B2E616D86}"/>
              </a:ext>
            </a:extLst>
          </p:cNvPr>
          <p:cNvGrpSpPr/>
          <p:nvPr/>
        </p:nvGrpSpPr>
        <p:grpSpPr>
          <a:xfrm flipH="1">
            <a:off x="8210728" y="0"/>
            <a:ext cx="933271" cy="1371600"/>
            <a:chOff x="4318093" y="682966"/>
            <a:chExt cx="3455799" cy="507888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D14EAA7-7271-4F7A-BCE9-CC8A37E24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7935D5A4-1E43-463A-94D1-EDDD4B291FED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0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0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6BAB7AB0-71C3-4DDD-97DA-B99D493A1C7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521484" y="1021507"/>
            <a:ext cx="553736" cy="9028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824F4F-35CB-4341-B9A7-3033F4B671B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104" y="4038371"/>
            <a:ext cx="2535587" cy="461515"/>
          </a:xfrm>
          <a:prstGeom prst="rect">
            <a:avLst/>
          </a:prstGeom>
        </p:spPr>
      </p:pic>
      <p:pic>
        <p:nvPicPr>
          <p:cNvPr id="15" name="Picture 14" descr="A close up of a bottle&#10;&#10;Description automatically generated">
            <a:extLst>
              <a:ext uri="{FF2B5EF4-FFF2-40B4-BE49-F238E27FC236}">
                <a16:creationId xmlns:a16="http://schemas.microsoft.com/office/drawing/2014/main" id="{75D0F577-35B2-4711-AC7A-CA3C1270811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3053" y="3862623"/>
            <a:ext cx="1307693" cy="100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7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67;p14">
            <a:extLst>
              <a:ext uri="{FF2B5EF4-FFF2-40B4-BE49-F238E27FC236}">
                <a16:creationId xmlns:a16="http://schemas.microsoft.com/office/drawing/2014/main" id="{9347F4D0-0E8B-1E46-8565-AED3092B0B1C}"/>
              </a:ext>
            </a:extLst>
          </p:cNvPr>
          <p:cNvSpPr txBox="1"/>
          <p:nvPr/>
        </p:nvSpPr>
        <p:spPr>
          <a:xfrm>
            <a:off x="377428" y="1209675"/>
            <a:ext cx="7281451" cy="2910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buClr>
                <a:srgbClr val="5F6061"/>
              </a:buClr>
              <a:buSzPct val="100000"/>
            </a:pPr>
            <a:r>
              <a:rPr lang="en-GB" sz="20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SPEC ready for submission</a:t>
            </a:r>
          </a:p>
          <a:p>
            <a:pPr>
              <a:buClr>
                <a:srgbClr val="5F6061"/>
              </a:buClr>
              <a:buSzPct val="100000"/>
            </a:pPr>
            <a:r>
              <a:rPr lang="en-GB" sz="20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Universal Cassette for single phase immersion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15”, 19” or 21”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1 or 2 U or OU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Optimized for liquid flow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Optimized for servicing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Flexible IT design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C13 or busbar power delivery</a:t>
            </a:r>
          </a:p>
        </p:txBody>
      </p:sp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r>
              <a:rPr lang="en-GB" sz="3750" dirty="0">
                <a:solidFill>
                  <a:srgbClr val="5F6062"/>
                </a:solidFill>
              </a:rPr>
              <a:t>Optimized chassis SPEC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8263A1C-80A6-4812-9A00-3B0B2E616D86}"/>
              </a:ext>
            </a:extLst>
          </p:cNvPr>
          <p:cNvGrpSpPr/>
          <p:nvPr/>
        </p:nvGrpSpPr>
        <p:grpSpPr>
          <a:xfrm flipH="1">
            <a:off x="8210728" y="0"/>
            <a:ext cx="933271" cy="1371600"/>
            <a:chOff x="4318093" y="682966"/>
            <a:chExt cx="3455799" cy="507888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D14EAA7-7271-4F7A-BCE9-CC8A37E24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7935D5A4-1E43-463A-94D1-EDDD4B291FED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0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0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CFFF1CF1-1C37-477B-A78E-335FCD148F3E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8781" y="2137786"/>
            <a:ext cx="4819650" cy="20059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3209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r>
              <a:rPr lang="en-GB" sz="3750" dirty="0">
                <a:solidFill>
                  <a:srgbClr val="5F6062"/>
                </a:solidFill>
              </a:rPr>
              <a:t>Serviceable design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8263A1C-80A6-4812-9A00-3B0B2E616D86}"/>
              </a:ext>
            </a:extLst>
          </p:cNvPr>
          <p:cNvGrpSpPr/>
          <p:nvPr/>
        </p:nvGrpSpPr>
        <p:grpSpPr>
          <a:xfrm flipH="1">
            <a:off x="8210728" y="0"/>
            <a:ext cx="933271" cy="1371600"/>
            <a:chOff x="4318093" y="682966"/>
            <a:chExt cx="3455799" cy="507888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D14EAA7-7271-4F7A-BCE9-CC8A37E24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7935D5A4-1E43-463A-94D1-EDDD4B291FED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0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0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5901FCE-1C7D-4E20-B4BE-980DAE7A90E9}"/>
              </a:ext>
            </a:extLst>
          </p:cNvPr>
          <p:cNvGrpSpPr/>
          <p:nvPr/>
        </p:nvGrpSpPr>
        <p:grpSpPr>
          <a:xfrm>
            <a:off x="619837" y="1260938"/>
            <a:ext cx="2582758" cy="2426407"/>
            <a:chOff x="4795506" y="217950"/>
            <a:chExt cx="2582758" cy="2426407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AB9AF36-CFFA-4368-B3A7-5640DDB40B5E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81903" y="217950"/>
              <a:ext cx="2247559" cy="2193787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056D6FA-9D75-45A5-9D9E-98328D9FE4B7}"/>
                </a:ext>
              </a:extLst>
            </p:cNvPr>
            <p:cNvSpPr/>
            <p:nvPr/>
          </p:nvSpPr>
          <p:spPr>
            <a:xfrm>
              <a:off x="4795506" y="2305803"/>
              <a:ext cx="258275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Clr>
                  <a:srgbClr val="5F6061"/>
                </a:buClr>
                <a:buSzPct val="100000"/>
              </a:pPr>
              <a:r>
                <a:rPr lang="en-GB" sz="1600" dirty="0">
                  <a:solidFill>
                    <a:srgbClr val="5F606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Source Sans Pro"/>
                  <a:sym typeface="Source Sans Pro"/>
                </a:rPr>
                <a:t>Mechanical lifting interfaces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A2810B8-1AA5-4834-BE50-38D7341DEF18}"/>
              </a:ext>
            </a:extLst>
          </p:cNvPr>
          <p:cNvGrpSpPr/>
          <p:nvPr/>
        </p:nvGrpSpPr>
        <p:grpSpPr>
          <a:xfrm>
            <a:off x="3412661" y="1457503"/>
            <a:ext cx="2585964" cy="2229842"/>
            <a:chOff x="2343564" y="1054765"/>
            <a:chExt cx="2585964" cy="2229842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0F920EF-0C3C-4586-AB38-1E01E19909A4}"/>
                </a:ext>
              </a:extLst>
            </p:cNvPr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0325" y="1054765"/>
              <a:ext cx="1863095" cy="1836390"/>
            </a:xfrm>
            <a:prstGeom prst="rect">
              <a:avLst/>
            </a:prstGeom>
            <a:noFill/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41A6DD9-8413-4187-98F6-497C4FF01079}"/>
                </a:ext>
              </a:extLst>
            </p:cNvPr>
            <p:cNvSpPr/>
            <p:nvPr/>
          </p:nvSpPr>
          <p:spPr>
            <a:xfrm>
              <a:off x="2343564" y="2946053"/>
              <a:ext cx="258596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Clr>
                  <a:srgbClr val="5F6061"/>
                </a:buClr>
                <a:buSzPct val="100000"/>
              </a:pPr>
              <a:r>
                <a:rPr lang="en-GB" sz="1600" dirty="0">
                  <a:solidFill>
                    <a:srgbClr val="5F606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Source Sans Pro"/>
                  <a:sym typeface="Source Sans Pro"/>
                </a:rPr>
                <a:t>Placement guidance system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B5CB9CA-5EC1-4204-9A75-8EA80C308A11}"/>
              </a:ext>
            </a:extLst>
          </p:cNvPr>
          <p:cNvGrpSpPr/>
          <p:nvPr/>
        </p:nvGrpSpPr>
        <p:grpSpPr>
          <a:xfrm>
            <a:off x="6449702" y="1504636"/>
            <a:ext cx="2197137" cy="2189112"/>
            <a:chOff x="6449702" y="1504636"/>
            <a:chExt cx="2197137" cy="218911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A8DA755-9732-45DB-8D31-2F085F96061D}"/>
                </a:ext>
              </a:extLst>
            </p:cNvPr>
            <p:cNvGrpSpPr/>
            <p:nvPr/>
          </p:nvGrpSpPr>
          <p:grpSpPr>
            <a:xfrm>
              <a:off x="6449702" y="1504636"/>
              <a:ext cx="2197137" cy="1742123"/>
              <a:chOff x="1636077" y="243840"/>
              <a:chExt cx="5871845" cy="4655820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03F192BB-4478-45C2-858A-995DF02BB5EE}"/>
                  </a:ext>
                </a:extLst>
              </p:cNvPr>
              <p:cNvPicPr/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36077" y="243840"/>
                <a:ext cx="2242820" cy="2736215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41BCE7A6-CF80-4903-8F31-85C7C72BAFCB}"/>
                  </a:ext>
                </a:extLst>
              </p:cNvPr>
              <p:cNvPicPr/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096067" y="592455"/>
                <a:ext cx="3411855" cy="1842135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29B61225-934E-42EF-801A-380C16A26A3F}"/>
                  </a:ext>
                </a:extLst>
              </p:cNvPr>
              <p:cNvPicPr/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33277" y="3147060"/>
                <a:ext cx="2591435" cy="174879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0F11F118-F86B-433E-9BF6-F27A4224FA57}"/>
                  </a:ext>
                </a:extLst>
              </p:cNvPr>
              <p:cNvPicPr/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6077" y="3137535"/>
                <a:ext cx="2861945" cy="17621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62116E3-1ED5-40DE-9EE3-A59A963873CA}"/>
                </a:ext>
              </a:extLst>
            </p:cNvPr>
            <p:cNvSpPr/>
            <p:nvPr/>
          </p:nvSpPr>
          <p:spPr>
            <a:xfrm>
              <a:off x="6485690" y="3355194"/>
              <a:ext cx="206979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Clr>
                  <a:srgbClr val="5F6061"/>
                </a:buClr>
                <a:buSzPct val="100000"/>
              </a:pPr>
              <a:r>
                <a:rPr lang="en-GB" sz="1600" dirty="0">
                  <a:solidFill>
                    <a:srgbClr val="5F606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Source Sans Pro"/>
                  <a:sym typeface="Source Sans Pro"/>
                </a:rPr>
                <a:t>Toolless protective lid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190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B07D3A6-1BD2-45F9-90E8-DBE3318E0083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7076" y="273844"/>
            <a:ext cx="2614856" cy="2791099"/>
          </a:xfrm>
          <a:prstGeom prst="rect">
            <a:avLst/>
          </a:prstGeom>
        </p:spPr>
      </p:pic>
      <p:sp>
        <p:nvSpPr>
          <p:cNvPr id="10" name="Google Shape;67;p14">
            <a:extLst>
              <a:ext uri="{FF2B5EF4-FFF2-40B4-BE49-F238E27FC236}">
                <a16:creationId xmlns:a16="http://schemas.microsoft.com/office/drawing/2014/main" id="{9347F4D0-0E8B-1E46-8565-AED3092B0B1C}"/>
              </a:ext>
            </a:extLst>
          </p:cNvPr>
          <p:cNvSpPr txBox="1"/>
          <p:nvPr/>
        </p:nvSpPr>
        <p:spPr>
          <a:xfrm>
            <a:off x="448086" y="1204913"/>
            <a:ext cx="7281451" cy="3583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buClr>
                <a:srgbClr val="5F6061"/>
              </a:buClr>
              <a:buSzPct val="100000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Serviceable side </a:t>
            </a:r>
            <a:r>
              <a:rPr lang="en-GB" sz="1600" b="1" u="sng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above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liquid levels </a:t>
            </a:r>
            <a:b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</a:b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(dry interfaces)</a:t>
            </a:r>
          </a:p>
          <a:p>
            <a:pPr>
              <a:buClr>
                <a:srgbClr val="5F6061"/>
              </a:buClr>
              <a:buSzPct val="100000"/>
            </a:pP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>
              <a:buClr>
                <a:srgbClr val="5F6061"/>
              </a:buClr>
              <a:buSzPct val="100000"/>
            </a:pP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>
              <a:buClr>
                <a:srgbClr val="5F6061"/>
              </a:buClr>
              <a:buSzPct val="100000"/>
            </a:pP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>
              <a:buClr>
                <a:srgbClr val="5F6061"/>
              </a:buClr>
              <a:buSzPct val="100000"/>
            </a:pP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>
              <a:buClr>
                <a:srgbClr val="5F6061"/>
              </a:buClr>
              <a:buSzPct val="100000"/>
            </a:pP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>
              <a:buClr>
                <a:srgbClr val="5F6061"/>
              </a:buClr>
              <a:buSzPct val="100000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Flow apertures for liquid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Sideways in- and outflow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Front-back horizontal balancing apertures (bottom)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Mechanical circulation-compatible bottom apertures</a:t>
            </a:r>
          </a:p>
        </p:txBody>
      </p:sp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r>
              <a:rPr lang="en-GB" sz="3750" dirty="0">
                <a:solidFill>
                  <a:srgbClr val="5F6062"/>
                </a:solidFill>
              </a:rPr>
              <a:t>Liquid optimized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8263A1C-80A6-4812-9A00-3B0B2E616D86}"/>
              </a:ext>
            </a:extLst>
          </p:cNvPr>
          <p:cNvGrpSpPr/>
          <p:nvPr/>
        </p:nvGrpSpPr>
        <p:grpSpPr>
          <a:xfrm flipH="1">
            <a:off x="8210728" y="0"/>
            <a:ext cx="933271" cy="1371600"/>
            <a:chOff x="4318093" y="682966"/>
            <a:chExt cx="3455799" cy="507888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D14EAA7-7271-4F7A-BCE9-CC8A37E24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7935D5A4-1E43-463A-94D1-EDDD4B291FED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0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0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5AE9837-A55D-4F22-81EF-F2614CE4808B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8061" y="1108744"/>
            <a:ext cx="2327265" cy="30929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5543225-D36C-43AF-A17B-6E8E172BCD04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8696" y="3938587"/>
            <a:ext cx="3393576" cy="44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217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AAEE349-C9C6-418B-82E5-99F7DA84AC2A}"/>
              </a:ext>
            </a:extLst>
          </p:cNvPr>
          <p:cNvGrpSpPr/>
          <p:nvPr/>
        </p:nvGrpSpPr>
        <p:grpSpPr>
          <a:xfrm>
            <a:off x="3261280" y="648363"/>
            <a:ext cx="5029637" cy="4038214"/>
            <a:chOff x="4935566" y="1387388"/>
            <a:chExt cx="4007485" cy="3217545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CE3489B-4A29-4548-B220-536EADF7956D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566" y="1387388"/>
              <a:ext cx="2080260" cy="32175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40EB6E9-15D6-40A6-95B2-34AF8644C2F4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5656" y="1419773"/>
              <a:ext cx="2017395" cy="310261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4CE607A-46FB-419C-ACC5-3CCF9ADE0564}"/>
              </a:ext>
            </a:extLst>
          </p:cNvPr>
          <p:cNvGrpSpPr/>
          <p:nvPr/>
        </p:nvGrpSpPr>
        <p:grpSpPr>
          <a:xfrm>
            <a:off x="413147" y="2662098"/>
            <a:ext cx="2812415" cy="1663288"/>
            <a:chOff x="1511935" y="762000"/>
            <a:chExt cx="6120130" cy="361950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C1AC2D1-CB68-4615-B62E-F2712F280DEF}"/>
                </a:ext>
              </a:extLst>
            </p:cNvPr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935" y="1857375"/>
              <a:ext cx="6120130" cy="252412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5CBA2F8-CE6C-476D-888B-67DE7307C8C8}"/>
                </a:ext>
              </a:extLst>
            </p:cNvPr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935" y="762000"/>
              <a:ext cx="6120130" cy="824865"/>
            </a:xfrm>
            <a:prstGeom prst="rect">
              <a:avLst/>
            </a:prstGeom>
          </p:spPr>
        </p:pic>
      </p:grpSp>
      <p:sp>
        <p:nvSpPr>
          <p:cNvPr id="10" name="Google Shape;67;p14">
            <a:extLst>
              <a:ext uri="{FF2B5EF4-FFF2-40B4-BE49-F238E27FC236}">
                <a16:creationId xmlns:a16="http://schemas.microsoft.com/office/drawing/2014/main" id="{9347F4D0-0E8B-1E46-8565-AED3092B0B1C}"/>
              </a:ext>
            </a:extLst>
          </p:cNvPr>
          <p:cNvSpPr txBox="1"/>
          <p:nvPr/>
        </p:nvSpPr>
        <p:spPr>
          <a:xfrm>
            <a:off x="448866" y="1318642"/>
            <a:ext cx="2650562" cy="175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Any IT spec which fits OCP chassis</a:t>
            </a:r>
          </a:p>
          <a:p>
            <a:pPr>
              <a:buClr>
                <a:srgbClr val="5F6061"/>
              </a:buClr>
              <a:buSzPct val="100000"/>
            </a:pP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>
              <a:buClr>
                <a:srgbClr val="5F6061"/>
              </a:buClr>
              <a:buSzPct val="100000"/>
            </a:pP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Flexible interface design</a:t>
            </a:r>
          </a:p>
        </p:txBody>
      </p:sp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r>
              <a:rPr lang="en-GB" sz="3750" dirty="0">
                <a:solidFill>
                  <a:srgbClr val="5F6062"/>
                </a:solidFill>
              </a:rPr>
              <a:t>Flexible IT design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8263A1C-80A6-4812-9A00-3B0B2E616D86}"/>
              </a:ext>
            </a:extLst>
          </p:cNvPr>
          <p:cNvGrpSpPr/>
          <p:nvPr/>
        </p:nvGrpSpPr>
        <p:grpSpPr>
          <a:xfrm flipH="1">
            <a:off x="8210728" y="0"/>
            <a:ext cx="933271" cy="1371600"/>
            <a:chOff x="4318093" y="682966"/>
            <a:chExt cx="3455799" cy="507888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D14EAA7-7271-4F7A-BCE9-CC8A37E24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7935D5A4-1E43-463A-94D1-EDDD4B291FED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0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0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5983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67;p14">
            <a:extLst>
              <a:ext uri="{FF2B5EF4-FFF2-40B4-BE49-F238E27FC236}">
                <a16:creationId xmlns:a16="http://schemas.microsoft.com/office/drawing/2014/main" id="{9347F4D0-0E8B-1E46-8565-AED3092B0B1C}"/>
              </a:ext>
            </a:extLst>
          </p:cNvPr>
          <p:cNvSpPr txBox="1"/>
          <p:nvPr/>
        </p:nvSpPr>
        <p:spPr>
          <a:xfrm>
            <a:off x="448865" y="938213"/>
            <a:ext cx="7281451" cy="361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buClr>
                <a:srgbClr val="5F6061"/>
              </a:buClr>
              <a:buSzPct val="100000"/>
            </a:pPr>
            <a:r>
              <a:rPr lang="en-GB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IT selection / Research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Material compatibility information/studies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Thermal tolerances</a:t>
            </a:r>
          </a:p>
          <a:p>
            <a:pPr>
              <a:buClr>
                <a:srgbClr val="5F6061"/>
              </a:buClr>
              <a:buSzPct val="100000"/>
            </a:pPr>
            <a:r>
              <a:rPr lang="en-GB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Concept mechanical design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Existing assembly vs optimised (depending on requirements)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15”/19”/21”, U/OU, component lay-out, accessibility PSU’s, etc.</a:t>
            </a:r>
          </a:p>
          <a:p>
            <a:pPr>
              <a:buClr>
                <a:srgbClr val="5F6061"/>
              </a:buClr>
              <a:buSzPct val="100000"/>
            </a:pPr>
            <a:r>
              <a:rPr lang="en-GB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Build/test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Full spec certification testing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Full thermal analysis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Material compatibility study</a:t>
            </a:r>
          </a:p>
          <a:p>
            <a:pPr>
              <a:buClr>
                <a:srgbClr val="5F6061"/>
              </a:buClr>
              <a:buSzPct val="100000"/>
            </a:pP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</p:txBody>
      </p:sp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r>
              <a:rPr lang="nl-NL" sz="3750" dirty="0">
                <a:solidFill>
                  <a:srgbClr val="5F6062"/>
                </a:solidFill>
              </a:rPr>
              <a:t>I</a:t>
            </a:r>
            <a:r>
              <a:rPr lang="en-GB" sz="3750" dirty="0">
                <a:solidFill>
                  <a:srgbClr val="5F6062"/>
                </a:solidFill>
              </a:rPr>
              <a:t>T design guidelines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8263A1C-80A6-4812-9A00-3B0B2E616D86}"/>
              </a:ext>
            </a:extLst>
          </p:cNvPr>
          <p:cNvGrpSpPr/>
          <p:nvPr/>
        </p:nvGrpSpPr>
        <p:grpSpPr>
          <a:xfrm flipH="1">
            <a:off x="8210728" y="0"/>
            <a:ext cx="933271" cy="1371600"/>
            <a:chOff x="4318093" y="682966"/>
            <a:chExt cx="3455799" cy="507888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D14EAA7-7271-4F7A-BCE9-CC8A37E24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7935D5A4-1E43-463A-94D1-EDDD4B291FED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0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0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466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8343ED4-EBE2-4AF7-9E2E-F21CC5B3F3AA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88919" y="0"/>
            <a:ext cx="2963639" cy="51365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t" anchorCtr="0">
            <a:noAutofit/>
          </a:bodyPr>
          <a:lstStyle/>
          <a:p>
            <a:r>
              <a:rPr lang="nl-NL" sz="3750" dirty="0">
                <a:solidFill>
                  <a:srgbClr val="5F6062"/>
                </a:solidFill>
              </a:rPr>
              <a:t>Thermal</a:t>
            </a:r>
            <a:br>
              <a:rPr lang="nl-NL" sz="3750" dirty="0">
                <a:solidFill>
                  <a:srgbClr val="5F6062"/>
                </a:solidFill>
              </a:rPr>
            </a:br>
            <a:r>
              <a:rPr lang="nl-NL" sz="3750" dirty="0">
                <a:solidFill>
                  <a:srgbClr val="5F6062"/>
                </a:solidFill>
              </a:rPr>
              <a:t>design</a:t>
            </a:r>
            <a:br>
              <a:rPr lang="nl-NL" sz="3750" dirty="0">
                <a:solidFill>
                  <a:srgbClr val="5F6062"/>
                </a:solidFill>
              </a:rPr>
            </a:br>
            <a:r>
              <a:rPr lang="nl-NL" sz="3750" dirty="0">
                <a:solidFill>
                  <a:srgbClr val="5F6062"/>
                </a:solidFill>
              </a:rPr>
              <a:t>guidelines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8263A1C-80A6-4812-9A00-3B0B2E616D86}"/>
              </a:ext>
            </a:extLst>
          </p:cNvPr>
          <p:cNvGrpSpPr/>
          <p:nvPr/>
        </p:nvGrpSpPr>
        <p:grpSpPr>
          <a:xfrm flipH="1">
            <a:off x="8210728" y="0"/>
            <a:ext cx="933271" cy="1371600"/>
            <a:chOff x="4318093" y="682966"/>
            <a:chExt cx="3455799" cy="507888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D14EAA7-7271-4F7A-BCE9-CC8A37E24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7935D5A4-1E43-463A-94D1-EDDD4B291FED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0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0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8" name="Google Shape;67;p14">
            <a:extLst>
              <a:ext uri="{FF2B5EF4-FFF2-40B4-BE49-F238E27FC236}">
                <a16:creationId xmlns:a16="http://schemas.microsoft.com/office/drawing/2014/main" id="{DC46499B-7726-43FC-AC63-AA9D21E6E370}"/>
              </a:ext>
            </a:extLst>
          </p:cNvPr>
          <p:cNvSpPr txBox="1"/>
          <p:nvPr/>
        </p:nvSpPr>
        <p:spPr>
          <a:xfrm>
            <a:off x="448865" y="2379999"/>
            <a:ext cx="3317592" cy="1217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buClr>
                <a:srgbClr val="5F6061"/>
              </a:buClr>
              <a:buSzPct val="100000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Asperitas validated up-to 2 kW/1U</a:t>
            </a:r>
          </a:p>
        </p:txBody>
      </p:sp>
    </p:spTree>
    <p:extLst>
      <p:ext uri="{BB962C8B-B14F-4D97-AF65-F5344CB8AC3E}">
        <p14:creationId xmlns:p14="http://schemas.microsoft.com/office/powerpoint/2010/main" val="4169495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B3AEB30-F78C-463C-8358-EADE5D3F342E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6695" y="1790701"/>
            <a:ext cx="1889333" cy="2789554"/>
          </a:xfrm>
          <a:prstGeom prst="rect">
            <a:avLst/>
          </a:prstGeom>
          <a:noFill/>
        </p:spPr>
      </p:pic>
      <p:sp>
        <p:nvSpPr>
          <p:cNvPr id="10" name="Google Shape;67;p14">
            <a:extLst>
              <a:ext uri="{FF2B5EF4-FFF2-40B4-BE49-F238E27FC236}">
                <a16:creationId xmlns:a16="http://schemas.microsoft.com/office/drawing/2014/main" id="{9347F4D0-0E8B-1E46-8565-AED3092B0B1C}"/>
              </a:ext>
            </a:extLst>
          </p:cNvPr>
          <p:cNvSpPr txBox="1"/>
          <p:nvPr/>
        </p:nvSpPr>
        <p:spPr>
          <a:xfrm>
            <a:off x="377428" y="890157"/>
            <a:ext cx="7281451" cy="3229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buClr>
                <a:srgbClr val="5F6061"/>
              </a:buClr>
              <a:buSzPct val="100000"/>
            </a:pPr>
            <a:r>
              <a:rPr lang="en-GB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304 stainless steel (Asperitas)</a:t>
            </a:r>
          </a:p>
          <a:p>
            <a:pPr>
              <a:buClr>
                <a:srgbClr val="5F6061"/>
              </a:buClr>
              <a:buSzPct val="100000"/>
            </a:pPr>
            <a:r>
              <a:rPr lang="en-GB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Plastic isolation film (Asperitas)</a:t>
            </a:r>
          </a:p>
          <a:p>
            <a:pPr>
              <a:buClr>
                <a:srgbClr val="5F6061"/>
              </a:buClr>
              <a:buSzPct val="100000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Any other materials must comply with:</a:t>
            </a:r>
          </a:p>
          <a:p>
            <a:pPr marL="285750" lvl="2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Temperature operation between 10-100</a:t>
            </a:r>
            <a:r>
              <a:rPr lang="nl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° without excessive change in dimensions</a:t>
            </a:r>
          </a:p>
          <a:p>
            <a:pPr marL="285750" lvl="2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Tolerant to dielectric liquid</a:t>
            </a:r>
          </a:p>
          <a:p>
            <a:pPr marL="285750" lvl="2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May not contaminate dielectric liquid</a:t>
            </a:r>
          </a:p>
          <a:p>
            <a:pPr marL="285750" lvl="2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Rigid enough to support IT components</a:t>
            </a:r>
          </a:p>
          <a:p>
            <a:pPr marL="285750" lvl="2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Able to protect IT components (physical AND electrical damage)</a:t>
            </a:r>
          </a:p>
          <a:p>
            <a:pPr marL="285750" lvl="2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Electrochemical potential difference of NO MORE than 0,15V with guide rails</a:t>
            </a:r>
          </a:p>
          <a:p>
            <a:pPr lvl="2">
              <a:buClr>
                <a:srgbClr val="5F6061"/>
              </a:buClr>
              <a:buSzPct val="100000"/>
            </a:pPr>
            <a:r>
              <a:rPr lang="en-GB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Recommended manufacturing process</a:t>
            </a:r>
          </a:p>
          <a:p>
            <a:pPr marL="285750" lvl="2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Standard laser cutting process</a:t>
            </a:r>
          </a:p>
          <a:p>
            <a:pPr marL="285750" lvl="2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Press-brake bending process</a:t>
            </a:r>
          </a:p>
          <a:p>
            <a:pPr marL="285750" lvl="2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Brushed finish for aesthetics</a:t>
            </a:r>
          </a:p>
        </p:txBody>
      </p:sp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r>
              <a:rPr lang="en-GB" sz="3750" dirty="0">
                <a:solidFill>
                  <a:srgbClr val="5F6062"/>
                </a:solidFill>
              </a:rPr>
              <a:t>Construction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8263A1C-80A6-4812-9A00-3B0B2E616D86}"/>
              </a:ext>
            </a:extLst>
          </p:cNvPr>
          <p:cNvGrpSpPr/>
          <p:nvPr/>
        </p:nvGrpSpPr>
        <p:grpSpPr>
          <a:xfrm flipH="1">
            <a:off x="8210728" y="0"/>
            <a:ext cx="933271" cy="1371600"/>
            <a:chOff x="4318093" y="682966"/>
            <a:chExt cx="3455799" cy="507888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D14EAA7-7271-4F7A-BCE9-CC8A37E24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7935D5A4-1E43-463A-94D1-EDDD4B291FED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0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0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48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5">
            <a:extLst>
              <a:ext uri="{FF2B5EF4-FFF2-40B4-BE49-F238E27FC236}">
                <a16:creationId xmlns:a16="http://schemas.microsoft.com/office/drawing/2014/main" id="{B9D2BAF0-103E-4709-8030-0B2574B6D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145099" y="2243532"/>
            <a:ext cx="2941672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0A0B321-D6CB-4076-ACF8-BCA4864F4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55591" y="3099194"/>
            <a:ext cx="1806576" cy="121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r>
              <a:rPr lang="en-GB" sz="3750" dirty="0">
                <a:solidFill>
                  <a:srgbClr val="5F6062"/>
                </a:solidFill>
              </a:rPr>
              <a:t>Recommended components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8263A1C-80A6-4812-9A00-3B0B2E616D86}"/>
              </a:ext>
            </a:extLst>
          </p:cNvPr>
          <p:cNvGrpSpPr/>
          <p:nvPr/>
        </p:nvGrpSpPr>
        <p:grpSpPr>
          <a:xfrm flipH="1">
            <a:off x="8210728" y="0"/>
            <a:ext cx="933271" cy="1371600"/>
            <a:chOff x="4318093" y="682966"/>
            <a:chExt cx="3455799" cy="507888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D14EAA7-7271-4F7A-BCE9-CC8A37E24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7935D5A4-1E43-463A-94D1-EDDD4B291FED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0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0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37EC062-6AB3-4013-9CBF-F7F006B0731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7623" y="460609"/>
            <a:ext cx="1160860" cy="154781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FA41576-644A-4C28-9C12-B306FFD66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3847980"/>
            <a:ext cx="1590675" cy="115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67;p14">
            <a:extLst>
              <a:ext uri="{FF2B5EF4-FFF2-40B4-BE49-F238E27FC236}">
                <a16:creationId xmlns:a16="http://schemas.microsoft.com/office/drawing/2014/main" id="{9347F4D0-0E8B-1E46-8565-AED3092B0B1C}"/>
              </a:ext>
            </a:extLst>
          </p:cNvPr>
          <p:cNvSpPr txBox="1"/>
          <p:nvPr/>
        </p:nvSpPr>
        <p:spPr>
          <a:xfrm>
            <a:off x="377428" y="956859"/>
            <a:ext cx="7281451" cy="3229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buClr>
                <a:srgbClr val="5F6061"/>
              </a:buClr>
              <a:buSzPct val="100000"/>
            </a:pPr>
            <a:r>
              <a:rPr lang="nl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Evaluated/approved (proprietary) components:</a:t>
            </a:r>
          </a:p>
          <a:p>
            <a:pPr>
              <a:buClr>
                <a:srgbClr val="5F6061"/>
              </a:buClr>
              <a:buSzPct val="100000"/>
            </a:pPr>
            <a:endParaRPr lang="nl-NL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Leoni 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Immersion Ready Active Optical Cables (AOC)</a:t>
            </a:r>
            <a:endParaRPr lang="nl-NL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endParaRPr lang="nl-NL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endParaRPr lang="nl-NL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10G-tek (Q)SFP extenders (Asperitas versions tested to 100Gb@70°C)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Asperitas (Q)SFP extenders chassis mounts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Indium foil as thermal interface material</a:t>
            </a:r>
          </a:p>
          <a:p>
            <a:pPr>
              <a:buClr>
                <a:srgbClr val="5F6061"/>
              </a:buClr>
              <a:buSzPct val="100000"/>
            </a:pP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696451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67;p14">
            <a:extLst>
              <a:ext uri="{FF2B5EF4-FFF2-40B4-BE49-F238E27FC236}">
                <a16:creationId xmlns:a16="http://schemas.microsoft.com/office/drawing/2014/main" id="{9347F4D0-0E8B-1E46-8565-AED3092B0B1C}"/>
              </a:ext>
            </a:extLst>
          </p:cNvPr>
          <p:cNvSpPr txBox="1"/>
          <p:nvPr/>
        </p:nvSpPr>
        <p:spPr>
          <a:xfrm>
            <a:off x="377428" y="1011716"/>
            <a:ext cx="7281451" cy="3000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>
              <a:buClr>
                <a:srgbClr val="5F6061"/>
              </a:buClr>
              <a:buSzPct val="100000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Open chassis projects: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SuperMicro, various Intel and AMD configurations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Wiwynn, 3x dual Intel </a:t>
            </a:r>
            <a:r>
              <a:rPr lang="en-GB" sz="1600" dirty="0" err="1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Scaleable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compute nodes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Penguin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C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m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p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u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t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i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n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g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&amp; 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G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i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g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b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y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t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, 3x dual Intel </a:t>
            </a:r>
            <a:r>
              <a:rPr lang="en-GB" sz="1600" dirty="0" err="1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Scaleable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compute nodes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Penguin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C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m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p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u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t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i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n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g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&amp; 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G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i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g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b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y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t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, </a:t>
            </a:r>
            <a:r>
              <a:rPr lang="en-GB" sz="1600" dirty="0" err="1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Inte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l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</a:t>
            </a:r>
            <a:r>
              <a:rPr lang="en-GB" sz="1600" dirty="0" err="1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Scaleable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, 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GPU nodes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Dell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T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c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h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n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l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g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i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s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, 3x dual AMD EPYC compute nodes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AIC 2x AMD EPYC immersion optimized storage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AMD Olympus platform</a:t>
            </a:r>
            <a:endParaRPr lang="en-NL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endParaRPr lang="en-NL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r>
              <a:rPr lang="en-NL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Example c</a:t>
            </a:r>
            <a:r>
              <a:rPr lang="en-GB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</a:t>
            </a:r>
            <a:r>
              <a:rPr lang="en-NL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l</a:t>
            </a:r>
            <a:r>
              <a:rPr lang="en-GB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l</a:t>
            </a:r>
            <a:r>
              <a:rPr lang="en-NL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</a:t>
            </a:r>
            <a:r>
              <a:rPr lang="en-GB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b</a:t>
            </a:r>
            <a:r>
              <a:rPr lang="en-NL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</a:t>
            </a:r>
            <a:r>
              <a:rPr lang="en-GB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r</a:t>
            </a:r>
            <a:r>
              <a:rPr lang="en-NL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</a:t>
            </a:r>
            <a:r>
              <a:rPr lang="en-GB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t</a:t>
            </a:r>
            <a:r>
              <a:rPr lang="en-NL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i</a:t>
            </a:r>
            <a:r>
              <a:rPr lang="en-GB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</a:t>
            </a:r>
            <a:r>
              <a:rPr lang="en-NL" sz="16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n: 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S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u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p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r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Mi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c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r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n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d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M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D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f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r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s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c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l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b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l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 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c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l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i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m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t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i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n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d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p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n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d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</a:t>
            </a:r>
            <a:r>
              <a:rPr lang="en-NL" sz="1600" dirty="0" err="1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nt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d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g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 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c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m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p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u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t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i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n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g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s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l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u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t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i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n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s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f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r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telecom providers. (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P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r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j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c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t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 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n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n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o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u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n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c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m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</a:t>
            </a:r>
            <a:r>
              <a:rPr lang="en-GB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n</a:t>
            </a:r>
            <a:r>
              <a:rPr lang="en-NL" sz="1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t mid-March).</a:t>
            </a: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endParaRPr lang="en-NL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285750" indent="-285750">
              <a:buClr>
                <a:srgbClr val="5F6061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</p:txBody>
      </p:sp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r>
              <a:rPr lang="en-GB" sz="3750" dirty="0">
                <a:solidFill>
                  <a:srgbClr val="5F6062"/>
                </a:solidFill>
              </a:rPr>
              <a:t>Open chassis collaborations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8263A1C-80A6-4812-9A00-3B0B2E616D86}"/>
              </a:ext>
            </a:extLst>
          </p:cNvPr>
          <p:cNvGrpSpPr/>
          <p:nvPr/>
        </p:nvGrpSpPr>
        <p:grpSpPr>
          <a:xfrm flipH="1">
            <a:off x="8210728" y="0"/>
            <a:ext cx="933271" cy="1371600"/>
            <a:chOff x="4318093" y="682966"/>
            <a:chExt cx="3455799" cy="507888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D14EAA7-7271-4F7A-BCE9-CC8A37E24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7935D5A4-1E43-463A-94D1-EDDD4B291FED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0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0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98E9EAA-F26B-4959-8486-63DF5C81B5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4012621"/>
            <a:ext cx="9144000" cy="48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7016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5;p15">
            <a:extLst>
              <a:ext uri="{FF2B5EF4-FFF2-40B4-BE49-F238E27FC236}">
                <a16:creationId xmlns:a16="http://schemas.microsoft.com/office/drawing/2014/main" id="{ECA195CC-7776-429E-A8ED-879CD8AD5C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491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r>
              <a:rPr lang="en-US" sz="3750" dirty="0">
                <a:solidFill>
                  <a:srgbClr val="5F6062"/>
                </a:solidFill>
              </a:rPr>
              <a:t>Call to Action</a:t>
            </a:r>
            <a:endParaRPr sz="3750" dirty="0">
              <a:solidFill>
                <a:srgbClr val="FF0000"/>
              </a:solidFill>
            </a:endParaRPr>
          </a:p>
        </p:txBody>
      </p:sp>
      <p:sp>
        <p:nvSpPr>
          <p:cNvPr id="5" name="Google Shape;67;p14">
            <a:extLst>
              <a:ext uri="{FF2B5EF4-FFF2-40B4-BE49-F238E27FC236}">
                <a16:creationId xmlns:a16="http://schemas.microsoft.com/office/drawing/2014/main" id="{6EF14499-E41A-204F-997D-31EDF40A098F}"/>
              </a:ext>
            </a:extLst>
          </p:cNvPr>
          <p:cNvSpPr txBox="1"/>
          <p:nvPr/>
        </p:nvSpPr>
        <p:spPr>
          <a:xfrm>
            <a:off x="448087" y="1100174"/>
            <a:ext cx="7886700" cy="354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 marL="321469" indent="-321469">
              <a:buClr>
                <a:srgbClr val="5F6062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5F606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Contribute to ACS Immersion</a:t>
            </a:r>
          </a:p>
          <a:p>
            <a:pPr marL="321469" indent="-321469">
              <a:buClr>
                <a:srgbClr val="5F6062"/>
              </a:buClr>
              <a:buSzPct val="100000"/>
              <a:buFont typeface="Arial" panose="020B0604020202020204" pitchFamily="34" charset="0"/>
              <a:buChar char="•"/>
            </a:pPr>
            <a:endParaRPr lang="en-GB" sz="2200" dirty="0">
              <a:solidFill>
                <a:srgbClr val="5F606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321469" indent="-321469">
              <a:buClr>
                <a:srgbClr val="5F6062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5F606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Use/Co-develop optimized IT platforms for immersion</a:t>
            </a:r>
          </a:p>
          <a:p>
            <a:pPr marL="321469" indent="-321469">
              <a:buClr>
                <a:srgbClr val="5F6062"/>
              </a:buClr>
              <a:buSzPct val="100000"/>
              <a:buFont typeface="Arial" panose="020B0604020202020204" pitchFamily="34" charset="0"/>
              <a:buChar char="•"/>
            </a:pPr>
            <a:endParaRPr lang="en-GB" sz="2200" dirty="0">
              <a:solidFill>
                <a:srgbClr val="5F606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321469" indent="-321469">
              <a:buClr>
                <a:srgbClr val="5F6062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5F606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More information: Asperitas.com/Marketing@Asperitas.com</a:t>
            </a:r>
          </a:p>
          <a:p>
            <a:pPr marL="0" indent="0">
              <a:buClr>
                <a:srgbClr val="FF0000"/>
              </a:buClr>
              <a:buSzPts val="3600"/>
            </a:pPr>
            <a:r>
              <a:rPr lang="en-US" sz="135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Where to buy:  </a:t>
            </a:r>
            <a:r>
              <a:rPr lang="en-US" sz="1350" u="sng" dirty="0">
                <a:solidFill>
                  <a:schemeClr val="hlink"/>
                </a:solidFill>
                <a:latin typeface="Source Sans Pro" panose="020B0503030403020204" pitchFamily="34" charset="0"/>
                <a:ea typeface="Source Sans Pro" panose="020B0503030403020204" pitchFamily="34" charset="0"/>
                <a:hlinkClick r:id="rId2"/>
              </a:rPr>
              <a:t>https://www.</a:t>
            </a:r>
            <a:r>
              <a:rPr lang="en-US" sz="1350" u="sng" dirty="0">
                <a:solidFill>
                  <a:schemeClr val="hlin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Asperitas.com</a:t>
            </a:r>
            <a:endParaRPr lang="en-US" sz="135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Clr>
                <a:srgbClr val="FF0000"/>
              </a:buClr>
              <a:buSzPts val="3600"/>
            </a:pPr>
            <a:r>
              <a:rPr lang="en-US" sz="135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Project Wiki with latest specification : To be announced </a:t>
            </a:r>
          </a:p>
          <a:p>
            <a:pPr marL="0" indent="0">
              <a:buClr>
                <a:srgbClr val="FF0000"/>
              </a:buClr>
              <a:buSzPts val="3600"/>
            </a:pPr>
            <a:r>
              <a:rPr lang="en-US" sz="135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CAD files location : To be announced</a:t>
            </a:r>
          </a:p>
          <a:p>
            <a:pPr marL="0" indent="0">
              <a:buClr>
                <a:srgbClr val="FF0000"/>
              </a:buClr>
              <a:buSzPts val="3600"/>
            </a:pPr>
            <a:endParaRPr lang="en-GB" sz="135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Clr>
                <a:srgbClr val="FF0000"/>
              </a:buClr>
              <a:buSzPts val="3600"/>
            </a:pPr>
            <a:r>
              <a:rPr lang="en-GB" sz="135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ACS Immersion schedule:</a:t>
            </a:r>
          </a:p>
          <a:p>
            <a:pPr marL="0" indent="0">
              <a:buClr>
                <a:srgbClr val="FF0000"/>
              </a:buClr>
              <a:buSzPts val="3600"/>
            </a:pPr>
            <a:r>
              <a:rPr lang="en-GB" sz="1350" dirty="0">
                <a:latin typeface="Source Sans Pro" panose="020B0503030403020204" pitchFamily="34" charset="0"/>
                <a:ea typeface="Source Sans Pro" panose="020B0503030403020204" pitchFamily="34" charset="0"/>
              </a:rPr>
              <a:t>Each 3rd Tuesday of the month</a:t>
            </a:r>
          </a:p>
          <a:p>
            <a:pPr marL="0" indent="0">
              <a:buClr>
                <a:srgbClr val="FF0000"/>
              </a:buClr>
              <a:buSzPts val="3600"/>
            </a:pPr>
            <a:r>
              <a:rPr lang="en-GB" sz="1350" dirty="0">
                <a:latin typeface="Source Sans Pro" panose="020B0503030403020204" pitchFamily="34" charset="0"/>
                <a:ea typeface="Source Sans Pro" panose="020B0503030403020204" pitchFamily="34" charset="0"/>
                <a:hlinkClick r:id="rId3"/>
              </a:rPr>
              <a:t>https://www.opencompute.org/wiki/Rack_%26_Power/Advanced_Cooling_Solutions</a:t>
            </a:r>
            <a:endParaRPr lang="en-GB" sz="135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Clr>
                <a:srgbClr val="FF0000"/>
              </a:buClr>
              <a:buSzPts val="3600"/>
            </a:pPr>
            <a:r>
              <a:rPr lang="en-GB" sz="135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Mailing list: </a:t>
            </a:r>
            <a:r>
              <a:rPr lang="en-GB" sz="1350" dirty="0">
                <a:latin typeface="Source Sans Pro" panose="020B0503030403020204" pitchFamily="34" charset="0"/>
                <a:ea typeface="Source Sans Pro" panose="020B0503030403020204" pitchFamily="34" charset="0"/>
                <a:hlinkClick r:id="rId4"/>
              </a:rPr>
              <a:t>http://lists.opencompute.org/mailman/listinfo/opencompute-acsimmersion</a:t>
            </a:r>
            <a:endParaRPr lang="en-US" sz="135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lnSpc>
                <a:spcPct val="70000"/>
              </a:lnSpc>
            </a:pPr>
            <a:br>
              <a:rPr lang="en-US" sz="4000" dirty="0"/>
            </a:br>
            <a:endParaRPr lang="en-US" sz="4000" dirty="0"/>
          </a:p>
          <a:p>
            <a:pPr marL="0" indent="0">
              <a:lnSpc>
                <a:spcPct val="70000"/>
              </a:lnSpc>
            </a:pPr>
            <a:endParaRPr lang="en-US" sz="4000" dirty="0"/>
          </a:p>
          <a:p>
            <a:pPr marL="0" indent="0">
              <a:lnSpc>
                <a:spcPct val="70000"/>
              </a:lnSpc>
              <a:buSzPts val="1600"/>
            </a:pP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9009229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134741"/>
      </p:ext>
    </p:extLst>
  </p:cSld>
  <p:clrMapOvr>
    <a:masterClrMapping/>
  </p:clrMapOvr>
</p:sld>
</file>

<file path=ppt/theme/theme1.xml><?xml version="1.0" encoding="utf-8"?>
<a:theme xmlns:a="http://schemas.openxmlformats.org/drawingml/2006/main" name="OCP Template">
  <a:themeElements>
    <a:clrScheme name="OCP Template">
      <a:dk1>
        <a:srgbClr val="5F6061"/>
      </a:dk1>
      <a:lt1>
        <a:srgbClr val="613202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CP Template">
  <a:themeElements>
    <a:clrScheme name="OCP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3F3BE55705CD44BD8CC031C4D0FEB7" ma:contentTypeVersion="12" ma:contentTypeDescription="Create a new document." ma:contentTypeScope="" ma:versionID="cacb0bffbad48649793955453aa3e6a5">
  <xsd:schema xmlns:xsd="http://www.w3.org/2001/XMLSchema" xmlns:xs="http://www.w3.org/2001/XMLSchema" xmlns:p="http://schemas.microsoft.com/office/2006/metadata/properties" xmlns:ns2="8a2be7ce-0642-4faa-ae73-288c6e42c2a5" xmlns:ns3="a73cce96-e81d-4fd3-8a5d-cda965f98edc" targetNamespace="http://schemas.microsoft.com/office/2006/metadata/properties" ma:root="true" ma:fieldsID="db18c2ceec0ca8a41480ea591a641419" ns2:_="" ns3:_="">
    <xsd:import namespace="8a2be7ce-0642-4faa-ae73-288c6e42c2a5"/>
    <xsd:import namespace="a73cce96-e81d-4fd3-8a5d-cda965f98ed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2be7ce-0642-4faa-ae73-288c6e42c2a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3cce96-e81d-4fd3-8a5d-cda965f98e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826590C-2B0F-4081-A380-ED46D31AA1A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2C5D98C-A4C8-41BB-864B-D7591464C7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2be7ce-0642-4faa-ae73-288c6e42c2a5"/>
    <ds:schemaRef ds:uri="a73cce96-e81d-4fd3-8a5d-cda965f98e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1587FE-6D24-40EA-810B-84803D6C1EA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1487</Words>
  <Application>Microsoft Office PowerPoint</Application>
  <PresentationFormat>On-screen Show (16:9)</PresentationFormat>
  <Paragraphs>258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Calibri</vt:lpstr>
      <vt:lpstr>Wingdings</vt:lpstr>
      <vt:lpstr>Source Sans Pro</vt:lpstr>
      <vt:lpstr>Arial</vt:lpstr>
      <vt:lpstr>ShellLight</vt:lpstr>
      <vt:lpstr>OCP Template</vt:lpstr>
      <vt:lpstr>Custom Design</vt:lpstr>
      <vt:lpstr>PowerPoint Presentation</vt:lpstr>
      <vt:lpstr>Optimized immersion servers (SPEC community presentation)  Rolf Brink, CEO, Asperitas Rolf.Brink@Asperitas.com +31889600000 </vt:lpstr>
      <vt:lpstr>Technology background</vt:lpstr>
      <vt:lpstr>Solution integration</vt:lpstr>
      <vt:lpstr>Shell Immersion Cooling Fluid S5 X</vt:lpstr>
      <vt:lpstr>Shell Immersion Cooling Fluid S5 X</vt:lpstr>
      <vt:lpstr>Shell Immersion Cooling Fluid S5 X</vt:lpstr>
      <vt:lpstr>Shell Immersion Cooling Fluid S5 X</vt:lpstr>
      <vt:lpstr>Optimized chassis SPEC</vt:lpstr>
      <vt:lpstr>Serviceable design</vt:lpstr>
      <vt:lpstr>Liquid optimized</vt:lpstr>
      <vt:lpstr>Flexible IT design</vt:lpstr>
      <vt:lpstr>IT design guidelines</vt:lpstr>
      <vt:lpstr>Thermal design guidelines</vt:lpstr>
      <vt:lpstr>Construction</vt:lpstr>
      <vt:lpstr>Recommended components</vt:lpstr>
      <vt:lpstr>Open chassis collaborations</vt:lpstr>
      <vt:lpstr>Call to Action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Kali Burdette</dc:creator>
  <cp:lastModifiedBy>Rolf Brink</cp:lastModifiedBy>
  <cp:revision>75</cp:revision>
  <dcterms:modified xsi:type="dcterms:W3CDTF">2020-04-01T12:06:33Z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0x010100823F3BE55705CD44BD8CC031C4D0FEB7</vt:lpwstr>
  </property>
</Properties>
</file>