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2" r:id="rId6"/>
    <p:sldId id="264" r:id="rId7"/>
    <p:sldId id="265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3"/>
    <p:restoredTop sz="94707"/>
  </p:normalViewPr>
  <p:slideViewPr>
    <p:cSldViewPr snapToGrid="0" snapToObjects="1">
      <p:cViewPr varScale="1">
        <p:scale>
          <a:sx n="139" d="100"/>
          <a:sy n="139" d="100"/>
        </p:scale>
        <p:origin x="1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DA6A-ED96-DB4B-82E4-89303DBEF0CB}" type="datetimeFigureOut">
              <a:rPr lang="en-US" smtClean="0"/>
              <a:t>1/16/19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6905A-4562-0C42-8198-B00E33C8F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7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B2200-8185-4DEB-982F-8A69EDFF00F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29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3EE2D-F651-8D44-9FE9-37E871DCC1AE}" type="datetime1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Shape 335" descr="OPEN-logo_srgb_vert (1).png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18999" y="128751"/>
            <a:ext cx="1618875" cy="23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360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256D7-BB4B-C74B-9D13-F909A676E3FD}" type="datetime1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image7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367868" y="214142"/>
            <a:ext cx="614849" cy="6148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4900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C40045EB-94D5-C74C-B00E-B9D2A09CD46E}" type="datetime1">
              <a:rPr lang="en-US" smtClean="0"/>
              <a:t>1/16/19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0C9A7CD-4BE7-A740-996A-197E892537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18999" y="128751"/>
            <a:ext cx="1618875" cy="23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3619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7786-700D-F343-8AFA-7FFEA1FB6ADB}" type="datetime1">
              <a:rPr lang="en-US" smtClean="0"/>
              <a:t>1/16/19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image7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367868" y="214142"/>
            <a:ext cx="614849" cy="6148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5256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EF206-B742-9B46-9FDC-5AF11139CA2E}" type="datetime1">
              <a:rPr lang="en-US" smtClean="0"/>
              <a:t>1/16/19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image7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367868" y="214142"/>
            <a:ext cx="614849" cy="6148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886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014058F-A9CB-EA42-85A5-7FB99D5F193F}" type="datetime1">
              <a:rPr lang="en-US" smtClean="0"/>
              <a:t>1/16/19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0C9A7CD-4BE7-A740-996A-197E892537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image7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367868" y="214142"/>
            <a:ext cx="614849" cy="6148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0314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B5CEC25-CCE4-BF40-B5F2-87F6EF0A3808}" type="datetime1">
              <a:rPr lang="en-US" smtClean="0"/>
              <a:t>1/16/19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0C9A7CD-4BE7-A740-996A-197E892537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Shape 335" descr="OPEN-logo_srgb_vert (1).png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334593" y="120045"/>
            <a:ext cx="1618875" cy="2375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44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charset="0"/>
                <a:ea typeface="Arial" charset="0"/>
                <a:cs typeface="Arial" charset="0"/>
              </a:defRPr>
            </a:lvl1pPr>
            <a:lvl2pPr>
              <a:defRPr sz="2800">
                <a:latin typeface="Arial" charset="0"/>
                <a:ea typeface="Arial" charset="0"/>
                <a:cs typeface="Arial" charset="0"/>
              </a:defRPr>
            </a:lvl2pPr>
            <a:lvl3pPr>
              <a:defRPr sz="2400">
                <a:latin typeface="Arial" charset="0"/>
                <a:ea typeface="Arial" charset="0"/>
                <a:cs typeface="Arial" charset="0"/>
              </a:defRPr>
            </a:lvl3pPr>
            <a:lvl4pPr>
              <a:defRPr sz="2000">
                <a:latin typeface="Arial" charset="0"/>
                <a:ea typeface="Arial" charset="0"/>
                <a:cs typeface="Arial" charset="0"/>
              </a:defRPr>
            </a:lvl4pPr>
            <a:lvl5pPr>
              <a:defRPr sz="2000">
                <a:latin typeface="Arial" charset="0"/>
                <a:ea typeface="Arial" charset="0"/>
                <a:cs typeface="Arial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DA899F6-1FF3-4048-9053-E1FAF366B6D9}" type="datetime1">
              <a:rPr lang="en-US" smtClean="0"/>
              <a:t>1/16/19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0C9A7CD-4BE7-A740-996A-197E892537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image7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367868" y="214142"/>
            <a:ext cx="614849" cy="6148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83689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60BE5EF6-6D84-BC43-9FB5-C73AC06D6736}" type="datetime1">
              <a:rPr lang="en-US" smtClean="0"/>
              <a:t>1/16/19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</a:lstStyle>
          <a:p>
            <a:fld id="{A0C9A7CD-4BE7-A740-996A-197E892537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image7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367868" y="214142"/>
            <a:ext cx="614849" cy="6148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4363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11900"/>
            <a:ext cx="12192000" cy="536187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2DA03-B4AC-0B40-AD86-A2D045FE3488}" type="datetime1">
              <a:rPr lang="en-US" smtClean="0"/>
              <a:t>1/16/19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A7CD-4BE7-A740-996A-197E89253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opencomputeproject/OpenNetworkLinux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github.com/opencomputeproject/SAI" TargetMode="External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opencomputeproject/onie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7.tiff"/><Relationship Id="rId9" Type="http://schemas.openxmlformats.org/officeDocument/2006/relationships/hyperlink" Target="https://github.com/Azure/SONi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computeproject/OSF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rajeev@opencompute.org" TargetMode="External"/><Relationship Id="rId5" Type="http://schemas.openxmlformats.org/officeDocument/2006/relationships/hyperlink" Target="mailto:ron.minnich@ocproject.net" TargetMode="External"/><Relationship Id="rId4" Type="http://schemas.openxmlformats.org/officeDocument/2006/relationships/hyperlink" Target="mailto:gundrala.goud@ocproject.ne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9368" y="436563"/>
            <a:ext cx="9144000" cy="2387600"/>
          </a:xfrm>
        </p:spPr>
        <p:txBody>
          <a:bodyPr>
            <a:normAutofit/>
          </a:bodyPr>
          <a:lstStyle/>
          <a:p>
            <a:r>
              <a:rPr lang="en-US" sz="3600" dirty="0"/>
              <a:t>OCP Software Stack Projects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51576" y="3355150"/>
            <a:ext cx="4788408" cy="1655762"/>
          </a:xfrm>
        </p:spPr>
        <p:txBody>
          <a:bodyPr/>
          <a:lstStyle/>
          <a:p>
            <a:pPr algn="l"/>
            <a:r>
              <a:rPr lang="en-US" dirty="0"/>
              <a:t>Rajeev Sharma</a:t>
            </a:r>
          </a:p>
          <a:p>
            <a:pPr algn="l"/>
            <a:r>
              <a:rPr lang="en-US" dirty="0"/>
              <a:t>Director of Software </a:t>
            </a:r>
          </a:p>
          <a:p>
            <a:pPr algn="l"/>
            <a:r>
              <a:rPr lang="en-US" dirty="0"/>
              <a:t>at Open Compute Project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2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DA19A-20BD-C14F-AF75-E5D36BC5A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OCP Software Ecosystem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B92B5-EA68-2843-B971-AC47C5D6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2</a:t>
            </a:fld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400F0B7-ED50-7E4F-B090-6D29A71209CE}"/>
              </a:ext>
            </a:extLst>
          </p:cNvPr>
          <p:cNvSpPr/>
          <p:nvPr/>
        </p:nvSpPr>
        <p:spPr>
          <a:xfrm>
            <a:off x="1161406" y="3277350"/>
            <a:ext cx="4002363" cy="457812"/>
          </a:xfrm>
          <a:prstGeom prst="roundRect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defTabSz="558828"/>
            <a:r>
              <a:rPr lang="en-US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Unlimited Public repositories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348D10B-5AEA-C749-8A01-A5623BDCF8DF}"/>
              </a:ext>
            </a:extLst>
          </p:cNvPr>
          <p:cNvSpPr/>
          <p:nvPr/>
        </p:nvSpPr>
        <p:spPr>
          <a:xfrm>
            <a:off x="1161405" y="3903882"/>
            <a:ext cx="4002363" cy="457812"/>
          </a:xfrm>
          <a:prstGeom prst="round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defTabSz="558828"/>
            <a:r>
              <a:rPr lang="en-US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Unlimited Private repositories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EDC180F-1221-C248-B39D-FAAEE9E44302}"/>
              </a:ext>
            </a:extLst>
          </p:cNvPr>
          <p:cNvSpPr/>
          <p:nvPr/>
        </p:nvSpPr>
        <p:spPr>
          <a:xfrm>
            <a:off x="1161404" y="4509358"/>
            <a:ext cx="4002363" cy="457812"/>
          </a:xfrm>
          <a:prstGeom prst="roundRect">
            <a:avLst/>
          </a:prstGeom>
          <a:solidFill>
            <a:schemeClr val="tx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defTabSz="558828"/>
            <a:r>
              <a:rPr lang="en-US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Issues and Bug tracking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DB660C7-7834-BB49-A31D-6F289657B11F}"/>
              </a:ext>
            </a:extLst>
          </p:cNvPr>
          <p:cNvSpPr/>
          <p:nvPr/>
        </p:nvSpPr>
        <p:spPr>
          <a:xfrm>
            <a:off x="1161404" y="5206295"/>
            <a:ext cx="4002363" cy="457812"/>
          </a:xfrm>
          <a:prstGeom prst="roundRect">
            <a:avLst/>
          </a:prstGeom>
          <a:solidFill>
            <a:srgbClr val="0070C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defTabSz="558828"/>
            <a:r>
              <a:rPr lang="en-US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Project Management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9CC69E-8C91-C548-AB26-0FFF413DE7E2}"/>
              </a:ext>
            </a:extLst>
          </p:cNvPr>
          <p:cNvSpPr/>
          <p:nvPr/>
        </p:nvSpPr>
        <p:spPr>
          <a:xfrm>
            <a:off x="6276628" y="3356532"/>
            <a:ext cx="5413641" cy="2269759"/>
          </a:xfrm>
          <a:prstGeom prst="ellips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558828"/>
            <a:r>
              <a:rPr lang="en-US" sz="2400" b="1" spc="67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Gill Sans"/>
                <a:ea typeface="Gill Sans"/>
                <a:cs typeface="Gill Sans"/>
                <a:sym typeface="Gill Sans"/>
              </a:rPr>
              <a:t>Allows code collaboration with anyone online around the world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C04E46E-FD54-7F4E-A75C-9913636DD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177" y="1691224"/>
            <a:ext cx="2828592" cy="158612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8F81D2-FC99-9240-995C-C919176C5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9079" y="1620480"/>
            <a:ext cx="3123450" cy="161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72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E0E7-82A2-D042-90E0-3034D99C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9072" cy="66814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OCP Core Software Projects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53E91-DB02-5548-A5E6-97AEE6E9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6AECA6-B21E-A14A-9500-6E75CA667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57" y="1403120"/>
            <a:ext cx="1015260" cy="50763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6869326-653B-2A4F-8005-A6F96D3D8B2E}"/>
              </a:ext>
            </a:extLst>
          </p:cNvPr>
          <p:cNvSpPr/>
          <p:nvPr/>
        </p:nvSpPr>
        <p:spPr>
          <a:xfrm>
            <a:off x="1515521" y="1244816"/>
            <a:ext cx="3015052" cy="798331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4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ONIE</a:t>
            </a:r>
          </a:p>
          <a:p>
            <a:pPr defTabSz="558828"/>
            <a:r>
              <a:rPr lang="en-US" sz="14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Open Network Install Environment</a:t>
            </a:r>
          </a:p>
          <a:p>
            <a:pPr defTabSz="558828"/>
            <a:endParaRPr lang="en-US" sz="1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414340-D168-F04E-9E6C-72ADA62C1012}"/>
              </a:ext>
            </a:extLst>
          </p:cNvPr>
          <p:cNvSpPr txBox="1"/>
          <p:nvPr/>
        </p:nvSpPr>
        <p:spPr>
          <a:xfrm>
            <a:off x="262209" y="2584848"/>
            <a:ext cx="937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SAI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C07DCD-A0CD-834A-8ED0-7BBB873F76B5}"/>
              </a:ext>
            </a:extLst>
          </p:cNvPr>
          <p:cNvSpPr/>
          <p:nvPr/>
        </p:nvSpPr>
        <p:spPr>
          <a:xfrm>
            <a:off x="1461525" y="2539491"/>
            <a:ext cx="3015052" cy="722046"/>
          </a:xfrm>
          <a:prstGeom prst="roundRect">
            <a:avLst/>
          </a:prstGeom>
          <a:solidFill>
            <a:srgbClr val="00B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SAI</a:t>
            </a:r>
          </a:p>
          <a:p>
            <a:pPr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Switch Abstraction Interface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919B0F-0E91-624E-8ABB-3EC208EAE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9" y="3766460"/>
            <a:ext cx="801557" cy="812340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7F1EF85-3005-1B4E-835C-014BE5DF5003}"/>
              </a:ext>
            </a:extLst>
          </p:cNvPr>
          <p:cNvSpPr/>
          <p:nvPr/>
        </p:nvSpPr>
        <p:spPr>
          <a:xfrm>
            <a:off x="1461525" y="3777029"/>
            <a:ext cx="3015052" cy="696175"/>
          </a:xfrm>
          <a:prstGeom prst="roundRect">
            <a:avLst/>
          </a:prstGeom>
          <a:solidFill>
            <a:schemeClr val="tx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ONL</a:t>
            </a:r>
          </a:p>
          <a:p>
            <a:pPr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Open Network Linux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ADCAFB-99FD-8746-B76D-04F741853B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46" y="5165326"/>
            <a:ext cx="1041562" cy="474636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3E6C079-A1CC-9648-AEF8-483CEF2D8787}"/>
              </a:ext>
            </a:extLst>
          </p:cNvPr>
          <p:cNvSpPr/>
          <p:nvPr/>
        </p:nvSpPr>
        <p:spPr>
          <a:xfrm>
            <a:off x="1407529" y="4782142"/>
            <a:ext cx="3123044" cy="1241005"/>
          </a:xfrm>
          <a:prstGeom prst="roundRect">
            <a:avLst/>
          </a:prstGeom>
          <a:solidFill>
            <a:srgbClr val="0070C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600" dirty="0" err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rPr>
              <a:t>SoNIC</a:t>
            </a:r>
            <a:endParaRPr lang="en-US" sz="16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cs typeface="Gill Sans"/>
              <a:sym typeface="Gill Sans"/>
            </a:endParaRPr>
          </a:p>
          <a:p>
            <a:pPr algn="ctr"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rPr>
              <a:t>Software for Open Networking in Cloud</a:t>
            </a:r>
          </a:p>
          <a:p>
            <a:pPr algn="ctr" defTabSz="558828"/>
            <a:endParaRPr lang="en-US" sz="16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cs typeface="Gill Sans"/>
              <a:sym typeface="Gill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7D25BD-1463-D94D-8391-2ACCA78335E0}"/>
              </a:ext>
            </a:extLst>
          </p:cNvPr>
          <p:cNvSpPr/>
          <p:nvPr/>
        </p:nvSpPr>
        <p:spPr>
          <a:xfrm>
            <a:off x="4642219" y="1144699"/>
            <a:ext cx="6711581" cy="9985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Provides an OS install environment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Makes writing and running installers easier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It is a small Linux based OS itself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  <a:hlinkClick r:id="rId6"/>
              </a:rPr>
              <a:t>https://github.com/opencomputeproject/onie</a:t>
            </a:r>
            <a:endParaRPr lang="en-US" sz="1400" dirty="0">
              <a:solidFill>
                <a:sysClr val="windowText" lastClr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4C3C0-4C97-F643-86E9-CC6C48812ED8}"/>
              </a:ext>
            </a:extLst>
          </p:cNvPr>
          <p:cNvSpPr/>
          <p:nvPr/>
        </p:nvSpPr>
        <p:spPr>
          <a:xfrm>
            <a:off x="4642219" y="2478280"/>
            <a:ext cx="6711581" cy="7831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Provides the standardized C APIs to program the ASIC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ASIC is a microchip designed for a particular application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  <a:hlinkClick r:id="rId7"/>
              </a:rPr>
              <a:t>https://github.com/opencomputeproject/SAI</a:t>
            </a:r>
            <a:endParaRPr lang="en-US" sz="1400" dirty="0">
              <a:solidFill>
                <a:sysClr val="windowText" lastClr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81E42D-6499-E142-A5C7-67B84F2481DA}"/>
              </a:ext>
            </a:extLst>
          </p:cNvPr>
          <p:cNvSpPr/>
          <p:nvPr/>
        </p:nvSpPr>
        <p:spPr>
          <a:xfrm>
            <a:off x="4642219" y="3422479"/>
            <a:ext cx="6711580" cy="121401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marL="381019" indent="-381019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Linux distribution for bare metal switches</a:t>
            </a:r>
          </a:p>
          <a:p>
            <a:pPr marL="381019" indent="-381019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NOS that ONIE would install</a:t>
            </a:r>
          </a:p>
          <a:p>
            <a:pPr marL="381019" indent="-381019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Think of it as a collection of software</a:t>
            </a:r>
          </a:p>
          <a:p>
            <a:pPr marL="381019" indent="-381019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packages, utilities &amp; drivers that is run on OCP HW</a:t>
            </a:r>
          </a:p>
          <a:p>
            <a:pPr marL="381019" indent="-381019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  <a:hlinkClick r:id="rId8"/>
              </a:rPr>
              <a:t>https://github.com/opencomputeproject/OpenNetworkLinux</a:t>
            </a:r>
            <a:endParaRPr lang="en-US" sz="1400" dirty="0">
              <a:solidFill>
                <a:sysClr val="windowText" lastClr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F14AE29-1A00-6445-B616-934A90BBA131}"/>
              </a:ext>
            </a:extLst>
          </p:cNvPr>
          <p:cNvSpPr/>
          <p:nvPr/>
        </p:nvSpPr>
        <p:spPr>
          <a:xfrm>
            <a:off x="4642219" y="4745598"/>
            <a:ext cx="5187582" cy="142945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Built on SAI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Containerized Open Source NOS (firmware that you run on the switch)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Enables failure recovery and upgrades with zero downtime.</a:t>
            </a:r>
          </a:p>
          <a:p>
            <a:pPr marL="381019" indent="-381019" algn="l" defTabSz="55882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ysClr val="windowText" lastClr="000000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  <a:hlinkClick r:id="rId9"/>
              </a:rPr>
              <a:t>https://github.com/Azure/SONiC</a:t>
            </a:r>
            <a:endParaRPr lang="en-US" sz="1400" dirty="0">
              <a:solidFill>
                <a:sysClr val="windowText" lastClr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  <a:p>
            <a:pPr marL="381019" lvl="1" indent="-381019" defTabSz="558828">
              <a:buFont typeface="Arial" panose="020B0604020202020204" pitchFamily="34" charset="0"/>
              <a:buChar char="•"/>
            </a:pPr>
            <a:endParaRPr lang="en-US" sz="1400" dirty="0">
              <a:solidFill>
                <a:sysClr val="windowText" lastClr="000000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A7F3FD-D785-1A46-8B6B-9E3419E60F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29801" y="4745598"/>
            <a:ext cx="1531559" cy="14294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5942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E0E7-82A2-D042-90E0-3034D99C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9072" cy="66814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Layered </a:t>
            </a:r>
            <a:r>
              <a:rPr lang="en-US" dirty="0" err="1">
                <a:latin typeface="Avenir Next" charset="0"/>
                <a:ea typeface="Avenir Next" charset="0"/>
                <a:cs typeface="Avenir Next" charset="0"/>
              </a:rPr>
              <a:t>Componets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 of Software 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53E91-DB02-5548-A5E6-97AEE6E9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6AECA6-B21E-A14A-9500-6E75CA667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57" y="1403120"/>
            <a:ext cx="1015260" cy="50763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6869326-653B-2A4F-8005-A6F96D3D8B2E}"/>
              </a:ext>
            </a:extLst>
          </p:cNvPr>
          <p:cNvSpPr/>
          <p:nvPr/>
        </p:nvSpPr>
        <p:spPr>
          <a:xfrm>
            <a:off x="1515521" y="1244816"/>
            <a:ext cx="3015052" cy="798331"/>
          </a:xfrm>
          <a:prstGeom prst="roundRect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4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ONIE</a:t>
            </a:r>
          </a:p>
          <a:p>
            <a:pPr defTabSz="558828"/>
            <a:r>
              <a:rPr lang="en-US" sz="14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Open Network Install Environment</a:t>
            </a:r>
          </a:p>
          <a:p>
            <a:pPr defTabSz="558828"/>
            <a:endParaRPr lang="en-US" sz="10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414340-D168-F04E-9E6C-72ADA62C1012}"/>
              </a:ext>
            </a:extLst>
          </p:cNvPr>
          <p:cNvSpPr txBox="1"/>
          <p:nvPr/>
        </p:nvSpPr>
        <p:spPr>
          <a:xfrm>
            <a:off x="262209" y="2584848"/>
            <a:ext cx="937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SAI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C07DCD-A0CD-834A-8ED0-7BBB873F76B5}"/>
              </a:ext>
            </a:extLst>
          </p:cNvPr>
          <p:cNvSpPr/>
          <p:nvPr/>
        </p:nvSpPr>
        <p:spPr>
          <a:xfrm>
            <a:off x="1461525" y="2539491"/>
            <a:ext cx="3015052" cy="722046"/>
          </a:xfrm>
          <a:prstGeom prst="roundRect">
            <a:avLst/>
          </a:prstGeom>
          <a:solidFill>
            <a:srgbClr val="00B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SAI</a:t>
            </a:r>
          </a:p>
          <a:p>
            <a:pPr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Switch Abstraction Interface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919B0F-0E91-624E-8ABB-3EC208EAE9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9" y="3766460"/>
            <a:ext cx="801557" cy="812340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7F1EF85-3005-1B4E-835C-014BE5DF5003}"/>
              </a:ext>
            </a:extLst>
          </p:cNvPr>
          <p:cNvSpPr/>
          <p:nvPr/>
        </p:nvSpPr>
        <p:spPr>
          <a:xfrm>
            <a:off x="1461525" y="3777029"/>
            <a:ext cx="3015052" cy="696175"/>
          </a:xfrm>
          <a:prstGeom prst="roundRect">
            <a:avLst/>
          </a:prstGeom>
          <a:solidFill>
            <a:schemeClr val="tx1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ONL</a:t>
            </a:r>
          </a:p>
          <a:p>
            <a:pPr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rPr>
              <a:t>Open Network Linux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ADCAFB-99FD-8746-B76D-04F741853B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46" y="5165326"/>
            <a:ext cx="1041562" cy="474636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3E6C079-A1CC-9648-AEF8-483CEF2D8787}"/>
              </a:ext>
            </a:extLst>
          </p:cNvPr>
          <p:cNvSpPr/>
          <p:nvPr/>
        </p:nvSpPr>
        <p:spPr>
          <a:xfrm>
            <a:off x="1407529" y="4782142"/>
            <a:ext cx="3123044" cy="1241005"/>
          </a:xfrm>
          <a:prstGeom prst="roundRect">
            <a:avLst/>
          </a:prstGeom>
          <a:solidFill>
            <a:srgbClr val="0070C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7735" tIns="67735" rIns="67735" bIns="67735" numCol="1" spcCol="38100" rtlCol="0" anchor="ctr">
            <a:spAutoFit/>
          </a:bodyPr>
          <a:lstStyle/>
          <a:p>
            <a:pPr algn="ctr" defTabSz="558828"/>
            <a:r>
              <a:rPr lang="en-US" sz="1600" dirty="0" err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rPr>
              <a:t>SoNIC</a:t>
            </a:r>
            <a:endParaRPr lang="en-US" sz="16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cs typeface="Gill Sans"/>
              <a:sym typeface="Gill Sans"/>
            </a:endParaRPr>
          </a:p>
          <a:p>
            <a:pPr algn="ctr" defTabSz="558828"/>
            <a:r>
              <a:rPr lang="en-US" sz="1600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rPr>
              <a:t>Software for Open Networking in Cloud</a:t>
            </a:r>
          </a:p>
          <a:p>
            <a:pPr algn="ctr" defTabSz="558828"/>
            <a:endParaRPr lang="en-US" sz="1600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cs typeface="Gill Sans"/>
              <a:sym typeface="Gill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B28307-5680-E549-A63C-0C2EFD52D2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9335" y="1860054"/>
            <a:ext cx="4394200" cy="3022600"/>
          </a:xfrm>
          <a:prstGeom prst="rect">
            <a:avLst/>
          </a:prstGeom>
        </p:spPr>
      </p:pic>
      <p:sp>
        <p:nvSpPr>
          <p:cNvPr id="37" name="Right Arrow 36">
            <a:extLst>
              <a:ext uri="{FF2B5EF4-FFF2-40B4-BE49-F238E27FC236}">
                <a16:creationId xmlns:a16="http://schemas.microsoft.com/office/drawing/2014/main" id="{AA69041F-88E1-D64D-B479-0FA18E60A993}"/>
              </a:ext>
            </a:extLst>
          </p:cNvPr>
          <p:cNvSpPr/>
          <p:nvPr/>
        </p:nvSpPr>
        <p:spPr>
          <a:xfrm rot="2168853">
            <a:off x="4567812" y="1864497"/>
            <a:ext cx="1590420" cy="263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6D7D13B6-60A1-2941-BC0E-9691F2350FE1}"/>
              </a:ext>
            </a:extLst>
          </p:cNvPr>
          <p:cNvSpPr/>
          <p:nvPr/>
        </p:nvSpPr>
        <p:spPr>
          <a:xfrm>
            <a:off x="4598504" y="2747001"/>
            <a:ext cx="1325217" cy="280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B936C4DF-B5D4-DF40-A189-C6241BF9EAC5}"/>
              </a:ext>
            </a:extLst>
          </p:cNvPr>
          <p:cNvSpPr/>
          <p:nvPr/>
        </p:nvSpPr>
        <p:spPr>
          <a:xfrm>
            <a:off x="4598504" y="3777029"/>
            <a:ext cx="1325217" cy="2806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4E0066DF-1185-CC48-8734-4F6558C8CE29}"/>
              </a:ext>
            </a:extLst>
          </p:cNvPr>
          <p:cNvSpPr/>
          <p:nvPr/>
        </p:nvSpPr>
        <p:spPr>
          <a:xfrm rot="19636712">
            <a:off x="4543417" y="4931780"/>
            <a:ext cx="1590420" cy="263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293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25C83-9804-5A42-834B-0F6B19278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17" y="219352"/>
            <a:ext cx="10515600" cy="429306"/>
          </a:xfrm>
        </p:spPr>
        <p:txBody>
          <a:bodyPr>
            <a:normAutofit fontScale="90000"/>
          </a:bodyPr>
          <a:lstStyle/>
          <a:p>
            <a:r>
              <a:rPr lang="en-US" dirty="0"/>
              <a:t>Open Systems Firmware - Vision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43397-44CE-F34B-8BC0-5D66B876F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B159BB-8F93-7C4B-A5FE-939241944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17" y="1001698"/>
            <a:ext cx="5144322" cy="5147385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A6738CA-0680-C04F-8EAF-A4EC3D503F8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92763" y="648657"/>
            <a:ext cx="6506472" cy="583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Mission: </a:t>
            </a:r>
            <a:r>
              <a:rPr lang="en-US" sz="1400" dirty="0"/>
              <a:t>Develop an open source philosophy based ‘system firmware’ modules, to support different OS and different CPU silicon vendors.</a:t>
            </a:r>
          </a:p>
          <a:p>
            <a:endParaRPr lang="en-US" sz="1400" dirty="0"/>
          </a:p>
          <a:p>
            <a:r>
              <a:rPr lang="en-US" sz="1400" b="1" dirty="0"/>
              <a:t>Companies Contributing to OSF development: </a:t>
            </a:r>
            <a:r>
              <a:rPr lang="en-US" sz="1400" dirty="0"/>
              <a:t>Intel, Microsoft, Google, Facebook, Lenovo, Two Sigma, Horizon, 9 Elements, Cavium, AMD, IBM, etc. </a:t>
            </a:r>
          </a:p>
          <a:p>
            <a:endParaRPr lang="en-US" sz="1400" b="1" dirty="0"/>
          </a:p>
          <a:p>
            <a:r>
              <a:rPr lang="en-US" sz="1400" b="1" dirty="0"/>
              <a:t>Work Streams: </a:t>
            </a:r>
            <a:r>
              <a:rPr lang="en-US" sz="1400" dirty="0"/>
              <a:t>Open EDKII DXE core,  Linux Boot, Core Boot, Intel FSP, AMD AGESA, ARM boot code, HW platform module, Build tools, Automated test support, HW requirements, etc.</a:t>
            </a:r>
          </a:p>
          <a:p>
            <a:endParaRPr lang="en-US" sz="1400" b="1" dirty="0"/>
          </a:p>
          <a:p>
            <a:r>
              <a:rPr lang="en-US" sz="1400" b="1" dirty="0"/>
              <a:t>GitHub Repositories Collateral link:</a:t>
            </a:r>
          </a:p>
          <a:p>
            <a:r>
              <a:rPr lang="en-US" sz="1400" b="1" dirty="0">
                <a:hlinkClick r:id="rId3"/>
              </a:rPr>
              <a:t>https://github.com/opencomputeproject/OSF</a:t>
            </a:r>
            <a:endParaRPr lang="en-US" sz="1400" b="1" dirty="0"/>
          </a:p>
          <a:p>
            <a:endParaRPr lang="en-US" sz="1400" b="1" dirty="0"/>
          </a:p>
          <a:p>
            <a:r>
              <a:rPr lang="en-US" sz="1400" b="1" dirty="0"/>
              <a:t>Bi-weekly OSF discussions : </a:t>
            </a:r>
            <a:r>
              <a:rPr lang="en-US" sz="1400" dirty="0"/>
              <a:t>Architectural reviews, workstream progress, agenda setting and other collaborative discussions on OSF development.  Contact the following to subscribe, participate and contribute:</a:t>
            </a:r>
          </a:p>
          <a:p>
            <a:r>
              <a:rPr lang="en-US" sz="1400" dirty="0">
                <a:hlinkClick r:id="rId4"/>
              </a:rPr>
              <a:t>gundrala.goud@ocproject.net</a:t>
            </a:r>
            <a:endParaRPr lang="en-US" sz="1400" dirty="0"/>
          </a:p>
          <a:p>
            <a:r>
              <a:rPr lang="en-US" sz="1400" dirty="0">
                <a:hlinkClick r:id="rId5"/>
              </a:rPr>
              <a:t>ron.minnich@ocproject.net</a:t>
            </a:r>
            <a:endParaRPr lang="en-US" sz="1400" dirty="0"/>
          </a:p>
          <a:p>
            <a:r>
              <a:rPr lang="en-US" sz="1400" dirty="0">
                <a:hlinkClick r:id="rId6"/>
              </a:rPr>
              <a:t>rajeev@opencompute.org</a:t>
            </a:r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5050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9BD81A-5035-40E2-9AA1-FDCD824DF12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5887" y="488023"/>
          <a:ext cx="11960224" cy="680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877">
                  <a:extLst>
                    <a:ext uri="{9D8B030D-6E8A-4147-A177-3AD203B41FA5}">
                      <a16:colId xmlns:a16="http://schemas.microsoft.com/office/drawing/2014/main" val="4228193779"/>
                    </a:ext>
                  </a:extLst>
                </a:gridCol>
                <a:gridCol w="2111339">
                  <a:extLst>
                    <a:ext uri="{9D8B030D-6E8A-4147-A177-3AD203B41FA5}">
                      <a16:colId xmlns:a16="http://schemas.microsoft.com/office/drawing/2014/main" val="686652831"/>
                    </a:ext>
                  </a:extLst>
                </a:gridCol>
                <a:gridCol w="7088008">
                  <a:extLst>
                    <a:ext uri="{9D8B030D-6E8A-4147-A177-3AD203B41FA5}">
                      <a16:colId xmlns:a16="http://schemas.microsoft.com/office/drawing/2014/main" val="751970279"/>
                    </a:ext>
                  </a:extLst>
                </a:gridCol>
              </a:tblGrid>
              <a:tr h="340438">
                <a:tc>
                  <a:txBody>
                    <a:bodyPr/>
                    <a:lstStyle/>
                    <a:p>
                      <a:r>
                        <a:rPr lang="en-US" sz="1400" b="1" dirty="0"/>
                        <a:t>Workstream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Owner (Companies)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Progress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28188"/>
                  </a:ext>
                </a:extLst>
              </a:tr>
              <a:tr h="427589">
                <a:tc>
                  <a:txBody>
                    <a:bodyPr/>
                    <a:lstStyle/>
                    <a:p>
                      <a:r>
                        <a:rPr lang="en-US" sz="1100" b="1" dirty="0"/>
                        <a:t>PEI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Intel delivered as part of initial open EDKII based Mt.Olympus source tree; continue to refine and update PEI module capabilities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248450"/>
                  </a:ext>
                </a:extLst>
              </a:tr>
              <a:tr h="340744">
                <a:tc>
                  <a:txBody>
                    <a:bodyPr/>
                    <a:lstStyle/>
                    <a:p>
                      <a:r>
                        <a:rPr lang="en-US" sz="1100" b="1" dirty="0"/>
                        <a:t>Intel FSP 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Intel delivered as part of initial open EDKII based Mt.Olympus source tree.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559916"/>
                  </a:ext>
                </a:extLst>
              </a:tr>
              <a:tr h="340438">
                <a:tc>
                  <a:txBody>
                    <a:bodyPr/>
                    <a:lstStyle/>
                    <a:p>
                      <a:r>
                        <a:rPr lang="en-US" sz="1100" b="1" dirty="0"/>
                        <a:t>AGESA RC 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AMD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AMD is still working on this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80490"/>
                  </a:ext>
                </a:extLst>
              </a:tr>
              <a:tr h="269224">
                <a:tc>
                  <a:txBody>
                    <a:bodyPr/>
                    <a:lstStyle/>
                    <a:p>
                      <a:r>
                        <a:rPr lang="en-US" sz="1100" b="1" dirty="0"/>
                        <a:t>ARM Boot code 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Cavium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No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527702"/>
                  </a:ext>
                </a:extLst>
              </a:tr>
              <a:tr h="340438">
                <a:tc>
                  <a:txBody>
                    <a:bodyPr/>
                    <a:lstStyle/>
                    <a:p>
                      <a:r>
                        <a:rPr lang="en-US" sz="1100" b="1" dirty="0"/>
                        <a:t>Power Host 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IBM?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No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044674"/>
                  </a:ext>
                </a:extLst>
              </a:tr>
              <a:tr h="254423">
                <a:tc>
                  <a:txBody>
                    <a:bodyPr/>
                    <a:lstStyle/>
                    <a:p>
                      <a:r>
                        <a:rPr lang="en-US" sz="1100" b="1" dirty="0"/>
                        <a:t>Core 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9 Elements, 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Need update ?? Contact Dave </a:t>
                      </a:r>
                      <a:r>
                        <a:rPr lang="en-US" sz="1100" b="0" dirty="0" err="1"/>
                        <a:t>Hedricks</a:t>
                      </a:r>
                      <a:r>
                        <a:rPr lang="en-US" sz="1100" b="0" dirty="0"/>
                        <a:t>…(FB)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610010"/>
                  </a:ext>
                </a:extLst>
              </a:tr>
              <a:tr h="419049">
                <a:tc>
                  <a:txBody>
                    <a:bodyPr/>
                    <a:lstStyle/>
                    <a:p>
                      <a:r>
                        <a:rPr lang="en-US" sz="1100" b="1" dirty="0"/>
                        <a:t>Silicon Interface Firmware Module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Intel delivered initial document on challenges and various models to develop this architecture – under review with OSF members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07894"/>
                  </a:ext>
                </a:extLst>
              </a:tr>
              <a:tr h="419049">
                <a:tc>
                  <a:txBody>
                    <a:bodyPr/>
                    <a:lstStyle/>
                    <a:p>
                      <a:r>
                        <a:rPr lang="en-US" sz="1100" b="1" dirty="0"/>
                        <a:t>Linux Boot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Google, FB, Two Sigma, Horizon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Initial tree developed and booting on xxx platforms and currently adding additional capabilities. More details in the Core boot/Linux boot progress update from Google? 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443894"/>
                  </a:ext>
                </a:extLst>
              </a:tr>
              <a:tr h="419049">
                <a:tc>
                  <a:txBody>
                    <a:bodyPr/>
                    <a:lstStyle/>
                    <a:p>
                      <a:r>
                        <a:rPr lang="en-US" sz="1100" b="1" dirty="0"/>
                        <a:t>Open EDK II DXE core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MSFT, Intel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/>
                        <a:t>Initial tree developed and booting on Mt.Olympus OCP HW and currently adding additional capabilities. More details in the open EDKII workstream progress update session from MSFT and Intel.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9996877"/>
                  </a:ext>
                </a:extLst>
              </a:tr>
              <a:tr h="340438">
                <a:tc>
                  <a:txBody>
                    <a:bodyPr/>
                    <a:lstStyle/>
                    <a:p>
                      <a:r>
                        <a:rPr lang="en-US" sz="1100" b="1" dirty="0"/>
                        <a:t>HW platform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HW supplier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Mt.Olympus platform module already uploaded as a open EDKII package from MSFT and Intel.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860950"/>
                  </a:ext>
                </a:extLst>
              </a:tr>
              <a:tr h="446220">
                <a:tc>
                  <a:txBody>
                    <a:bodyPr/>
                    <a:lstStyle/>
                    <a:p>
                      <a:r>
                        <a:rPr lang="en-US" sz="1100" b="1" dirty="0"/>
                        <a:t>Boot loader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OS vendor(s)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No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40687"/>
                  </a:ext>
                </a:extLst>
              </a:tr>
              <a:tr h="255897">
                <a:tc>
                  <a:txBody>
                    <a:bodyPr/>
                    <a:lstStyle/>
                    <a:p>
                      <a:r>
                        <a:rPr lang="en-US" sz="1100" b="1" dirty="0"/>
                        <a:t>Build 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Two Sigma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Need update from Trammell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562919"/>
                  </a:ext>
                </a:extLst>
              </a:tr>
              <a:tr h="340438">
                <a:tc>
                  <a:txBody>
                    <a:bodyPr/>
                    <a:lstStyle/>
                    <a:p>
                      <a:r>
                        <a:rPr lang="en-US" sz="1100" b="1" dirty="0"/>
                        <a:t>Automated test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Horizon, 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Need update from Google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85389"/>
                  </a:ext>
                </a:extLst>
              </a:tr>
              <a:tr h="254423">
                <a:tc>
                  <a:txBody>
                    <a:bodyPr/>
                    <a:lstStyle/>
                    <a:p>
                      <a:r>
                        <a:rPr lang="en-US" sz="1100" b="1" dirty="0"/>
                        <a:t>Telemetry/</a:t>
                      </a:r>
                      <a:r>
                        <a:rPr lang="en-US" sz="1100" b="1" dirty="0" err="1"/>
                        <a:t>Diags</a:t>
                      </a:r>
                      <a:endParaRPr lang="en-US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Owner need to be identified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No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40188"/>
                  </a:ext>
                </a:extLst>
              </a:tr>
              <a:tr h="347661">
                <a:tc>
                  <a:txBody>
                    <a:bodyPr/>
                    <a:lstStyle/>
                    <a:p>
                      <a:r>
                        <a:rPr lang="en-US" sz="1100" b="1" dirty="0"/>
                        <a:t>FW variables standardization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Intel, MSFT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Intel, MSFT engineers working on architectural proposal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563255"/>
                  </a:ext>
                </a:extLst>
              </a:tr>
              <a:tr h="419049">
                <a:tc>
                  <a:txBody>
                    <a:bodyPr/>
                    <a:lstStyle/>
                    <a:p>
                      <a:r>
                        <a:rPr lang="en-US" sz="1100" b="1" dirty="0"/>
                        <a:t>Bug tracking and GitHub source code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Google, 9 Elements, OCP/Rajeev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GitHub based infrastructure was setup by OCP/Rajeev and continue to refine …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032758"/>
                  </a:ext>
                </a:extLst>
              </a:tr>
              <a:tr h="332062">
                <a:tc>
                  <a:txBody>
                    <a:bodyPr/>
                    <a:lstStyle/>
                    <a:p>
                      <a:r>
                        <a:rPr lang="en-US" sz="1100" b="1" dirty="0"/>
                        <a:t>HW requirements to comply to OSF boot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Two Sigma, MSFT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Initial 0.5 version of document developed and OSF members reviewing 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79636"/>
                  </a:ext>
                </a:extLst>
              </a:tr>
              <a:tr h="452031">
                <a:tc>
                  <a:txBody>
                    <a:bodyPr/>
                    <a:lstStyle/>
                    <a:p>
                      <a:r>
                        <a:rPr lang="en-US" sz="1100" b="1" dirty="0"/>
                        <a:t>Security coding guidelines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Owner need to be identified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0" dirty="0"/>
                        <a:t>No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22791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1F7D918-4F04-4AF2-9E27-8649C426D91D}"/>
              </a:ext>
            </a:extLst>
          </p:cNvPr>
          <p:cNvSpPr txBox="1">
            <a:spLocks/>
          </p:cNvSpPr>
          <p:nvPr/>
        </p:nvSpPr>
        <p:spPr>
          <a:xfrm>
            <a:off x="115887" y="-40705"/>
            <a:ext cx="11960225" cy="5287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1"/>
                </a:solidFill>
              </a:rPr>
              <a:t>OSF – Workstreams progress updates…</a:t>
            </a:r>
          </a:p>
        </p:txBody>
      </p:sp>
    </p:spTree>
    <p:extLst>
      <p:ext uri="{BB962C8B-B14F-4D97-AF65-F5344CB8AC3E}">
        <p14:creationId xmlns:p14="http://schemas.microsoft.com/office/powerpoint/2010/main" val="2901680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E0E7-82A2-D042-90E0-3034D99C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9072" cy="668147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Avenir Next" charset="0"/>
                <a:ea typeface="Avenir Next" charset="0"/>
                <a:cs typeface="Avenir Next" charset="0"/>
              </a:rPr>
              <a:t>OpenRMC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 Hardware Options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53E91-DB02-5548-A5E6-97AEE6E9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7</a:t>
            </a:fld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81888D5E-095A-6445-A091-EB8C3F431C68}"/>
              </a:ext>
            </a:extLst>
          </p:cNvPr>
          <p:cNvSpPr/>
          <p:nvPr/>
        </p:nvSpPr>
        <p:spPr>
          <a:xfrm>
            <a:off x="7737393" y="1658326"/>
            <a:ext cx="2269862" cy="38893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18AEB720-C06A-C94D-91C9-63872D123B4D}"/>
              </a:ext>
            </a:extLst>
          </p:cNvPr>
          <p:cNvSpPr/>
          <p:nvPr/>
        </p:nvSpPr>
        <p:spPr>
          <a:xfrm>
            <a:off x="7889763" y="4300173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587F4E3-F83F-4240-B65C-C8E0C9894E30}"/>
              </a:ext>
            </a:extLst>
          </p:cNvPr>
          <p:cNvSpPr/>
          <p:nvPr/>
        </p:nvSpPr>
        <p:spPr>
          <a:xfrm>
            <a:off x="7889763" y="4439942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E500B7F8-3BFF-244C-B334-547BB008089C}"/>
              </a:ext>
            </a:extLst>
          </p:cNvPr>
          <p:cNvSpPr/>
          <p:nvPr/>
        </p:nvSpPr>
        <p:spPr>
          <a:xfrm>
            <a:off x="7889763" y="4588668"/>
            <a:ext cx="1960882" cy="13054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04D1C7F0-42E2-8D48-9624-9B239B57AB7E}"/>
              </a:ext>
            </a:extLst>
          </p:cNvPr>
          <p:cNvSpPr/>
          <p:nvPr/>
        </p:nvSpPr>
        <p:spPr>
          <a:xfrm>
            <a:off x="7887239" y="5171102"/>
            <a:ext cx="1960882" cy="1296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5DB99BC-CA12-BD4B-B277-6D2734A69A78}"/>
              </a:ext>
            </a:extLst>
          </p:cNvPr>
          <p:cNvSpPr/>
          <p:nvPr/>
        </p:nvSpPr>
        <p:spPr>
          <a:xfrm>
            <a:off x="7887239" y="5320971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C1E1339-4EEB-F841-AABC-3CFFEB1A708F}"/>
              </a:ext>
            </a:extLst>
          </p:cNvPr>
          <p:cNvCxnSpPr>
            <a:cxnSpLocks/>
          </p:cNvCxnSpPr>
          <p:nvPr/>
        </p:nvCxnSpPr>
        <p:spPr>
          <a:xfrm>
            <a:off x="7904917" y="4716396"/>
            <a:ext cx="0" cy="45470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C147A4A1-7C46-9A41-ABE4-210131A8283E}"/>
              </a:ext>
            </a:extLst>
          </p:cNvPr>
          <p:cNvCxnSpPr>
            <a:cxnSpLocks/>
          </p:cNvCxnSpPr>
          <p:nvPr/>
        </p:nvCxnSpPr>
        <p:spPr>
          <a:xfrm>
            <a:off x="9869270" y="4724002"/>
            <a:ext cx="0" cy="490142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>
            <a:extLst>
              <a:ext uri="{FF2B5EF4-FFF2-40B4-BE49-F238E27FC236}">
                <a16:creationId xmlns:a16="http://schemas.microsoft.com/office/drawing/2014/main" id="{0EF36248-B8B3-AF47-9DDD-9041D2F527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" t="32783" r="6387" b="34924"/>
          <a:stretch/>
        </p:blipFill>
        <p:spPr>
          <a:xfrm flipH="1">
            <a:off x="7853728" y="3215852"/>
            <a:ext cx="2051501" cy="478336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B7DBA88D-8EA6-3644-9423-C80BC6E246F4}"/>
              </a:ext>
            </a:extLst>
          </p:cNvPr>
          <p:cNvSpPr txBox="1"/>
          <p:nvPr/>
        </p:nvSpPr>
        <p:spPr>
          <a:xfrm>
            <a:off x="8680564" y="3255475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FFFF00"/>
                </a:solidFill>
              </a:rPr>
              <a:t>Switch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5E073164-7B04-2F41-99E1-167558E1E222}"/>
              </a:ext>
            </a:extLst>
          </p:cNvPr>
          <p:cNvSpPr/>
          <p:nvPr/>
        </p:nvSpPr>
        <p:spPr>
          <a:xfrm>
            <a:off x="7889763" y="3869316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CE7A5D1B-3798-D24F-A8E3-9A4F29CB3038}"/>
              </a:ext>
            </a:extLst>
          </p:cNvPr>
          <p:cNvSpPr/>
          <p:nvPr/>
        </p:nvSpPr>
        <p:spPr>
          <a:xfrm>
            <a:off x="7889763" y="4009085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CF78341-E5B9-784A-A2DC-D79D00E9F297}"/>
              </a:ext>
            </a:extLst>
          </p:cNvPr>
          <p:cNvSpPr/>
          <p:nvPr/>
        </p:nvSpPr>
        <p:spPr>
          <a:xfrm>
            <a:off x="7889763" y="4153907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cxnSp>
        <p:nvCxnSpPr>
          <p:cNvPr id="99" name="Connector: Elbow 56">
            <a:extLst>
              <a:ext uri="{FF2B5EF4-FFF2-40B4-BE49-F238E27FC236}">
                <a16:creationId xmlns:a16="http://schemas.microsoft.com/office/drawing/2014/main" id="{A088521E-9AAC-7248-B4B7-BE7CA1AF548F}"/>
              </a:ext>
            </a:extLst>
          </p:cNvPr>
          <p:cNvCxnSpPr>
            <a:cxnSpLocks/>
            <a:stCxn id="94" idx="3"/>
            <a:endCxn id="96" idx="1"/>
          </p:cNvCxnSpPr>
          <p:nvPr/>
        </p:nvCxnSpPr>
        <p:spPr>
          <a:xfrm rot="10800000" flipH="1" flipV="1">
            <a:off x="7853727" y="3455020"/>
            <a:ext cx="36035" cy="479128"/>
          </a:xfrm>
          <a:prstGeom prst="bentConnector3">
            <a:avLst>
              <a:gd name="adj1" fmla="val -6343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: Elbow 57">
            <a:extLst>
              <a:ext uri="{FF2B5EF4-FFF2-40B4-BE49-F238E27FC236}">
                <a16:creationId xmlns:a16="http://schemas.microsoft.com/office/drawing/2014/main" id="{BC5970AD-E7FB-5B47-8DBD-0950B7747A73}"/>
              </a:ext>
            </a:extLst>
          </p:cNvPr>
          <p:cNvCxnSpPr>
            <a:cxnSpLocks/>
            <a:stCxn id="94" idx="3"/>
            <a:endCxn id="91" idx="1"/>
          </p:cNvCxnSpPr>
          <p:nvPr/>
        </p:nvCxnSpPr>
        <p:spPr>
          <a:xfrm rot="10800000" flipH="1" flipV="1">
            <a:off x="7853727" y="3455019"/>
            <a:ext cx="33511" cy="1930783"/>
          </a:xfrm>
          <a:prstGeom prst="bentConnector3">
            <a:avLst>
              <a:gd name="adj1" fmla="val -68216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: Elbow 58">
            <a:extLst>
              <a:ext uri="{FF2B5EF4-FFF2-40B4-BE49-F238E27FC236}">
                <a16:creationId xmlns:a16="http://schemas.microsoft.com/office/drawing/2014/main" id="{229DE14E-D440-9E4C-93DB-EF490C67362C}"/>
              </a:ext>
            </a:extLst>
          </p:cNvPr>
          <p:cNvCxnSpPr>
            <a:cxnSpLocks/>
            <a:stCxn id="94" idx="1"/>
            <a:endCxn id="97" idx="3"/>
          </p:cNvCxnSpPr>
          <p:nvPr/>
        </p:nvCxnSpPr>
        <p:spPr>
          <a:xfrm flipH="1">
            <a:off x="9850645" y="3455020"/>
            <a:ext cx="54584" cy="618897"/>
          </a:xfrm>
          <a:prstGeom prst="bentConnector3">
            <a:avLst>
              <a:gd name="adj1" fmla="val -4188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Elbow 59">
            <a:extLst>
              <a:ext uri="{FF2B5EF4-FFF2-40B4-BE49-F238E27FC236}">
                <a16:creationId xmlns:a16="http://schemas.microsoft.com/office/drawing/2014/main" id="{E958F422-CB90-4647-88CF-15669C6DD57D}"/>
              </a:ext>
            </a:extLst>
          </p:cNvPr>
          <p:cNvCxnSpPr>
            <a:cxnSpLocks/>
            <a:stCxn id="94" idx="1"/>
            <a:endCxn id="87" idx="3"/>
          </p:cNvCxnSpPr>
          <p:nvPr/>
        </p:nvCxnSpPr>
        <p:spPr>
          <a:xfrm flipH="1">
            <a:off x="9850645" y="3455020"/>
            <a:ext cx="54584" cy="909985"/>
          </a:xfrm>
          <a:prstGeom prst="bentConnector3">
            <a:avLst>
              <a:gd name="adj1" fmla="val -4188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: Elbow 60">
            <a:extLst>
              <a:ext uri="{FF2B5EF4-FFF2-40B4-BE49-F238E27FC236}">
                <a16:creationId xmlns:a16="http://schemas.microsoft.com/office/drawing/2014/main" id="{7AA1578A-5FA6-A945-8472-0C530639DA9E}"/>
              </a:ext>
            </a:extLst>
          </p:cNvPr>
          <p:cNvCxnSpPr>
            <a:cxnSpLocks/>
            <a:stCxn id="94" idx="1"/>
            <a:endCxn id="90" idx="3"/>
          </p:cNvCxnSpPr>
          <p:nvPr/>
        </p:nvCxnSpPr>
        <p:spPr>
          <a:xfrm flipH="1">
            <a:off x="9848121" y="3455020"/>
            <a:ext cx="57108" cy="1780914"/>
          </a:xfrm>
          <a:prstGeom prst="bentConnector3">
            <a:avLst>
              <a:gd name="adj1" fmla="val -40029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3335BE23-D2EB-EA49-877B-E3DD82830EB3}"/>
              </a:ext>
            </a:extLst>
          </p:cNvPr>
          <p:cNvSpPr txBox="1"/>
          <p:nvPr/>
        </p:nvSpPr>
        <p:spPr>
          <a:xfrm>
            <a:off x="8152845" y="1663113"/>
            <a:ext cx="1334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Rack Boundary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0A9B57C7-D316-604B-B89E-9FF398A62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280" y="2072488"/>
            <a:ext cx="1727888" cy="777550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FD5EBB39-647E-1D47-8CFD-ED088398B18A}"/>
              </a:ext>
            </a:extLst>
          </p:cNvPr>
          <p:cNvSpPr txBox="1"/>
          <p:nvPr/>
        </p:nvSpPr>
        <p:spPr>
          <a:xfrm>
            <a:off x="8833801" y="2308411"/>
            <a:ext cx="8840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FFFF00"/>
                </a:solidFill>
              </a:rPr>
              <a:t>Rack </a:t>
            </a:r>
          </a:p>
          <a:p>
            <a:r>
              <a:rPr lang="en-US" sz="1050" b="1" dirty="0">
                <a:solidFill>
                  <a:srgbClr val="FFFF00"/>
                </a:solidFill>
              </a:rPr>
              <a:t>Manager</a:t>
            </a:r>
          </a:p>
        </p:txBody>
      </p:sp>
      <p:cxnSp>
        <p:nvCxnSpPr>
          <p:cNvPr id="107" name="Connector: Elbow 65">
            <a:extLst>
              <a:ext uri="{FF2B5EF4-FFF2-40B4-BE49-F238E27FC236}">
                <a16:creationId xmlns:a16="http://schemas.microsoft.com/office/drawing/2014/main" id="{D2B24A35-C504-224E-86CF-0E32FA05994B}"/>
              </a:ext>
            </a:extLst>
          </p:cNvPr>
          <p:cNvCxnSpPr>
            <a:cxnSpLocks/>
          </p:cNvCxnSpPr>
          <p:nvPr/>
        </p:nvCxnSpPr>
        <p:spPr>
          <a:xfrm rot="5400000">
            <a:off x="7724714" y="2826622"/>
            <a:ext cx="844892" cy="252598"/>
          </a:xfrm>
          <a:prstGeom prst="bentConnector3">
            <a:avLst/>
          </a:prstGeom>
          <a:ln>
            <a:solidFill>
              <a:schemeClr val="tx1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: Elbow 67">
            <a:extLst>
              <a:ext uri="{FF2B5EF4-FFF2-40B4-BE49-F238E27FC236}">
                <a16:creationId xmlns:a16="http://schemas.microsoft.com/office/drawing/2014/main" id="{3FDF8B72-B65B-3345-8944-37C6DC7C41D4}"/>
              </a:ext>
            </a:extLst>
          </p:cNvPr>
          <p:cNvCxnSpPr>
            <a:cxnSpLocks/>
            <a:stCxn id="94" idx="3"/>
            <a:endCxn id="98" idx="1"/>
          </p:cNvCxnSpPr>
          <p:nvPr/>
        </p:nvCxnSpPr>
        <p:spPr>
          <a:xfrm rot="10800000" flipH="1" flipV="1">
            <a:off x="7853727" y="3455019"/>
            <a:ext cx="36035" cy="763719"/>
          </a:xfrm>
          <a:prstGeom prst="bentConnector3">
            <a:avLst>
              <a:gd name="adj1" fmla="val -6343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: Elbow 68">
            <a:extLst>
              <a:ext uri="{FF2B5EF4-FFF2-40B4-BE49-F238E27FC236}">
                <a16:creationId xmlns:a16="http://schemas.microsoft.com/office/drawing/2014/main" id="{EDCCD84C-0C87-AC4B-A5BC-439F2CD0521C}"/>
              </a:ext>
            </a:extLst>
          </p:cNvPr>
          <p:cNvCxnSpPr>
            <a:cxnSpLocks/>
            <a:stCxn id="94" idx="3"/>
            <a:endCxn id="88" idx="1"/>
          </p:cNvCxnSpPr>
          <p:nvPr/>
        </p:nvCxnSpPr>
        <p:spPr>
          <a:xfrm rot="10800000" flipH="1" flipV="1">
            <a:off x="7853727" y="3455020"/>
            <a:ext cx="36035" cy="1049754"/>
          </a:xfrm>
          <a:prstGeom prst="bentConnector3">
            <a:avLst>
              <a:gd name="adj1" fmla="val -6343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: Elbow 69">
            <a:extLst>
              <a:ext uri="{FF2B5EF4-FFF2-40B4-BE49-F238E27FC236}">
                <a16:creationId xmlns:a16="http://schemas.microsoft.com/office/drawing/2014/main" id="{8EA2165D-80DF-4D42-BC6A-B80E24E069D0}"/>
              </a:ext>
            </a:extLst>
          </p:cNvPr>
          <p:cNvCxnSpPr>
            <a:cxnSpLocks/>
            <a:stCxn id="94" idx="1"/>
            <a:endCxn id="89" idx="3"/>
          </p:cNvCxnSpPr>
          <p:nvPr/>
        </p:nvCxnSpPr>
        <p:spPr>
          <a:xfrm flipH="1">
            <a:off x="9850645" y="3455020"/>
            <a:ext cx="54584" cy="1198922"/>
          </a:xfrm>
          <a:prstGeom prst="bentConnector3">
            <a:avLst>
              <a:gd name="adj1" fmla="val -4188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EE63A1C-4CE2-934F-96E2-9C6F67EE8C2C}"/>
              </a:ext>
            </a:extLst>
          </p:cNvPr>
          <p:cNvGrpSpPr/>
          <p:nvPr/>
        </p:nvGrpSpPr>
        <p:grpSpPr>
          <a:xfrm>
            <a:off x="4798352" y="1658326"/>
            <a:ext cx="2279153" cy="3889322"/>
            <a:chOff x="1297966" y="823439"/>
            <a:chExt cx="2279153" cy="3889322"/>
          </a:xfrm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04B09E27-107E-9542-9026-5A9F61CEC92A}"/>
                </a:ext>
              </a:extLst>
            </p:cNvPr>
            <p:cNvSpPr/>
            <p:nvPr/>
          </p:nvSpPr>
          <p:spPr>
            <a:xfrm>
              <a:off x="1307257" y="823439"/>
              <a:ext cx="2269862" cy="388932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46DFDBF3-4E8A-0D48-84C0-A65A72DBEBCE}"/>
                </a:ext>
              </a:extLst>
            </p:cNvPr>
            <p:cNvSpPr/>
            <p:nvPr/>
          </p:nvSpPr>
          <p:spPr>
            <a:xfrm>
              <a:off x="1459627" y="3465286"/>
              <a:ext cx="1960882" cy="1296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02C9E84B-C195-AE4A-8B91-F0B7094BB814}"/>
                </a:ext>
              </a:extLst>
            </p:cNvPr>
            <p:cNvSpPr/>
            <p:nvPr/>
          </p:nvSpPr>
          <p:spPr>
            <a:xfrm>
              <a:off x="1459627" y="3605055"/>
              <a:ext cx="1960882" cy="1296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12820183-B97A-B743-BA0E-B6E25B8C7BEC}"/>
                </a:ext>
              </a:extLst>
            </p:cNvPr>
            <p:cNvSpPr/>
            <p:nvPr/>
          </p:nvSpPr>
          <p:spPr>
            <a:xfrm>
              <a:off x="1459627" y="3753781"/>
              <a:ext cx="1960882" cy="13054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7BFDC10-B320-A548-9475-DE52603C0832}"/>
                </a:ext>
              </a:extLst>
            </p:cNvPr>
            <p:cNvSpPr/>
            <p:nvPr/>
          </p:nvSpPr>
          <p:spPr>
            <a:xfrm>
              <a:off x="1457103" y="4336215"/>
              <a:ext cx="1960882" cy="129664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038461EA-92AB-5F45-9E9F-5EED42B60F99}"/>
                </a:ext>
              </a:extLst>
            </p:cNvPr>
            <p:cNvSpPr/>
            <p:nvPr/>
          </p:nvSpPr>
          <p:spPr>
            <a:xfrm>
              <a:off x="1457103" y="4486084"/>
              <a:ext cx="1960882" cy="1296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AA8E568C-43E3-304E-A997-AFD53A9AAA3B}"/>
                </a:ext>
              </a:extLst>
            </p:cNvPr>
            <p:cNvCxnSpPr>
              <a:cxnSpLocks/>
            </p:cNvCxnSpPr>
            <p:nvPr/>
          </p:nvCxnSpPr>
          <p:spPr>
            <a:xfrm>
              <a:off x="1474781" y="3881509"/>
              <a:ext cx="0" cy="454706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B0E90F01-93EB-6948-A3EA-C7F8C1D526D0}"/>
                </a:ext>
              </a:extLst>
            </p:cNvPr>
            <p:cNvCxnSpPr>
              <a:cxnSpLocks/>
            </p:cNvCxnSpPr>
            <p:nvPr/>
          </p:nvCxnSpPr>
          <p:spPr>
            <a:xfrm>
              <a:off x="3439134" y="3889115"/>
              <a:ext cx="0" cy="490142"/>
            </a:xfrm>
            <a:prstGeom prst="line">
              <a:avLst/>
            </a:prstGeom>
            <a:ln w="3810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9866DD22-2488-494B-962A-AA800DE31C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7" t="32783" r="6387" b="34924"/>
            <a:stretch/>
          </p:blipFill>
          <p:spPr>
            <a:xfrm flipH="1">
              <a:off x="1297966" y="2331286"/>
              <a:ext cx="2264571" cy="528016"/>
            </a:xfrm>
            <a:prstGeom prst="rect">
              <a:avLst/>
            </a:prstGeom>
          </p:spPr>
        </p:pic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03926F3-C256-0D41-8A97-4CEE2120D65C}"/>
                </a:ext>
              </a:extLst>
            </p:cNvPr>
            <p:cNvSpPr txBox="1"/>
            <p:nvPr/>
          </p:nvSpPr>
          <p:spPr>
            <a:xfrm>
              <a:off x="1855069" y="2365971"/>
              <a:ext cx="130837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>
                  <a:solidFill>
                    <a:schemeClr val="bg1"/>
                  </a:solidFill>
                </a:rPr>
                <a:t>Switch w/ RMC FW</a:t>
              </a: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D0709AE-E65A-4444-A3D2-29867B8C0829}"/>
                </a:ext>
              </a:extLst>
            </p:cNvPr>
            <p:cNvSpPr/>
            <p:nvPr/>
          </p:nvSpPr>
          <p:spPr>
            <a:xfrm>
              <a:off x="1459627" y="3034429"/>
              <a:ext cx="1960882" cy="1296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C2CA48D-9ECD-B14F-AB9C-57C0193E13C4}"/>
                </a:ext>
              </a:extLst>
            </p:cNvPr>
            <p:cNvSpPr/>
            <p:nvPr/>
          </p:nvSpPr>
          <p:spPr>
            <a:xfrm>
              <a:off x="1459627" y="3174198"/>
              <a:ext cx="1960882" cy="1296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65F09486-1797-AE48-B217-D1E1C947103E}"/>
                </a:ext>
              </a:extLst>
            </p:cNvPr>
            <p:cNvSpPr/>
            <p:nvPr/>
          </p:nvSpPr>
          <p:spPr>
            <a:xfrm>
              <a:off x="1459627" y="3319020"/>
              <a:ext cx="1960882" cy="1296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Server</a:t>
              </a:r>
            </a:p>
          </p:txBody>
        </p:sp>
        <p:cxnSp>
          <p:nvCxnSpPr>
            <p:cNvPr id="125" name="Connector: Elbow 56">
              <a:extLst>
                <a:ext uri="{FF2B5EF4-FFF2-40B4-BE49-F238E27FC236}">
                  <a16:creationId xmlns:a16="http://schemas.microsoft.com/office/drawing/2014/main" id="{C1F9CC3F-FE5D-8D46-AFBC-1AFB1C70A01C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1423591" y="2620133"/>
              <a:ext cx="36035" cy="479128"/>
            </a:xfrm>
            <a:prstGeom prst="bentConnector3">
              <a:avLst>
                <a:gd name="adj1" fmla="val -63438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or: Elbow 57">
              <a:extLst>
                <a:ext uri="{FF2B5EF4-FFF2-40B4-BE49-F238E27FC236}">
                  <a16:creationId xmlns:a16="http://schemas.microsoft.com/office/drawing/2014/main" id="{CC8FFF15-DD8C-4D48-AD4E-4CD3435CBC98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1423591" y="2620132"/>
              <a:ext cx="33511" cy="1930783"/>
            </a:xfrm>
            <a:prstGeom prst="bentConnector3">
              <a:avLst>
                <a:gd name="adj1" fmla="val -68216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ctor: Elbow 58">
              <a:extLst>
                <a:ext uri="{FF2B5EF4-FFF2-40B4-BE49-F238E27FC236}">
                  <a16:creationId xmlns:a16="http://schemas.microsoft.com/office/drawing/2014/main" id="{1D15BD5C-5FD9-384B-9111-B403CBF3D8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0509" y="2620133"/>
              <a:ext cx="54584" cy="618897"/>
            </a:xfrm>
            <a:prstGeom prst="bentConnector3">
              <a:avLst>
                <a:gd name="adj1" fmla="val -41880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or: Elbow 59">
              <a:extLst>
                <a:ext uri="{FF2B5EF4-FFF2-40B4-BE49-F238E27FC236}">
                  <a16:creationId xmlns:a16="http://schemas.microsoft.com/office/drawing/2014/main" id="{CF03FB47-0B8A-0D42-BBC5-27AA19DBF1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0509" y="2620133"/>
              <a:ext cx="54584" cy="909985"/>
            </a:xfrm>
            <a:prstGeom prst="bentConnector3">
              <a:avLst>
                <a:gd name="adj1" fmla="val -41880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ctor: Elbow 60">
              <a:extLst>
                <a:ext uri="{FF2B5EF4-FFF2-40B4-BE49-F238E27FC236}">
                  <a16:creationId xmlns:a16="http://schemas.microsoft.com/office/drawing/2014/main" id="{F6046F6E-9A0E-DA49-AA97-A376AF67C0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17985" y="2620133"/>
              <a:ext cx="57108" cy="1780914"/>
            </a:xfrm>
            <a:prstGeom prst="bentConnector3">
              <a:avLst>
                <a:gd name="adj1" fmla="val -40029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2D285FE-BACF-0F40-8D9E-ECC038DB5478}"/>
                </a:ext>
              </a:extLst>
            </p:cNvPr>
            <p:cNvSpPr txBox="1"/>
            <p:nvPr/>
          </p:nvSpPr>
          <p:spPr>
            <a:xfrm>
              <a:off x="1722709" y="828226"/>
              <a:ext cx="13345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Rack Boundary</a:t>
              </a:r>
            </a:p>
          </p:txBody>
        </p:sp>
        <p:cxnSp>
          <p:nvCxnSpPr>
            <p:cNvPr id="131" name="Connector: Elbow 67">
              <a:extLst>
                <a:ext uri="{FF2B5EF4-FFF2-40B4-BE49-F238E27FC236}">
                  <a16:creationId xmlns:a16="http://schemas.microsoft.com/office/drawing/2014/main" id="{0AD92C45-CB29-2546-97EA-804928AE5B93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1423591" y="2620132"/>
              <a:ext cx="36035" cy="763719"/>
            </a:xfrm>
            <a:prstGeom prst="bentConnector3">
              <a:avLst>
                <a:gd name="adj1" fmla="val -63438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or: Elbow 68">
              <a:extLst>
                <a:ext uri="{FF2B5EF4-FFF2-40B4-BE49-F238E27FC236}">
                  <a16:creationId xmlns:a16="http://schemas.microsoft.com/office/drawing/2014/main" id="{BFD81A93-8603-3040-B596-3C505F30FDBD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1423591" y="2620133"/>
              <a:ext cx="36035" cy="1049754"/>
            </a:xfrm>
            <a:prstGeom prst="bentConnector3">
              <a:avLst>
                <a:gd name="adj1" fmla="val -63438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ctor: Elbow 69">
              <a:extLst>
                <a:ext uri="{FF2B5EF4-FFF2-40B4-BE49-F238E27FC236}">
                  <a16:creationId xmlns:a16="http://schemas.microsoft.com/office/drawing/2014/main" id="{AD316C0B-A941-944F-9096-CFB1AB8ACF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0509" y="2620133"/>
              <a:ext cx="54584" cy="1198922"/>
            </a:xfrm>
            <a:prstGeom prst="bentConnector3">
              <a:avLst>
                <a:gd name="adj1" fmla="val -41880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07FCA05-78C2-994A-B888-DF17A79B9809}"/>
              </a:ext>
            </a:extLst>
          </p:cNvPr>
          <p:cNvSpPr/>
          <p:nvPr/>
        </p:nvSpPr>
        <p:spPr>
          <a:xfrm>
            <a:off x="1777196" y="1658326"/>
            <a:ext cx="2269862" cy="38893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FAE12C4-8704-8A4A-B1BD-2701A324B936}"/>
              </a:ext>
            </a:extLst>
          </p:cNvPr>
          <p:cNvSpPr/>
          <p:nvPr/>
        </p:nvSpPr>
        <p:spPr>
          <a:xfrm>
            <a:off x="1929566" y="4300173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BA10267A-6F50-A844-83C7-D2010CC36E76}"/>
              </a:ext>
            </a:extLst>
          </p:cNvPr>
          <p:cNvSpPr/>
          <p:nvPr/>
        </p:nvSpPr>
        <p:spPr>
          <a:xfrm>
            <a:off x="1929566" y="4439942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5360578A-40D3-FF42-A2BE-FD80286BA696}"/>
              </a:ext>
            </a:extLst>
          </p:cNvPr>
          <p:cNvSpPr/>
          <p:nvPr/>
        </p:nvSpPr>
        <p:spPr>
          <a:xfrm>
            <a:off x="1929566" y="4588668"/>
            <a:ext cx="1960882" cy="13054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96EF1A29-9CA4-5D4A-A8FC-6D638FD238B2}"/>
              </a:ext>
            </a:extLst>
          </p:cNvPr>
          <p:cNvSpPr/>
          <p:nvPr/>
        </p:nvSpPr>
        <p:spPr>
          <a:xfrm>
            <a:off x="1927042" y="5171102"/>
            <a:ext cx="1960882" cy="129664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9EB0E3D2-15DD-8B43-A24E-5AAA34B770CD}"/>
              </a:ext>
            </a:extLst>
          </p:cNvPr>
          <p:cNvSpPr/>
          <p:nvPr/>
        </p:nvSpPr>
        <p:spPr>
          <a:xfrm>
            <a:off x="1927042" y="5320971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278A950-16DA-A041-BC13-1E1D04AF9CB0}"/>
              </a:ext>
            </a:extLst>
          </p:cNvPr>
          <p:cNvCxnSpPr>
            <a:cxnSpLocks/>
          </p:cNvCxnSpPr>
          <p:nvPr/>
        </p:nvCxnSpPr>
        <p:spPr>
          <a:xfrm>
            <a:off x="1944720" y="4716396"/>
            <a:ext cx="0" cy="454706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1BBC2A5-5A12-A44E-B791-6B65879FE406}"/>
              </a:ext>
            </a:extLst>
          </p:cNvPr>
          <p:cNvCxnSpPr>
            <a:cxnSpLocks/>
          </p:cNvCxnSpPr>
          <p:nvPr/>
        </p:nvCxnSpPr>
        <p:spPr>
          <a:xfrm>
            <a:off x="3909073" y="4724002"/>
            <a:ext cx="0" cy="490142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2" name="Picture 141">
            <a:extLst>
              <a:ext uri="{FF2B5EF4-FFF2-40B4-BE49-F238E27FC236}">
                <a16:creationId xmlns:a16="http://schemas.microsoft.com/office/drawing/2014/main" id="{1EC47D5C-E7D8-FE43-9700-36FC20B4C5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" t="32783" r="6387" b="34924"/>
          <a:stretch/>
        </p:blipFill>
        <p:spPr>
          <a:xfrm flipH="1">
            <a:off x="1721794" y="2017381"/>
            <a:ext cx="2348413" cy="547565"/>
          </a:xfrm>
          <a:prstGeom prst="rect">
            <a:avLst/>
          </a:prstGeom>
        </p:spPr>
      </p:pic>
      <p:sp>
        <p:nvSpPr>
          <p:cNvPr id="143" name="TextBox 142">
            <a:extLst>
              <a:ext uri="{FF2B5EF4-FFF2-40B4-BE49-F238E27FC236}">
                <a16:creationId xmlns:a16="http://schemas.microsoft.com/office/drawing/2014/main" id="{DEEAADC7-ED1B-C640-AC2D-440F3AD52B0E}"/>
              </a:ext>
            </a:extLst>
          </p:cNvPr>
          <p:cNvSpPr txBox="1"/>
          <p:nvPr/>
        </p:nvSpPr>
        <p:spPr>
          <a:xfrm>
            <a:off x="2549115" y="2053262"/>
            <a:ext cx="5757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FFFF00"/>
                </a:solidFill>
              </a:rPr>
              <a:t>Switch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984308F-86D5-8E4A-B3D2-4CEF0F46D37F}"/>
              </a:ext>
            </a:extLst>
          </p:cNvPr>
          <p:cNvSpPr/>
          <p:nvPr/>
        </p:nvSpPr>
        <p:spPr>
          <a:xfrm>
            <a:off x="1929566" y="3869316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E8DEB3B7-DB7C-4347-B738-FE427FEA6698}"/>
              </a:ext>
            </a:extLst>
          </p:cNvPr>
          <p:cNvSpPr/>
          <p:nvPr/>
        </p:nvSpPr>
        <p:spPr>
          <a:xfrm>
            <a:off x="1929566" y="4009085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F120485E-B06A-9B4A-981C-6F4A55628221}"/>
              </a:ext>
            </a:extLst>
          </p:cNvPr>
          <p:cNvSpPr/>
          <p:nvPr/>
        </p:nvSpPr>
        <p:spPr>
          <a:xfrm>
            <a:off x="1929566" y="4153907"/>
            <a:ext cx="1960882" cy="1296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Server</a:t>
            </a:r>
          </a:p>
        </p:txBody>
      </p:sp>
      <p:cxnSp>
        <p:nvCxnSpPr>
          <p:cNvPr id="147" name="Connector: Elbow 56">
            <a:extLst>
              <a:ext uri="{FF2B5EF4-FFF2-40B4-BE49-F238E27FC236}">
                <a16:creationId xmlns:a16="http://schemas.microsoft.com/office/drawing/2014/main" id="{22F05102-1338-FE46-8777-06CF8C9E5052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1893530" y="3455020"/>
            <a:ext cx="36035" cy="479128"/>
          </a:xfrm>
          <a:prstGeom prst="bentConnector3">
            <a:avLst>
              <a:gd name="adj1" fmla="val -63438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: Elbow 57">
            <a:extLst>
              <a:ext uri="{FF2B5EF4-FFF2-40B4-BE49-F238E27FC236}">
                <a16:creationId xmlns:a16="http://schemas.microsoft.com/office/drawing/2014/main" id="{ECFA0D6A-3171-6444-B336-914630AD1DB3}"/>
              </a:ext>
            </a:extLst>
          </p:cNvPr>
          <p:cNvCxnSpPr>
            <a:cxnSpLocks/>
            <a:stCxn id="142" idx="3"/>
          </p:cNvCxnSpPr>
          <p:nvPr/>
        </p:nvCxnSpPr>
        <p:spPr>
          <a:xfrm rot="10800000" flipH="1" flipV="1">
            <a:off x="1721794" y="2291164"/>
            <a:ext cx="228392" cy="3115324"/>
          </a:xfrm>
          <a:prstGeom prst="bentConnector4">
            <a:avLst>
              <a:gd name="adj1" fmla="val -100091"/>
              <a:gd name="adj2" fmla="val 9897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: Elbow 58">
            <a:extLst>
              <a:ext uri="{FF2B5EF4-FFF2-40B4-BE49-F238E27FC236}">
                <a16:creationId xmlns:a16="http://schemas.microsoft.com/office/drawing/2014/main" id="{CE3CC2BA-C843-C347-B14E-3773FA3A32A1}"/>
              </a:ext>
            </a:extLst>
          </p:cNvPr>
          <p:cNvCxnSpPr>
            <a:cxnSpLocks/>
          </p:cNvCxnSpPr>
          <p:nvPr/>
        </p:nvCxnSpPr>
        <p:spPr>
          <a:xfrm flipH="1">
            <a:off x="3890448" y="3455020"/>
            <a:ext cx="54584" cy="618897"/>
          </a:xfrm>
          <a:prstGeom prst="bentConnector3">
            <a:avLst>
              <a:gd name="adj1" fmla="val -41880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: Elbow 59">
            <a:extLst>
              <a:ext uri="{FF2B5EF4-FFF2-40B4-BE49-F238E27FC236}">
                <a16:creationId xmlns:a16="http://schemas.microsoft.com/office/drawing/2014/main" id="{02D54779-F289-4D41-A4CD-E11795C1636B}"/>
              </a:ext>
            </a:extLst>
          </p:cNvPr>
          <p:cNvCxnSpPr>
            <a:cxnSpLocks/>
            <a:stCxn id="142" idx="1"/>
          </p:cNvCxnSpPr>
          <p:nvPr/>
        </p:nvCxnSpPr>
        <p:spPr>
          <a:xfrm flipH="1">
            <a:off x="3913599" y="2291164"/>
            <a:ext cx="156608" cy="2073841"/>
          </a:xfrm>
          <a:prstGeom prst="bentConnector4">
            <a:avLst>
              <a:gd name="adj1" fmla="val -145970"/>
              <a:gd name="adj2" fmla="val 10013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: Elbow 60">
            <a:extLst>
              <a:ext uri="{FF2B5EF4-FFF2-40B4-BE49-F238E27FC236}">
                <a16:creationId xmlns:a16="http://schemas.microsoft.com/office/drawing/2014/main" id="{4E304CC9-9CAC-6849-8FF5-3CAEE0E566D1}"/>
              </a:ext>
            </a:extLst>
          </p:cNvPr>
          <p:cNvCxnSpPr>
            <a:cxnSpLocks/>
            <a:stCxn id="142" idx="1"/>
          </p:cNvCxnSpPr>
          <p:nvPr/>
        </p:nvCxnSpPr>
        <p:spPr>
          <a:xfrm flipH="1">
            <a:off x="3911075" y="2291164"/>
            <a:ext cx="159132" cy="2944770"/>
          </a:xfrm>
          <a:prstGeom prst="bentConnector4">
            <a:avLst>
              <a:gd name="adj1" fmla="val -143654"/>
              <a:gd name="adj2" fmla="val 10063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8F07BD99-F940-0B4F-B433-645E8A27CA25}"/>
              </a:ext>
            </a:extLst>
          </p:cNvPr>
          <p:cNvSpPr txBox="1"/>
          <p:nvPr/>
        </p:nvSpPr>
        <p:spPr>
          <a:xfrm>
            <a:off x="2192648" y="1663113"/>
            <a:ext cx="13345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Rack Boundary</a:t>
            </a:r>
          </a:p>
        </p:txBody>
      </p:sp>
      <p:cxnSp>
        <p:nvCxnSpPr>
          <p:cNvPr id="153" name="Connector: Elbow 67">
            <a:extLst>
              <a:ext uri="{FF2B5EF4-FFF2-40B4-BE49-F238E27FC236}">
                <a16:creationId xmlns:a16="http://schemas.microsoft.com/office/drawing/2014/main" id="{4EFCA454-EBAF-5B4E-AF37-C1B8E521D888}"/>
              </a:ext>
            </a:extLst>
          </p:cNvPr>
          <p:cNvCxnSpPr>
            <a:cxnSpLocks/>
            <a:stCxn id="142" idx="3"/>
          </p:cNvCxnSpPr>
          <p:nvPr/>
        </p:nvCxnSpPr>
        <p:spPr>
          <a:xfrm rot="10800000" flipH="1" flipV="1">
            <a:off x="1721794" y="2291164"/>
            <a:ext cx="230918" cy="1927572"/>
          </a:xfrm>
          <a:prstGeom prst="bentConnector4">
            <a:avLst>
              <a:gd name="adj1" fmla="val -98996"/>
              <a:gd name="adj2" fmla="val 10033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1521E8C-5395-4C4D-87DA-91C1F633D5E6}"/>
              </a:ext>
            </a:extLst>
          </p:cNvPr>
          <p:cNvSpPr/>
          <p:nvPr/>
        </p:nvSpPr>
        <p:spPr>
          <a:xfrm>
            <a:off x="1942655" y="3255801"/>
            <a:ext cx="1960882" cy="380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bg1"/>
                </a:solidFill>
              </a:rPr>
              <a:t>Power Shelf w/ RMC FW</a:t>
            </a:r>
          </a:p>
        </p:txBody>
      </p:sp>
      <p:cxnSp>
        <p:nvCxnSpPr>
          <p:cNvPr id="155" name="Connector: Elbow 65">
            <a:extLst>
              <a:ext uri="{FF2B5EF4-FFF2-40B4-BE49-F238E27FC236}">
                <a16:creationId xmlns:a16="http://schemas.microsoft.com/office/drawing/2014/main" id="{16B9D321-956B-8247-B494-7C1B3D830161}"/>
              </a:ext>
            </a:extLst>
          </p:cNvPr>
          <p:cNvCxnSpPr>
            <a:cxnSpLocks/>
            <a:stCxn id="142" idx="2"/>
            <a:endCxn id="154" idx="0"/>
          </p:cNvCxnSpPr>
          <p:nvPr/>
        </p:nvCxnSpPr>
        <p:spPr>
          <a:xfrm rot="16200000" flipH="1">
            <a:off x="2564121" y="2896825"/>
            <a:ext cx="690855" cy="27096"/>
          </a:xfrm>
          <a:prstGeom prst="bentConnector3">
            <a:avLst/>
          </a:prstGeom>
          <a:ln>
            <a:solidFill>
              <a:schemeClr val="tx1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8F92DAD-18E2-C045-BA99-C0C48841F555}"/>
              </a:ext>
            </a:extLst>
          </p:cNvPr>
          <p:cNvSpPr txBox="1"/>
          <p:nvPr/>
        </p:nvSpPr>
        <p:spPr>
          <a:xfrm>
            <a:off x="2305330" y="1171210"/>
            <a:ext cx="1235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/>
              <a:t>OpenRACK</a:t>
            </a:r>
            <a:endParaRPr lang="en-US" sz="1800" b="1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5905D26-C697-0840-857E-CA6A6449DE80}"/>
              </a:ext>
            </a:extLst>
          </p:cNvPr>
          <p:cNvSpPr txBox="1"/>
          <p:nvPr/>
        </p:nvSpPr>
        <p:spPr>
          <a:xfrm>
            <a:off x="4741437" y="1193147"/>
            <a:ext cx="1661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EIA, </a:t>
            </a:r>
            <a:r>
              <a:rPr lang="en-US" sz="1800" b="1" dirty="0" err="1"/>
              <a:t>OpenRACK</a:t>
            </a:r>
            <a:endParaRPr lang="en-US" sz="1800" b="1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DFA69AD5-B102-814B-BD8A-6E841CB36596}"/>
              </a:ext>
            </a:extLst>
          </p:cNvPr>
          <p:cNvSpPr txBox="1"/>
          <p:nvPr/>
        </p:nvSpPr>
        <p:spPr>
          <a:xfrm>
            <a:off x="8352100" y="1251220"/>
            <a:ext cx="1021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Olympus</a:t>
            </a:r>
          </a:p>
        </p:txBody>
      </p:sp>
    </p:spTree>
    <p:extLst>
      <p:ext uri="{BB962C8B-B14F-4D97-AF65-F5344CB8AC3E}">
        <p14:creationId xmlns:p14="http://schemas.microsoft.com/office/powerpoint/2010/main" val="121035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E0E7-82A2-D042-90E0-3034D99C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9072" cy="668147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Avenir Next" charset="0"/>
                <a:ea typeface="Avenir Next" charset="0"/>
                <a:cs typeface="Avenir Next" charset="0"/>
              </a:rPr>
              <a:t>OpenRMC</a:t>
            </a:r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 Data Traffic Interfaces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53E91-DB02-5548-A5E6-97AEE6E99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9A7CD-4BE7-A740-996A-197E89253772}" type="slidenum">
              <a:rPr lang="en-US" smtClean="0"/>
              <a:t>8</a:t>
            </a:fld>
            <a:endParaRPr lang="en-US"/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7C10860-8F38-D04E-A772-B2EA13917FBF}"/>
              </a:ext>
            </a:extLst>
          </p:cNvPr>
          <p:cNvCxnSpPr/>
          <p:nvPr/>
        </p:nvCxnSpPr>
        <p:spPr>
          <a:xfrm>
            <a:off x="6760587" y="2796039"/>
            <a:ext cx="962274" cy="0"/>
          </a:xfrm>
          <a:prstGeom prst="straightConnector1">
            <a:avLst/>
          </a:pr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721640DE-CA81-C84F-BBB7-7993D51BB857}"/>
              </a:ext>
            </a:extLst>
          </p:cNvPr>
          <p:cNvCxnSpPr/>
          <p:nvPr/>
        </p:nvCxnSpPr>
        <p:spPr>
          <a:xfrm>
            <a:off x="6761658" y="3272410"/>
            <a:ext cx="962274" cy="0"/>
          </a:xfrm>
          <a:prstGeom prst="straightConnector1">
            <a:avLst/>
          </a:pr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10DFD2D-E1AE-8042-86F1-F0226BC990BD}"/>
              </a:ext>
            </a:extLst>
          </p:cNvPr>
          <p:cNvCxnSpPr/>
          <p:nvPr/>
        </p:nvCxnSpPr>
        <p:spPr>
          <a:xfrm>
            <a:off x="6762594" y="3512499"/>
            <a:ext cx="962274" cy="0"/>
          </a:xfrm>
          <a:prstGeom prst="straightConnector1">
            <a:avLst/>
          </a:pr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763AF6E7-B70C-1D48-A392-5ED0F334E26A}"/>
              </a:ext>
            </a:extLst>
          </p:cNvPr>
          <p:cNvCxnSpPr/>
          <p:nvPr/>
        </p:nvCxnSpPr>
        <p:spPr>
          <a:xfrm>
            <a:off x="3822038" y="2670703"/>
            <a:ext cx="962274" cy="0"/>
          </a:xfrm>
          <a:prstGeom prst="straightConnector1">
            <a:avLst/>
          </a:prstGeom>
          <a:ln w="19050"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9665FFAF-A46E-AD4F-A421-02F1FC6B09F8}"/>
              </a:ext>
            </a:extLst>
          </p:cNvPr>
          <p:cNvCxnSpPr/>
          <p:nvPr/>
        </p:nvCxnSpPr>
        <p:spPr>
          <a:xfrm>
            <a:off x="3823109" y="3239674"/>
            <a:ext cx="962274" cy="0"/>
          </a:xfrm>
          <a:prstGeom prst="straightConnector1">
            <a:avLst/>
          </a:prstGeom>
          <a:ln w="19050"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DECDC9BA-0EAB-8745-B91F-3BDE0FF678DD}"/>
              </a:ext>
            </a:extLst>
          </p:cNvPr>
          <p:cNvCxnSpPr/>
          <p:nvPr/>
        </p:nvCxnSpPr>
        <p:spPr>
          <a:xfrm>
            <a:off x="3818322" y="3502910"/>
            <a:ext cx="962274" cy="0"/>
          </a:xfrm>
          <a:prstGeom prst="straightConnector1">
            <a:avLst/>
          </a:prstGeom>
          <a:ln w="19050"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TextBox 178">
            <a:extLst>
              <a:ext uri="{FF2B5EF4-FFF2-40B4-BE49-F238E27FC236}">
                <a16:creationId xmlns:a16="http://schemas.microsoft.com/office/drawing/2014/main" id="{5094247E-FC16-B744-AC24-CB92713FE299}"/>
              </a:ext>
            </a:extLst>
          </p:cNvPr>
          <p:cNvSpPr txBox="1"/>
          <p:nvPr/>
        </p:nvSpPr>
        <p:spPr>
          <a:xfrm>
            <a:off x="7836687" y="2625669"/>
            <a:ext cx="8627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REDFISH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63455D7-BE10-F54E-B6A3-2CCF7C167DE5}"/>
              </a:ext>
            </a:extLst>
          </p:cNvPr>
          <p:cNvSpPr txBox="1"/>
          <p:nvPr/>
        </p:nvSpPr>
        <p:spPr>
          <a:xfrm>
            <a:off x="7836686" y="3126365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SSH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DC47317D-84EB-FA4E-A8BE-5C2A844E91DE}"/>
              </a:ext>
            </a:extLst>
          </p:cNvPr>
          <p:cNvSpPr txBox="1"/>
          <p:nvPr/>
        </p:nvSpPr>
        <p:spPr>
          <a:xfrm>
            <a:off x="7842829" y="3372416"/>
            <a:ext cx="5212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IPMI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06D89A2D-27C6-7149-BB05-E81400697658}"/>
              </a:ext>
            </a:extLst>
          </p:cNvPr>
          <p:cNvSpPr txBox="1"/>
          <p:nvPr/>
        </p:nvSpPr>
        <p:spPr>
          <a:xfrm>
            <a:off x="2483245" y="2507983"/>
            <a:ext cx="1308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REDFISH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55ED5EA8-7CE6-6D4B-9096-FF3CBA176149}"/>
              </a:ext>
            </a:extLst>
          </p:cNvPr>
          <p:cNvSpPr txBox="1"/>
          <p:nvPr/>
        </p:nvSpPr>
        <p:spPr>
          <a:xfrm>
            <a:off x="2928838" y="3084971"/>
            <a:ext cx="759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SSH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85BB9D7-30C1-9640-AEFD-45EBF0498802}"/>
              </a:ext>
            </a:extLst>
          </p:cNvPr>
          <p:cNvSpPr txBox="1"/>
          <p:nvPr/>
        </p:nvSpPr>
        <p:spPr>
          <a:xfrm>
            <a:off x="2014330" y="3365744"/>
            <a:ext cx="1704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Legacy REST</a:t>
            </a:r>
          </a:p>
        </p:txBody>
      </p:sp>
      <p:sp>
        <p:nvSpPr>
          <p:cNvPr id="185" name="Cloud 184">
            <a:extLst>
              <a:ext uri="{FF2B5EF4-FFF2-40B4-BE49-F238E27FC236}">
                <a16:creationId xmlns:a16="http://schemas.microsoft.com/office/drawing/2014/main" id="{E9B2EF23-ED94-F140-9FEB-4E9E8BE4E07F}"/>
              </a:ext>
            </a:extLst>
          </p:cNvPr>
          <p:cNvSpPr/>
          <p:nvPr/>
        </p:nvSpPr>
        <p:spPr>
          <a:xfrm>
            <a:off x="653034" y="2708170"/>
            <a:ext cx="1380964" cy="957868"/>
          </a:xfrm>
          <a:prstGeom prst="clou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Fabric bound</a:t>
            </a:r>
          </a:p>
        </p:txBody>
      </p:sp>
      <p:sp>
        <p:nvSpPr>
          <p:cNvPr id="186" name="Cloud 185">
            <a:extLst>
              <a:ext uri="{FF2B5EF4-FFF2-40B4-BE49-F238E27FC236}">
                <a16:creationId xmlns:a16="http://schemas.microsoft.com/office/drawing/2014/main" id="{CDE3D0D2-C697-FF43-BB05-A59855D71CC3}"/>
              </a:ext>
            </a:extLst>
          </p:cNvPr>
          <p:cNvSpPr/>
          <p:nvPr/>
        </p:nvSpPr>
        <p:spPr>
          <a:xfrm>
            <a:off x="9373471" y="2670704"/>
            <a:ext cx="1559572" cy="975066"/>
          </a:xfrm>
          <a:prstGeom prst="clou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Device bound</a:t>
            </a:r>
          </a:p>
        </p:txBody>
      </p:sp>
      <p:sp>
        <p:nvSpPr>
          <p:cNvPr id="187" name="Rectangle: Rounded Corners 1">
            <a:extLst>
              <a:ext uri="{FF2B5EF4-FFF2-40B4-BE49-F238E27FC236}">
                <a16:creationId xmlns:a16="http://schemas.microsoft.com/office/drawing/2014/main" id="{16BC219D-25C2-1B4E-8EC5-EDE43FBD0834}"/>
              </a:ext>
            </a:extLst>
          </p:cNvPr>
          <p:cNvSpPr/>
          <p:nvPr/>
        </p:nvSpPr>
        <p:spPr>
          <a:xfrm>
            <a:off x="4785384" y="2380258"/>
            <a:ext cx="1975204" cy="174262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/>
              <a:t>OpenRMC</a:t>
            </a:r>
            <a:endParaRPr lang="en-US" sz="2400" b="1" dirty="0"/>
          </a:p>
          <a:p>
            <a:pPr algn="ctr"/>
            <a:r>
              <a:rPr lang="en-US" sz="2400" b="1" dirty="0"/>
              <a:t>Rack </a:t>
            </a:r>
          </a:p>
          <a:p>
            <a:pPr algn="ctr"/>
            <a:r>
              <a:rPr lang="en-US" sz="2400" b="1" dirty="0"/>
              <a:t>Manager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3A33238F-31E2-5E4C-8BBD-F11F0D23B6B3}"/>
              </a:ext>
            </a:extLst>
          </p:cNvPr>
          <p:cNvCxnSpPr/>
          <p:nvPr/>
        </p:nvCxnSpPr>
        <p:spPr>
          <a:xfrm>
            <a:off x="3823964" y="2950428"/>
            <a:ext cx="962274" cy="0"/>
          </a:xfrm>
          <a:prstGeom prst="straightConnector1">
            <a:avLst/>
          </a:prstGeom>
          <a:ln w="19050"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TextBox 188">
            <a:extLst>
              <a:ext uri="{FF2B5EF4-FFF2-40B4-BE49-F238E27FC236}">
                <a16:creationId xmlns:a16="http://schemas.microsoft.com/office/drawing/2014/main" id="{48E3E2B5-098E-DA4E-AC6A-134887210E16}"/>
              </a:ext>
            </a:extLst>
          </p:cNvPr>
          <p:cNvSpPr txBox="1"/>
          <p:nvPr/>
        </p:nvSpPr>
        <p:spPr>
          <a:xfrm>
            <a:off x="2375034" y="2782001"/>
            <a:ext cx="1123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SWORDFISH</a:t>
            </a: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F3C6C7DD-E1A4-9147-B041-E204931A0EF8}"/>
              </a:ext>
            </a:extLst>
          </p:cNvPr>
          <p:cNvCxnSpPr/>
          <p:nvPr/>
        </p:nvCxnSpPr>
        <p:spPr>
          <a:xfrm>
            <a:off x="3822393" y="3842238"/>
            <a:ext cx="962274" cy="0"/>
          </a:xfrm>
          <a:prstGeom prst="straightConnector1">
            <a:avLst/>
          </a:prstGeom>
          <a:ln w="19050">
            <a:headEnd type="triangl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1" name="TextBox 190">
            <a:extLst>
              <a:ext uri="{FF2B5EF4-FFF2-40B4-BE49-F238E27FC236}">
                <a16:creationId xmlns:a16="http://schemas.microsoft.com/office/drawing/2014/main" id="{66F70CEE-C2BA-8E4C-AD21-80E8327D02C3}"/>
              </a:ext>
            </a:extLst>
          </p:cNvPr>
          <p:cNvSpPr txBox="1"/>
          <p:nvPr/>
        </p:nvSpPr>
        <p:spPr>
          <a:xfrm>
            <a:off x="2491936" y="3689600"/>
            <a:ext cx="1178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Web GUI</a:t>
            </a:r>
          </a:p>
        </p:txBody>
      </p: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665F2D7B-CB80-3A4C-A9AF-EF7EEA974E8D}"/>
              </a:ext>
            </a:extLst>
          </p:cNvPr>
          <p:cNvCxnSpPr/>
          <p:nvPr/>
        </p:nvCxnSpPr>
        <p:spPr>
          <a:xfrm>
            <a:off x="6750941" y="3029464"/>
            <a:ext cx="962274" cy="0"/>
          </a:xfrm>
          <a:prstGeom prst="straightConnector1">
            <a:avLst/>
          </a:pr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Box 192">
            <a:extLst>
              <a:ext uri="{FF2B5EF4-FFF2-40B4-BE49-F238E27FC236}">
                <a16:creationId xmlns:a16="http://schemas.microsoft.com/office/drawing/2014/main" id="{C0052B6F-55AB-DF45-945C-D04159783151}"/>
              </a:ext>
            </a:extLst>
          </p:cNvPr>
          <p:cNvSpPr txBox="1"/>
          <p:nvPr/>
        </p:nvSpPr>
        <p:spPr>
          <a:xfrm>
            <a:off x="7827041" y="2859094"/>
            <a:ext cx="1123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SWORDFISH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1B6A9560-9B67-D645-8367-678C34953DFF}"/>
              </a:ext>
            </a:extLst>
          </p:cNvPr>
          <p:cNvCxnSpPr/>
          <p:nvPr/>
        </p:nvCxnSpPr>
        <p:spPr>
          <a:xfrm>
            <a:off x="6775353" y="3747713"/>
            <a:ext cx="962274" cy="0"/>
          </a:xfrm>
          <a:prstGeom prst="straightConnector1">
            <a:avLst/>
          </a:prstGeom>
          <a:ln w="19050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AC56E72B-F92A-6D43-A35E-B5A3550BE920}"/>
              </a:ext>
            </a:extLst>
          </p:cNvPr>
          <p:cNvSpPr txBox="1"/>
          <p:nvPr/>
        </p:nvSpPr>
        <p:spPr>
          <a:xfrm>
            <a:off x="7867163" y="3584480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I2C</a:t>
            </a:r>
          </a:p>
        </p:txBody>
      </p:sp>
    </p:spTree>
    <p:extLst>
      <p:ext uri="{BB962C8B-B14F-4D97-AF65-F5344CB8AC3E}">
        <p14:creationId xmlns:p14="http://schemas.microsoft.com/office/powerpoint/2010/main" val="183079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D5E1-0914-9D43-9319-C4FD87C4B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OCP GitHub uses DCO License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36DAC1-459A-DF44-91CF-5F03110C9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975" y="1391478"/>
            <a:ext cx="6361816" cy="485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13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9D5E1-0914-9D43-9319-C4FD87C4B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venir Next" charset="0"/>
                <a:ea typeface="Avenir Next" charset="0"/>
                <a:cs typeface="Avenir Next" charset="0"/>
              </a:rPr>
              <a:t>OCP GitHub uses DCO License…Cont’d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4C4E16-6360-0445-9C81-2308F3973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83136"/>
            <a:ext cx="9804811" cy="471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6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2B8B2-A11F-2B47-8351-D08771349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34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/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4099187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811</Words>
  <Application>Microsoft Macintosh PowerPoint</Application>
  <PresentationFormat>Widescreen</PresentationFormat>
  <Paragraphs>181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</vt:lpstr>
      <vt:lpstr>Calibri</vt:lpstr>
      <vt:lpstr>Calibri Light</vt:lpstr>
      <vt:lpstr>Gill Sans</vt:lpstr>
      <vt:lpstr>Office Theme</vt:lpstr>
      <vt:lpstr>OCP Software Stack Projects Update</vt:lpstr>
      <vt:lpstr>OCP Software Ecosystem</vt:lpstr>
      <vt:lpstr>OCP Core Software Projects</vt:lpstr>
      <vt:lpstr>Layered Componets of Software </vt:lpstr>
      <vt:lpstr>Open Systems Firmware - Vision</vt:lpstr>
      <vt:lpstr>PowerPoint Presentation</vt:lpstr>
      <vt:lpstr>OpenRMC Hardware Options</vt:lpstr>
      <vt:lpstr>OpenRMC Data Traffic Interfaces</vt:lpstr>
      <vt:lpstr>OCP GitHub uses DCO License</vt:lpstr>
      <vt:lpstr>OCP GitHub uses DCO License…Cont’d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Dirk Van Slyke</dc:creator>
  <cp:lastModifiedBy>Rajeev Sharma</cp:lastModifiedBy>
  <cp:revision>31</cp:revision>
  <dcterms:created xsi:type="dcterms:W3CDTF">2016-07-28T21:28:24Z</dcterms:created>
  <dcterms:modified xsi:type="dcterms:W3CDTF">2019-01-16T12:50:24Z</dcterms:modified>
</cp:coreProperties>
</file>