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notesMasterIdLst>
    <p:notesMasterId r:id="rId21"/>
  </p:notesMasterIdLst>
  <p:handoutMasterIdLst>
    <p:handoutMasterId r:id="rId22"/>
  </p:handoutMasterIdLst>
  <p:sldIdLst>
    <p:sldId id="1493" r:id="rId5"/>
    <p:sldId id="1710" r:id="rId6"/>
    <p:sldId id="1786" r:id="rId7"/>
    <p:sldId id="1787" r:id="rId8"/>
    <p:sldId id="1714" r:id="rId9"/>
    <p:sldId id="1717" r:id="rId10"/>
    <p:sldId id="1718" r:id="rId11"/>
    <p:sldId id="1719" r:id="rId12"/>
    <p:sldId id="1778" r:id="rId13"/>
    <p:sldId id="1720" r:id="rId14"/>
    <p:sldId id="1784" r:id="rId15"/>
    <p:sldId id="1642" r:id="rId16"/>
    <p:sldId id="1793" r:id="rId17"/>
    <p:sldId id="1788" r:id="rId18"/>
    <p:sldId id="1794" r:id="rId19"/>
    <p:sldId id="1792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porate" id="{7A932DF0-870E-4A9F-A2EF-E6842B654879}">
          <p14:sldIdLst>
            <p14:sldId id="1493"/>
            <p14:sldId id="1710"/>
            <p14:sldId id="1786"/>
            <p14:sldId id="1787"/>
            <p14:sldId id="1714"/>
            <p14:sldId id="1717"/>
            <p14:sldId id="1718"/>
            <p14:sldId id="1719"/>
            <p14:sldId id="1778"/>
            <p14:sldId id="1720"/>
            <p14:sldId id="1784"/>
            <p14:sldId id="1642"/>
            <p14:sldId id="1793"/>
            <p14:sldId id="1788"/>
            <p14:sldId id="1794"/>
            <p14:sldId id="17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5AA8"/>
    <a:srgbClr val="C4C4C4"/>
    <a:srgbClr val="EAEAEA"/>
    <a:srgbClr val="BF49D7"/>
    <a:srgbClr val="8832A9"/>
    <a:srgbClr val="C5E0B4"/>
    <a:srgbClr val="E5DCEC"/>
    <a:srgbClr val="87229C"/>
    <a:srgbClr val="848484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99"/>
    <p:restoredTop sz="96208" autoAdjust="0"/>
  </p:normalViewPr>
  <p:slideViewPr>
    <p:cSldViewPr snapToGrid="0">
      <p:cViewPr varScale="1">
        <p:scale>
          <a:sx n="144" d="100"/>
          <a:sy n="144" d="100"/>
        </p:scale>
        <p:origin x="488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4749A-D6C8-804E-84AC-62B4937F5E12}" type="datetimeFigureOut">
              <a:rPr lang="en-US" smtClean="0"/>
              <a:t>8/25/21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7CA0F-BB6C-0547-B977-674841CE6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232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83B57-4909-4322-9FE9-7DE57613D3FE}" type="datetimeFigureOut">
              <a:rPr lang="en-US" smtClean="0"/>
              <a:t>8/25/21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D2153-43FB-439E-B014-57EA1DE36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930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D2153-43FB-439E-B014-57EA1DE369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42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D2153-43FB-439E-B014-57EA1DE3692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63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computational storage drive has a standard U.2 form factor, just like normal </a:t>
            </a:r>
            <a:r>
              <a:rPr lang="en-US" dirty="0" err="1"/>
              <a:t>NVMe</a:t>
            </a:r>
            <a:r>
              <a:rPr lang="en-US" dirty="0"/>
              <a:t> SSD. It integrates TBs of 3D NAND flash memory and a single chip that is responsible for both flash control and computation. Our current product use a single Xilinx FPGA, and later this month we will tape out a 16nm SoC that will power our next-generation product.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D2153-43FB-439E-B014-57EA1DE3692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1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computational storage drive has a standard U.2 form factor, just like normal </a:t>
            </a:r>
            <a:r>
              <a:rPr lang="en-US" dirty="0" err="1"/>
              <a:t>NVMe</a:t>
            </a:r>
            <a:r>
              <a:rPr lang="en-US" dirty="0"/>
              <a:t> SSD. It integrates TBs of 3D NAND flash memory and a single chip that is responsible for both flash control and computation. Our current product use a single Xilinx FPGA, and later this month we will tape out a 16nm SoC that will power our next-generation product.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D2153-43FB-439E-B014-57EA1DE3692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221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1A2DEC2-3921-46C9-BD0B-AE6F6B91B07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36000">
                <a:schemeClr val="accent5">
                  <a:lumMod val="75000"/>
                </a:schemeClr>
              </a:gs>
              <a:gs pos="0">
                <a:srgbClr val="57A4D9"/>
              </a:gs>
              <a:gs pos="100000">
                <a:srgbClr val="121947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5716B7-325C-4AC7-9F92-7EB67508291E}"/>
              </a:ext>
            </a:extLst>
          </p:cNvPr>
          <p:cNvSpPr/>
          <p:nvPr userDrawn="1"/>
        </p:nvSpPr>
        <p:spPr>
          <a:xfrm>
            <a:off x="3490" y="0"/>
            <a:ext cx="9144000" cy="5143500"/>
          </a:xfrm>
          <a:prstGeom prst="rect">
            <a:avLst/>
          </a:prstGeom>
          <a:blipFill dpi="0" rotWithShape="1">
            <a:blip r:embed="rId2" cstate="print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hape 52">
            <a:extLst>
              <a:ext uri="{FF2B5EF4-FFF2-40B4-BE49-F238E27FC236}">
                <a16:creationId xmlns:a16="http://schemas.microsoft.com/office/drawing/2014/main" id="{69BD8347-09DE-4272-A59D-25896CBE5E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3674374"/>
            <a:ext cx="8743987" cy="685800"/>
          </a:xfrm>
          <a:prstGeom prst="rect">
            <a:avLst/>
          </a:prstGeom>
        </p:spPr>
        <p:txBody>
          <a:bodyPr lIns="71437" tIns="71437" rIns="71437" bIns="71437" anchor="b">
            <a:noAutofit/>
          </a:bodyPr>
          <a:lstStyle>
            <a:lvl1pPr algn="l" defTabSz="308074">
              <a:lnSpc>
                <a:spcPct val="120000"/>
              </a:lnSpc>
              <a:defRPr sz="2800" b="0" baseline="0">
                <a:solidFill>
                  <a:srgbClr val="FFFFFF"/>
                </a:solidFill>
                <a:latin typeface="+mn-lt"/>
                <a:ea typeface="+mj-ea"/>
                <a:cs typeface="Helvetica" panose="020B0604020202020204" pitchFamily="34" charset="0"/>
                <a:sym typeface="Avenir Book"/>
              </a:defRPr>
            </a:lvl1pPr>
          </a:lstStyle>
          <a:p>
            <a:r>
              <a:rPr lang="en-US"/>
              <a:t>Add presentation title (Outbound Template)</a:t>
            </a:r>
            <a:endParaRPr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A438044-172B-4FD4-8057-9B8EAFF7A3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4370070"/>
            <a:ext cx="8746330" cy="335280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secondary title &lt;date&gt;, &lt;speaker&gt;, &lt;speaker title&gt;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32A225C-C7F7-4D3B-B2BB-24A377F791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900" y="297958"/>
            <a:ext cx="2755900" cy="55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02230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9201671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940E0B3-E6FE-4183-B145-90267B29B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399" y="209550"/>
            <a:ext cx="8863241" cy="635048"/>
          </a:xfrm>
          <a:prstGeom prst="rect">
            <a:avLst/>
          </a:prstGeom>
        </p:spPr>
        <p:txBody>
          <a:bodyPr tIns="0" bIns="0" anchor="t" anchorCtr="0"/>
          <a:lstStyle>
            <a:lvl1pPr>
              <a:defRPr sz="3200" b="0">
                <a:solidFill>
                  <a:srgbClr val="3A6B9D"/>
                </a:solidFill>
                <a:latin typeface="+mn-lt"/>
                <a:cs typeface="Helvetica" panose="020B0604020202020204" pitchFamily="34" charset="0"/>
              </a:defRPr>
            </a:lvl1pPr>
          </a:lstStyle>
          <a:p>
            <a:r>
              <a:rPr lang="en-US"/>
              <a:t>Add title (Title Layout)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90F951-61E5-D749-AD91-5656576E53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5263" y="5154930"/>
            <a:ext cx="190496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4195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52400" y="971550"/>
            <a:ext cx="886968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+mn-lt"/>
                <a:cs typeface="Helvetica" panose="020B0604020202020204" pitchFamily="34" charset="0"/>
              </a:defRPr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Helvetica" panose="020B0604020202020204" pitchFamily="34" charset="0"/>
              </a:defRPr>
            </a:lvl2pPr>
            <a:lvl3pPr marL="1143000" indent="-228600">
              <a:spcBef>
                <a:spcPts val="0"/>
              </a:spcBef>
              <a:buFont typeface="Wingdings" panose="05000000000000000000" pitchFamily="2" charset="2"/>
              <a:buChar char="ü"/>
              <a:defRPr sz="1600">
                <a:solidFill>
                  <a:schemeClr val="accent1">
                    <a:lumMod val="75000"/>
                  </a:schemeClr>
                </a:solidFill>
                <a:latin typeface="+mn-lt"/>
                <a:cs typeface="Helvetica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  <a:cs typeface="Helvetica" panose="020B0604020202020204" pitchFamily="34" charset="0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73F838-3A03-4B89-9A76-41EFF77C7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399" y="209550"/>
            <a:ext cx="8863241" cy="635048"/>
          </a:xfrm>
          <a:prstGeom prst="rect">
            <a:avLst/>
          </a:prstGeom>
        </p:spPr>
        <p:txBody>
          <a:bodyPr tIns="0" bIns="0" anchor="t" anchorCtr="0"/>
          <a:lstStyle>
            <a:lvl1pPr>
              <a:defRPr sz="3200" b="0">
                <a:solidFill>
                  <a:srgbClr val="3A6B9D"/>
                </a:solidFill>
                <a:latin typeface="+mn-lt"/>
                <a:cs typeface="Helvetica" panose="020B0604020202020204" pitchFamily="34" charset="0"/>
              </a:defRPr>
            </a:lvl1pPr>
          </a:lstStyle>
          <a:p>
            <a:r>
              <a:rPr lang="en-US"/>
              <a:t>Add title (1 Column Layout)</a:t>
            </a:r>
          </a:p>
        </p:txBody>
      </p:sp>
    </p:spTree>
    <p:extLst>
      <p:ext uri="{BB962C8B-B14F-4D97-AF65-F5344CB8AC3E}">
        <p14:creationId xmlns:p14="http://schemas.microsoft.com/office/powerpoint/2010/main" val="385962153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52400" y="971550"/>
            <a:ext cx="426720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+mn-lt"/>
                <a:cs typeface="Helvetica" panose="020B0604020202020204" pitchFamily="34" charset="0"/>
              </a:defRPr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Helvetica" panose="020B0604020202020204" pitchFamily="34" charset="0"/>
              </a:defRPr>
            </a:lvl2pPr>
            <a:lvl3pPr marL="1143000" indent="-228600">
              <a:spcBef>
                <a:spcPts val="0"/>
              </a:spcBef>
              <a:buFont typeface="Wingdings" panose="05000000000000000000" pitchFamily="2" charset="2"/>
              <a:buChar char="ü"/>
              <a:defRPr sz="1600">
                <a:solidFill>
                  <a:schemeClr val="accent1">
                    <a:lumMod val="75000"/>
                  </a:schemeClr>
                </a:solidFill>
                <a:latin typeface="+mn-lt"/>
                <a:cs typeface="Helvetica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  <a:cs typeface="Helvetica" panose="020B0604020202020204" pitchFamily="34" charset="0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6C9CCB5-CAD6-455D-B469-A377EE0751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24402" y="972995"/>
            <a:ext cx="4291238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+mn-lt"/>
                <a:cs typeface="Helvetica" panose="020B0604020202020204" pitchFamily="34" charset="0"/>
              </a:defRPr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Helvetica" panose="020B0604020202020204" pitchFamily="34" charset="0"/>
              </a:defRPr>
            </a:lvl2pPr>
            <a:lvl3pPr marL="1143000" indent="-228600">
              <a:spcBef>
                <a:spcPts val="0"/>
              </a:spcBef>
              <a:buFont typeface="Wingdings" panose="05000000000000000000" pitchFamily="2" charset="2"/>
              <a:buChar char="ü"/>
              <a:defRPr sz="1600">
                <a:solidFill>
                  <a:schemeClr val="accent1">
                    <a:lumMod val="75000"/>
                  </a:schemeClr>
                </a:solidFill>
                <a:latin typeface="+mn-lt"/>
                <a:cs typeface="Helvetica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  <a:cs typeface="Helvetica" panose="020B0604020202020204" pitchFamily="34" charset="0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4547F2B-D2CC-4F06-966B-45E41709D8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399" y="209550"/>
            <a:ext cx="8863241" cy="635048"/>
          </a:xfrm>
          <a:prstGeom prst="rect">
            <a:avLst/>
          </a:prstGeom>
        </p:spPr>
        <p:txBody>
          <a:bodyPr tIns="0" bIns="0" anchor="t" anchorCtr="0"/>
          <a:lstStyle>
            <a:lvl1pPr>
              <a:defRPr sz="3200" b="0">
                <a:solidFill>
                  <a:srgbClr val="3A6B9D"/>
                </a:solidFill>
                <a:latin typeface="+mn-lt"/>
                <a:cs typeface="Helvetica" panose="020B0604020202020204" pitchFamily="34" charset="0"/>
              </a:defRPr>
            </a:lvl1pPr>
          </a:lstStyle>
          <a:p>
            <a:r>
              <a:rPr lang="en-US"/>
              <a:t>Add title (2 Column Layout)</a:t>
            </a:r>
          </a:p>
        </p:txBody>
      </p:sp>
    </p:spTree>
    <p:extLst>
      <p:ext uri="{BB962C8B-B14F-4D97-AF65-F5344CB8AC3E}">
        <p14:creationId xmlns:p14="http://schemas.microsoft.com/office/powerpoint/2010/main" val="152042067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28"/>
          <p:cNvSpPr/>
          <p:nvPr userDrawn="1"/>
        </p:nvSpPr>
        <p:spPr>
          <a:xfrm>
            <a:off x="0" y="0"/>
            <a:ext cx="9144000" cy="5145024"/>
          </a:xfrm>
          <a:prstGeom prst="rect">
            <a:avLst/>
          </a:prstGeom>
          <a:gradFill flip="none" rotWithShape="1">
            <a:gsLst>
              <a:gs pos="0">
                <a:srgbClr val="57A4D9"/>
              </a:gs>
              <a:gs pos="100000">
                <a:srgbClr val="121947"/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+mn-lt"/>
            </a:endParaRPr>
          </a:p>
        </p:txBody>
      </p:sp>
      <p:pic>
        <p:nvPicPr>
          <p:cNvPr id="19" name="pasted-image.pdf"/>
          <p:cNvPicPr>
            <a:picLocks noChangeAspect="1"/>
          </p:cNvPicPr>
          <p:nvPr userDrawn="1"/>
        </p:nvPicPr>
        <p:blipFill>
          <a:blip r:embed="rId2" cstate="print">
            <a:alphaModFix amt="8705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itle 3"/>
          <p:cNvSpPr>
            <a:spLocks noGrp="1"/>
          </p:cNvSpPr>
          <p:nvPr>
            <p:ph type="title" hasCustomPrompt="1"/>
          </p:nvPr>
        </p:nvSpPr>
        <p:spPr>
          <a:xfrm>
            <a:off x="638885" y="2419350"/>
            <a:ext cx="7886700" cy="5334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8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Helvetica" panose="020B0604020202020204" pitchFamily="34" charset="0"/>
              </a:defRPr>
            </a:lvl1pPr>
          </a:lstStyle>
          <a:p>
            <a:r>
              <a:rPr lang="en-US"/>
              <a:t>Add divider text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38885" y="3019425"/>
            <a:ext cx="7886700" cy="45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200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Helvetica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divider sub text</a:t>
            </a:r>
          </a:p>
        </p:txBody>
      </p:sp>
    </p:spTree>
    <p:extLst>
      <p:ext uri="{BB962C8B-B14F-4D97-AF65-F5344CB8AC3E}">
        <p14:creationId xmlns:p14="http://schemas.microsoft.com/office/powerpoint/2010/main" val="3850601978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28"/>
          <p:cNvSpPr/>
          <p:nvPr userDrawn="1"/>
        </p:nvSpPr>
        <p:spPr>
          <a:xfrm>
            <a:off x="0" y="0"/>
            <a:ext cx="9144000" cy="5145024"/>
          </a:xfrm>
          <a:prstGeom prst="rect">
            <a:avLst/>
          </a:prstGeom>
          <a:gradFill flip="none" rotWithShape="1">
            <a:gsLst>
              <a:gs pos="0">
                <a:srgbClr val="57A4D9"/>
              </a:gs>
              <a:gs pos="100000">
                <a:srgbClr val="121947"/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+mn-lt"/>
            </a:endParaRPr>
          </a:p>
        </p:txBody>
      </p:sp>
      <p:pic>
        <p:nvPicPr>
          <p:cNvPr id="19" name="pasted-image.pdf"/>
          <p:cNvPicPr>
            <a:picLocks noChangeAspect="1"/>
          </p:cNvPicPr>
          <p:nvPr userDrawn="1"/>
        </p:nvPicPr>
        <p:blipFill>
          <a:blip r:embed="rId2" cstate="print">
            <a:alphaModFix amt="8705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 userDrawn="1"/>
        </p:nvSpPr>
        <p:spPr>
          <a:xfrm>
            <a:off x="3197008" y="742950"/>
            <a:ext cx="27499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Helvetica" panose="020B0604020202020204" pitchFamily="34" charset="0"/>
              </a:rPr>
              <a:t>Thank You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2529646" y="2017752"/>
            <a:ext cx="40847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Helvetica" panose="020B0604020202020204" pitchFamily="34" charset="0"/>
              </a:rPr>
              <a:t>97 East Brokaw Road, Suite 260</a:t>
            </a:r>
          </a:p>
          <a:p>
            <a:pPr algn="ctr"/>
            <a:r>
              <a:rPr lang="en-US" sz="24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Helvetica" panose="020B0604020202020204" pitchFamily="34" charset="0"/>
              </a:rPr>
              <a:t>San Jose, CA  95112</a:t>
            </a:r>
          </a:p>
          <a:p>
            <a:pPr algn="ctr"/>
            <a:r>
              <a:rPr lang="en-US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Helvetica" panose="020B0604020202020204" pitchFamily="34" charset="0"/>
              </a:rPr>
              <a:t>www.scaleflux.com  #compute2data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CA47E19-3D4F-4DF7-A339-9B06AC6324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1050" y="3943616"/>
            <a:ext cx="2514598" cy="50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56236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sted-image.pdf"/>
          <p:cNvPicPr>
            <a:picLocks noChangeAspect="1"/>
          </p:cNvPicPr>
          <p:nvPr userDrawn="1"/>
        </p:nvPicPr>
        <p:blipFill>
          <a:blip r:embed="rId9" cstate="print">
            <a:alphaModFix amt="11724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17593" y="4843718"/>
            <a:ext cx="3526407" cy="30312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79">
            <a:extLst>
              <a:ext uri="{FF2B5EF4-FFF2-40B4-BE49-F238E27FC236}">
                <a16:creationId xmlns:a16="http://schemas.microsoft.com/office/drawing/2014/main" id="{6860324A-26AB-4E6B-81F9-6D86C5B632D0}"/>
              </a:ext>
            </a:extLst>
          </p:cNvPr>
          <p:cNvSpPr/>
          <p:nvPr userDrawn="1"/>
        </p:nvSpPr>
        <p:spPr>
          <a:xfrm>
            <a:off x="-1" y="4844036"/>
            <a:ext cx="9144001" cy="299782"/>
          </a:xfrm>
          <a:prstGeom prst="rect">
            <a:avLst/>
          </a:prstGeom>
          <a:gradFill>
            <a:gsLst>
              <a:gs pos="0">
                <a:srgbClr val="57A4D9"/>
              </a:gs>
              <a:gs pos="100000">
                <a:srgbClr val="121947"/>
              </a:gs>
            </a:gsLst>
            <a:lin ang="198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+mn-lt"/>
            </a:endParaRPr>
          </a:p>
        </p:txBody>
      </p:sp>
      <p:pic>
        <p:nvPicPr>
          <p:cNvPr id="4" name="pasted-image.pdf">
            <a:extLst>
              <a:ext uri="{FF2B5EF4-FFF2-40B4-BE49-F238E27FC236}">
                <a16:creationId xmlns:a16="http://schemas.microsoft.com/office/drawing/2014/main" id="{5FDB64B3-0A8D-4F88-B462-616046C0429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11724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1" y="4844036"/>
            <a:ext cx="3657599" cy="29978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E82880-1168-49CB-971A-3C0CF6EFCCE7}"/>
              </a:ext>
            </a:extLst>
          </p:cNvPr>
          <p:cNvSpPr txBox="1"/>
          <p:nvPr userDrawn="1"/>
        </p:nvSpPr>
        <p:spPr>
          <a:xfrm>
            <a:off x="8502070" y="4870817"/>
            <a:ext cx="489531" cy="246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/>
            <a:fld id="{3C3FC3B9-FED2-41B0-96D2-536366098719}" type="slidenum">
              <a:rPr lang="en-US" sz="1000" smtClean="0">
                <a:solidFill>
                  <a:schemeClr val="bg1"/>
                </a:solidFill>
                <a:latin typeface="+mn-lt"/>
                <a:cs typeface="Helvetica" panose="020B0604020202020204" pitchFamily="34" charset="0"/>
              </a:rPr>
              <a:pPr algn="r"/>
              <a:t>‹#›</a:t>
            </a:fld>
            <a:endParaRPr lang="en-US" sz="1000" err="1">
              <a:solidFill>
                <a:schemeClr val="bg1"/>
              </a:solidFill>
              <a:latin typeface="+mn-lt"/>
              <a:cs typeface="Helvetica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880FAAC-02F6-457E-A09F-131AC31B4CB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2399" y="4892555"/>
            <a:ext cx="1067004" cy="21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17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1" r:id="rId2"/>
    <p:sldLayoutId id="2147483758" r:id="rId3"/>
    <p:sldLayoutId id="2147483759" r:id="rId4"/>
    <p:sldLayoutId id="2147483760" r:id="rId5"/>
    <p:sldLayoutId id="2147483748" r:id="rId6"/>
    <p:sldLayoutId id="2147483744" r:id="rId7"/>
  </p:sldLayoutIdLst>
  <p:transition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tiff"/><Relationship Id="rId5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tiff"/><Relationship Id="rId5" Type="http://schemas.openxmlformats.org/officeDocument/2006/relationships/image" Target="../media/image27.tiff"/><Relationship Id="rId10" Type="http://schemas.openxmlformats.org/officeDocument/2006/relationships/image" Target="../media/image32.tiff"/><Relationship Id="rId4" Type="http://schemas.openxmlformats.org/officeDocument/2006/relationships/image" Target="../media/image26.png"/><Relationship Id="rId9" Type="http://schemas.openxmlformats.org/officeDocument/2006/relationships/image" Target="../media/image3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tiff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tiff"/><Relationship Id="rId7" Type="http://schemas.openxmlformats.org/officeDocument/2006/relationships/image" Target="../media/image41.png"/><Relationship Id="rId12" Type="http://schemas.openxmlformats.org/officeDocument/2006/relationships/image" Target="../media/image1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tiff"/><Relationship Id="rId11" Type="http://schemas.openxmlformats.org/officeDocument/2006/relationships/image" Target="../media/image45.tiff"/><Relationship Id="rId5" Type="http://schemas.openxmlformats.org/officeDocument/2006/relationships/image" Target="../media/image40.tiff"/><Relationship Id="rId10" Type="http://schemas.openxmlformats.org/officeDocument/2006/relationships/image" Target="../media/image44.tiff"/><Relationship Id="rId4" Type="http://schemas.openxmlformats.org/officeDocument/2006/relationships/image" Target="../media/image39.tiff"/><Relationship Id="rId9" Type="http://schemas.openxmlformats.org/officeDocument/2006/relationships/image" Target="../media/image43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tiff"/><Relationship Id="rId3" Type="http://schemas.openxmlformats.org/officeDocument/2006/relationships/image" Target="../media/image48.tiff"/><Relationship Id="rId7" Type="http://schemas.openxmlformats.org/officeDocument/2006/relationships/image" Target="../media/image34.tiff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7402A-8B3D-449E-AF9C-F72BC0103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385618"/>
            <a:ext cx="8743987" cy="685800"/>
          </a:xfrm>
        </p:spPr>
        <p:txBody>
          <a:bodyPr/>
          <a:lstStyle/>
          <a:p>
            <a:r>
              <a:rPr lang="en-US" sz="2400" dirty="0"/>
              <a:t>Computational Storage: Big Confusion Around a Simple Idea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A0888-9F5E-4C8E-87AC-4A9A5EE0DC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4546532"/>
            <a:ext cx="8746330" cy="335280"/>
          </a:xfrm>
        </p:spPr>
        <p:txBody>
          <a:bodyPr/>
          <a:lstStyle/>
          <a:p>
            <a:r>
              <a:rPr lang="en-US" dirty="0"/>
              <a:t>Tong Zhang</a:t>
            </a:r>
          </a:p>
          <a:p>
            <a:r>
              <a:rPr lang="en-US" sz="1600" dirty="0"/>
              <a:t>Chief Scientist @ </a:t>
            </a:r>
            <a:r>
              <a:rPr lang="en-US" sz="1600" dirty="0" err="1"/>
              <a:t>ScaleFlux</a:t>
            </a:r>
            <a:r>
              <a:rPr lang="en-US" sz="1600" dirty="0"/>
              <a:t>, Professor @ RPI</a:t>
            </a:r>
          </a:p>
        </p:txBody>
      </p:sp>
    </p:spTree>
    <p:extLst>
      <p:ext uri="{BB962C8B-B14F-4D97-AF65-F5344CB8AC3E}">
        <p14:creationId xmlns:p14="http://schemas.microsoft.com/office/powerpoint/2010/main" val="391549142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F9A9ED0-588D-3B49-AAED-69B51EAE9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437" y="3087472"/>
            <a:ext cx="1007193" cy="100719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Beautifully Simple Rationale, But …</a:t>
            </a:r>
          </a:p>
        </p:txBody>
      </p:sp>
      <p:sp>
        <p:nvSpPr>
          <p:cNvPr id="132" name="TextBox 2">
            <a:extLst>
              <a:ext uri="{FF2B5EF4-FFF2-40B4-BE49-F238E27FC236}">
                <a16:creationId xmlns:a16="http://schemas.microsoft.com/office/drawing/2014/main" id="{68F6867E-46B2-7940-96CC-88A123875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423" y="3141140"/>
            <a:ext cx="6044041" cy="147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39725" indent="-339725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688975" indent="-341313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lvl="0" eaLnBrk="1" hangingPunct="1">
              <a:lnSpc>
                <a:spcPct val="120000"/>
              </a:lnSpc>
              <a:spcBef>
                <a:spcPts val="600"/>
              </a:spcBef>
              <a:buFont typeface="Wingdings" charset="2"/>
              <a:buChar char="q"/>
            </a:pP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 active research topic in academia for over 20 years, especially in the past 10 years</a:t>
            </a:r>
          </a:p>
          <a:p>
            <a:pPr lvl="0" eaLnBrk="1" hangingPunct="1">
              <a:lnSpc>
                <a:spcPct val="120000"/>
              </a:lnSpc>
              <a:spcBef>
                <a:spcPts val="600"/>
              </a:spcBef>
              <a:buFont typeface="Wingdings" charset="2"/>
              <a:buChar char="q"/>
            </a:pP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</a:rPr>
              <a:t>Hundreds of millions of dollars of R&amp;D investment over the past ~5 years</a:t>
            </a:r>
          </a:p>
        </p:txBody>
      </p:sp>
      <p:sp>
        <p:nvSpPr>
          <p:cNvPr id="40" name="Rectangle: Rounded Corners 218">
            <a:extLst>
              <a:ext uri="{FF2B5EF4-FFF2-40B4-BE49-F238E27FC236}">
                <a16:creationId xmlns:a16="http://schemas.microsoft.com/office/drawing/2014/main" id="{78ADD9D4-3F30-C848-A2F9-AC4558E2B4D2}"/>
              </a:ext>
            </a:extLst>
          </p:cNvPr>
          <p:cNvSpPr/>
          <p:nvPr/>
        </p:nvSpPr>
        <p:spPr>
          <a:xfrm>
            <a:off x="64469" y="999063"/>
            <a:ext cx="550150" cy="783034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CPU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C576705-565C-E54C-AAE9-FF1E5D5DAA1E}"/>
              </a:ext>
            </a:extLst>
          </p:cNvPr>
          <p:cNvGrpSpPr/>
          <p:nvPr/>
        </p:nvGrpSpPr>
        <p:grpSpPr>
          <a:xfrm>
            <a:off x="1214436" y="1156201"/>
            <a:ext cx="1078467" cy="538527"/>
            <a:chOff x="1861988" y="1374829"/>
            <a:chExt cx="1078467" cy="53852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8C6B4CA-1822-6348-A567-7076FC0D86A5}"/>
                </a:ext>
              </a:extLst>
            </p:cNvPr>
            <p:cNvGrpSpPr/>
            <p:nvPr/>
          </p:nvGrpSpPr>
          <p:grpSpPr>
            <a:xfrm>
              <a:off x="1861988" y="1374829"/>
              <a:ext cx="1078467" cy="484381"/>
              <a:chOff x="5596653" y="1043364"/>
              <a:chExt cx="793199" cy="319256"/>
            </a:xfrm>
          </p:grpSpPr>
          <p:sp>
            <p:nvSpPr>
              <p:cNvPr id="34" name="Rectangle: Rounded Corners 212">
                <a:extLst>
                  <a:ext uri="{FF2B5EF4-FFF2-40B4-BE49-F238E27FC236}">
                    <a16:creationId xmlns:a16="http://schemas.microsoft.com/office/drawing/2014/main" id="{A03DAB09-E074-424A-AE0F-ACE0202A0421}"/>
                  </a:ext>
                </a:extLst>
              </p:cNvPr>
              <p:cNvSpPr/>
              <p:nvPr/>
            </p:nvSpPr>
            <p:spPr>
              <a:xfrm>
                <a:off x="5596653" y="1043364"/>
                <a:ext cx="749623" cy="24585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623D465-50E7-E349-83EF-38F1E5963040}"/>
                  </a:ext>
                </a:extLst>
              </p:cNvPr>
              <p:cNvSpPr/>
              <p:nvPr/>
            </p:nvSpPr>
            <p:spPr>
              <a:xfrm>
                <a:off x="5662145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B26905B-A283-E94D-BB9D-0B1D55E4BC35}"/>
                  </a:ext>
                </a:extLst>
              </p:cNvPr>
              <p:cNvSpPr/>
              <p:nvPr/>
            </p:nvSpPr>
            <p:spPr>
              <a:xfrm>
                <a:off x="5823177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7C42CE0-AFBF-C649-9E35-B84D9EB80560}"/>
                  </a:ext>
                </a:extLst>
              </p:cNvPr>
              <p:cNvSpPr/>
              <p:nvPr/>
            </p:nvSpPr>
            <p:spPr>
              <a:xfrm>
                <a:off x="5984209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3B5A13B-D7FC-B846-8592-35239CAD6EAE}"/>
                  </a:ext>
                </a:extLst>
              </p:cNvPr>
              <p:cNvSpPr/>
              <p:nvPr/>
            </p:nvSpPr>
            <p:spPr>
              <a:xfrm>
                <a:off x="6145242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8686D7E-CEB4-164E-BF51-B1522E9900C0}"/>
                  </a:ext>
                </a:extLst>
              </p:cNvPr>
              <p:cNvSpPr txBox="1"/>
              <p:nvPr/>
            </p:nvSpPr>
            <p:spPr>
              <a:xfrm>
                <a:off x="5721825" y="1122485"/>
                <a:ext cx="4844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/>
                  <a:t>DRAM</a:t>
                </a:r>
              </a:p>
            </p:txBody>
          </p:sp>
          <p:sp>
            <p:nvSpPr>
              <p:cNvPr id="41" name="Rectangle: Rounded Corners 219">
                <a:extLst>
                  <a:ext uri="{FF2B5EF4-FFF2-40B4-BE49-F238E27FC236}">
                    <a16:creationId xmlns:a16="http://schemas.microsoft.com/office/drawing/2014/main" id="{610C1924-39A2-B541-886D-BFAD2C6BBD89}"/>
                  </a:ext>
                </a:extLst>
              </p:cNvPr>
              <p:cNvSpPr/>
              <p:nvPr/>
            </p:nvSpPr>
            <p:spPr>
              <a:xfrm>
                <a:off x="5640229" y="1116770"/>
                <a:ext cx="749623" cy="24585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B2A9673-82C0-3F46-B21D-E0179FBFD6FE}"/>
                  </a:ext>
                </a:extLst>
              </p:cNvPr>
              <p:cNvSpPr/>
              <p:nvPr/>
            </p:nvSpPr>
            <p:spPr>
              <a:xfrm>
                <a:off x="5705721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58C41D9-D5DF-854B-B81D-1246C3518945}"/>
                  </a:ext>
                </a:extLst>
              </p:cNvPr>
              <p:cNvSpPr/>
              <p:nvPr/>
            </p:nvSpPr>
            <p:spPr>
              <a:xfrm>
                <a:off x="5866753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913914C-F6D5-D64B-8BC0-79844F3EE306}"/>
                  </a:ext>
                </a:extLst>
              </p:cNvPr>
              <p:cNvSpPr/>
              <p:nvPr/>
            </p:nvSpPr>
            <p:spPr>
              <a:xfrm>
                <a:off x="6027785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10CB920-CB73-E946-B100-C50EE16D43B5}"/>
                  </a:ext>
                </a:extLst>
              </p:cNvPr>
              <p:cNvSpPr/>
              <p:nvPr/>
            </p:nvSpPr>
            <p:spPr>
              <a:xfrm>
                <a:off x="6188818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9E0265D-5EB9-2540-8614-921104F8FD81}"/>
                </a:ext>
              </a:extLst>
            </p:cNvPr>
            <p:cNvSpPr txBox="1"/>
            <p:nvPr/>
          </p:nvSpPr>
          <p:spPr>
            <a:xfrm>
              <a:off x="2155769" y="1651746"/>
              <a:ext cx="5501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accent6">
                      <a:lumMod val="50000"/>
                    </a:schemeClr>
                  </a:solidFill>
                </a:rPr>
                <a:t>DRAM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261D56C-8F77-4147-A287-A756E0973A2B}"/>
              </a:ext>
            </a:extLst>
          </p:cNvPr>
          <p:cNvGrpSpPr/>
          <p:nvPr/>
        </p:nvGrpSpPr>
        <p:grpSpPr>
          <a:xfrm>
            <a:off x="2909750" y="1100553"/>
            <a:ext cx="1123295" cy="665130"/>
            <a:chOff x="3505334" y="1355955"/>
            <a:chExt cx="1123295" cy="66513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34CC088-B53B-DE4A-BF07-55F90BC9093D}"/>
                </a:ext>
              </a:extLst>
            </p:cNvPr>
            <p:cNvGrpSpPr/>
            <p:nvPr/>
          </p:nvGrpSpPr>
          <p:grpSpPr>
            <a:xfrm>
              <a:off x="3505334" y="1355955"/>
              <a:ext cx="1123295" cy="665130"/>
              <a:chOff x="7639705" y="1723062"/>
              <a:chExt cx="1123295" cy="665130"/>
            </a:xfrm>
          </p:grpSpPr>
          <p:grpSp>
            <p:nvGrpSpPr>
              <p:cNvPr id="63" name="Group 238">
                <a:extLst>
                  <a:ext uri="{FF2B5EF4-FFF2-40B4-BE49-F238E27FC236}">
                    <a16:creationId xmlns:a16="http://schemas.microsoft.com/office/drawing/2014/main" id="{C24DF685-1230-DC40-AFDC-BFDC6C026D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88692" y="1885950"/>
                <a:ext cx="674308" cy="502242"/>
                <a:chOff x="4993684" y="1556967"/>
                <a:chExt cx="674411" cy="501849"/>
              </a:xfrm>
            </p:grpSpPr>
            <p:sp>
              <p:nvSpPr>
                <p:cNvPr id="88" name="Shape 383">
                  <a:extLst>
                    <a:ext uri="{FF2B5EF4-FFF2-40B4-BE49-F238E27FC236}">
                      <a16:creationId xmlns:a16="http://schemas.microsoft.com/office/drawing/2014/main" id="{EBF5D68C-9E4A-4243-B59D-52D5D9391293}"/>
                    </a:ext>
                  </a:extLst>
                </p:cNvPr>
                <p:cNvSpPr/>
                <p:nvPr/>
              </p:nvSpPr>
              <p:spPr>
                <a:xfrm rot="5400000">
                  <a:off x="5079381" y="1470370"/>
                  <a:ext cx="502843" cy="674791"/>
                </a:xfrm>
                <a:prstGeom prst="roundRect">
                  <a:avLst>
                    <a:gd name="adj" fmla="val 4826"/>
                  </a:avLst>
                </a:prstGeom>
                <a:solidFill>
                  <a:srgbClr val="814098"/>
                </a:solidFill>
                <a:ln w="19050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400000"/>
                </a:ln>
                <a:effectLst/>
              </p:spPr>
              <p:txBody>
                <a:bodyPr lIns="20092" tIns="20092" rIns="20092" bIns="20092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157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</a:endParaRPr>
                </a:p>
              </p:txBody>
            </p:sp>
            <p:sp>
              <p:nvSpPr>
                <p:cNvPr id="89" name="Freeform: Shape 91">
                  <a:extLst>
                    <a:ext uri="{FF2B5EF4-FFF2-40B4-BE49-F238E27FC236}">
                      <a16:creationId xmlns:a16="http://schemas.microsoft.com/office/drawing/2014/main" id="{A95951EE-F5B6-D54D-888A-B60740D9BA3C}"/>
                    </a:ext>
                  </a:extLst>
                </p:cNvPr>
                <p:cNvSpPr/>
                <p:nvPr/>
              </p:nvSpPr>
              <p:spPr>
                <a:xfrm>
                  <a:off x="5569759" y="1599172"/>
                  <a:ext cx="63510" cy="6186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" name="Freeform: Shape 92">
                  <a:extLst>
                    <a:ext uri="{FF2B5EF4-FFF2-40B4-BE49-F238E27FC236}">
                      <a16:creationId xmlns:a16="http://schemas.microsoft.com/office/drawing/2014/main" id="{00DC4CFC-F0A4-7D49-8A77-DD73B90EE445}"/>
                    </a:ext>
                  </a:extLst>
                </p:cNvPr>
                <p:cNvSpPr/>
                <p:nvPr/>
              </p:nvSpPr>
              <p:spPr>
                <a:xfrm>
                  <a:off x="5569759" y="194814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" name="Freeform: Shape 93">
                  <a:extLst>
                    <a:ext uri="{FF2B5EF4-FFF2-40B4-BE49-F238E27FC236}">
                      <a16:creationId xmlns:a16="http://schemas.microsoft.com/office/drawing/2014/main" id="{7C7CBF27-C19F-5C46-A03B-8FD5C3E24ECE}"/>
                    </a:ext>
                  </a:extLst>
                </p:cNvPr>
                <p:cNvSpPr/>
                <p:nvPr/>
              </p:nvSpPr>
              <p:spPr>
                <a:xfrm>
                  <a:off x="5037865" y="160868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" name="Freeform: Shape 94">
                  <a:extLst>
                    <a:ext uri="{FF2B5EF4-FFF2-40B4-BE49-F238E27FC236}">
                      <a16:creationId xmlns:a16="http://schemas.microsoft.com/office/drawing/2014/main" id="{5041270E-8CA6-3841-8AC9-CE9FA110BB52}"/>
                    </a:ext>
                  </a:extLst>
                </p:cNvPr>
                <p:cNvSpPr/>
                <p:nvPr/>
              </p:nvSpPr>
              <p:spPr>
                <a:xfrm>
                  <a:off x="5037865" y="1959253"/>
                  <a:ext cx="63510" cy="61864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93" name="Straight Connector 245">
                  <a:extLst>
                    <a:ext uri="{FF2B5EF4-FFF2-40B4-BE49-F238E27FC236}">
                      <a16:creationId xmlns:a16="http://schemas.microsoft.com/office/drawing/2014/main" id="{C923BFAB-D013-AF42-822C-6D5FAC1563F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723906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4" name="Straight Connector 246">
                  <a:extLst>
                    <a:ext uri="{FF2B5EF4-FFF2-40B4-BE49-F238E27FC236}">
                      <a16:creationId xmlns:a16="http://schemas.microsoft.com/office/drawing/2014/main" id="{A7A2D405-6895-6F40-9CE4-FBC6A097BEF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09164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5" name="Straight Connector 247">
                  <a:extLst>
                    <a:ext uri="{FF2B5EF4-FFF2-40B4-BE49-F238E27FC236}">
                      <a16:creationId xmlns:a16="http://schemas.microsoft.com/office/drawing/2014/main" id="{CBA3C572-3282-A840-BC37-5668E77E66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94422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6" name="Straight Connector 248">
                  <a:extLst>
                    <a:ext uri="{FF2B5EF4-FFF2-40B4-BE49-F238E27FC236}">
                      <a16:creationId xmlns:a16="http://schemas.microsoft.com/office/drawing/2014/main" id="{D72B91B8-0D92-1C4C-9194-48A82473BC3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638648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7" name="Straight Connector 249">
                  <a:extLst>
                    <a:ext uri="{FF2B5EF4-FFF2-40B4-BE49-F238E27FC236}">
                      <a16:creationId xmlns:a16="http://schemas.microsoft.com/office/drawing/2014/main" id="{7403376B-4563-324E-A065-EA69DF9C02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979681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64" name="Group 238">
                <a:extLst>
                  <a:ext uri="{FF2B5EF4-FFF2-40B4-BE49-F238E27FC236}">
                    <a16:creationId xmlns:a16="http://schemas.microsoft.com/office/drawing/2014/main" id="{45E8FF6E-F778-4F4D-B49F-9449818D51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864199" y="1804506"/>
                <a:ext cx="674308" cy="502242"/>
                <a:chOff x="4993684" y="1556967"/>
                <a:chExt cx="674411" cy="501849"/>
              </a:xfrm>
            </p:grpSpPr>
            <p:sp>
              <p:nvSpPr>
                <p:cNvPr id="78" name="Shape 383">
                  <a:extLst>
                    <a:ext uri="{FF2B5EF4-FFF2-40B4-BE49-F238E27FC236}">
                      <a16:creationId xmlns:a16="http://schemas.microsoft.com/office/drawing/2014/main" id="{813B6A02-9DDC-4B41-9092-408A521E31B3}"/>
                    </a:ext>
                  </a:extLst>
                </p:cNvPr>
                <p:cNvSpPr/>
                <p:nvPr/>
              </p:nvSpPr>
              <p:spPr>
                <a:xfrm rot="5400000">
                  <a:off x="5079381" y="1470370"/>
                  <a:ext cx="502843" cy="674791"/>
                </a:xfrm>
                <a:prstGeom prst="roundRect">
                  <a:avLst>
                    <a:gd name="adj" fmla="val 4826"/>
                  </a:avLst>
                </a:prstGeom>
                <a:solidFill>
                  <a:srgbClr val="814098"/>
                </a:solidFill>
                <a:ln w="19050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400000"/>
                </a:ln>
                <a:effectLst/>
              </p:spPr>
              <p:txBody>
                <a:bodyPr lIns="20092" tIns="20092" rIns="20092" bIns="20092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157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</a:endParaRPr>
                </a:p>
              </p:txBody>
            </p:sp>
            <p:sp>
              <p:nvSpPr>
                <p:cNvPr id="79" name="Freeform: Shape 91">
                  <a:extLst>
                    <a:ext uri="{FF2B5EF4-FFF2-40B4-BE49-F238E27FC236}">
                      <a16:creationId xmlns:a16="http://schemas.microsoft.com/office/drawing/2014/main" id="{2A0A3FCA-1109-8C4C-847D-268D5B98F15E}"/>
                    </a:ext>
                  </a:extLst>
                </p:cNvPr>
                <p:cNvSpPr/>
                <p:nvPr/>
              </p:nvSpPr>
              <p:spPr>
                <a:xfrm>
                  <a:off x="5569759" y="1599172"/>
                  <a:ext cx="63510" cy="6186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0" name="Freeform: Shape 92">
                  <a:extLst>
                    <a:ext uri="{FF2B5EF4-FFF2-40B4-BE49-F238E27FC236}">
                      <a16:creationId xmlns:a16="http://schemas.microsoft.com/office/drawing/2014/main" id="{EAFB539F-C256-564E-9BEE-B4B8164D2FE2}"/>
                    </a:ext>
                  </a:extLst>
                </p:cNvPr>
                <p:cNvSpPr/>
                <p:nvPr/>
              </p:nvSpPr>
              <p:spPr>
                <a:xfrm>
                  <a:off x="5569759" y="194814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" name="Freeform: Shape 93">
                  <a:extLst>
                    <a:ext uri="{FF2B5EF4-FFF2-40B4-BE49-F238E27FC236}">
                      <a16:creationId xmlns:a16="http://schemas.microsoft.com/office/drawing/2014/main" id="{5C4B6640-9725-F34B-8F49-93947DDB554F}"/>
                    </a:ext>
                  </a:extLst>
                </p:cNvPr>
                <p:cNvSpPr/>
                <p:nvPr/>
              </p:nvSpPr>
              <p:spPr>
                <a:xfrm>
                  <a:off x="5037865" y="160868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2" name="Freeform: Shape 94">
                  <a:extLst>
                    <a:ext uri="{FF2B5EF4-FFF2-40B4-BE49-F238E27FC236}">
                      <a16:creationId xmlns:a16="http://schemas.microsoft.com/office/drawing/2014/main" id="{EA3FC84C-A40E-884E-B5A0-559AFEEA41F5}"/>
                    </a:ext>
                  </a:extLst>
                </p:cNvPr>
                <p:cNvSpPr/>
                <p:nvPr/>
              </p:nvSpPr>
              <p:spPr>
                <a:xfrm>
                  <a:off x="5037865" y="1959253"/>
                  <a:ext cx="63510" cy="61864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83" name="Straight Connector 245">
                  <a:extLst>
                    <a:ext uri="{FF2B5EF4-FFF2-40B4-BE49-F238E27FC236}">
                      <a16:creationId xmlns:a16="http://schemas.microsoft.com/office/drawing/2014/main" id="{1C8D4B78-6E5B-2044-AD73-2F1B4CC47E1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723906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4" name="Straight Connector 246">
                  <a:extLst>
                    <a:ext uri="{FF2B5EF4-FFF2-40B4-BE49-F238E27FC236}">
                      <a16:creationId xmlns:a16="http://schemas.microsoft.com/office/drawing/2014/main" id="{57F6C809-5208-8C4D-88C7-71E8496633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09164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5" name="Straight Connector 247">
                  <a:extLst>
                    <a:ext uri="{FF2B5EF4-FFF2-40B4-BE49-F238E27FC236}">
                      <a16:creationId xmlns:a16="http://schemas.microsoft.com/office/drawing/2014/main" id="{B58CFEC1-4DAB-2F4A-8C8E-F960E9CC8C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94422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6" name="Straight Connector 248">
                  <a:extLst>
                    <a:ext uri="{FF2B5EF4-FFF2-40B4-BE49-F238E27FC236}">
                      <a16:creationId xmlns:a16="http://schemas.microsoft.com/office/drawing/2014/main" id="{5F69B844-EEC0-6546-AB10-2919FE8621F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638648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7" name="Straight Connector 249">
                  <a:extLst>
                    <a:ext uri="{FF2B5EF4-FFF2-40B4-BE49-F238E27FC236}">
                      <a16:creationId xmlns:a16="http://schemas.microsoft.com/office/drawing/2014/main" id="{F5A00CEC-6AC2-0840-AB38-0F2499BE2E5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979681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66" name="Group 238">
                <a:extLst>
                  <a:ext uri="{FF2B5EF4-FFF2-40B4-BE49-F238E27FC236}">
                    <a16:creationId xmlns:a16="http://schemas.microsoft.com/office/drawing/2014/main" id="{9EE7CB28-E910-6E4F-8385-8D8C01BE18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39705" y="1723062"/>
                <a:ext cx="674308" cy="502242"/>
                <a:chOff x="4993684" y="1556967"/>
                <a:chExt cx="674411" cy="501849"/>
              </a:xfrm>
            </p:grpSpPr>
            <p:sp>
              <p:nvSpPr>
                <p:cNvPr id="68" name="Shape 383">
                  <a:extLst>
                    <a:ext uri="{FF2B5EF4-FFF2-40B4-BE49-F238E27FC236}">
                      <a16:creationId xmlns:a16="http://schemas.microsoft.com/office/drawing/2014/main" id="{C09F9025-3AEA-C244-984F-FA3D08BD4C64}"/>
                    </a:ext>
                  </a:extLst>
                </p:cNvPr>
                <p:cNvSpPr/>
                <p:nvPr/>
              </p:nvSpPr>
              <p:spPr>
                <a:xfrm rot="5400000">
                  <a:off x="5079381" y="1470370"/>
                  <a:ext cx="502843" cy="674791"/>
                </a:xfrm>
                <a:prstGeom prst="roundRect">
                  <a:avLst>
                    <a:gd name="adj" fmla="val 4826"/>
                  </a:avLst>
                </a:prstGeom>
                <a:solidFill>
                  <a:srgbClr val="814098"/>
                </a:solidFill>
                <a:ln w="19050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400000"/>
                </a:ln>
                <a:effectLst/>
              </p:spPr>
              <p:txBody>
                <a:bodyPr lIns="20092" tIns="20092" rIns="20092" bIns="20092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157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</a:endParaRPr>
                </a:p>
              </p:txBody>
            </p:sp>
            <p:sp>
              <p:nvSpPr>
                <p:cNvPr id="69" name="Freeform: Shape 91">
                  <a:extLst>
                    <a:ext uri="{FF2B5EF4-FFF2-40B4-BE49-F238E27FC236}">
                      <a16:creationId xmlns:a16="http://schemas.microsoft.com/office/drawing/2014/main" id="{2AFD711A-11DE-E346-ABB5-95CE60EDA1D3}"/>
                    </a:ext>
                  </a:extLst>
                </p:cNvPr>
                <p:cNvSpPr/>
                <p:nvPr/>
              </p:nvSpPr>
              <p:spPr>
                <a:xfrm>
                  <a:off x="5569759" y="1599172"/>
                  <a:ext cx="63510" cy="6186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0" name="Freeform: Shape 92">
                  <a:extLst>
                    <a:ext uri="{FF2B5EF4-FFF2-40B4-BE49-F238E27FC236}">
                      <a16:creationId xmlns:a16="http://schemas.microsoft.com/office/drawing/2014/main" id="{1B001B65-69CF-8846-8453-72784629237A}"/>
                    </a:ext>
                  </a:extLst>
                </p:cNvPr>
                <p:cNvSpPr/>
                <p:nvPr/>
              </p:nvSpPr>
              <p:spPr>
                <a:xfrm>
                  <a:off x="5569759" y="194814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1" name="Freeform: Shape 93">
                  <a:extLst>
                    <a:ext uri="{FF2B5EF4-FFF2-40B4-BE49-F238E27FC236}">
                      <a16:creationId xmlns:a16="http://schemas.microsoft.com/office/drawing/2014/main" id="{ABFEDA76-5B0A-D546-9893-A29F299C03B3}"/>
                    </a:ext>
                  </a:extLst>
                </p:cNvPr>
                <p:cNvSpPr/>
                <p:nvPr/>
              </p:nvSpPr>
              <p:spPr>
                <a:xfrm>
                  <a:off x="5037865" y="160868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2" name="Freeform: Shape 94">
                  <a:extLst>
                    <a:ext uri="{FF2B5EF4-FFF2-40B4-BE49-F238E27FC236}">
                      <a16:creationId xmlns:a16="http://schemas.microsoft.com/office/drawing/2014/main" id="{1E786612-7FE9-DF46-B742-DE0A960B29F9}"/>
                    </a:ext>
                  </a:extLst>
                </p:cNvPr>
                <p:cNvSpPr/>
                <p:nvPr/>
              </p:nvSpPr>
              <p:spPr>
                <a:xfrm>
                  <a:off x="5037865" y="1959253"/>
                  <a:ext cx="63510" cy="61864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73" name="Straight Connector 245">
                  <a:extLst>
                    <a:ext uri="{FF2B5EF4-FFF2-40B4-BE49-F238E27FC236}">
                      <a16:creationId xmlns:a16="http://schemas.microsoft.com/office/drawing/2014/main" id="{9A17A089-3EFD-FB40-8C85-E3D3027696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723906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4" name="Straight Connector 246">
                  <a:extLst>
                    <a:ext uri="{FF2B5EF4-FFF2-40B4-BE49-F238E27FC236}">
                      <a16:creationId xmlns:a16="http://schemas.microsoft.com/office/drawing/2014/main" id="{B652B4C9-39F6-B34E-9FD4-78DBB1CAC2B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09164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5" name="Straight Connector 247">
                  <a:extLst>
                    <a:ext uri="{FF2B5EF4-FFF2-40B4-BE49-F238E27FC236}">
                      <a16:creationId xmlns:a16="http://schemas.microsoft.com/office/drawing/2014/main" id="{76F1E06B-A614-004E-B1D9-027450E10CF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94422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6" name="Straight Connector 248">
                  <a:extLst>
                    <a:ext uri="{FF2B5EF4-FFF2-40B4-BE49-F238E27FC236}">
                      <a16:creationId xmlns:a16="http://schemas.microsoft.com/office/drawing/2014/main" id="{DEBD09DB-A867-EF4D-BDA6-EEFFAD0E9A7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638648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7" name="Straight Connector 249">
                  <a:extLst>
                    <a:ext uri="{FF2B5EF4-FFF2-40B4-BE49-F238E27FC236}">
                      <a16:creationId xmlns:a16="http://schemas.microsoft.com/office/drawing/2014/main" id="{43361780-01AA-B241-A4EE-03985158FDE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979681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2BE4B7-F200-8D41-912C-EA71CAEFE019}"/>
                </a:ext>
              </a:extLst>
            </p:cNvPr>
            <p:cNvSpPr txBox="1"/>
            <p:nvPr/>
          </p:nvSpPr>
          <p:spPr>
            <a:xfrm>
              <a:off x="3578455" y="1417179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SSD</a:t>
              </a:r>
            </a:p>
          </p:txBody>
        </p:sp>
      </p:grpSp>
      <p:sp>
        <p:nvSpPr>
          <p:cNvPr id="12" name="Left-Right Arrow 11">
            <a:extLst>
              <a:ext uri="{FF2B5EF4-FFF2-40B4-BE49-F238E27FC236}">
                <a16:creationId xmlns:a16="http://schemas.microsoft.com/office/drawing/2014/main" id="{99AA81CD-D7DC-4647-9476-A8B06A644DF8}"/>
              </a:ext>
            </a:extLst>
          </p:cNvPr>
          <p:cNvSpPr/>
          <p:nvPr/>
        </p:nvSpPr>
        <p:spPr>
          <a:xfrm>
            <a:off x="642470" y="1240983"/>
            <a:ext cx="550150" cy="3248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Left-Right Arrow 104">
            <a:extLst>
              <a:ext uri="{FF2B5EF4-FFF2-40B4-BE49-F238E27FC236}">
                <a16:creationId xmlns:a16="http://schemas.microsoft.com/office/drawing/2014/main" id="{2474FD97-02AF-B547-985D-D399C38D64D9}"/>
              </a:ext>
            </a:extLst>
          </p:cNvPr>
          <p:cNvSpPr/>
          <p:nvPr/>
        </p:nvSpPr>
        <p:spPr>
          <a:xfrm>
            <a:off x="2349210" y="1245785"/>
            <a:ext cx="550150" cy="3248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6" name="Picture 105" descr="A close up of a logo&#10;&#10;Description automatically generated">
            <a:extLst>
              <a:ext uri="{FF2B5EF4-FFF2-40B4-BE49-F238E27FC236}">
                <a16:creationId xmlns:a16="http://schemas.microsoft.com/office/drawing/2014/main" id="{88608A3F-1695-B24C-8A00-03BF6DBC1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64" y="931500"/>
            <a:ext cx="365760" cy="365760"/>
          </a:xfrm>
          <a:prstGeom prst="rect">
            <a:avLst/>
          </a:prstGeom>
        </p:spPr>
      </p:pic>
      <p:pic>
        <p:nvPicPr>
          <p:cNvPr id="107" name="Picture 106" descr="A close up of a logo&#10;&#10;Description automatically generated">
            <a:extLst>
              <a:ext uri="{FF2B5EF4-FFF2-40B4-BE49-F238E27FC236}">
                <a16:creationId xmlns:a16="http://schemas.microsoft.com/office/drawing/2014/main" id="{AD6D5674-5978-F04C-8669-ABC138998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64" y="1494276"/>
            <a:ext cx="365760" cy="36576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D0EC36B-C179-AE41-86AB-3C0A6B71B36F}"/>
              </a:ext>
            </a:extLst>
          </p:cNvPr>
          <p:cNvGrpSpPr/>
          <p:nvPr/>
        </p:nvGrpSpPr>
        <p:grpSpPr>
          <a:xfrm>
            <a:off x="5069088" y="1024235"/>
            <a:ext cx="3968576" cy="783034"/>
            <a:chOff x="5069088" y="1218545"/>
            <a:chExt cx="3968576" cy="783034"/>
          </a:xfrm>
        </p:grpSpPr>
        <p:sp>
          <p:nvSpPr>
            <p:cNvPr id="108" name="Rectangle: Rounded Corners 218">
              <a:extLst>
                <a:ext uri="{FF2B5EF4-FFF2-40B4-BE49-F238E27FC236}">
                  <a16:creationId xmlns:a16="http://schemas.microsoft.com/office/drawing/2014/main" id="{25DEA98B-2B5B-8D47-8180-566C5EB05AFC}"/>
                </a:ext>
              </a:extLst>
            </p:cNvPr>
            <p:cNvSpPr/>
            <p:nvPr/>
          </p:nvSpPr>
          <p:spPr>
            <a:xfrm>
              <a:off x="5069088" y="1218545"/>
              <a:ext cx="550150" cy="78303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CPU</a:t>
              </a: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246BB5A-3D7C-734D-85F4-135ECCCDE350}"/>
                </a:ext>
              </a:extLst>
            </p:cNvPr>
            <p:cNvGrpSpPr/>
            <p:nvPr/>
          </p:nvGrpSpPr>
          <p:grpSpPr>
            <a:xfrm>
              <a:off x="6219055" y="1375683"/>
              <a:ext cx="1078467" cy="538527"/>
              <a:chOff x="1861988" y="1374829"/>
              <a:chExt cx="1078467" cy="538527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D10B0FD1-8EA4-C64D-A521-C8AE52E9B53B}"/>
                  </a:ext>
                </a:extLst>
              </p:cNvPr>
              <p:cNvGrpSpPr/>
              <p:nvPr/>
            </p:nvGrpSpPr>
            <p:grpSpPr>
              <a:xfrm>
                <a:off x="1861988" y="1374829"/>
                <a:ext cx="1078467" cy="484381"/>
                <a:chOff x="5596653" y="1043364"/>
                <a:chExt cx="793199" cy="319256"/>
              </a:xfrm>
            </p:grpSpPr>
            <p:sp>
              <p:nvSpPr>
                <p:cNvPr id="112" name="Rectangle: Rounded Corners 212">
                  <a:extLst>
                    <a:ext uri="{FF2B5EF4-FFF2-40B4-BE49-F238E27FC236}">
                      <a16:creationId xmlns:a16="http://schemas.microsoft.com/office/drawing/2014/main" id="{A29E93C9-DA3A-1B42-A8AB-22CA924B5C60}"/>
                    </a:ext>
                  </a:extLst>
                </p:cNvPr>
                <p:cNvSpPr/>
                <p:nvPr/>
              </p:nvSpPr>
              <p:spPr>
                <a:xfrm>
                  <a:off x="5596653" y="1043364"/>
                  <a:ext cx="749623" cy="245850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233EC766-632C-E84F-9116-E3E15379ADC7}"/>
                    </a:ext>
                  </a:extLst>
                </p:cNvPr>
                <p:cNvSpPr/>
                <p:nvPr/>
              </p:nvSpPr>
              <p:spPr>
                <a:xfrm>
                  <a:off x="5662145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607A7DC-A1DD-3E47-A45F-5D68EE112033}"/>
                    </a:ext>
                  </a:extLst>
                </p:cNvPr>
                <p:cNvSpPr/>
                <p:nvPr/>
              </p:nvSpPr>
              <p:spPr>
                <a:xfrm>
                  <a:off x="5823177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322F5D58-0288-6F47-883E-C6DB0AD8DDE3}"/>
                    </a:ext>
                  </a:extLst>
                </p:cNvPr>
                <p:cNvSpPr/>
                <p:nvPr/>
              </p:nvSpPr>
              <p:spPr>
                <a:xfrm>
                  <a:off x="5984209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FD2F85DA-B882-B74D-BC9F-CFACDB7534AA}"/>
                    </a:ext>
                  </a:extLst>
                </p:cNvPr>
                <p:cNvSpPr/>
                <p:nvPr/>
              </p:nvSpPr>
              <p:spPr>
                <a:xfrm>
                  <a:off x="6145242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4C2B2F75-F6A4-6642-8EF6-518F964C12CA}"/>
                    </a:ext>
                  </a:extLst>
                </p:cNvPr>
                <p:cNvSpPr txBox="1"/>
                <p:nvPr/>
              </p:nvSpPr>
              <p:spPr>
                <a:xfrm>
                  <a:off x="5721825" y="1122485"/>
                  <a:ext cx="484428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/>
                    <a:t>DRAM</a:t>
                  </a:r>
                </a:p>
              </p:txBody>
            </p:sp>
            <p:sp>
              <p:nvSpPr>
                <p:cNvPr id="118" name="Rectangle: Rounded Corners 219">
                  <a:extLst>
                    <a:ext uri="{FF2B5EF4-FFF2-40B4-BE49-F238E27FC236}">
                      <a16:creationId xmlns:a16="http://schemas.microsoft.com/office/drawing/2014/main" id="{FBBCA7DC-63EA-8E4F-B4AC-194C7474DEDA}"/>
                    </a:ext>
                  </a:extLst>
                </p:cNvPr>
                <p:cNvSpPr/>
                <p:nvPr/>
              </p:nvSpPr>
              <p:spPr>
                <a:xfrm>
                  <a:off x="5640229" y="1116770"/>
                  <a:ext cx="749623" cy="245850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7E239AD8-56F8-9646-B13D-7BA3E53AB400}"/>
                    </a:ext>
                  </a:extLst>
                </p:cNvPr>
                <p:cNvSpPr/>
                <p:nvPr/>
              </p:nvSpPr>
              <p:spPr>
                <a:xfrm>
                  <a:off x="5705721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219647FA-36D8-4840-8304-2B63CDECB2BA}"/>
                    </a:ext>
                  </a:extLst>
                </p:cNvPr>
                <p:cNvSpPr/>
                <p:nvPr/>
              </p:nvSpPr>
              <p:spPr>
                <a:xfrm>
                  <a:off x="5866753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561B8430-9AC3-2641-905C-1A734A49A61C}"/>
                    </a:ext>
                  </a:extLst>
                </p:cNvPr>
                <p:cNvSpPr/>
                <p:nvPr/>
              </p:nvSpPr>
              <p:spPr>
                <a:xfrm>
                  <a:off x="6027785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5000AE37-1E9A-4248-AD5C-DCE06E3846AF}"/>
                    </a:ext>
                  </a:extLst>
                </p:cNvPr>
                <p:cNvSpPr/>
                <p:nvPr/>
              </p:nvSpPr>
              <p:spPr>
                <a:xfrm>
                  <a:off x="6188818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7EBF30D-1899-314C-A6B2-6C09F32296E3}"/>
                  </a:ext>
                </a:extLst>
              </p:cNvPr>
              <p:cNvSpPr txBox="1"/>
              <p:nvPr/>
            </p:nvSpPr>
            <p:spPr>
              <a:xfrm>
                <a:off x="2155769" y="1651746"/>
                <a:ext cx="55015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accent6">
                        <a:lumMod val="50000"/>
                      </a:schemeClr>
                    </a:solidFill>
                  </a:rPr>
                  <a:t>DRAM</a:t>
                </a: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8D2BCC19-59B7-AC41-8B4D-B378FFFDB17F}"/>
                </a:ext>
              </a:extLst>
            </p:cNvPr>
            <p:cNvGrpSpPr/>
            <p:nvPr/>
          </p:nvGrpSpPr>
          <p:grpSpPr>
            <a:xfrm>
              <a:off x="7914369" y="1320035"/>
              <a:ext cx="1123295" cy="665130"/>
              <a:chOff x="3505334" y="1355955"/>
              <a:chExt cx="1123295" cy="665130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BEDFECB1-3C4B-0B44-B671-4B1F41641369}"/>
                  </a:ext>
                </a:extLst>
              </p:cNvPr>
              <p:cNvGrpSpPr/>
              <p:nvPr/>
            </p:nvGrpSpPr>
            <p:grpSpPr>
              <a:xfrm>
                <a:off x="3505334" y="1355955"/>
                <a:ext cx="1123295" cy="665130"/>
                <a:chOff x="7639705" y="1723062"/>
                <a:chExt cx="1123295" cy="665130"/>
              </a:xfrm>
            </p:grpSpPr>
            <p:grpSp>
              <p:nvGrpSpPr>
                <p:cNvPr id="126" name="Group 238">
                  <a:extLst>
                    <a:ext uri="{FF2B5EF4-FFF2-40B4-BE49-F238E27FC236}">
                      <a16:creationId xmlns:a16="http://schemas.microsoft.com/office/drawing/2014/main" id="{CC178663-61F4-5149-AA9D-78084B590D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088692" y="1885950"/>
                  <a:ext cx="674308" cy="502242"/>
                  <a:chOff x="4993684" y="1556967"/>
                  <a:chExt cx="674411" cy="501849"/>
                </a:xfrm>
              </p:grpSpPr>
              <p:sp>
                <p:nvSpPr>
                  <p:cNvPr id="169" name="Shape 383">
                    <a:extLst>
                      <a:ext uri="{FF2B5EF4-FFF2-40B4-BE49-F238E27FC236}">
                        <a16:creationId xmlns:a16="http://schemas.microsoft.com/office/drawing/2014/main" id="{8CAC20C3-81A0-4040-B7E1-918B67EB2FD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079381" y="1470370"/>
                    <a:ext cx="502843" cy="674791"/>
                  </a:xfrm>
                  <a:prstGeom prst="roundRect">
                    <a:avLst>
                      <a:gd name="adj" fmla="val 4826"/>
                    </a:avLst>
                  </a:prstGeom>
                  <a:solidFill>
                    <a:srgbClr val="814098"/>
                  </a:solidFill>
                  <a:ln w="19050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 lim="400000"/>
                  </a:ln>
                  <a:effectLst/>
                </p:spPr>
                <p:txBody>
                  <a:bodyPr lIns="20092" tIns="20092" rIns="20092" bIns="20092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56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 kumimoji="0" sz="157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LnTx/>
                      <a:uFillTx/>
                    </a:endParaRPr>
                  </a:p>
                </p:txBody>
              </p:sp>
              <p:sp>
                <p:nvSpPr>
                  <p:cNvPr id="170" name="Freeform: Shape 91">
                    <a:extLst>
                      <a:ext uri="{FF2B5EF4-FFF2-40B4-BE49-F238E27FC236}">
                        <a16:creationId xmlns:a16="http://schemas.microsoft.com/office/drawing/2014/main" id="{4C6FF1AD-78CA-DB4E-903A-954788028D70}"/>
                      </a:ext>
                    </a:extLst>
                  </p:cNvPr>
                  <p:cNvSpPr/>
                  <p:nvPr/>
                </p:nvSpPr>
                <p:spPr>
                  <a:xfrm>
                    <a:off x="5569759" y="1599172"/>
                    <a:ext cx="63510" cy="61865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1" name="Freeform: Shape 92">
                    <a:extLst>
                      <a:ext uri="{FF2B5EF4-FFF2-40B4-BE49-F238E27FC236}">
                        <a16:creationId xmlns:a16="http://schemas.microsoft.com/office/drawing/2014/main" id="{6DA2BDF7-EB31-7B4C-936F-0FC0D07F45FE}"/>
                      </a:ext>
                    </a:extLst>
                  </p:cNvPr>
                  <p:cNvSpPr/>
                  <p:nvPr/>
                </p:nvSpPr>
                <p:spPr>
                  <a:xfrm>
                    <a:off x="5569759" y="194814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2" name="Freeform: Shape 93">
                    <a:extLst>
                      <a:ext uri="{FF2B5EF4-FFF2-40B4-BE49-F238E27FC236}">
                        <a16:creationId xmlns:a16="http://schemas.microsoft.com/office/drawing/2014/main" id="{B9DC0BFD-3580-4D42-8235-165CD19FBF98}"/>
                      </a:ext>
                    </a:extLst>
                  </p:cNvPr>
                  <p:cNvSpPr/>
                  <p:nvPr/>
                </p:nvSpPr>
                <p:spPr>
                  <a:xfrm>
                    <a:off x="5037865" y="160868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3" name="Freeform: Shape 94">
                    <a:extLst>
                      <a:ext uri="{FF2B5EF4-FFF2-40B4-BE49-F238E27FC236}">
                        <a16:creationId xmlns:a16="http://schemas.microsoft.com/office/drawing/2014/main" id="{B3FA2749-3D29-9847-8CEE-B94CCBEFC9A3}"/>
                      </a:ext>
                    </a:extLst>
                  </p:cNvPr>
                  <p:cNvSpPr/>
                  <p:nvPr/>
                </p:nvSpPr>
                <p:spPr>
                  <a:xfrm>
                    <a:off x="5037865" y="1959253"/>
                    <a:ext cx="63510" cy="61864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cxnSp>
                <p:nvCxnSpPr>
                  <p:cNvPr id="174" name="Straight Connector 245">
                    <a:extLst>
                      <a:ext uri="{FF2B5EF4-FFF2-40B4-BE49-F238E27FC236}">
                        <a16:creationId xmlns:a16="http://schemas.microsoft.com/office/drawing/2014/main" id="{A2BEE056-E30C-9542-9969-DF90BC9D77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723906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5" name="Straight Connector 246">
                    <a:extLst>
                      <a:ext uri="{FF2B5EF4-FFF2-40B4-BE49-F238E27FC236}">
                        <a16:creationId xmlns:a16="http://schemas.microsoft.com/office/drawing/2014/main" id="{503199AD-6AA4-704C-B7E5-A020054429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09164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6" name="Straight Connector 247">
                    <a:extLst>
                      <a:ext uri="{FF2B5EF4-FFF2-40B4-BE49-F238E27FC236}">
                        <a16:creationId xmlns:a16="http://schemas.microsoft.com/office/drawing/2014/main" id="{EFB47E1D-6CC1-F643-8058-64F14EBF10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94422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7" name="Straight Connector 248">
                    <a:extLst>
                      <a:ext uri="{FF2B5EF4-FFF2-40B4-BE49-F238E27FC236}">
                        <a16:creationId xmlns:a16="http://schemas.microsoft.com/office/drawing/2014/main" id="{EC5E85F3-1641-3E4F-8D17-E82EFF81B3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638648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8" name="Straight Connector 249">
                    <a:extLst>
                      <a:ext uri="{FF2B5EF4-FFF2-40B4-BE49-F238E27FC236}">
                        <a16:creationId xmlns:a16="http://schemas.microsoft.com/office/drawing/2014/main" id="{22548A94-B2ED-5D43-AABC-E740FAE916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979681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127" name="Group 238">
                  <a:extLst>
                    <a:ext uri="{FF2B5EF4-FFF2-40B4-BE49-F238E27FC236}">
                      <a16:creationId xmlns:a16="http://schemas.microsoft.com/office/drawing/2014/main" id="{32AF6AB4-3E90-004C-A938-5B6C67D73B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864199" y="1804506"/>
                  <a:ext cx="674308" cy="502242"/>
                  <a:chOff x="4993684" y="1556967"/>
                  <a:chExt cx="674411" cy="501849"/>
                </a:xfrm>
              </p:grpSpPr>
              <p:sp>
                <p:nvSpPr>
                  <p:cNvPr id="159" name="Shape 383">
                    <a:extLst>
                      <a:ext uri="{FF2B5EF4-FFF2-40B4-BE49-F238E27FC236}">
                        <a16:creationId xmlns:a16="http://schemas.microsoft.com/office/drawing/2014/main" id="{4521CE36-28F3-3948-BC3A-D4627609605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079381" y="1470370"/>
                    <a:ext cx="502843" cy="674791"/>
                  </a:xfrm>
                  <a:prstGeom prst="roundRect">
                    <a:avLst>
                      <a:gd name="adj" fmla="val 4826"/>
                    </a:avLst>
                  </a:prstGeom>
                  <a:solidFill>
                    <a:srgbClr val="814098"/>
                  </a:solidFill>
                  <a:ln w="19050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 lim="400000"/>
                  </a:ln>
                  <a:effectLst/>
                </p:spPr>
                <p:txBody>
                  <a:bodyPr lIns="20092" tIns="20092" rIns="20092" bIns="20092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56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 kumimoji="0" sz="157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LnTx/>
                      <a:uFillTx/>
                    </a:endParaRPr>
                  </a:p>
                </p:txBody>
              </p:sp>
              <p:sp>
                <p:nvSpPr>
                  <p:cNvPr id="160" name="Freeform: Shape 91">
                    <a:extLst>
                      <a:ext uri="{FF2B5EF4-FFF2-40B4-BE49-F238E27FC236}">
                        <a16:creationId xmlns:a16="http://schemas.microsoft.com/office/drawing/2014/main" id="{E5B340A1-1E87-B44C-ACF6-A861374FF72F}"/>
                      </a:ext>
                    </a:extLst>
                  </p:cNvPr>
                  <p:cNvSpPr/>
                  <p:nvPr/>
                </p:nvSpPr>
                <p:spPr>
                  <a:xfrm>
                    <a:off x="5569759" y="1599172"/>
                    <a:ext cx="63510" cy="61865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1" name="Freeform: Shape 92">
                    <a:extLst>
                      <a:ext uri="{FF2B5EF4-FFF2-40B4-BE49-F238E27FC236}">
                        <a16:creationId xmlns:a16="http://schemas.microsoft.com/office/drawing/2014/main" id="{6357C228-03AC-0B46-94FF-2839E58A3174}"/>
                      </a:ext>
                    </a:extLst>
                  </p:cNvPr>
                  <p:cNvSpPr/>
                  <p:nvPr/>
                </p:nvSpPr>
                <p:spPr>
                  <a:xfrm>
                    <a:off x="5569759" y="194814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2" name="Freeform: Shape 93">
                    <a:extLst>
                      <a:ext uri="{FF2B5EF4-FFF2-40B4-BE49-F238E27FC236}">
                        <a16:creationId xmlns:a16="http://schemas.microsoft.com/office/drawing/2014/main" id="{01B248CB-B471-2747-A230-1CE33FBC8E06}"/>
                      </a:ext>
                    </a:extLst>
                  </p:cNvPr>
                  <p:cNvSpPr/>
                  <p:nvPr/>
                </p:nvSpPr>
                <p:spPr>
                  <a:xfrm>
                    <a:off x="5037865" y="160868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3" name="Freeform: Shape 94">
                    <a:extLst>
                      <a:ext uri="{FF2B5EF4-FFF2-40B4-BE49-F238E27FC236}">
                        <a16:creationId xmlns:a16="http://schemas.microsoft.com/office/drawing/2014/main" id="{B2B4A987-F3D9-C640-AD1C-DB2B4E8BD616}"/>
                      </a:ext>
                    </a:extLst>
                  </p:cNvPr>
                  <p:cNvSpPr/>
                  <p:nvPr/>
                </p:nvSpPr>
                <p:spPr>
                  <a:xfrm>
                    <a:off x="5037865" y="1959253"/>
                    <a:ext cx="63510" cy="61864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cxnSp>
                <p:nvCxnSpPr>
                  <p:cNvPr id="164" name="Straight Connector 245">
                    <a:extLst>
                      <a:ext uri="{FF2B5EF4-FFF2-40B4-BE49-F238E27FC236}">
                        <a16:creationId xmlns:a16="http://schemas.microsoft.com/office/drawing/2014/main" id="{A8A5453B-7C73-6643-BD18-547CE0EF58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723906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5" name="Straight Connector 246">
                    <a:extLst>
                      <a:ext uri="{FF2B5EF4-FFF2-40B4-BE49-F238E27FC236}">
                        <a16:creationId xmlns:a16="http://schemas.microsoft.com/office/drawing/2014/main" id="{9BE09719-0A5E-584C-9C02-F1275CC972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09164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6" name="Straight Connector 247">
                    <a:extLst>
                      <a:ext uri="{FF2B5EF4-FFF2-40B4-BE49-F238E27FC236}">
                        <a16:creationId xmlns:a16="http://schemas.microsoft.com/office/drawing/2014/main" id="{879293F5-CA85-3642-80BF-EB2A41DFE8A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94422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7" name="Straight Connector 248">
                    <a:extLst>
                      <a:ext uri="{FF2B5EF4-FFF2-40B4-BE49-F238E27FC236}">
                        <a16:creationId xmlns:a16="http://schemas.microsoft.com/office/drawing/2014/main" id="{9E883322-F3F8-BF4A-ABAC-9405FB6489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638648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8" name="Straight Connector 249">
                    <a:extLst>
                      <a:ext uri="{FF2B5EF4-FFF2-40B4-BE49-F238E27FC236}">
                        <a16:creationId xmlns:a16="http://schemas.microsoft.com/office/drawing/2014/main" id="{34E15B55-9E27-1745-AFA8-179A872310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979681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128" name="Group 238">
                  <a:extLst>
                    <a:ext uri="{FF2B5EF4-FFF2-40B4-BE49-F238E27FC236}">
                      <a16:creationId xmlns:a16="http://schemas.microsoft.com/office/drawing/2014/main" id="{646E3DE4-8429-D64E-8F20-62EDC9B44A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639705" y="1723062"/>
                  <a:ext cx="674308" cy="502242"/>
                  <a:chOff x="4993684" y="1556967"/>
                  <a:chExt cx="674411" cy="501849"/>
                </a:xfrm>
              </p:grpSpPr>
              <p:sp>
                <p:nvSpPr>
                  <p:cNvPr id="129" name="Shape 383">
                    <a:extLst>
                      <a:ext uri="{FF2B5EF4-FFF2-40B4-BE49-F238E27FC236}">
                        <a16:creationId xmlns:a16="http://schemas.microsoft.com/office/drawing/2014/main" id="{B63DF45A-C7D6-4648-A8B4-00F52BAC336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079381" y="1470370"/>
                    <a:ext cx="502843" cy="674791"/>
                  </a:xfrm>
                  <a:prstGeom prst="roundRect">
                    <a:avLst>
                      <a:gd name="adj" fmla="val 4826"/>
                    </a:avLst>
                  </a:prstGeom>
                  <a:solidFill>
                    <a:srgbClr val="814098"/>
                  </a:solidFill>
                  <a:ln w="19050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 lim="400000"/>
                  </a:ln>
                  <a:effectLst/>
                </p:spPr>
                <p:txBody>
                  <a:bodyPr lIns="20092" tIns="20092" rIns="20092" bIns="20092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56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 kumimoji="0" sz="157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LnTx/>
                      <a:uFillTx/>
                    </a:endParaRPr>
                  </a:p>
                </p:txBody>
              </p:sp>
              <p:sp>
                <p:nvSpPr>
                  <p:cNvPr id="130" name="Freeform: Shape 91">
                    <a:extLst>
                      <a:ext uri="{FF2B5EF4-FFF2-40B4-BE49-F238E27FC236}">
                        <a16:creationId xmlns:a16="http://schemas.microsoft.com/office/drawing/2014/main" id="{038B8B63-3082-D440-BD39-3C6F6CC71714}"/>
                      </a:ext>
                    </a:extLst>
                  </p:cNvPr>
                  <p:cNvSpPr/>
                  <p:nvPr/>
                </p:nvSpPr>
                <p:spPr>
                  <a:xfrm>
                    <a:off x="5569759" y="1599172"/>
                    <a:ext cx="63510" cy="61865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1" name="Freeform: Shape 92">
                    <a:extLst>
                      <a:ext uri="{FF2B5EF4-FFF2-40B4-BE49-F238E27FC236}">
                        <a16:creationId xmlns:a16="http://schemas.microsoft.com/office/drawing/2014/main" id="{C6271DAE-E3A5-3549-91E9-130C5D6DBF7A}"/>
                      </a:ext>
                    </a:extLst>
                  </p:cNvPr>
                  <p:cNvSpPr/>
                  <p:nvPr/>
                </p:nvSpPr>
                <p:spPr>
                  <a:xfrm>
                    <a:off x="5569759" y="194814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0" name="Freeform: Shape 93">
                    <a:extLst>
                      <a:ext uri="{FF2B5EF4-FFF2-40B4-BE49-F238E27FC236}">
                        <a16:creationId xmlns:a16="http://schemas.microsoft.com/office/drawing/2014/main" id="{93451A56-B2A1-6A45-AC5A-16FE8DA464A8}"/>
                      </a:ext>
                    </a:extLst>
                  </p:cNvPr>
                  <p:cNvSpPr/>
                  <p:nvPr/>
                </p:nvSpPr>
                <p:spPr>
                  <a:xfrm>
                    <a:off x="5037865" y="160868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2" name="Freeform: Shape 94">
                    <a:extLst>
                      <a:ext uri="{FF2B5EF4-FFF2-40B4-BE49-F238E27FC236}">
                        <a16:creationId xmlns:a16="http://schemas.microsoft.com/office/drawing/2014/main" id="{4918F5A8-8240-EC4D-8757-6052D44E49DC}"/>
                      </a:ext>
                    </a:extLst>
                  </p:cNvPr>
                  <p:cNvSpPr/>
                  <p:nvPr/>
                </p:nvSpPr>
                <p:spPr>
                  <a:xfrm>
                    <a:off x="5037865" y="1959253"/>
                    <a:ext cx="63510" cy="61864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cxnSp>
                <p:nvCxnSpPr>
                  <p:cNvPr id="153" name="Straight Connector 245">
                    <a:extLst>
                      <a:ext uri="{FF2B5EF4-FFF2-40B4-BE49-F238E27FC236}">
                        <a16:creationId xmlns:a16="http://schemas.microsoft.com/office/drawing/2014/main" id="{1A0C94AB-7679-5A4F-9677-CA37BC1D9B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723906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5" name="Straight Connector 246">
                    <a:extLst>
                      <a:ext uri="{FF2B5EF4-FFF2-40B4-BE49-F238E27FC236}">
                        <a16:creationId xmlns:a16="http://schemas.microsoft.com/office/drawing/2014/main" id="{0365FEEF-FD02-2049-BDC3-7A21385BDFB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09164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6" name="Straight Connector 247">
                    <a:extLst>
                      <a:ext uri="{FF2B5EF4-FFF2-40B4-BE49-F238E27FC236}">
                        <a16:creationId xmlns:a16="http://schemas.microsoft.com/office/drawing/2014/main" id="{7028E26E-8D43-4541-83A1-2D80B126C2B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94422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7" name="Straight Connector 248">
                    <a:extLst>
                      <a:ext uri="{FF2B5EF4-FFF2-40B4-BE49-F238E27FC236}">
                        <a16:creationId xmlns:a16="http://schemas.microsoft.com/office/drawing/2014/main" id="{A2775A7A-6AC0-7347-8C67-6A0AFA3B5E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638648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8" name="Straight Connector 249">
                    <a:extLst>
                      <a:ext uri="{FF2B5EF4-FFF2-40B4-BE49-F238E27FC236}">
                        <a16:creationId xmlns:a16="http://schemas.microsoft.com/office/drawing/2014/main" id="{D6F3F549-55CF-1547-9FCC-20FA3E0129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979681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C749364D-E88C-EE45-80AD-B909F42E827C}"/>
                  </a:ext>
                </a:extLst>
              </p:cNvPr>
              <p:cNvSpPr txBox="1"/>
              <p:nvPr/>
            </p:nvSpPr>
            <p:spPr>
              <a:xfrm>
                <a:off x="3578455" y="1417179"/>
                <a:ext cx="5565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CSD</a:t>
                </a:r>
              </a:p>
            </p:txBody>
          </p:sp>
        </p:grpSp>
        <p:sp>
          <p:nvSpPr>
            <p:cNvPr id="179" name="Left-Right Arrow 178">
              <a:extLst>
                <a:ext uri="{FF2B5EF4-FFF2-40B4-BE49-F238E27FC236}">
                  <a16:creationId xmlns:a16="http://schemas.microsoft.com/office/drawing/2014/main" id="{383953A3-3D77-9F42-8A54-5FDBBDE41B56}"/>
                </a:ext>
              </a:extLst>
            </p:cNvPr>
            <p:cNvSpPr/>
            <p:nvPr/>
          </p:nvSpPr>
          <p:spPr>
            <a:xfrm>
              <a:off x="5647089" y="1517615"/>
              <a:ext cx="550150" cy="18288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Left-Right Arrow 179">
              <a:extLst>
                <a:ext uri="{FF2B5EF4-FFF2-40B4-BE49-F238E27FC236}">
                  <a16:creationId xmlns:a16="http://schemas.microsoft.com/office/drawing/2014/main" id="{1340AE72-2A50-C44D-BCCC-8B76105CAA17}"/>
                </a:ext>
              </a:extLst>
            </p:cNvPr>
            <p:cNvSpPr/>
            <p:nvPr/>
          </p:nvSpPr>
          <p:spPr>
            <a:xfrm>
              <a:off x="7353829" y="1522417"/>
              <a:ext cx="550150" cy="18288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1" name="Picture 180" descr="A close up of a logo&#10;&#10;Description automatically generated">
            <a:extLst>
              <a:ext uri="{FF2B5EF4-FFF2-40B4-BE49-F238E27FC236}">
                <a16:creationId xmlns:a16="http://schemas.microsoft.com/office/drawing/2014/main" id="{6E21A0B2-A6D1-3942-AB30-0777645FC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283" y="956672"/>
            <a:ext cx="365760" cy="365760"/>
          </a:xfrm>
          <a:prstGeom prst="rect">
            <a:avLst/>
          </a:prstGeom>
        </p:spPr>
      </p:pic>
      <p:pic>
        <p:nvPicPr>
          <p:cNvPr id="182" name="Picture 181" descr="A close up of a logo&#10;&#10;Description automatically generated">
            <a:extLst>
              <a:ext uri="{FF2B5EF4-FFF2-40B4-BE49-F238E27FC236}">
                <a16:creationId xmlns:a16="http://schemas.microsoft.com/office/drawing/2014/main" id="{7C83C924-2C88-2345-9029-120B30DFE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283" y="1519448"/>
            <a:ext cx="365760" cy="365760"/>
          </a:xfrm>
          <a:prstGeom prst="rect">
            <a:avLst/>
          </a:prstGeom>
        </p:spPr>
      </p:pic>
      <p:sp>
        <p:nvSpPr>
          <p:cNvPr id="13" name="Notched Right Arrow 12">
            <a:extLst>
              <a:ext uri="{FF2B5EF4-FFF2-40B4-BE49-F238E27FC236}">
                <a16:creationId xmlns:a16="http://schemas.microsoft.com/office/drawing/2014/main" id="{C5B286E7-1EE0-1A44-90AE-520702227411}"/>
              </a:ext>
            </a:extLst>
          </p:cNvPr>
          <p:cNvSpPr/>
          <p:nvPr/>
        </p:nvSpPr>
        <p:spPr>
          <a:xfrm>
            <a:off x="4203865" y="1245056"/>
            <a:ext cx="622459" cy="405609"/>
          </a:xfrm>
          <a:prstGeom prst="notch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116A87-7CD2-0242-8CB4-4C4378122C9D}"/>
              </a:ext>
            </a:extLst>
          </p:cNvPr>
          <p:cNvSpPr txBox="1"/>
          <p:nvPr/>
        </p:nvSpPr>
        <p:spPr>
          <a:xfrm>
            <a:off x="883830" y="2347644"/>
            <a:ext cx="2076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Higher performance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AB3EBBAC-2603-E842-B787-3B128F61BBE9}"/>
              </a:ext>
            </a:extLst>
          </p:cNvPr>
          <p:cNvSpPr txBox="1"/>
          <p:nvPr/>
        </p:nvSpPr>
        <p:spPr>
          <a:xfrm>
            <a:off x="3985115" y="2354203"/>
            <a:ext cx="141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Lower power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99842A79-00A2-3C4D-9A5C-04AFF688F5A9}"/>
              </a:ext>
            </a:extLst>
          </p:cNvPr>
          <p:cNvSpPr txBox="1"/>
          <p:nvPr/>
        </p:nvSpPr>
        <p:spPr>
          <a:xfrm>
            <a:off x="6484189" y="2382305"/>
            <a:ext cx="1196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Lower cost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4647E2F-39AB-F649-ACF7-94458D08C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840" y="2326459"/>
            <a:ext cx="530943" cy="457200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FBF3ACA7-564B-6543-8476-DF3E51BA5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484" y="2326459"/>
            <a:ext cx="530943" cy="457200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7333FE47-7890-4D48-B638-EE594E0C0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2349" y="2340460"/>
            <a:ext cx="530943" cy="457200"/>
          </a:xfrm>
          <a:prstGeom prst="rect">
            <a:avLst/>
          </a:prstGeom>
        </p:spPr>
      </p:pic>
      <p:pic>
        <p:nvPicPr>
          <p:cNvPr id="1030" name="Picture 6" descr="Clipart Panda - Free Clipart Images">
            <a:extLst>
              <a:ext uri="{FF2B5EF4-FFF2-40B4-BE49-F238E27FC236}">
                <a16:creationId xmlns:a16="http://schemas.microsoft.com/office/drawing/2014/main" id="{B428FEAE-0253-2447-8B69-8AE361AA6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71" y="3058631"/>
            <a:ext cx="1184055" cy="116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5EAA32-423C-DA42-A619-E419C1711FF8}"/>
              </a:ext>
            </a:extLst>
          </p:cNvPr>
          <p:cNvSpPr txBox="1"/>
          <p:nvPr/>
        </p:nvSpPr>
        <p:spPr>
          <a:xfrm>
            <a:off x="392800" y="4185950"/>
            <a:ext cx="1265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Papers only</a:t>
            </a:r>
          </a:p>
        </p:txBody>
      </p:sp>
    </p:spTree>
    <p:extLst>
      <p:ext uri="{BB962C8B-B14F-4D97-AF65-F5344CB8AC3E}">
        <p14:creationId xmlns:p14="http://schemas.microsoft.com/office/powerpoint/2010/main" val="2591125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1 -4.19753E-6 L 0.35573 -0.0441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31" y="-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500"/>
                            </p:stCondLst>
                            <p:childTnLst>
                              <p:par>
                                <p:cTn id="53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" grpId="0" animBg="1"/>
      <p:bldP spid="15" grpId="1"/>
      <p:bldP spid="183" grpId="0"/>
      <p:bldP spid="184" grpId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Beautifully Simple Rationale, But …</a:t>
            </a:r>
          </a:p>
        </p:txBody>
      </p:sp>
      <p:sp>
        <p:nvSpPr>
          <p:cNvPr id="40" name="Rectangle: Rounded Corners 218">
            <a:extLst>
              <a:ext uri="{FF2B5EF4-FFF2-40B4-BE49-F238E27FC236}">
                <a16:creationId xmlns:a16="http://schemas.microsoft.com/office/drawing/2014/main" id="{78ADD9D4-3F30-C848-A2F9-AC4558E2B4D2}"/>
              </a:ext>
            </a:extLst>
          </p:cNvPr>
          <p:cNvSpPr/>
          <p:nvPr/>
        </p:nvSpPr>
        <p:spPr>
          <a:xfrm>
            <a:off x="64469" y="999063"/>
            <a:ext cx="550150" cy="783034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CPU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C576705-565C-E54C-AAE9-FF1E5D5DAA1E}"/>
              </a:ext>
            </a:extLst>
          </p:cNvPr>
          <p:cNvGrpSpPr/>
          <p:nvPr/>
        </p:nvGrpSpPr>
        <p:grpSpPr>
          <a:xfrm>
            <a:off x="1214436" y="1156201"/>
            <a:ext cx="1078467" cy="538527"/>
            <a:chOff x="1861988" y="1374829"/>
            <a:chExt cx="1078467" cy="53852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8C6B4CA-1822-6348-A567-7076FC0D86A5}"/>
                </a:ext>
              </a:extLst>
            </p:cNvPr>
            <p:cNvGrpSpPr/>
            <p:nvPr/>
          </p:nvGrpSpPr>
          <p:grpSpPr>
            <a:xfrm>
              <a:off x="1861988" y="1374829"/>
              <a:ext cx="1078467" cy="484381"/>
              <a:chOff x="5596653" y="1043364"/>
              <a:chExt cx="793199" cy="319256"/>
            </a:xfrm>
          </p:grpSpPr>
          <p:sp>
            <p:nvSpPr>
              <p:cNvPr id="34" name="Rectangle: Rounded Corners 212">
                <a:extLst>
                  <a:ext uri="{FF2B5EF4-FFF2-40B4-BE49-F238E27FC236}">
                    <a16:creationId xmlns:a16="http://schemas.microsoft.com/office/drawing/2014/main" id="{A03DAB09-E074-424A-AE0F-ACE0202A0421}"/>
                  </a:ext>
                </a:extLst>
              </p:cNvPr>
              <p:cNvSpPr/>
              <p:nvPr/>
            </p:nvSpPr>
            <p:spPr>
              <a:xfrm>
                <a:off x="5596653" y="1043364"/>
                <a:ext cx="749623" cy="24585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623D465-50E7-E349-83EF-38F1E5963040}"/>
                  </a:ext>
                </a:extLst>
              </p:cNvPr>
              <p:cNvSpPr/>
              <p:nvPr/>
            </p:nvSpPr>
            <p:spPr>
              <a:xfrm>
                <a:off x="5662145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B26905B-A283-E94D-BB9D-0B1D55E4BC35}"/>
                  </a:ext>
                </a:extLst>
              </p:cNvPr>
              <p:cNvSpPr/>
              <p:nvPr/>
            </p:nvSpPr>
            <p:spPr>
              <a:xfrm>
                <a:off x="5823177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7C42CE0-AFBF-C649-9E35-B84D9EB80560}"/>
                  </a:ext>
                </a:extLst>
              </p:cNvPr>
              <p:cNvSpPr/>
              <p:nvPr/>
            </p:nvSpPr>
            <p:spPr>
              <a:xfrm>
                <a:off x="5984209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3B5A13B-D7FC-B846-8592-35239CAD6EAE}"/>
                  </a:ext>
                </a:extLst>
              </p:cNvPr>
              <p:cNvSpPr/>
              <p:nvPr/>
            </p:nvSpPr>
            <p:spPr>
              <a:xfrm>
                <a:off x="6145242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8686D7E-CEB4-164E-BF51-B1522E9900C0}"/>
                  </a:ext>
                </a:extLst>
              </p:cNvPr>
              <p:cNvSpPr txBox="1"/>
              <p:nvPr/>
            </p:nvSpPr>
            <p:spPr>
              <a:xfrm>
                <a:off x="5721825" y="1122485"/>
                <a:ext cx="4844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/>
                  <a:t>DRAM</a:t>
                </a:r>
              </a:p>
            </p:txBody>
          </p:sp>
          <p:sp>
            <p:nvSpPr>
              <p:cNvPr id="41" name="Rectangle: Rounded Corners 219">
                <a:extLst>
                  <a:ext uri="{FF2B5EF4-FFF2-40B4-BE49-F238E27FC236}">
                    <a16:creationId xmlns:a16="http://schemas.microsoft.com/office/drawing/2014/main" id="{610C1924-39A2-B541-886D-BFAD2C6BBD89}"/>
                  </a:ext>
                </a:extLst>
              </p:cNvPr>
              <p:cNvSpPr/>
              <p:nvPr/>
            </p:nvSpPr>
            <p:spPr>
              <a:xfrm>
                <a:off x="5640229" y="1116770"/>
                <a:ext cx="749623" cy="24585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B2A9673-82C0-3F46-B21D-E0179FBFD6FE}"/>
                  </a:ext>
                </a:extLst>
              </p:cNvPr>
              <p:cNvSpPr/>
              <p:nvPr/>
            </p:nvSpPr>
            <p:spPr>
              <a:xfrm>
                <a:off x="5705721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58C41D9-D5DF-854B-B81D-1246C3518945}"/>
                  </a:ext>
                </a:extLst>
              </p:cNvPr>
              <p:cNvSpPr/>
              <p:nvPr/>
            </p:nvSpPr>
            <p:spPr>
              <a:xfrm>
                <a:off x="5866753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913914C-F6D5-D64B-8BC0-79844F3EE306}"/>
                  </a:ext>
                </a:extLst>
              </p:cNvPr>
              <p:cNvSpPr/>
              <p:nvPr/>
            </p:nvSpPr>
            <p:spPr>
              <a:xfrm>
                <a:off x="6027785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10CB920-CB73-E946-B100-C50EE16D43B5}"/>
                  </a:ext>
                </a:extLst>
              </p:cNvPr>
              <p:cNvSpPr/>
              <p:nvPr/>
            </p:nvSpPr>
            <p:spPr>
              <a:xfrm>
                <a:off x="6188818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9E0265D-5EB9-2540-8614-921104F8FD81}"/>
                </a:ext>
              </a:extLst>
            </p:cNvPr>
            <p:cNvSpPr txBox="1"/>
            <p:nvPr/>
          </p:nvSpPr>
          <p:spPr>
            <a:xfrm>
              <a:off x="2155769" y="1651746"/>
              <a:ext cx="5501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accent6">
                      <a:lumMod val="50000"/>
                    </a:schemeClr>
                  </a:solidFill>
                </a:rPr>
                <a:t>DRAM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261D56C-8F77-4147-A287-A756E0973A2B}"/>
              </a:ext>
            </a:extLst>
          </p:cNvPr>
          <p:cNvGrpSpPr/>
          <p:nvPr/>
        </p:nvGrpSpPr>
        <p:grpSpPr>
          <a:xfrm>
            <a:off x="2909750" y="1100553"/>
            <a:ext cx="1123295" cy="665130"/>
            <a:chOff x="3505334" y="1355955"/>
            <a:chExt cx="1123295" cy="66513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34CC088-B53B-DE4A-BF07-55F90BC9093D}"/>
                </a:ext>
              </a:extLst>
            </p:cNvPr>
            <p:cNvGrpSpPr/>
            <p:nvPr/>
          </p:nvGrpSpPr>
          <p:grpSpPr>
            <a:xfrm>
              <a:off x="3505334" y="1355955"/>
              <a:ext cx="1123295" cy="665130"/>
              <a:chOff x="7639705" y="1723062"/>
              <a:chExt cx="1123295" cy="665130"/>
            </a:xfrm>
          </p:grpSpPr>
          <p:grpSp>
            <p:nvGrpSpPr>
              <p:cNvPr id="63" name="Group 238">
                <a:extLst>
                  <a:ext uri="{FF2B5EF4-FFF2-40B4-BE49-F238E27FC236}">
                    <a16:creationId xmlns:a16="http://schemas.microsoft.com/office/drawing/2014/main" id="{C24DF685-1230-DC40-AFDC-BFDC6C026D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88692" y="1885950"/>
                <a:ext cx="674308" cy="502242"/>
                <a:chOff x="4993684" y="1556967"/>
                <a:chExt cx="674411" cy="501849"/>
              </a:xfrm>
            </p:grpSpPr>
            <p:sp>
              <p:nvSpPr>
                <p:cNvPr id="88" name="Shape 383">
                  <a:extLst>
                    <a:ext uri="{FF2B5EF4-FFF2-40B4-BE49-F238E27FC236}">
                      <a16:creationId xmlns:a16="http://schemas.microsoft.com/office/drawing/2014/main" id="{EBF5D68C-9E4A-4243-B59D-52D5D9391293}"/>
                    </a:ext>
                  </a:extLst>
                </p:cNvPr>
                <p:cNvSpPr/>
                <p:nvPr/>
              </p:nvSpPr>
              <p:spPr>
                <a:xfrm rot="5400000">
                  <a:off x="5079381" y="1470370"/>
                  <a:ext cx="502843" cy="674791"/>
                </a:xfrm>
                <a:prstGeom prst="roundRect">
                  <a:avLst>
                    <a:gd name="adj" fmla="val 4826"/>
                  </a:avLst>
                </a:prstGeom>
                <a:solidFill>
                  <a:srgbClr val="814098"/>
                </a:solidFill>
                <a:ln w="19050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400000"/>
                </a:ln>
                <a:effectLst/>
              </p:spPr>
              <p:txBody>
                <a:bodyPr lIns="20092" tIns="20092" rIns="20092" bIns="20092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157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</a:endParaRPr>
                </a:p>
              </p:txBody>
            </p:sp>
            <p:sp>
              <p:nvSpPr>
                <p:cNvPr id="89" name="Freeform: Shape 91">
                  <a:extLst>
                    <a:ext uri="{FF2B5EF4-FFF2-40B4-BE49-F238E27FC236}">
                      <a16:creationId xmlns:a16="http://schemas.microsoft.com/office/drawing/2014/main" id="{A95951EE-F5B6-D54D-888A-B60740D9BA3C}"/>
                    </a:ext>
                  </a:extLst>
                </p:cNvPr>
                <p:cNvSpPr/>
                <p:nvPr/>
              </p:nvSpPr>
              <p:spPr>
                <a:xfrm>
                  <a:off x="5569759" y="1599172"/>
                  <a:ext cx="63510" cy="6186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" name="Freeform: Shape 92">
                  <a:extLst>
                    <a:ext uri="{FF2B5EF4-FFF2-40B4-BE49-F238E27FC236}">
                      <a16:creationId xmlns:a16="http://schemas.microsoft.com/office/drawing/2014/main" id="{00DC4CFC-F0A4-7D49-8A77-DD73B90EE445}"/>
                    </a:ext>
                  </a:extLst>
                </p:cNvPr>
                <p:cNvSpPr/>
                <p:nvPr/>
              </p:nvSpPr>
              <p:spPr>
                <a:xfrm>
                  <a:off x="5569759" y="194814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" name="Freeform: Shape 93">
                  <a:extLst>
                    <a:ext uri="{FF2B5EF4-FFF2-40B4-BE49-F238E27FC236}">
                      <a16:creationId xmlns:a16="http://schemas.microsoft.com/office/drawing/2014/main" id="{7C7CBF27-C19F-5C46-A03B-8FD5C3E24ECE}"/>
                    </a:ext>
                  </a:extLst>
                </p:cNvPr>
                <p:cNvSpPr/>
                <p:nvPr/>
              </p:nvSpPr>
              <p:spPr>
                <a:xfrm>
                  <a:off x="5037865" y="160868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" name="Freeform: Shape 94">
                  <a:extLst>
                    <a:ext uri="{FF2B5EF4-FFF2-40B4-BE49-F238E27FC236}">
                      <a16:creationId xmlns:a16="http://schemas.microsoft.com/office/drawing/2014/main" id="{5041270E-8CA6-3841-8AC9-CE9FA110BB52}"/>
                    </a:ext>
                  </a:extLst>
                </p:cNvPr>
                <p:cNvSpPr/>
                <p:nvPr/>
              </p:nvSpPr>
              <p:spPr>
                <a:xfrm>
                  <a:off x="5037865" y="1959253"/>
                  <a:ext cx="63510" cy="61864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93" name="Straight Connector 245">
                  <a:extLst>
                    <a:ext uri="{FF2B5EF4-FFF2-40B4-BE49-F238E27FC236}">
                      <a16:creationId xmlns:a16="http://schemas.microsoft.com/office/drawing/2014/main" id="{C923BFAB-D013-AF42-822C-6D5FAC1563F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723906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4" name="Straight Connector 246">
                  <a:extLst>
                    <a:ext uri="{FF2B5EF4-FFF2-40B4-BE49-F238E27FC236}">
                      <a16:creationId xmlns:a16="http://schemas.microsoft.com/office/drawing/2014/main" id="{A7A2D405-6895-6F40-9CE4-FBC6A097BEF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09164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5" name="Straight Connector 247">
                  <a:extLst>
                    <a:ext uri="{FF2B5EF4-FFF2-40B4-BE49-F238E27FC236}">
                      <a16:creationId xmlns:a16="http://schemas.microsoft.com/office/drawing/2014/main" id="{CBA3C572-3282-A840-BC37-5668E77E66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94422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6" name="Straight Connector 248">
                  <a:extLst>
                    <a:ext uri="{FF2B5EF4-FFF2-40B4-BE49-F238E27FC236}">
                      <a16:creationId xmlns:a16="http://schemas.microsoft.com/office/drawing/2014/main" id="{D72B91B8-0D92-1C4C-9194-48A82473BC3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638648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7" name="Straight Connector 249">
                  <a:extLst>
                    <a:ext uri="{FF2B5EF4-FFF2-40B4-BE49-F238E27FC236}">
                      <a16:creationId xmlns:a16="http://schemas.microsoft.com/office/drawing/2014/main" id="{7403376B-4563-324E-A065-EA69DF9C02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979681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64" name="Group 238">
                <a:extLst>
                  <a:ext uri="{FF2B5EF4-FFF2-40B4-BE49-F238E27FC236}">
                    <a16:creationId xmlns:a16="http://schemas.microsoft.com/office/drawing/2014/main" id="{45E8FF6E-F778-4F4D-B49F-9449818D51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864199" y="1804506"/>
                <a:ext cx="674308" cy="502242"/>
                <a:chOff x="4993684" y="1556967"/>
                <a:chExt cx="674411" cy="501849"/>
              </a:xfrm>
            </p:grpSpPr>
            <p:sp>
              <p:nvSpPr>
                <p:cNvPr id="78" name="Shape 383">
                  <a:extLst>
                    <a:ext uri="{FF2B5EF4-FFF2-40B4-BE49-F238E27FC236}">
                      <a16:creationId xmlns:a16="http://schemas.microsoft.com/office/drawing/2014/main" id="{813B6A02-9DDC-4B41-9092-408A521E31B3}"/>
                    </a:ext>
                  </a:extLst>
                </p:cNvPr>
                <p:cNvSpPr/>
                <p:nvPr/>
              </p:nvSpPr>
              <p:spPr>
                <a:xfrm rot="5400000">
                  <a:off x="5079381" y="1470370"/>
                  <a:ext cx="502843" cy="674791"/>
                </a:xfrm>
                <a:prstGeom prst="roundRect">
                  <a:avLst>
                    <a:gd name="adj" fmla="val 4826"/>
                  </a:avLst>
                </a:prstGeom>
                <a:solidFill>
                  <a:srgbClr val="814098"/>
                </a:solidFill>
                <a:ln w="19050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400000"/>
                </a:ln>
                <a:effectLst/>
              </p:spPr>
              <p:txBody>
                <a:bodyPr lIns="20092" tIns="20092" rIns="20092" bIns="20092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157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</a:endParaRPr>
                </a:p>
              </p:txBody>
            </p:sp>
            <p:sp>
              <p:nvSpPr>
                <p:cNvPr id="79" name="Freeform: Shape 91">
                  <a:extLst>
                    <a:ext uri="{FF2B5EF4-FFF2-40B4-BE49-F238E27FC236}">
                      <a16:creationId xmlns:a16="http://schemas.microsoft.com/office/drawing/2014/main" id="{2A0A3FCA-1109-8C4C-847D-268D5B98F15E}"/>
                    </a:ext>
                  </a:extLst>
                </p:cNvPr>
                <p:cNvSpPr/>
                <p:nvPr/>
              </p:nvSpPr>
              <p:spPr>
                <a:xfrm>
                  <a:off x="5569759" y="1599172"/>
                  <a:ext cx="63510" cy="6186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0" name="Freeform: Shape 92">
                  <a:extLst>
                    <a:ext uri="{FF2B5EF4-FFF2-40B4-BE49-F238E27FC236}">
                      <a16:creationId xmlns:a16="http://schemas.microsoft.com/office/drawing/2014/main" id="{EAFB539F-C256-564E-9BEE-B4B8164D2FE2}"/>
                    </a:ext>
                  </a:extLst>
                </p:cNvPr>
                <p:cNvSpPr/>
                <p:nvPr/>
              </p:nvSpPr>
              <p:spPr>
                <a:xfrm>
                  <a:off x="5569759" y="194814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" name="Freeform: Shape 93">
                  <a:extLst>
                    <a:ext uri="{FF2B5EF4-FFF2-40B4-BE49-F238E27FC236}">
                      <a16:creationId xmlns:a16="http://schemas.microsoft.com/office/drawing/2014/main" id="{5C4B6640-9725-F34B-8F49-93947DDB554F}"/>
                    </a:ext>
                  </a:extLst>
                </p:cNvPr>
                <p:cNvSpPr/>
                <p:nvPr/>
              </p:nvSpPr>
              <p:spPr>
                <a:xfrm>
                  <a:off x="5037865" y="160868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2" name="Freeform: Shape 94">
                  <a:extLst>
                    <a:ext uri="{FF2B5EF4-FFF2-40B4-BE49-F238E27FC236}">
                      <a16:creationId xmlns:a16="http://schemas.microsoft.com/office/drawing/2014/main" id="{EA3FC84C-A40E-884E-B5A0-559AFEEA41F5}"/>
                    </a:ext>
                  </a:extLst>
                </p:cNvPr>
                <p:cNvSpPr/>
                <p:nvPr/>
              </p:nvSpPr>
              <p:spPr>
                <a:xfrm>
                  <a:off x="5037865" y="1959253"/>
                  <a:ext cx="63510" cy="61864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83" name="Straight Connector 245">
                  <a:extLst>
                    <a:ext uri="{FF2B5EF4-FFF2-40B4-BE49-F238E27FC236}">
                      <a16:creationId xmlns:a16="http://schemas.microsoft.com/office/drawing/2014/main" id="{1C8D4B78-6E5B-2044-AD73-2F1B4CC47E1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723906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4" name="Straight Connector 246">
                  <a:extLst>
                    <a:ext uri="{FF2B5EF4-FFF2-40B4-BE49-F238E27FC236}">
                      <a16:creationId xmlns:a16="http://schemas.microsoft.com/office/drawing/2014/main" id="{57F6C809-5208-8C4D-88C7-71E8496633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09164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5" name="Straight Connector 247">
                  <a:extLst>
                    <a:ext uri="{FF2B5EF4-FFF2-40B4-BE49-F238E27FC236}">
                      <a16:creationId xmlns:a16="http://schemas.microsoft.com/office/drawing/2014/main" id="{B58CFEC1-4DAB-2F4A-8C8E-F960E9CC8C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94422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6" name="Straight Connector 248">
                  <a:extLst>
                    <a:ext uri="{FF2B5EF4-FFF2-40B4-BE49-F238E27FC236}">
                      <a16:creationId xmlns:a16="http://schemas.microsoft.com/office/drawing/2014/main" id="{5F69B844-EEC0-6546-AB10-2919FE8621F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638648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7" name="Straight Connector 249">
                  <a:extLst>
                    <a:ext uri="{FF2B5EF4-FFF2-40B4-BE49-F238E27FC236}">
                      <a16:creationId xmlns:a16="http://schemas.microsoft.com/office/drawing/2014/main" id="{F5A00CEC-6AC2-0840-AB38-0F2499BE2E5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979681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66" name="Group 238">
                <a:extLst>
                  <a:ext uri="{FF2B5EF4-FFF2-40B4-BE49-F238E27FC236}">
                    <a16:creationId xmlns:a16="http://schemas.microsoft.com/office/drawing/2014/main" id="{9EE7CB28-E910-6E4F-8385-8D8C01BE18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39705" y="1723062"/>
                <a:ext cx="674308" cy="502242"/>
                <a:chOff x="4993684" y="1556967"/>
                <a:chExt cx="674411" cy="501849"/>
              </a:xfrm>
            </p:grpSpPr>
            <p:sp>
              <p:nvSpPr>
                <p:cNvPr id="68" name="Shape 383">
                  <a:extLst>
                    <a:ext uri="{FF2B5EF4-FFF2-40B4-BE49-F238E27FC236}">
                      <a16:creationId xmlns:a16="http://schemas.microsoft.com/office/drawing/2014/main" id="{C09F9025-3AEA-C244-984F-FA3D08BD4C64}"/>
                    </a:ext>
                  </a:extLst>
                </p:cNvPr>
                <p:cNvSpPr/>
                <p:nvPr/>
              </p:nvSpPr>
              <p:spPr>
                <a:xfrm rot="5400000">
                  <a:off x="5079381" y="1470370"/>
                  <a:ext cx="502843" cy="674791"/>
                </a:xfrm>
                <a:prstGeom prst="roundRect">
                  <a:avLst>
                    <a:gd name="adj" fmla="val 4826"/>
                  </a:avLst>
                </a:prstGeom>
                <a:solidFill>
                  <a:srgbClr val="814098"/>
                </a:solidFill>
                <a:ln w="19050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400000"/>
                </a:ln>
                <a:effectLst/>
              </p:spPr>
              <p:txBody>
                <a:bodyPr lIns="20092" tIns="20092" rIns="20092" bIns="20092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157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</a:endParaRPr>
                </a:p>
              </p:txBody>
            </p:sp>
            <p:sp>
              <p:nvSpPr>
                <p:cNvPr id="69" name="Freeform: Shape 91">
                  <a:extLst>
                    <a:ext uri="{FF2B5EF4-FFF2-40B4-BE49-F238E27FC236}">
                      <a16:creationId xmlns:a16="http://schemas.microsoft.com/office/drawing/2014/main" id="{2AFD711A-11DE-E346-ABB5-95CE60EDA1D3}"/>
                    </a:ext>
                  </a:extLst>
                </p:cNvPr>
                <p:cNvSpPr/>
                <p:nvPr/>
              </p:nvSpPr>
              <p:spPr>
                <a:xfrm>
                  <a:off x="5569759" y="1599172"/>
                  <a:ext cx="63510" cy="6186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0" name="Freeform: Shape 92">
                  <a:extLst>
                    <a:ext uri="{FF2B5EF4-FFF2-40B4-BE49-F238E27FC236}">
                      <a16:creationId xmlns:a16="http://schemas.microsoft.com/office/drawing/2014/main" id="{1B001B65-69CF-8846-8453-72784629237A}"/>
                    </a:ext>
                  </a:extLst>
                </p:cNvPr>
                <p:cNvSpPr/>
                <p:nvPr/>
              </p:nvSpPr>
              <p:spPr>
                <a:xfrm>
                  <a:off x="5569759" y="194814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1" name="Freeform: Shape 93">
                  <a:extLst>
                    <a:ext uri="{FF2B5EF4-FFF2-40B4-BE49-F238E27FC236}">
                      <a16:creationId xmlns:a16="http://schemas.microsoft.com/office/drawing/2014/main" id="{ABFEDA76-5B0A-D546-9893-A29F299C03B3}"/>
                    </a:ext>
                  </a:extLst>
                </p:cNvPr>
                <p:cNvSpPr/>
                <p:nvPr/>
              </p:nvSpPr>
              <p:spPr>
                <a:xfrm>
                  <a:off x="5037865" y="160868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2" name="Freeform: Shape 94">
                  <a:extLst>
                    <a:ext uri="{FF2B5EF4-FFF2-40B4-BE49-F238E27FC236}">
                      <a16:creationId xmlns:a16="http://schemas.microsoft.com/office/drawing/2014/main" id="{1E786612-7FE9-DF46-B742-DE0A960B29F9}"/>
                    </a:ext>
                  </a:extLst>
                </p:cNvPr>
                <p:cNvSpPr/>
                <p:nvPr/>
              </p:nvSpPr>
              <p:spPr>
                <a:xfrm>
                  <a:off x="5037865" y="1959253"/>
                  <a:ext cx="63510" cy="61864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73" name="Straight Connector 245">
                  <a:extLst>
                    <a:ext uri="{FF2B5EF4-FFF2-40B4-BE49-F238E27FC236}">
                      <a16:creationId xmlns:a16="http://schemas.microsoft.com/office/drawing/2014/main" id="{9A17A089-3EFD-FB40-8C85-E3D3027696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723906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4" name="Straight Connector 246">
                  <a:extLst>
                    <a:ext uri="{FF2B5EF4-FFF2-40B4-BE49-F238E27FC236}">
                      <a16:creationId xmlns:a16="http://schemas.microsoft.com/office/drawing/2014/main" id="{B652B4C9-39F6-B34E-9FD4-78DBB1CAC2B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09164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5" name="Straight Connector 247">
                  <a:extLst>
                    <a:ext uri="{FF2B5EF4-FFF2-40B4-BE49-F238E27FC236}">
                      <a16:creationId xmlns:a16="http://schemas.microsoft.com/office/drawing/2014/main" id="{76F1E06B-A614-004E-B1D9-027450E10CF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94422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6" name="Straight Connector 248">
                  <a:extLst>
                    <a:ext uri="{FF2B5EF4-FFF2-40B4-BE49-F238E27FC236}">
                      <a16:creationId xmlns:a16="http://schemas.microsoft.com/office/drawing/2014/main" id="{DEBD09DB-A867-EF4D-BDA6-EEFFAD0E9A7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638648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7" name="Straight Connector 249">
                  <a:extLst>
                    <a:ext uri="{FF2B5EF4-FFF2-40B4-BE49-F238E27FC236}">
                      <a16:creationId xmlns:a16="http://schemas.microsoft.com/office/drawing/2014/main" id="{43361780-01AA-B241-A4EE-03985158FDE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979681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2BE4B7-F200-8D41-912C-EA71CAEFE019}"/>
                </a:ext>
              </a:extLst>
            </p:cNvPr>
            <p:cNvSpPr txBox="1"/>
            <p:nvPr/>
          </p:nvSpPr>
          <p:spPr>
            <a:xfrm>
              <a:off x="3578455" y="1417179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SSD</a:t>
              </a:r>
            </a:p>
          </p:txBody>
        </p:sp>
      </p:grpSp>
      <p:sp>
        <p:nvSpPr>
          <p:cNvPr id="12" name="Left-Right Arrow 11">
            <a:extLst>
              <a:ext uri="{FF2B5EF4-FFF2-40B4-BE49-F238E27FC236}">
                <a16:creationId xmlns:a16="http://schemas.microsoft.com/office/drawing/2014/main" id="{99AA81CD-D7DC-4647-9476-A8B06A644DF8}"/>
              </a:ext>
            </a:extLst>
          </p:cNvPr>
          <p:cNvSpPr/>
          <p:nvPr/>
        </p:nvSpPr>
        <p:spPr>
          <a:xfrm>
            <a:off x="642470" y="1240983"/>
            <a:ext cx="550150" cy="3248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Left-Right Arrow 104">
            <a:extLst>
              <a:ext uri="{FF2B5EF4-FFF2-40B4-BE49-F238E27FC236}">
                <a16:creationId xmlns:a16="http://schemas.microsoft.com/office/drawing/2014/main" id="{2474FD97-02AF-B547-985D-D399C38D64D9}"/>
              </a:ext>
            </a:extLst>
          </p:cNvPr>
          <p:cNvSpPr/>
          <p:nvPr/>
        </p:nvSpPr>
        <p:spPr>
          <a:xfrm>
            <a:off x="2349210" y="1245785"/>
            <a:ext cx="550150" cy="3248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6" name="Picture 105" descr="A close up of a logo&#10;&#10;Description automatically generated">
            <a:extLst>
              <a:ext uri="{FF2B5EF4-FFF2-40B4-BE49-F238E27FC236}">
                <a16:creationId xmlns:a16="http://schemas.microsoft.com/office/drawing/2014/main" id="{88608A3F-1695-B24C-8A00-03BF6DBC1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64" y="931500"/>
            <a:ext cx="365760" cy="365760"/>
          </a:xfrm>
          <a:prstGeom prst="rect">
            <a:avLst/>
          </a:prstGeom>
        </p:spPr>
      </p:pic>
      <p:pic>
        <p:nvPicPr>
          <p:cNvPr id="107" name="Picture 106" descr="A close up of a logo&#10;&#10;Description automatically generated">
            <a:extLst>
              <a:ext uri="{FF2B5EF4-FFF2-40B4-BE49-F238E27FC236}">
                <a16:creationId xmlns:a16="http://schemas.microsoft.com/office/drawing/2014/main" id="{AD6D5674-5978-F04C-8669-ABC138998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64" y="1494276"/>
            <a:ext cx="365760" cy="36576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D0EC36B-C179-AE41-86AB-3C0A6B71B36F}"/>
              </a:ext>
            </a:extLst>
          </p:cNvPr>
          <p:cNvGrpSpPr/>
          <p:nvPr/>
        </p:nvGrpSpPr>
        <p:grpSpPr>
          <a:xfrm>
            <a:off x="5069088" y="1024235"/>
            <a:ext cx="3968576" cy="783034"/>
            <a:chOff x="5069088" y="1218545"/>
            <a:chExt cx="3968576" cy="783034"/>
          </a:xfrm>
        </p:grpSpPr>
        <p:sp>
          <p:nvSpPr>
            <p:cNvPr id="108" name="Rectangle: Rounded Corners 218">
              <a:extLst>
                <a:ext uri="{FF2B5EF4-FFF2-40B4-BE49-F238E27FC236}">
                  <a16:creationId xmlns:a16="http://schemas.microsoft.com/office/drawing/2014/main" id="{25DEA98B-2B5B-8D47-8180-566C5EB05AFC}"/>
                </a:ext>
              </a:extLst>
            </p:cNvPr>
            <p:cNvSpPr/>
            <p:nvPr/>
          </p:nvSpPr>
          <p:spPr>
            <a:xfrm>
              <a:off x="5069088" y="1218545"/>
              <a:ext cx="550150" cy="78303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CPU</a:t>
              </a: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246BB5A-3D7C-734D-85F4-135ECCCDE350}"/>
                </a:ext>
              </a:extLst>
            </p:cNvPr>
            <p:cNvGrpSpPr/>
            <p:nvPr/>
          </p:nvGrpSpPr>
          <p:grpSpPr>
            <a:xfrm>
              <a:off x="6219055" y="1375683"/>
              <a:ext cx="1078467" cy="538527"/>
              <a:chOff x="1861988" y="1374829"/>
              <a:chExt cx="1078467" cy="538527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D10B0FD1-8EA4-C64D-A521-C8AE52E9B53B}"/>
                  </a:ext>
                </a:extLst>
              </p:cNvPr>
              <p:cNvGrpSpPr/>
              <p:nvPr/>
            </p:nvGrpSpPr>
            <p:grpSpPr>
              <a:xfrm>
                <a:off x="1861988" y="1374829"/>
                <a:ext cx="1078467" cy="484381"/>
                <a:chOff x="5596653" y="1043364"/>
                <a:chExt cx="793199" cy="319256"/>
              </a:xfrm>
            </p:grpSpPr>
            <p:sp>
              <p:nvSpPr>
                <p:cNvPr id="112" name="Rectangle: Rounded Corners 212">
                  <a:extLst>
                    <a:ext uri="{FF2B5EF4-FFF2-40B4-BE49-F238E27FC236}">
                      <a16:creationId xmlns:a16="http://schemas.microsoft.com/office/drawing/2014/main" id="{A29E93C9-DA3A-1B42-A8AB-22CA924B5C60}"/>
                    </a:ext>
                  </a:extLst>
                </p:cNvPr>
                <p:cNvSpPr/>
                <p:nvPr/>
              </p:nvSpPr>
              <p:spPr>
                <a:xfrm>
                  <a:off x="5596653" y="1043364"/>
                  <a:ext cx="749623" cy="245850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233EC766-632C-E84F-9116-E3E15379ADC7}"/>
                    </a:ext>
                  </a:extLst>
                </p:cNvPr>
                <p:cNvSpPr/>
                <p:nvPr/>
              </p:nvSpPr>
              <p:spPr>
                <a:xfrm>
                  <a:off x="5662145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607A7DC-A1DD-3E47-A45F-5D68EE112033}"/>
                    </a:ext>
                  </a:extLst>
                </p:cNvPr>
                <p:cNvSpPr/>
                <p:nvPr/>
              </p:nvSpPr>
              <p:spPr>
                <a:xfrm>
                  <a:off x="5823177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322F5D58-0288-6F47-883E-C6DB0AD8DDE3}"/>
                    </a:ext>
                  </a:extLst>
                </p:cNvPr>
                <p:cNvSpPr/>
                <p:nvPr/>
              </p:nvSpPr>
              <p:spPr>
                <a:xfrm>
                  <a:off x="5984209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FD2F85DA-B882-B74D-BC9F-CFACDB7534AA}"/>
                    </a:ext>
                  </a:extLst>
                </p:cNvPr>
                <p:cNvSpPr/>
                <p:nvPr/>
              </p:nvSpPr>
              <p:spPr>
                <a:xfrm>
                  <a:off x="6145242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4C2B2F75-F6A4-6642-8EF6-518F964C12CA}"/>
                    </a:ext>
                  </a:extLst>
                </p:cNvPr>
                <p:cNvSpPr txBox="1"/>
                <p:nvPr/>
              </p:nvSpPr>
              <p:spPr>
                <a:xfrm>
                  <a:off x="5721825" y="1122485"/>
                  <a:ext cx="484428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/>
                    <a:t>DRAM</a:t>
                  </a:r>
                </a:p>
              </p:txBody>
            </p:sp>
            <p:sp>
              <p:nvSpPr>
                <p:cNvPr id="118" name="Rectangle: Rounded Corners 219">
                  <a:extLst>
                    <a:ext uri="{FF2B5EF4-FFF2-40B4-BE49-F238E27FC236}">
                      <a16:creationId xmlns:a16="http://schemas.microsoft.com/office/drawing/2014/main" id="{FBBCA7DC-63EA-8E4F-B4AC-194C7474DEDA}"/>
                    </a:ext>
                  </a:extLst>
                </p:cNvPr>
                <p:cNvSpPr/>
                <p:nvPr/>
              </p:nvSpPr>
              <p:spPr>
                <a:xfrm>
                  <a:off x="5640229" y="1116770"/>
                  <a:ext cx="749623" cy="245850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7E239AD8-56F8-9646-B13D-7BA3E53AB400}"/>
                    </a:ext>
                  </a:extLst>
                </p:cNvPr>
                <p:cNvSpPr/>
                <p:nvPr/>
              </p:nvSpPr>
              <p:spPr>
                <a:xfrm>
                  <a:off x="5705721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219647FA-36D8-4840-8304-2B63CDECB2BA}"/>
                    </a:ext>
                  </a:extLst>
                </p:cNvPr>
                <p:cNvSpPr/>
                <p:nvPr/>
              </p:nvSpPr>
              <p:spPr>
                <a:xfrm>
                  <a:off x="5866753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561B8430-9AC3-2641-905C-1A734A49A61C}"/>
                    </a:ext>
                  </a:extLst>
                </p:cNvPr>
                <p:cNvSpPr/>
                <p:nvPr/>
              </p:nvSpPr>
              <p:spPr>
                <a:xfrm>
                  <a:off x="6027785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5000AE37-1E9A-4248-AD5C-DCE06E3846AF}"/>
                    </a:ext>
                  </a:extLst>
                </p:cNvPr>
                <p:cNvSpPr/>
                <p:nvPr/>
              </p:nvSpPr>
              <p:spPr>
                <a:xfrm>
                  <a:off x="6188818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7EBF30D-1899-314C-A6B2-6C09F32296E3}"/>
                  </a:ext>
                </a:extLst>
              </p:cNvPr>
              <p:cNvSpPr txBox="1"/>
              <p:nvPr/>
            </p:nvSpPr>
            <p:spPr>
              <a:xfrm>
                <a:off x="2155769" y="1651746"/>
                <a:ext cx="55015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accent6">
                        <a:lumMod val="50000"/>
                      </a:schemeClr>
                    </a:solidFill>
                  </a:rPr>
                  <a:t>DRAM</a:t>
                </a: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8D2BCC19-59B7-AC41-8B4D-B378FFFDB17F}"/>
                </a:ext>
              </a:extLst>
            </p:cNvPr>
            <p:cNvGrpSpPr/>
            <p:nvPr/>
          </p:nvGrpSpPr>
          <p:grpSpPr>
            <a:xfrm>
              <a:off x="7914369" y="1320035"/>
              <a:ext cx="1123295" cy="665130"/>
              <a:chOff x="3505334" y="1355955"/>
              <a:chExt cx="1123295" cy="665130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BEDFECB1-3C4B-0B44-B671-4B1F41641369}"/>
                  </a:ext>
                </a:extLst>
              </p:cNvPr>
              <p:cNvGrpSpPr/>
              <p:nvPr/>
            </p:nvGrpSpPr>
            <p:grpSpPr>
              <a:xfrm>
                <a:off x="3505334" y="1355955"/>
                <a:ext cx="1123295" cy="665130"/>
                <a:chOff x="7639705" y="1723062"/>
                <a:chExt cx="1123295" cy="665130"/>
              </a:xfrm>
            </p:grpSpPr>
            <p:grpSp>
              <p:nvGrpSpPr>
                <p:cNvPr id="126" name="Group 238">
                  <a:extLst>
                    <a:ext uri="{FF2B5EF4-FFF2-40B4-BE49-F238E27FC236}">
                      <a16:creationId xmlns:a16="http://schemas.microsoft.com/office/drawing/2014/main" id="{CC178663-61F4-5149-AA9D-78084B590D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088692" y="1885950"/>
                  <a:ext cx="674308" cy="502242"/>
                  <a:chOff x="4993684" y="1556967"/>
                  <a:chExt cx="674411" cy="501849"/>
                </a:xfrm>
              </p:grpSpPr>
              <p:sp>
                <p:nvSpPr>
                  <p:cNvPr id="169" name="Shape 383">
                    <a:extLst>
                      <a:ext uri="{FF2B5EF4-FFF2-40B4-BE49-F238E27FC236}">
                        <a16:creationId xmlns:a16="http://schemas.microsoft.com/office/drawing/2014/main" id="{8CAC20C3-81A0-4040-B7E1-918B67EB2FD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079381" y="1470370"/>
                    <a:ext cx="502843" cy="674791"/>
                  </a:xfrm>
                  <a:prstGeom prst="roundRect">
                    <a:avLst>
                      <a:gd name="adj" fmla="val 4826"/>
                    </a:avLst>
                  </a:prstGeom>
                  <a:solidFill>
                    <a:srgbClr val="814098"/>
                  </a:solidFill>
                  <a:ln w="19050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 lim="400000"/>
                  </a:ln>
                  <a:effectLst/>
                </p:spPr>
                <p:txBody>
                  <a:bodyPr lIns="20092" tIns="20092" rIns="20092" bIns="20092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56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 kumimoji="0" sz="157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LnTx/>
                      <a:uFillTx/>
                    </a:endParaRPr>
                  </a:p>
                </p:txBody>
              </p:sp>
              <p:sp>
                <p:nvSpPr>
                  <p:cNvPr id="170" name="Freeform: Shape 91">
                    <a:extLst>
                      <a:ext uri="{FF2B5EF4-FFF2-40B4-BE49-F238E27FC236}">
                        <a16:creationId xmlns:a16="http://schemas.microsoft.com/office/drawing/2014/main" id="{4C6FF1AD-78CA-DB4E-903A-954788028D70}"/>
                      </a:ext>
                    </a:extLst>
                  </p:cNvPr>
                  <p:cNvSpPr/>
                  <p:nvPr/>
                </p:nvSpPr>
                <p:spPr>
                  <a:xfrm>
                    <a:off x="5569759" y="1599172"/>
                    <a:ext cx="63510" cy="61865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1" name="Freeform: Shape 92">
                    <a:extLst>
                      <a:ext uri="{FF2B5EF4-FFF2-40B4-BE49-F238E27FC236}">
                        <a16:creationId xmlns:a16="http://schemas.microsoft.com/office/drawing/2014/main" id="{6DA2BDF7-EB31-7B4C-936F-0FC0D07F45FE}"/>
                      </a:ext>
                    </a:extLst>
                  </p:cNvPr>
                  <p:cNvSpPr/>
                  <p:nvPr/>
                </p:nvSpPr>
                <p:spPr>
                  <a:xfrm>
                    <a:off x="5569759" y="194814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2" name="Freeform: Shape 93">
                    <a:extLst>
                      <a:ext uri="{FF2B5EF4-FFF2-40B4-BE49-F238E27FC236}">
                        <a16:creationId xmlns:a16="http://schemas.microsoft.com/office/drawing/2014/main" id="{B9DC0BFD-3580-4D42-8235-165CD19FBF98}"/>
                      </a:ext>
                    </a:extLst>
                  </p:cNvPr>
                  <p:cNvSpPr/>
                  <p:nvPr/>
                </p:nvSpPr>
                <p:spPr>
                  <a:xfrm>
                    <a:off x="5037865" y="160868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3" name="Freeform: Shape 94">
                    <a:extLst>
                      <a:ext uri="{FF2B5EF4-FFF2-40B4-BE49-F238E27FC236}">
                        <a16:creationId xmlns:a16="http://schemas.microsoft.com/office/drawing/2014/main" id="{B3FA2749-3D29-9847-8CEE-B94CCBEFC9A3}"/>
                      </a:ext>
                    </a:extLst>
                  </p:cNvPr>
                  <p:cNvSpPr/>
                  <p:nvPr/>
                </p:nvSpPr>
                <p:spPr>
                  <a:xfrm>
                    <a:off x="5037865" y="1959253"/>
                    <a:ext cx="63510" cy="61864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cxnSp>
                <p:nvCxnSpPr>
                  <p:cNvPr id="174" name="Straight Connector 245">
                    <a:extLst>
                      <a:ext uri="{FF2B5EF4-FFF2-40B4-BE49-F238E27FC236}">
                        <a16:creationId xmlns:a16="http://schemas.microsoft.com/office/drawing/2014/main" id="{A2BEE056-E30C-9542-9969-DF90BC9D77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723906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5" name="Straight Connector 246">
                    <a:extLst>
                      <a:ext uri="{FF2B5EF4-FFF2-40B4-BE49-F238E27FC236}">
                        <a16:creationId xmlns:a16="http://schemas.microsoft.com/office/drawing/2014/main" id="{503199AD-6AA4-704C-B7E5-A020054429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09164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6" name="Straight Connector 247">
                    <a:extLst>
                      <a:ext uri="{FF2B5EF4-FFF2-40B4-BE49-F238E27FC236}">
                        <a16:creationId xmlns:a16="http://schemas.microsoft.com/office/drawing/2014/main" id="{EFB47E1D-6CC1-F643-8058-64F14EBF10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94422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7" name="Straight Connector 248">
                    <a:extLst>
                      <a:ext uri="{FF2B5EF4-FFF2-40B4-BE49-F238E27FC236}">
                        <a16:creationId xmlns:a16="http://schemas.microsoft.com/office/drawing/2014/main" id="{EC5E85F3-1641-3E4F-8D17-E82EFF81B3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638648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8" name="Straight Connector 249">
                    <a:extLst>
                      <a:ext uri="{FF2B5EF4-FFF2-40B4-BE49-F238E27FC236}">
                        <a16:creationId xmlns:a16="http://schemas.microsoft.com/office/drawing/2014/main" id="{22548A94-B2ED-5D43-AABC-E740FAE916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979681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127" name="Group 238">
                  <a:extLst>
                    <a:ext uri="{FF2B5EF4-FFF2-40B4-BE49-F238E27FC236}">
                      <a16:creationId xmlns:a16="http://schemas.microsoft.com/office/drawing/2014/main" id="{32AF6AB4-3E90-004C-A938-5B6C67D73B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864199" y="1804506"/>
                  <a:ext cx="674308" cy="502242"/>
                  <a:chOff x="4993684" y="1556967"/>
                  <a:chExt cx="674411" cy="501849"/>
                </a:xfrm>
              </p:grpSpPr>
              <p:sp>
                <p:nvSpPr>
                  <p:cNvPr id="159" name="Shape 383">
                    <a:extLst>
                      <a:ext uri="{FF2B5EF4-FFF2-40B4-BE49-F238E27FC236}">
                        <a16:creationId xmlns:a16="http://schemas.microsoft.com/office/drawing/2014/main" id="{4521CE36-28F3-3948-BC3A-D4627609605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079381" y="1470370"/>
                    <a:ext cx="502843" cy="674791"/>
                  </a:xfrm>
                  <a:prstGeom prst="roundRect">
                    <a:avLst>
                      <a:gd name="adj" fmla="val 4826"/>
                    </a:avLst>
                  </a:prstGeom>
                  <a:solidFill>
                    <a:srgbClr val="814098"/>
                  </a:solidFill>
                  <a:ln w="19050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 lim="400000"/>
                  </a:ln>
                  <a:effectLst/>
                </p:spPr>
                <p:txBody>
                  <a:bodyPr lIns="20092" tIns="20092" rIns="20092" bIns="20092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56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 kumimoji="0" sz="157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LnTx/>
                      <a:uFillTx/>
                    </a:endParaRPr>
                  </a:p>
                </p:txBody>
              </p:sp>
              <p:sp>
                <p:nvSpPr>
                  <p:cNvPr id="160" name="Freeform: Shape 91">
                    <a:extLst>
                      <a:ext uri="{FF2B5EF4-FFF2-40B4-BE49-F238E27FC236}">
                        <a16:creationId xmlns:a16="http://schemas.microsoft.com/office/drawing/2014/main" id="{E5B340A1-1E87-B44C-ACF6-A861374FF72F}"/>
                      </a:ext>
                    </a:extLst>
                  </p:cNvPr>
                  <p:cNvSpPr/>
                  <p:nvPr/>
                </p:nvSpPr>
                <p:spPr>
                  <a:xfrm>
                    <a:off x="5569759" y="1599172"/>
                    <a:ext cx="63510" cy="61865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1" name="Freeform: Shape 92">
                    <a:extLst>
                      <a:ext uri="{FF2B5EF4-FFF2-40B4-BE49-F238E27FC236}">
                        <a16:creationId xmlns:a16="http://schemas.microsoft.com/office/drawing/2014/main" id="{6357C228-03AC-0B46-94FF-2839E58A3174}"/>
                      </a:ext>
                    </a:extLst>
                  </p:cNvPr>
                  <p:cNvSpPr/>
                  <p:nvPr/>
                </p:nvSpPr>
                <p:spPr>
                  <a:xfrm>
                    <a:off x="5569759" y="194814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2" name="Freeform: Shape 93">
                    <a:extLst>
                      <a:ext uri="{FF2B5EF4-FFF2-40B4-BE49-F238E27FC236}">
                        <a16:creationId xmlns:a16="http://schemas.microsoft.com/office/drawing/2014/main" id="{01B248CB-B471-2747-A230-1CE33FBC8E06}"/>
                      </a:ext>
                    </a:extLst>
                  </p:cNvPr>
                  <p:cNvSpPr/>
                  <p:nvPr/>
                </p:nvSpPr>
                <p:spPr>
                  <a:xfrm>
                    <a:off x="5037865" y="160868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3" name="Freeform: Shape 94">
                    <a:extLst>
                      <a:ext uri="{FF2B5EF4-FFF2-40B4-BE49-F238E27FC236}">
                        <a16:creationId xmlns:a16="http://schemas.microsoft.com/office/drawing/2014/main" id="{B2B4A987-F3D9-C640-AD1C-DB2B4E8BD616}"/>
                      </a:ext>
                    </a:extLst>
                  </p:cNvPr>
                  <p:cNvSpPr/>
                  <p:nvPr/>
                </p:nvSpPr>
                <p:spPr>
                  <a:xfrm>
                    <a:off x="5037865" y="1959253"/>
                    <a:ext cx="63510" cy="61864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cxnSp>
                <p:nvCxnSpPr>
                  <p:cNvPr id="164" name="Straight Connector 245">
                    <a:extLst>
                      <a:ext uri="{FF2B5EF4-FFF2-40B4-BE49-F238E27FC236}">
                        <a16:creationId xmlns:a16="http://schemas.microsoft.com/office/drawing/2014/main" id="{A8A5453B-7C73-6643-BD18-547CE0EF58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723906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5" name="Straight Connector 246">
                    <a:extLst>
                      <a:ext uri="{FF2B5EF4-FFF2-40B4-BE49-F238E27FC236}">
                        <a16:creationId xmlns:a16="http://schemas.microsoft.com/office/drawing/2014/main" id="{9BE09719-0A5E-584C-9C02-F1275CC972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09164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6" name="Straight Connector 247">
                    <a:extLst>
                      <a:ext uri="{FF2B5EF4-FFF2-40B4-BE49-F238E27FC236}">
                        <a16:creationId xmlns:a16="http://schemas.microsoft.com/office/drawing/2014/main" id="{879293F5-CA85-3642-80BF-EB2A41DFE8A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94422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7" name="Straight Connector 248">
                    <a:extLst>
                      <a:ext uri="{FF2B5EF4-FFF2-40B4-BE49-F238E27FC236}">
                        <a16:creationId xmlns:a16="http://schemas.microsoft.com/office/drawing/2014/main" id="{9E883322-F3F8-BF4A-ABAC-9405FB6489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638648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8" name="Straight Connector 249">
                    <a:extLst>
                      <a:ext uri="{FF2B5EF4-FFF2-40B4-BE49-F238E27FC236}">
                        <a16:creationId xmlns:a16="http://schemas.microsoft.com/office/drawing/2014/main" id="{34E15B55-9E27-1745-AFA8-179A872310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979681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128" name="Group 238">
                  <a:extLst>
                    <a:ext uri="{FF2B5EF4-FFF2-40B4-BE49-F238E27FC236}">
                      <a16:creationId xmlns:a16="http://schemas.microsoft.com/office/drawing/2014/main" id="{646E3DE4-8429-D64E-8F20-62EDC9B44A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639705" y="1723062"/>
                  <a:ext cx="674308" cy="502242"/>
                  <a:chOff x="4993684" y="1556967"/>
                  <a:chExt cx="674411" cy="501849"/>
                </a:xfrm>
              </p:grpSpPr>
              <p:sp>
                <p:nvSpPr>
                  <p:cNvPr id="129" name="Shape 383">
                    <a:extLst>
                      <a:ext uri="{FF2B5EF4-FFF2-40B4-BE49-F238E27FC236}">
                        <a16:creationId xmlns:a16="http://schemas.microsoft.com/office/drawing/2014/main" id="{B63DF45A-C7D6-4648-A8B4-00F52BAC336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079381" y="1470370"/>
                    <a:ext cx="502843" cy="674791"/>
                  </a:xfrm>
                  <a:prstGeom prst="roundRect">
                    <a:avLst>
                      <a:gd name="adj" fmla="val 4826"/>
                    </a:avLst>
                  </a:prstGeom>
                  <a:solidFill>
                    <a:srgbClr val="814098"/>
                  </a:solidFill>
                  <a:ln w="19050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 lim="400000"/>
                  </a:ln>
                  <a:effectLst/>
                </p:spPr>
                <p:txBody>
                  <a:bodyPr lIns="20092" tIns="20092" rIns="20092" bIns="20092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56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 kumimoji="0" sz="157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LnTx/>
                      <a:uFillTx/>
                    </a:endParaRPr>
                  </a:p>
                </p:txBody>
              </p:sp>
              <p:sp>
                <p:nvSpPr>
                  <p:cNvPr id="130" name="Freeform: Shape 91">
                    <a:extLst>
                      <a:ext uri="{FF2B5EF4-FFF2-40B4-BE49-F238E27FC236}">
                        <a16:creationId xmlns:a16="http://schemas.microsoft.com/office/drawing/2014/main" id="{038B8B63-3082-D440-BD39-3C6F6CC71714}"/>
                      </a:ext>
                    </a:extLst>
                  </p:cNvPr>
                  <p:cNvSpPr/>
                  <p:nvPr/>
                </p:nvSpPr>
                <p:spPr>
                  <a:xfrm>
                    <a:off x="5569759" y="1599172"/>
                    <a:ext cx="63510" cy="61865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1" name="Freeform: Shape 92">
                    <a:extLst>
                      <a:ext uri="{FF2B5EF4-FFF2-40B4-BE49-F238E27FC236}">
                        <a16:creationId xmlns:a16="http://schemas.microsoft.com/office/drawing/2014/main" id="{C6271DAE-E3A5-3549-91E9-130C5D6DBF7A}"/>
                      </a:ext>
                    </a:extLst>
                  </p:cNvPr>
                  <p:cNvSpPr/>
                  <p:nvPr/>
                </p:nvSpPr>
                <p:spPr>
                  <a:xfrm>
                    <a:off x="5569759" y="194814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0" name="Freeform: Shape 93">
                    <a:extLst>
                      <a:ext uri="{FF2B5EF4-FFF2-40B4-BE49-F238E27FC236}">
                        <a16:creationId xmlns:a16="http://schemas.microsoft.com/office/drawing/2014/main" id="{93451A56-B2A1-6A45-AC5A-16FE8DA464A8}"/>
                      </a:ext>
                    </a:extLst>
                  </p:cNvPr>
                  <p:cNvSpPr/>
                  <p:nvPr/>
                </p:nvSpPr>
                <p:spPr>
                  <a:xfrm>
                    <a:off x="5037865" y="160868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2" name="Freeform: Shape 94">
                    <a:extLst>
                      <a:ext uri="{FF2B5EF4-FFF2-40B4-BE49-F238E27FC236}">
                        <a16:creationId xmlns:a16="http://schemas.microsoft.com/office/drawing/2014/main" id="{4918F5A8-8240-EC4D-8757-6052D44E49DC}"/>
                      </a:ext>
                    </a:extLst>
                  </p:cNvPr>
                  <p:cNvSpPr/>
                  <p:nvPr/>
                </p:nvSpPr>
                <p:spPr>
                  <a:xfrm>
                    <a:off x="5037865" y="1959253"/>
                    <a:ext cx="63510" cy="61864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cxnSp>
                <p:nvCxnSpPr>
                  <p:cNvPr id="153" name="Straight Connector 245">
                    <a:extLst>
                      <a:ext uri="{FF2B5EF4-FFF2-40B4-BE49-F238E27FC236}">
                        <a16:creationId xmlns:a16="http://schemas.microsoft.com/office/drawing/2014/main" id="{1A0C94AB-7679-5A4F-9677-CA37BC1D9B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723906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5" name="Straight Connector 246">
                    <a:extLst>
                      <a:ext uri="{FF2B5EF4-FFF2-40B4-BE49-F238E27FC236}">
                        <a16:creationId xmlns:a16="http://schemas.microsoft.com/office/drawing/2014/main" id="{0365FEEF-FD02-2049-BDC3-7A21385BDFB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09164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6" name="Straight Connector 247">
                    <a:extLst>
                      <a:ext uri="{FF2B5EF4-FFF2-40B4-BE49-F238E27FC236}">
                        <a16:creationId xmlns:a16="http://schemas.microsoft.com/office/drawing/2014/main" id="{7028E26E-8D43-4541-83A1-2D80B126C2B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94422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7" name="Straight Connector 248">
                    <a:extLst>
                      <a:ext uri="{FF2B5EF4-FFF2-40B4-BE49-F238E27FC236}">
                        <a16:creationId xmlns:a16="http://schemas.microsoft.com/office/drawing/2014/main" id="{A2775A7A-6AC0-7347-8C67-6A0AFA3B5E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638648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8" name="Straight Connector 249">
                    <a:extLst>
                      <a:ext uri="{FF2B5EF4-FFF2-40B4-BE49-F238E27FC236}">
                        <a16:creationId xmlns:a16="http://schemas.microsoft.com/office/drawing/2014/main" id="{D6F3F549-55CF-1547-9FCC-20FA3E0129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979681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C749364D-E88C-EE45-80AD-B909F42E827C}"/>
                  </a:ext>
                </a:extLst>
              </p:cNvPr>
              <p:cNvSpPr txBox="1"/>
              <p:nvPr/>
            </p:nvSpPr>
            <p:spPr>
              <a:xfrm>
                <a:off x="3578455" y="1417179"/>
                <a:ext cx="5565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CSD</a:t>
                </a:r>
              </a:p>
            </p:txBody>
          </p:sp>
        </p:grpSp>
        <p:sp>
          <p:nvSpPr>
            <p:cNvPr id="179" name="Left-Right Arrow 178">
              <a:extLst>
                <a:ext uri="{FF2B5EF4-FFF2-40B4-BE49-F238E27FC236}">
                  <a16:creationId xmlns:a16="http://schemas.microsoft.com/office/drawing/2014/main" id="{383953A3-3D77-9F42-8A54-5FDBBDE41B56}"/>
                </a:ext>
              </a:extLst>
            </p:cNvPr>
            <p:cNvSpPr/>
            <p:nvPr/>
          </p:nvSpPr>
          <p:spPr>
            <a:xfrm>
              <a:off x="5647089" y="1517615"/>
              <a:ext cx="550150" cy="18288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Left-Right Arrow 179">
              <a:extLst>
                <a:ext uri="{FF2B5EF4-FFF2-40B4-BE49-F238E27FC236}">
                  <a16:creationId xmlns:a16="http://schemas.microsoft.com/office/drawing/2014/main" id="{1340AE72-2A50-C44D-BCCC-8B76105CAA17}"/>
                </a:ext>
              </a:extLst>
            </p:cNvPr>
            <p:cNvSpPr/>
            <p:nvPr/>
          </p:nvSpPr>
          <p:spPr>
            <a:xfrm>
              <a:off x="7353829" y="1522417"/>
              <a:ext cx="550150" cy="18288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1" name="Picture 180" descr="A close up of a logo&#10;&#10;Description automatically generated">
            <a:extLst>
              <a:ext uri="{FF2B5EF4-FFF2-40B4-BE49-F238E27FC236}">
                <a16:creationId xmlns:a16="http://schemas.microsoft.com/office/drawing/2014/main" id="{6E21A0B2-A6D1-3942-AB30-0777645FC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283" y="956672"/>
            <a:ext cx="365760" cy="365760"/>
          </a:xfrm>
          <a:prstGeom prst="rect">
            <a:avLst/>
          </a:prstGeom>
        </p:spPr>
      </p:pic>
      <p:pic>
        <p:nvPicPr>
          <p:cNvPr id="182" name="Picture 181" descr="A close up of a logo&#10;&#10;Description automatically generated">
            <a:extLst>
              <a:ext uri="{FF2B5EF4-FFF2-40B4-BE49-F238E27FC236}">
                <a16:creationId xmlns:a16="http://schemas.microsoft.com/office/drawing/2014/main" id="{7C83C924-2C88-2345-9029-120B30DFE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4203" y="1290613"/>
            <a:ext cx="365760" cy="365760"/>
          </a:xfrm>
          <a:prstGeom prst="rect">
            <a:avLst/>
          </a:prstGeom>
        </p:spPr>
      </p:pic>
      <p:sp>
        <p:nvSpPr>
          <p:cNvPr id="13" name="Notched Right Arrow 12">
            <a:extLst>
              <a:ext uri="{FF2B5EF4-FFF2-40B4-BE49-F238E27FC236}">
                <a16:creationId xmlns:a16="http://schemas.microsoft.com/office/drawing/2014/main" id="{C5B286E7-1EE0-1A44-90AE-520702227411}"/>
              </a:ext>
            </a:extLst>
          </p:cNvPr>
          <p:cNvSpPr/>
          <p:nvPr/>
        </p:nvSpPr>
        <p:spPr>
          <a:xfrm>
            <a:off x="4203865" y="1245056"/>
            <a:ext cx="622459" cy="405609"/>
          </a:xfrm>
          <a:prstGeom prst="notch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132">
            <a:extLst>
              <a:ext uri="{FF2B5EF4-FFF2-40B4-BE49-F238E27FC236}">
                <a16:creationId xmlns:a16="http://schemas.microsoft.com/office/drawing/2014/main" id="{8EA90573-4803-724B-B984-2A361D646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79" y="1943451"/>
            <a:ext cx="822960" cy="8229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0173EF-84E8-F642-AFA6-FC43B6E66137}"/>
              </a:ext>
            </a:extLst>
          </p:cNvPr>
          <p:cNvSpPr txBox="1"/>
          <p:nvPr/>
        </p:nvSpPr>
        <p:spPr>
          <a:xfrm>
            <a:off x="1801525" y="2389933"/>
            <a:ext cx="2924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Any fundamental flaws here?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C5FF0FF6-8166-734C-8B89-A246E1B9511A}"/>
              </a:ext>
            </a:extLst>
          </p:cNvPr>
          <p:cNvSpPr txBox="1"/>
          <p:nvPr/>
        </p:nvSpPr>
        <p:spPr>
          <a:xfrm>
            <a:off x="5065937" y="2373282"/>
            <a:ext cx="3320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Does this idea really make sense?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3D60A33-4654-9045-B79F-5D037908F0D9}"/>
              </a:ext>
            </a:extLst>
          </p:cNvPr>
          <p:cNvSpPr txBox="1"/>
          <p:nvPr/>
        </p:nvSpPr>
        <p:spPr>
          <a:xfrm>
            <a:off x="2581415" y="1994801"/>
            <a:ext cx="5078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 it just another academic fantasy like many others?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2B197784-4F16-854F-8BBD-6C3E90E8DDCC}"/>
              </a:ext>
            </a:extLst>
          </p:cNvPr>
          <p:cNvGrpSpPr/>
          <p:nvPr/>
        </p:nvGrpSpPr>
        <p:grpSpPr>
          <a:xfrm>
            <a:off x="74860" y="3067140"/>
            <a:ext cx="8978808" cy="1168703"/>
            <a:chOff x="74860" y="3323920"/>
            <a:chExt cx="8978808" cy="1168703"/>
          </a:xfrm>
        </p:grpSpPr>
        <p:sp>
          <p:nvSpPr>
            <p:cNvPr id="136" name="Cloud 135">
              <a:extLst>
                <a:ext uri="{FF2B5EF4-FFF2-40B4-BE49-F238E27FC236}">
                  <a16:creationId xmlns:a16="http://schemas.microsoft.com/office/drawing/2014/main" id="{7FF78252-A0C4-7742-BFF2-E0282282180C}"/>
                </a:ext>
              </a:extLst>
            </p:cNvPr>
            <p:cNvSpPr/>
            <p:nvPr/>
          </p:nvSpPr>
          <p:spPr>
            <a:xfrm>
              <a:off x="74860" y="3471598"/>
              <a:ext cx="1811090" cy="914400"/>
            </a:xfrm>
            <a:prstGeom prst="cloud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8C30353-3443-A644-B385-DB51AB9AE036}"/>
                </a:ext>
              </a:extLst>
            </p:cNvPr>
            <p:cNvSpPr txBox="1"/>
            <p:nvPr/>
          </p:nvSpPr>
          <p:spPr>
            <a:xfrm>
              <a:off x="313011" y="3726128"/>
              <a:ext cx="13347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Applications</a:t>
              </a:r>
            </a:p>
          </p:txBody>
        </p:sp>
        <p:sp>
          <p:nvSpPr>
            <p:cNvPr id="138" name="Rounded Rectangle 137">
              <a:extLst>
                <a:ext uri="{FF2B5EF4-FFF2-40B4-BE49-F238E27FC236}">
                  <a16:creationId xmlns:a16="http://schemas.microsoft.com/office/drawing/2014/main" id="{399FC005-BAB5-FE4F-A566-A9150E4378FC}"/>
                </a:ext>
              </a:extLst>
            </p:cNvPr>
            <p:cNvSpPr/>
            <p:nvPr/>
          </p:nvSpPr>
          <p:spPr>
            <a:xfrm>
              <a:off x="2614068" y="3471598"/>
              <a:ext cx="632568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VFS</a:t>
              </a:r>
            </a:p>
          </p:txBody>
        </p:sp>
        <p:sp>
          <p:nvSpPr>
            <p:cNvPr id="139" name="Rounded Rectangle 138">
              <a:extLst>
                <a:ext uri="{FF2B5EF4-FFF2-40B4-BE49-F238E27FC236}">
                  <a16:creationId xmlns:a16="http://schemas.microsoft.com/office/drawing/2014/main" id="{2B7A5244-32BD-C342-920F-56AEAC38C61E}"/>
                </a:ext>
              </a:extLst>
            </p:cNvPr>
            <p:cNvSpPr/>
            <p:nvPr/>
          </p:nvSpPr>
          <p:spPr>
            <a:xfrm>
              <a:off x="3707692" y="3471598"/>
              <a:ext cx="822960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File system</a:t>
              </a:r>
            </a:p>
          </p:txBody>
        </p:sp>
        <p:sp>
          <p:nvSpPr>
            <p:cNvPr id="141" name="Rounded Rectangle 140">
              <a:extLst>
                <a:ext uri="{FF2B5EF4-FFF2-40B4-BE49-F238E27FC236}">
                  <a16:creationId xmlns:a16="http://schemas.microsoft.com/office/drawing/2014/main" id="{FA725F73-6E29-8C44-8048-EA446B27BB3A}"/>
                </a:ext>
              </a:extLst>
            </p:cNvPr>
            <p:cNvSpPr/>
            <p:nvPr/>
          </p:nvSpPr>
          <p:spPr>
            <a:xfrm>
              <a:off x="4991708" y="3471598"/>
              <a:ext cx="822960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Block layer</a:t>
              </a:r>
            </a:p>
          </p:txBody>
        </p:sp>
        <p:sp>
          <p:nvSpPr>
            <p:cNvPr id="142" name="Rounded Rectangle 141">
              <a:extLst>
                <a:ext uri="{FF2B5EF4-FFF2-40B4-BE49-F238E27FC236}">
                  <a16:creationId xmlns:a16="http://schemas.microsoft.com/office/drawing/2014/main" id="{ABB74C7B-AF9A-E940-A6C7-F0D25665A547}"/>
                </a:ext>
              </a:extLst>
            </p:cNvPr>
            <p:cNvSpPr/>
            <p:nvPr/>
          </p:nvSpPr>
          <p:spPr>
            <a:xfrm>
              <a:off x="6275724" y="3471598"/>
              <a:ext cx="640080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Driver</a:t>
              </a:r>
            </a:p>
          </p:txBody>
        </p:sp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F83E49C9-F30F-4E4E-95ED-175B65D2A13A}"/>
                </a:ext>
              </a:extLst>
            </p:cNvPr>
            <p:cNvSpPr/>
            <p:nvPr/>
          </p:nvSpPr>
          <p:spPr>
            <a:xfrm>
              <a:off x="7682068" y="3471598"/>
              <a:ext cx="1371600" cy="9144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Computational storage drive (CSD)</a:t>
              </a: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BBF5508C-69F8-2B47-9C63-65A206C45779}"/>
                </a:ext>
              </a:extLst>
            </p:cNvPr>
            <p:cNvSpPr/>
            <p:nvPr/>
          </p:nvSpPr>
          <p:spPr>
            <a:xfrm>
              <a:off x="2460102" y="3323920"/>
              <a:ext cx="4586874" cy="1168703"/>
            </a:xfrm>
            <a:prstGeom prst="rect">
              <a:avLst/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B14162A5-8809-F747-A739-FC4FA8862226}"/>
                </a:ext>
              </a:extLst>
            </p:cNvPr>
            <p:cNvCxnSpPr>
              <a:cxnSpLocks/>
              <a:stCxn id="138" idx="1"/>
              <a:endCxn id="136" idx="0"/>
            </p:cNvCxnSpPr>
            <p:nvPr/>
          </p:nvCxnSpPr>
          <p:spPr>
            <a:xfrm flipH="1">
              <a:off x="1884441" y="3928798"/>
              <a:ext cx="729627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9994370-6FCD-724E-8C8B-3D48E65ADB9B}"/>
                </a:ext>
              </a:extLst>
            </p:cNvPr>
            <p:cNvSpPr txBox="1"/>
            <p:nvPr/>
          </p:nvSpPr>
          <p:spPr>
            <a:xfrm>
              <a:off x="1859811" y="3587182"/>
              <a:ext cx="6783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POSIX</a:t>
              </a:r>
            </a:p>
          </p:txBody>
        </p: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CE690875-D713-DE46-BDC1-6FB9A3E7B61B}"/>
                </a:ext>
              </a:extLst>
            </p:cNvPr>
            <p:cNvCxnSpPr>
              <a:cxnSpLocks/>
              <a:stCxn id="143" idx="1"/>
              <a:endCxn id="142" idx="3"/>
            </p:cNvCxnSpPr>
            <p:nvPr/>
          </p:nvCxnSpPr>
          <p:spPr>
            <a:xfrm flipH="1">
              <a:off x="6915804" y="3928798"/>
              <a:ext cx="766264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410C3173-18CC-2C42-9F30-91E595682A99}"/>
                </a:ext>
              </a:extLst>
            </p:cNvPr>
            <p:cNvSpPr txBox="1"/>
            <p:nvPr/>
          </p:nvSpPr>
          <p:spPr>
            <a:xfrm>
              <a:off x="6985065" y="3583670"/>
              <a:ext cx="71205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/>
                <a:t>NVMe</a:t>
              </a:r>
              <a:endParaRPr lang="en-US" sz="1600" dirty="0"/>
            </a:p>
          </p:txBody>
        </p: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F71067E0-84D4-E642-BDBA-234B0BBA0E5D}"/>
                </a:ext>
              </a:extLst>
            </p:cNvPr>
            <p:cNvCxnSpPr>
              <a:cxnSpLocks/>
              <a:stCxn id="141" idx="3"/>
              <a:endCxn id="142" idx="1"/>
            </p:cNvCxnSpPr>
            <p:nvPr/>
          </p:nvCxnSpPr>
          <p:spPr>
            <a:xfrm>
              <a:off x="5814668" y="3928798"/>
              <a:ext cx="461056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56D12382-68C8-7249-ACB6-2842F00F6C9F}"/>
                </a:ext>
              </a:extLst>
            </p:cNvPr>
            <p:cNvCxnSpPr>
              <a:cxnSpLocks/>
              <a:stCxn id="139" idx="1"/>
              <a:endCxn id="138" idx="3"/>
            </p:cNvCxnSpPr>
            <p:nvPr/>
          </p:nvCxnSpPr>
          <p:spPr>
            <a:xfrm flipH="1">
              <a:off x="3246636" y="3928798"/>
              <a:ext cx="461056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2BB3ADE6-46ED-954B-BBFE-621059ABD44F}"/>
                </a:ext>
              </a:extLst>
            </p:cNvPr>
            <p:cNvCxnSpPr>
              <a:cxnSpLocks/>
              <a:stCxn id="141" idx="1"/>
              <a:endCxn id="139" idx="3"/>
            </p:cNvCxnSpPr>
            <p:nvPr/>
          </p:nvCxnSpPr>
          <p:spPr>
            <a:xfrm flipH="1">
              <a:off x="4530652" y="3928798"/>
              <a:ext cx="461056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AB1911E8-F4ED-744C-A062-A8AAD5A50156}"/>
                </a:ext>
              </a:extLst>
            </p:cNvPr>
            <p:cNvSpPr txBox="1"/>
            <p:nvPr/>
          </p:nvSpPr>
          <p:spPr>
            <a:xfrm>
              <a:off x="4532164" y="3337560"/>
              <a:ext cx="4427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OS</a:t>
              </a:r>
            </a:p>
          </p:txBody>
        </p:sp>
      </p:grpSp>
      <p:pic>
        <p:nvPicPr>
          <p:cNvPr id="183" name="Picture 182" descr="A close up of a logo&#10;&#10;Description automatically generated">
            <a:extLst>
              <a:ext uri="{FF2B5EF4-FFF2-40B4-BE49-F238E27FC236}">
                <a16:creationId xmlns:a16="http://schemas.microsoft.com/office/drawing/2014/main" id="{90F8DC6C-842F-C245-A51E-6E10DDF4A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99" y="3647440"/>
            <a:ext cx="365760" cy="365760"/>
          </a:xfrm>
          <a:prstGeom prst="rect">
            <a:avLst/>
          </a:prstGeom>
        </p:spPr>
      </p:pic>
      <p:sp>
        <p:nvSpPr>
          <p:cNvPr id="184" name="TextBox 183">
            <a:extLst>
              <a:ext uri="{FF2B5EF4-FFF2-40B4-BE49-F238E27FC236}">
                <a16:creationId xmlns:a16="http://schemas.microsoft.com/office/drawing/2014/main" id="{87DA5E8F-880B-6D4B-A68F-EA3A5FB4736F}"/>
              </a:ext>
            </a:extLst>
          </p:cNvPr>
          <p:cNvSpPr txBox="1"/>
          <p:nvPr/>
        </p:nvSpPr>
        <p:spPr>
          <a:xfrm>
            <a:off x="2826632" y="4427154"/>
            <a:ext cx="3827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itchFamily="2" charset="2"/>
              </a:rPr>
              <a:t> Very </a:t>
            </a:r>
            <a:r>
              <a:rPr lang="en-US" dirty="0"/>
              <a:t>high </a:t>
            </a:r>
            <a:r>
              <a:rPr lang="en-US" b="1" dirty="0"/>
              <a:t>abstraction-breaking</a:t>
            </a:r>
            <a:r>
              <a:rPr lang="en-US" dirty="0"/>
              <a:t> cost</a:t>
            </a:r>
          </a:p>
        </p:txBody>
      </p:sp>
    </p:spTree>
    <p:extLst>
      <p:ext uri="{BB962C8B-B14F-4D97-AF65-F5344CB8AC3E}">
        <p14:creationId xmlns:p14="http://schemas.microsoft.com/office/powerpoint/2010/main" val="10248611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 4.81481E-6 L 0.82917 0.00987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94" y="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Beautifully Simple Rationale, But …</a:t>
            </a:r>
          </a:p>
        </p:txBody>
      </p:sp>
      <p:sp>
        <p:nvSpPr>
          <p:cNvPr id="40" name="Rectangle: Rounded Corners 218">
            <a:extLst>
              <a:ext uri="{FF2B5EF4-FFF2-40B4-BE49-F238E27FC236}">
                <a16:creationId xmlns:a16="http://schemas.microsoft.com/office/drawing/2014/main" id="{78ADD9D4-3F30-C848-A2F9-AC4558E2B4D2}"/>
              </a:ext>
            </a:extLst>
          </p:cNvPr>
          <p:cNvSpPr/>
          <p:nvPr/>
        </p:nvSpPr>
        <p:spPr>
          <a:xfrm>
            <a:off x="64469" y="999063"/>
            <a:ext cx="550150" cy="783034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CPU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C576705-565C-E54C-AAE9-FF1E5D5DAA1E}"/>
              </a:ext>
            </a:extLst>
          </p:cNvPr>
          <p:cNvGrpSpPr/>
          <p:nvPr/>
        </p:nvGrpSpPr>
        <p:grpSpPr>
          <a:xfrm>
            <a:off x="1214436" y="1156201"/>
            <a:ext cx="1078467" cy="538527"/>
            <a:chOff x="1861988" y="1374829"/>
            <a:chExt cx="1078467" cy="53852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8C6B4CA-1822-6348-A567-7076FC0D86A5}"/>
                </a:ext>
              </a:extLst>
            </p:cNvPr>
            <p:cNvGrpSpPr/>
            <p:nvPr/>
          </p:nvGrpSpPr>
          <p:grpSpPr>
            <a:xfrm>
              <a:off x="1861988" y="1374829"/>
              <a:ext cx="1078467" cy="484381"/>
              <a:chOff x="5596653" y="1043364"/>
              <a:chExt cx="793199" cy="319256"/>
            </a:xfrm>
          </p:grpSpPr>
          <p:sp>
            <p:nvSpPr>
              <p:cNvPr id="34" name="Rectangle: Rounded Corners 212">
                <a:extLst>
                  <a:ext uri="{FF2B5EF4-FFF2-40B4-BE49-F238E27FC236}">
                    <a16:creationId xmlns:a16="http://schemas.microsoft.com/office/drawing/2014/main" id="{A03DAB09-E074-424A-AE0F-ACE0202A0421}"/>
                  </a:ext>
                </a:extLst>
              </p:cNvPr>
              <p:cNvSpPr/>
              <p:nvPr/>
            </p:nvSpPr>
            <p:spPr>
              <a:xfrm>
                <a:off x="5596653" y="1043364"/>
                <a:ext cx="749623" cy="24585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623D465-50E7-E349-83EF-38F1E5963040}"/>
                  </a:ext>
                </a:extLst>
              </p:cNvPr>
              <p:cNvSpPr/>
              <p:nvPr/>
            </p:nvSpPr>
            <p:spPr>
              <a:xfrm>
                <a:off x="5662145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B26905B-A283-E94D-BB9D-0B1D55E4BC35}"/>
                  </a:ext>
                </a:extLst>
              </p:cNvPr>
              <p:cNvSpPr/>
              <p:nvPr/>
            </p:nvSpPr>
            <p:spPr>
              <a:xfrm>
                <a:off x="5823177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7C42CE0-AFBF-C649-9E35-B84D9EB80560}"/>
                  </a:ext>
                </a:extLst>
              </p:cNvPr>
              <p:cNvSpPr/>
              <p:nvPr/>
            </p:nvSpPr>
            <p:spPr>
              <a:xfrm>
                <a:off x="5984209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3B5A13B-D7FC-B846-8592-35239CAD6EAE}"/>
                  </a:ext>
                </a:extLst>
              </p:cNvPr>
              <p:cNvSpPr/>
              <p:nvPr/>
            </p:nvSpPr>
            <p:spPr>
              <a:xfrm>
                <a:off x="6145242" y="1071959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8686D7E-CEB4-164E-BF51-B1522E9900C0}"/>
                  </a:ext>
                </a:extLst>
              </p:cNvPr>
              <p:cNvSpPr txBox="1"/>
              <p:nvPr/>
            </p:nvSpPr>
            <p:spPr>
              <a:xfrm>
                <a:off x="5721825" y="1122485"/>
                <a:ext cx="4844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/>
                  <a:t>DRAM</a:t>
                </a:r>
              </a:p>
            </p:txBody>
          </p:sp>
          <p:sp>
            <p:nvSpPr>
              <p:cNvPr id="41" name="Rectangle: Rounded Corners 219">
                <a:extLst>
                  <a:ext uri="{FF2B5EF4-FFF2-40B4-BE49-F238E27FC236}">
                    <a16:creationId xmlns:a16="http://schemas.microsoft.com/office/drawing/2014/main" id="{610C1924-39A2-B541-886D-BFAD2C6BBD89}"/>
                  </a:ext>
                </a:extLst>
              </p:cNvPr>
              <p:cNvSpPr/>
              <p:nvPr/>
            </p:nvSpPr>
            <p:spPr>
              <a:xfrm>
                <a:off x="5640229" y="1116770"/>
                <a:ext cx="749623" cy="24585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B2A9673-82C0-3F46-B21D-E0179FBFD6FE}"/>
                  </a:ext>
                </a:extLst>
              </p:cNvPr>
              <p:cNvSpPr/>
              <p:nvPr/>
            </p:nvSpPr>
            <p:spPr>
              <a:xfrm>
                <a:off x="5705721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58C41D9-D5DF-854B-B81D-1246C3518945}"/>
                  </a:ext>
                </a:extLst>
              </p:cNvPr>
              <p:cNvSpPr/>
              <p:nvPr/>
            </p:nvSpPr>
            <p:spPr>
              <a:xfrm>
                <a:off x="5866753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913914C-F6D5-D64B-8BC0-79844F3EE306}"/>
                  </a:ext>
                </a:extLst>
              </p:cNvPr>
              <p:cNvSpPr/>
              <p:nvPr/>
            </p:nvSpPr>
            <p:spPr>
              <a:xfrm>
                <a:off x="6027785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10CB920-CB73-E946-B100-C50EE16D43B5}"/>
                  </a:ext>
                </a:extLst>
              </p:cNvPr>
              <p:cNvSpPr/>
              <p:nvPr/>
            </p:nvSpPr>
            <p:spPr>
              <a:xfrm>
                <a:off x="6188818" y="1145365"/>
                <a:ext cx="128484" cy="11383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9E0265D-5EB9-2540-8614-921104F8FD81}"/>
                </a:ext>
              </a:extLst>
            </p:cNvPr>
            <p:cNvSpPr txBox="1"/>
            <p:nvPr/>
          </p:nvSpPr>
          <p:spPr>
            <a:xfrm>
              <a:off x="2155769" y="1651746"/>
              <a:ext cx="5501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accent6">
                      <a:lumMod val="50000"/>
                    </a:schemeClr>
                  </a:solidFill>
                </a:rPr>
                <a:t>DRAM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261D56C-8F77-4147-A287-A756E0973A2B}"/>
              </a:ext>
            </a:extLst>
          </p:cNvPr>
          <p:cNvGrpSpPr/>
          <p:nvPr/>
        </p:nvGrpSpPr>
        <p:grpSpPr>
          <a:xfrm>
            <a:off x="2909750" y="1100553"/>
            <a:ext cx="1123295" cy="665130"/>
            <a:chOff x="3505334" y="1355955"/>
            <a:chExt cx="1123295" cy="66513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34CC088-B53B-DE4A-BF07-55F90BC9093D}"/>
                </a:ext>
              </a:extLst>
            </p:cNvPr>
            <p:cNvGrpSpPr/>
            <p:nvPr/>
          </p:nvGrpSpPr>
          <p:grpSpPr>
            <a:xfrm>
              <a:off x="3505334" y="1355955"/>
              <a:ext cx="1123295" cy="665130"/>
              <a:chOff x="7639705" y="1723062"/>
              <a:chExt cx="1123295" cy="665130"/>
            </a:xfrm>
          </p:grpSpPr>
          <p:grpSp>
            <p:nvGrpSpPr>
              <p:cNvPr id="63" name="Group 238">
                <a:extLst>
                  <a:ext uri="{FF2B5EF4-FFF2-40B4-BE49-F238E27FC236}">
                    <a16:creationId xmlns:a16="http://schemas.microsoft.com/office/drawing/2014/main" id="{C24DF685-1230-DC40-AFDC-BFDC6C026D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88692" y="1885950"/>
                <a:ext cx="674308" cy="502242"/>
                <a:chOff x="4993684" y="1556967"/>
                <a:chExt cx="674411" cy="501849"/>
              </a:xfrm>
            </p:grpSpPr>
            <p:sp>
              <p:nvSpPr>
                <p:cNvPr id="88" name="Shape 383">
                  <a:extLst>
                    <a:ext uri="{FF2B5EF4-FFF2-40B4-BE49-F238E27FC236}">
                      <a16:creationId xmlns:a16="http://schemas.microsoft.com/office/drawing/2014/main" id="{EBF5D68C-9E4A-4243-B59D-52D5D9391293}"/>
                    </a:ext>
                  </a:extLst>
                </p:cNvPr>
                <p:cNvSpPr/>
                <p:nvPr/>
              </p:nvSpPr>
              <p:spPr>
                <a:xfrm rot="5400000">
                  <a:off x="5079381" y="1470370"/>
                  <a:ext cx="502843" cy="674791"/>
                </a:xfrm>
                <a:prstGeom prst="roundRect">
                  <a:avLst>
                    <a:gd name="adj" fmla="val 4826"/>
                  </a:avLst>
                </a:prstGeom>
                <a:solidFill>
                  <a:srgbClr val="814098"/>
                </a:solidFill>
                <a:ln w="19050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400000"/>
                </a:ln>
                <a:effectLst/>
              </p:spPr>
              <p:txBody>
                <a:bodyPr lIns="20092" tIns="20092" rIns="20092" bIns="20092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157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</a:endParaRPr>
                </a:p>
              </p:txBody>
            </p:sp>
            <p:sp>
              <p:nvSpPr>
                <p:cNvPr id="89" name="Freeform: Shape 91">
                  <a:extLst>
                    <a:ext uri="{FF2B5EF4-FFF2-40B4-BE49-F238E27FC236}">
                      <a16:creationId xmlns:a16="http://schemas.microsoft.com/office/drawing/2014/main" id="{A95951EE-F5B6-D54D-888A-B60740D9BA3C}"/>
                    </a:ext>
                  </a:extLst>
                </p:cNvPr>
                <p:cNvSpPr/>
                <p:nvPr/>
              </p:nvSpPr>
              <p:spPr>
                <a:xfrm>
                  <a:off x="5569759" y="1599172"/>
                  <a:ext cx="63510" cy="6186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" name="Freeform: Shape 92">
                  <a:extLst>
                    <a:ext uri="{FF2B5EF4-FFF2-40B4-BE49-F238E27FC236}">
                      <a16:creationId xmlns:a16="http://schemas.microsoft.com/office/drawing/2014/main" id="{00DC4CFC-F0A4-7D49-8A77-DD73B90EE445}"/>
                    </a:ext>
                  </a:extLst>
                </p:cNvPr>
                <p:cNvSpPr/>
                <p:nvPr/>
              </p:nvSpPr>
              <p:spPr>
                <a:xfrm>
                  <a:off x="5569759" y="194814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" name="Freeform: Shape 93">
                  <a:extLst>
                    <a:ext uri="{FF2B5EF4-FFF2-40B4-BE49-F238E27FC236}">
                      <a16:creationId xmlns:a16="http://schemas.microsoft.com/office/drawing/2014/main" id="{7C7CBF27-C19F-5C46-A03B-8FD5C3E24ECE}"/>
                    </a:ext>
                  </a:extLst>
                </p:cNvPr>
                <p:cNvSpPr/>
                <p:nvPr/>
              </p:nvSpPr>
              <p:spPr>
                <a:xfrm>
                  <a:off x="5037865" y="160868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" name="Freeform: Shape 94">
                  <a:extLst>
                    <a:ext uri="{FF2B5EF4-FFF2-40B4-BE49-F238E27FC236}">
                      <a16:creationId xmlns:a16="http://schemas.microsoft.com/office/drawing/2014/main" id="{5041270E-8CA6-3841-8AC9-CE9FA110BB52}"/>
                    </a:ext>
                  </a:extLst>
                </p:cNvPr>
                <p:cNvSpPr/>
                <p:nvPr/>
              </p:nvSpPr>
              <p:spPr>
                <a:xfrm>
                  <a:off x="5037865" y="1959253"/>
                  <a:ext cx="63510" cy="61864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93" name="Straight Connector 245">
                  <a:extLst>
                    <a:ext uri="{FF2B5EF4-FFF2-40B4-BE49-F238E27FC236}">
                      <a16:creationId xmlns:a16="http://schemas.microsoft.com/office/drawing/2014/main" id="{C923BFAB-D013-AF42-822C-6D5FAC1563F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723906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4" name="Straight Connector 246">
                  <a:extLst>
                    <a:ext uri="{FF2B5EF4-FFF2-40B4-BE49-F238E27FC236}">
                      <a16:creationId xmlns:a16="http://schemas.microsoft.com/office/drawing/2014/main" id="{A7A2D405-6895-6F40-9CE4-FBC6A097BEF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09164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5" name="Straight Connector 247">
                  <a:extLst>
                    <a:ext uri="{FF2B5EF4-FFF2-40B4-BE49-F238E27FC236}">
                      <a16:creationId xmlns:a16="http://schemas.microsoft.com/office/drawing/2014/main" id="{CBA3C572-3282-A840-BC37-5668E77E66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94422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6" name="Straight Connector 248">
                  <a:extLst>
                    <a:ext uri="{FF2B5EF4-FFF2-40B4-BE49-F238E27FC236}">
                      <a16:creationId xmlns:a16="http://schemas.microsoft.com/office/drawing/2014/main" id="{D72B91B8-0D92-1C4C-9194-48A82473BC3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638648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7" name="Straight Connector 249">
                  <a:extLst>
                    <a:ext uri="{FF2B5EF4-FFF2-40B4-BE49-F238E27FC236}">
                      <a16:creationId xmlns:a16="http://schemas.microsoft.com/office/drawing/2014/main" id="{7403376B-4563-324E-A065-EA69DF9C02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979681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64" name="Group 238">
                <a:extLst>
                  <a:ext uri="{FF2B5EF4-FFF2-40B4-BE49-F238E27FC236}">
                    <a16:creationId xmlns:a16="http://schemas.microsoft.com/office/drawing/2014/main" id="{45E8FF6E-F778-4F4D-B49F-9449818D51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864199" y="1804506"/>
                <a:ext cx="674308" cy="502242"/>
                <a:chOff x="4993684" y="1556967"/>
                <a:chExt cx="674411" cy="501849"/>
              </a:xfrm>
            </p:grpSpPr>
            <p:sp>
              <p:nvSpPr>
                <p:cNvPr id="78" name="Shape 383">
                  <a:extLst>
                    <a:ext uri="{FF2B5EF4-FFF2-40B4-BE49-F238E27FC236}">
                      <a16:creationId xmlns:a16="http://schemas.microsoft.com/office/drawing/2014/main" id="{813B6A02-9DDC-4B41-9092-408A521E31B3}"/>
                    </a:ext>
                  </a:extLst>
                </p:cNvPr>
                <p:cNvSpPr/>
                <p:nvPr/>
              </p:nvSpPr>
              <p:spPr>
                <a:xfrm rot="5400000">
                  <a:off x="5079381" y="1470370"/>
                  <a:ext cx="502843" cy="674791"/>
                </a:xfrm>
                <a:prstGeom prst="roundRect">
                  <a:avLst>
                    <a:gd name="adj" fmla="val 4826"/>
                  </a:avLst>
                </a:prstGeom>
                <a:solidFill>
                  <a:srgbClr val="814098"/>
                </a:solidFill>
                <a:ln w="19050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400000"/>
                </a:ln>
                <a:effectLst/>
              </p:spPr>
              <p:txBody>
                <a:bodyPr lIns="20092" tIns="20092" rIns="20092" bIns="20092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157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</a:endParaRPr>
                </a:p>
              </p:txBody>
            </p:sp>
            <p:sp>
              <p:nvSpPr>
                <p:cNvPr id="79" name="Freeform: Shape 91">
                  <a:extLst>
                    <a:ext uri="{FF2B5EF4-FFF2-40B4-BE49-F238E27FC236}">
                      <a16:creationId xmlns:a16="http://schemas.microsoft.com/office/drawing/2014/main" id="{2A0A3FCA-1109-8C4C-847D-268D5B98F15E}"/>
                    </a:ext>
                  </a:extLst>
                </p:cNvPr>
                <p:cNvSpPr/>
                <p:nvPr/>
              </p:nvSpPr>
              <p:spPr>
                <a:xfrm>
                  <a:off x="5569759" y="1599172"/>
                  <a:ext cx="63510" cy="6186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0" name="Freeform: Shape 92">
                  <a:extLst>
                    <a:ext uri="{FF2B5EF4-FFF2-40B4-BE49-F238E27FC236}">
                      <a16:creationId xmlns:a16="http://schemas.microsoft.com/office/drawing/2014/main" id="{EAFB539F-C256-564E-9BEE-B4B8164D2FE2}"/>
                    </a:ext>
                  </a:extLst>
                </p:cNvPr>
                <p:cNvSpPr/>
                <p:nvPr/>
              </p:nvSpPr>
              <p:spPr>
                <a:xfrm>
                  <a:off x="5569759" y="194814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" name="Freeform: Shape 93">
                  <a:extLst>
                    <a:ext uri="{FF2B5EF4-FFF2-40B4-BE49-F238E27FC236}">
                      <a16:creationId xmlns:a16="http://schemas.microsoft.com/office/drawing/2014/main" id="{5C4B6640-9725-F34B-8F49-93947DDB554F}"/>
                    </a:ext>
                  </a:extLst>
                </p:cNvPr>
                <p:cNvSpPr/>
                <p:nvPr/>
              </p:nvSpPr>
              <p:spPr>
                <a:xfrm>
                  <a:off x="5037865" y="160868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2" name="Freeform: Shape 94">
                  <a:extLst>
                    <a:ext uri="{FF2B5EF4-FFF2-40B4-BE49-F238E27FC236}">
                      <a16:creationId xmlns:a16="http://schemas.microsoft.com/office/drawing/2014/main" id="{EA3FC84C-A40E-884E-B5A0-559AFEEA41F5}"/>
                    </a:ext>
                  </a:extLst>
                </p:cNvPr>
                <p:cNvSpPr/>
                <p:nvPr/>
              </p:nvSpPr>
              <p:spPr>
                <a:xfrm>
                  <a:off x="5037865" y="1959253"/>
                  <a:ext cx="63510" cy="61864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83" name="Straight Connector 245">
                  <a:extLst>
                    <a:ext uri="{FF2B5EF4-FFF2-40B4-BE49-F238E27FC236}">
                      <a16:creationId xmlns:a16="http://schemas.microsoft.com/office/drawing/2014/main" id="{1C8D4B78-6E5B-2044-AD73-2F1B4CC47E1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723906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4" name="Straight Connector 246">
                  <a:extLst>
                    <a:ext uri="{FF2B5EF4-FFF2-40B4-BE49-F238E27FC236}">
                      <a16:creationId xmlns:a16="http://schemas.microsoft.com/office/drawing/2014/main" id="{57F6C809-5208-8C4D-88C7-71E8496633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09164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5" name="Straight Connector 247">
                  <a:extLst>
                    <a:ext uri="{FF2B5EF4-FFF2-40B4-BE49-F238E27FC236}">
                      <a16:creationId xmlns:a16="http://schemas.microsoft.com/office/drawing/2014/main" id="{B58CFEC1-4DAB-2F4A-8C8E-F960E9CC8C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94422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6" name="Straight Connector 248">
                  <a:extLst>
                    <a:ext uri="{FF2B5EF4-FFF2-40B4-BE49-F238E27FC236}">
                      <a16:creationId xmlns:a16="http://schemas.microsoft.com/office/drawing/2014/main" id="{5F69B844-EEC0-6546-AB10-2919FE8621F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638648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7" name="Straight Connector 249">
                  <a:extLst>
                    <a:ext uri="{FF2B5EF4-FFF2-40B4-BE49-F238E27FC236}">
                      <a16:creationId xmlns:a16="http://schemas.microsoft.com/office/drawing/2014/main" id="{F5A00CEC-6AC2-0840-AB38-0F2499BE2E5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979681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66" name="Group 238">
                <a:extLst>
                  <a:ext uri="{FF2B5EF4-FFF2-40B4-BE49-F238E27FC236}">
                    <a16:creationId xmlns:a16="http://schemas.microsoft.com/office/drawing/2014/main" id="{9EE7CB28-E910-6E4F-8385-8D8C01BE18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39705" y="1723062"/>
                <a:ext cx="674308" cy="502242"/>
                <a:chOff x="4993684" y="1556967"/>
                <a:chExt cx="674411" cy="501849"/>
              </a:xfrm>
            </p:grpSpPr>
            <p:sp>
              <p:nvSpPr>
                <p:cNvPr id="68" name="Shape 383">
                  <a:extLst>
                    <a:ext uri="{FF2B5EF4-FFF2-40B4-BE49-F238E27FC236}">
                      <a16:creationId xmlns:a16="http://schemas.microsoft.com/office/drawing/2014/main" id="{C09F9025-3AEA-C244-984F-FA3D08BD4C64}"/>
                    </a:ext>
                  </a:extLst>
                </p:cNvPr>
                <p:cNvSpPr/>
                <p:nvPr/>
              </p:nvSpPr>
              <p:spPr>
                <a:xfrm rot="5400000">
                  <a:off x="5079381" y="1470370"/>
                  <a:ext cx="502843" cy="674791"/>
                </a:xfrm>
                <a:prstGeom prst="roundRect">
                  <a:avLst>
                    <a:gd name="adj" fmla="val 4826"/>
                  </a:avLst>
                </a:prstGeom>
                <a:solidFill>
                  <a:srgbClr val="814098"/>
                </a:solidFill>
                <a:ln w="19050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400000"/>
                </a:ln>
                <a:effectLst/>
              </p:spPr>
              <p:txBody>
                <a:bodyPr lIns="20092" tIns="20092" rIns="20092" bIns="20092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157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</a:endParaRPr>
                </a:p>
              </p:txBody>
            </p:sp>
            <p:sp>
              <p:nvSpPr>
                <p:cNvPr id="69" name="Freeform: Shape 91">
                  <a:extLst>
                    <a:ext uri="{FF2B5EF4-FFF2-40B4-BE49-F238E27FC236}">
                      <a16:creationId xmlns:a16="http://schemas.microsoft.com/office/drawing/2014/main" id="{2AFD711A-11DE-E346-ABB5-95CE60EDA1D3}"/>
                    </a:ext>
                  </a:extLst>
                </p:cNvPr>
                <p:cNvSpPr/>
                <p:nvPr/>
              </p:nvSpPr>
              <p:spPr>
                <a:xfrm>
                  <a:off x="5569759" y="1599172"/>
                  <a:ext cx="63510" cy="6186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0" name="Freeform: Shape 92">
                  <a:extLst>
                    <a:ext uri="{FF2B5EF4-FFF2-40B4-BE49-F238E27FC236}">
                      <a16:creationId xmlns:a16="http://schemas.microsoft.com/office/drawing/2014/main" id="{1B001B65-69CF-8846-8453-72784629237A}"/>
                    </a:ext>
                  </a:extLst>
                </p:cNvPr>
                <p:cNvSpPr/>
                <p:nvPr/>
              </p:nvSpPr>
              <p:spPr>
                <a:xfrm>
                  <a:off x="5569759" y="194814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1" name="Freeform: Shape 93">
                  <a:extLst>
                    <a:ext uri="{FF2B5EF4-FFF2-40B4-BE49-F238E27FC236}">
                      <a16:creationId xmlns:a16="http://schemas.microsoft.com/office/drawing/2014/main" id="{ABFEDA76-5B0A-D546-9893-A29F299C03B3}"/>
                    </a:ext>
                  </a:extLst>
                </p:cNvPr>
                <p:cNvSpPr/>
                <p:nvPr/>
              </p:nvSpPr>
              <p:spPr>
                <a:xfrm>
                  <a:off x="5037865" y="160868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2" name="Freeform: Shape 94">
                  <a:extLst>
                    <a:ext uri="{FF2B5EF4-FFF2-40B4-BE49-F238E27FC236}">
                      <a16:creationId xmlns:a16="http://schemas.microsoft.com/office/drawing/2014/main" id="{1E786612-7FE9-DF46-B742-DE0A960B29F9}"/>
                    </a:ext>
                  </a:extLst>
                </p:cNvPr>
                <p:cNvSpPr/>
                <p:nvPr/>
              </p:nvSpPr>
              <p:spPr>
                <a:xfrm>
                  <a:off x="5037865" y="1959253"/>
                  <a:ext cx="63510" cy="61864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73" name="Straight Connector 245">
                  <a:extLst>
                    <a:ext uri="{FF2B5EF4-FFF2-40B4-BE49-F238E27FC236}">
                      <a16:creationId xmlns:a16="http://schemas.microsoft.com/office/drawing/2014/main" id="{9A17A089-3EFD-FB40-8C85-E3D3027696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723906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4" name="Straight Connector 246">
                  <a:extLst>
                    <a:ext uri="{FF2B5EF4-FFF2-40B4-BE49-F238E27FC236}">
                      <a16:creationId xmlns:a16="http://schemas.microsoft.com/office/drawing/2014/main" id="{B652B4C9-39F6-B34E-9FD4-78DBB1CAC2B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09164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5" name="Straight Connector 247">
                  <a:extLst>
                    <a:ext uri="{FF2B5EF4-FFF2-40B4-BE49-F238E27FC236}">
                      <a16:creationId xmlns:a16="http://schemas.microsoft.com/office/drawing/2014/main" id="{76F1E06B-A614-004E-B1D9-027450E10CF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94422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6" name="Straight Connector 248">
                  <a:extLst>
                    <a:ext uri="{FF2B5EF4-FFF2-40B4-BE49-F238E27FC236}">
                      <a16:creationId xmlns:a16="http://schemas.microsoft.com/office/drawing/2014/main" id="{DEBD09DB-A867-EF4D-BDA6-EEFFAD0E9A7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638648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7" name="Straight Connector 249">
                  <a:extLst>
                    <a:ext uri="{FF2B5EF4-FFF2-40B4-BE49-F238E27FC236}">
                      <a16:creationId xmlns:a16="http://schemas.microsoft.com/office/drawing/2014/main" id="{43361780-01AA-B241-A4EE-03985158FDE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979681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2BE4B7-F200-8D41-912C-EA71CAEFE019}"/>
                </a:ext>
              </a:extLst>
            </p:cNvPr>
            <p:cNvSpPr txBox="1"/>
            <p:nvPr/>
          </p:nvSpPr>
          <p:spPr>
            <a:xfrm>
              <a:off x="3578455" y="1417179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95000"/>
                    </a:schemeClr>
                  </a:solidFill>
                </a:rPr>
                <a:t>SSD</a:t>
              </a:r>
            </a:p>
          </p:txBody>
        </p:sp>
      </p:grpSp>
      <p:sp>
        <p:nvSpPr>
          <p:cNvPr id="12" name="Left-Right Arrow 11">
            <a:extLst>
              <a:ext uri="{FF2B5EF4-FFF2-40B4-BE49-F238E27FC236}">
                <a16:creationId xmlns:a16="http://schemas.microsoft.com/office/drawing/2014/main" id="{99AA81CD-D7DC-4647-9476-A8B06A644DF8}"/>
              </a:ext>
            </a:extLst>
          </p:cNvPr>
          <p:cNvSpPr/>
          <p:nvPr/>
        </p:nvSpPr>
        <p:spPr>
          <a:xfrm>
            <a:off x="642470" y="1240983"/>
            <a:ext cx="550150" cy="3248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Left-Right Arrow 104">
            <a:extLst>
              <a:ext uri="{FF2B5EF4-FFF2-40B4-BE49-F238E27FC236}">
                <a16:creationId xmlns:a16="http://schemas.microsoft.com/office/drawing/2014/main" id="{2474FD97-02AF-B547-985D-D399C38D64D9}"/>
              </a:ext>
            </a:extLst>
          </p:cNvPr>
          <p:cNvSpPr/>
          <p:nvPr/>
        </p:nvSpPr>
        <p:spPr>
          <a:xfrm>
            <a:off x="2349210" y="1245785"/>
            <a:ext cx="550150" cy="3248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6" name="Picture 105" descr="A close up of a logo&#10;&#10;Description automatically generated">
            <a:extLst>
              <a:ext uri="{FF2B5EF4-FFF2-40B4-BE49-F238E27FC236}">
                <a16:creationId xmlns:a16="http://schemas.microsoft.com/office/drawing/2014/main" id="{88608A3F-1695-B24C-8A00-03BF6DBC1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64" y="931500"/>
            <a:ext cx="365760" cy="365760"/>
          </a:xfrm>
          <a:prstGeom prst="rect">
            <a:avLst/>
          </a:prstGeom>
        </p:spPr>
      </p:pic>
      <p:pic>
        <p:nvPicPr>
          <p:cNvPr id="107" name="Picture 106" descr="A close up of a logo&#10;&#10;Description automatically generated">
            <a:extLst>
              <a:ext uri="{FF2B5EF4-FFF2-40B4-BE49-F238E27FC236}">
                <a16:creationId xmlns:a16="http://schemas.microsoft.com/office/drawing/2014/main" id="{AD6D5674-5978-F04C-8669-ABC138998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64" y="1494276"/>
            <a:ext cx="365760" cy="36576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D0EC36B-C179-AE41-86AB-3C0A6B71B36F}"/>
              </a:ext>
            </a:extLst>
          </p:cNvPr>
          <p:cNvGrpSpPr/>
          <p:nvPr/>
        </p:nvGrpSpPr>
        <p:grpSpPr>
          <a:xfrm>
            <a:off x="5069088" y="1024235"/>
            <a:ext cx="3968576" cy="783034"/>
            <a:chOff x="5069088" y="1218545"/>
            <a:chExt cx="3968576" cy="783034"/>
          </a:xfrm>
        </p:grpSpPr>
        <p:sp>
          <p:nvSpPr>
            <p:cNvPr id="108" name="Rectangle: Rounded Corners 218">
              <a:extLst>
                <a:ext uri="{FF2B5EF4-FFF2-40B4-BE49-F238E27FC236}">
                  <a16:creationId xmlns:a16="http://schemas.microsoft.com/office/drawing/2014/main" id="{25DEA98B-2B5B-8D47-8180-566C5EB05AFC}"/>
                </a:ext>
              </a:extLst>
            </p:cNvPr>
            <p:cNvSpPr/>
            <p:nvPr/>
          </p:nvSpPr>
          <p:spPr>
            <a:xfrm>
              <a:off x="5069088" y="1218545"/>
              <a:ext cx="550150" cy="78303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CPU</a:t>
              </a: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246BB5A-3D7C-734D-85F4-135ECCCDE350}"/>
                </a:ext>
              </a:extLst>
            </p:cNvPr>
            <p:cNvGrpSpPr/>
            <p:nvPr/>
          </p:nvGrpSpPr>
          <p:grpSpPr>
            <a:xfrm>
              <a:off x="6219055" y="1375683"/>
              <a:ext cx="1078467" cy="538527"/>
              <a:chOff x="1861988" y="1374829"/>
              <a:chExt cx="1078467" cy="538527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D10B0FD1-8EA4-C64D-A521-C8AE52E9B53B}"/>
                  </a:ext>
                </a:extLst>
              </p:cNvPr>
              <p:cNvGrpSpPr/>
              <p:nvPr/>
            </p:nvGrpSpPr>
            <p:grpSpPr>
              <a:xfrm>
                <a:off x="1861988" y="1374829"/>
                <a:ext cx="1078467" cy="484381"/>
                <a:chOff x="5596653" y="1043364"/>
                <a:chExt cx="793199" cy="319256"/>
              </a:xfrm>
            </p:grpSpPr>
            <p:sp>
              <p:nvSpPr>
                <p:cNvPr id="112" name="Rectangle: Rounded Corners 212">
                  <a:extLst>
                    <a:ext uri="{FF2B5EF4-FFF2-40B4-BE49-F238E27FC236}">
                      <a16:creationId xmlns:a16="http://schemas.microsoft.com/office/drawing/2014/main" id="{A29E93C9-DA3A-1B42-A8AB-22CA924B5C60}"/>
                    </a:ext>
                  </a:extLst>
                </p:cNvPr>
                <p:cNvSpPr/>
                <p:nvPr/>
              </p:nvSpPr>
              <p:spPr>
                <a:xfrm>
                  <a:off x="5596653" y="1043364"/>
                  <a:ext cx="749623" cy="245850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233EC766-632C-E84F-9116-E3E15379ADC7}"/>
                    </a:ext>
                  </a:extLst>
                </p:cNvPr>
                <p:cNvSpPr/>
                <p:nvPr/>
              </p:nvSpPr>
              <p:spPr>
                <a:xfrm>
                  <a:off x="5662145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607A7DC-A1DD-3E47-A45F-5D68EE112033}"/>
                    </a:ext>
                  </a:extLst>
                </p:cNvPr>
                <p:cNvSpPr/>
                <p:nvPr/>
              </p:nvSpPr>
              <p:spPr>
                <a:xfrm>
                  <a:off x="5823177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322F5D58-0288-6F47-883E-C6DB0AD8DDE3}"/>
                    </a:ext>
                  </a:extLst>
                </p:cNvPr>
                <p:cNvSpPr/>
                <p:nvPr/>
              </p:nvSpPr>
              <p:spPr>
                <a:xfrm>
                  <a:off x="5984209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FD2F85DA-B882-B74D-BC9F-CFACDB7534AA}"/>
                    </a:ext>
                  </a:extLst>
                </p:cNvPr>
                <p:cNvSpPr/>
                <p:nvPr/>
              </p:nvSpPr>
              <p:spPr>
                <a:xfrm>
                  <a:off x="6145242" y="1071959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4C2B2F75-F6A4-6642-8EF6-518F964C12CA}"/>
                    </a:ext>
                  </a:extLst>
                </p:cNvPr>
                <p:cNvSpPr txBox="1"/>
                <p:nvPr/>
              </p:nvSpPr>
              <p:spPr>
                <a:xfrm>
                  <a:off x="5721825" y="1122485"/>
                  <a:ext cx="484428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/>
                    <a:t>DRAM</a:t>
                  </a:r>
                </a:p>
              </p:txBody>
            </p:sp>
            <p:sp>
              <p:nvSpPr>
                <p:cNvPr id="118" name="Rectangle: Rounded Corners 219">
                  <a:extLst>
                    <a:ext uri="{FF2B5EF4-FFF2-40B4-BE49-F238E27FC236}">
                      <a16:creationId xmlns:a16="http://schemas.microsoft.com/office/drawing/2014/main" id="{FBBCA7DC-63EA-8E4F-B4AC-194C7474DEDA}"/>
                    </a:ext>
                  </a:extLst>
                </p:cNvPr>
                <p:cNvSpPr/>
                <p:nvPr/>
              </p:nvSpPr>
              <p:spPr>
                <a:xfrm>
                  <a:off x="5640229" y="1116770"/>
                  <a:ext cx="749623" cy="245850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7E239AD8-56F8-9646-B13D-7BA3E53AB400}"/>
                    </a:ext>
                  </a:extLst>
                </p:cNvPr>
                <p:cNvSpPr/>
                <p:nvPr/>
              </p:nvSpPr>
              <p:spPr>
                <a:xfrm>
                  <a:off x="5705721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219647FA-36D8-4840-8304-2B63CDECB2BA}"/>
                    </a:ext>
                  </a:extLst>
                </p:cNvPr>
                <p:cNvSpPr/>
                <p:nvPr/>
              </p:nvSpPr>
              <p:spPr>
                <a:xfrm>
                  <a:off x="5866753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561B8430-9AC3-2641-905C-1A734A49A61C}"/>
                    </a:ext>
                  </a:extLst>
                </p:cNvPr>
                <p:cNvSpPr/>
                <p:nvPr/>
              </p:nvSpPr>
              <p:spPr>
                <a:xfrm>
                  <a:off x="6027785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5000AE37-1E9A-4248-AD5C-DCE06E3846AF}"/>
                    </a:ext>
                  </a:extLst>
                </p:cNvPr>
                <p:cNvSpPr/>
                <p:nvPr/>
              </p:nvSpPr>
              <p:spPr>
                <a:xfrm>
                  <a:off x="6188818" y="1145365"/>
                  <a:ext cx="128484" cy="113836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7EBF30D-1899-314C-A6B2-6C09F32296E3}"/>
                  </a:ext>
                </a:extLst>
              </p:cNvPr>
              <p:cNvSpPr txBox="1"/>
              <p:nvPr/>
            </p:nvSpPr>
            <p:spPr>
              <a:xfrm>
                <a:off x="2155769" y="1651746"/>
                <a:ext cx="55015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accent6">
                        <a:lumMod val="50000"/>
                      </a:schemeClr>
                    </a:solidFill>
                  </a:rPr>
                  <a:t>DRAM</a:t>
                </a: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8D2BCC19-59B7-AC41-8B4D-B378FFFDB17F}"/>
                </a:ext>
              </a:extLst>
            </p:cNvPr>
            <p:cNvGrpSpPr/>
            <p:nvPr/>
          </p:nvGrpSpPr>
          <p:grpSpPr>
            <a:xfrm>
              <a:off x="7914369" y="1320035"/>
              <a:ext cx="1123295" cy="665130"/>
              <a:chOff x="3505334" y="1355955"/>
              <a:chExt cx="1123295" cy="665130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BEDFECB1-3C4B-0B44-B671-4B1F41641369}"/>
                  </a:ext>
                </a:extLst>
              </p:cNvPr>
              <p:cNvGrpSpPr/>
              <p:nvPr/>
            </p:nvGrpSpPr>
            <p:grpSpPr>
              <a:xfrm>
                <a:off x="3505334" y="1355955"/>
                <a:ext cx="1123295" cy="665130"/>
                <a:chOff x="7639705" y="1723062"/>
                <a:chExt cx="1123295" cy="665130"/>
              </a:xfrm>
            </p:grpSpPr>
            <p:grpSp>
              <p:nvGrpSpPr>
                <p:cNvPr id="126" name="Group 238">
                  <a:extLst>
                    <a:ext uri="{FF2B5EF4-FFF2-40B4-BE49-F238E27FC236}">
                      <a16:creationId xmlns:a16="http://schemas.microsoft.com/office/drawing/2014/main" id="{CC178663-61F4-5149-AA9D-78084B590D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088692" y="1885950"/>
                  <a:ext cx="674308" cy="502242"/>
                  <a:chOff x="4993684" y="1556967"/>
                  <a:chExt cx="674411" cy="501849"/>
                </a:xfrm>
              </p:grpSpPr>
              <p:sp>
                <p:nvSpPr>
                  <p:cNvPr id="169" name="Shape 383">
                    <a:extLst>
                      <a:ext uri="{FF2B5EF4-FFF2-40B4-BE49-F238E27FC236}">
                        <a16:creationId xmlns:a16="http://schemas.microsoft.com/office/drawing/2014/main" id="{8CAC20C3-81A0-4040-B7E1-918B67EB2FD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079381" y="1470370"/>
                    <a:ext cx="502843" cy="674791"/>
                  </a:xfrm>
                  <a:prstGeom prst="roundRect">
                    <a:avLst>
                      <a:gd name="adj" fmla="val 4826"/>
                    </a:avLst>
                  </a:prstGeom>
                  <a:solidFill>
                    <a:srgbClr val="814098"/>
                  </a:solidFill>
                  <a:ln w="19050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 lim="400000"/>
                  </a:ln>
                  <a:effectLst/>
                </p:spPr>
                <p:txBody>
                  <a:bodyPr lIns="20092" tIns="20092" rIns="20092" bIns="20092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56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 kumimoji="0" sz="157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LnTx/>
                      <a:uFillTx/>
                    </a:endParaRPr>
                  </a:p>
                </p:txBody>
              </p:sp>
              <p:sp>
                <p:nvSpPr>
                  <p:cNvPr id="170" name="Freeform: Shape 91">
                    <a:extLst>
                      <a:ext uri="{FF2B5EF4-FFF2-40B4-BE49-F238E27FC236}">
                        <a16:creationId xmlns:a16="http://schemas.microsoft.com/office/drawing/2014/main" id="{4C6FF1AD-78CA-DB4E-903A-954788028D70}"/>
                      </a:ext>
                    </a:extLst>
                  </p:cNvPr>
                  <p:cNvSpPr/>
                  <p:nvPr/>
                </p:nvSpPr>
                <p:spPr>
                  <a:xfrm>
                    <a:off x="5569759" y="1599172"/>
                    <a:ext cx="63510" cy="61865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1" name="Freeform: Shape 92">
                    <a:extLst>
                      <a:ext uri="{FF2B5EF4-FFF2-40B4-BE49-F238E27FC236}">
                        <a16:creationId xmlns:a16="http://schemas.microsoft.com/office/drawing/2014/main" id="{6DA2BDF7-EB31-7B4C-936F-0FC0D07F45FE}"/>
                      </a:ext>
                    </a:extLst>
                  </p:cNvPr>
                  <p:cNvSpPr/>
                  <p:nvPr/>
                </p:nvSpPr>
                <p:spPr>
                  <a:xfrm>
                    <a:off x="5569759" y="194814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2" name="Freeform: Shape 93">
                    <a:extLst>
                      <a:ext uri="{FF2B5EF4-FFF2-40B4-BE49-F238E27FC236}">
                        <a16:creationId xmlns:a16="http://schemas.microsoft.com/office/drawing/2014/main" id="{B9DC0BFD-3580-4D42-8235-165CD19FBF98}"/>
                      </a:ext>
                    </a:extLst>
                  </p:cNvPr>
                  <p:cNvSpPr/>
                  <p:nvPr/>
                </p:nvSpPr>
                <p:spPr>
                  <a:xfrm>
                    <a:off x="5037865" y="160868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3" name="Freeform: Shape 94">
                    <a:extLst>
                      <a:ext uri="{FF2B5EF4-FFF2-40B4-BE49-F238E27FC236}">
                        <a16:creationId xmlns:a16="http://schemas.microsoft.com/office/drawing/2014/main" id="{B3FA2749-3D29-9847-8CEE-B94CCBEFC9A3}"/>
                      </a:ext>
                    </a:extLst>
                  </p:cNvPr>
                  <p:cNvSpPr/>
                  <p:nvPr/>
                </p:nvSpPr>
                <p:spPr>
                  <a:xfrm>
                    <a:off x="5037865" y="1959253"/>
                    <a:ext cx="63510" cy="61864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cxnSp>
                <p:nvCxnSpPr>
                  <p:cNvPr id="174" name="Straight Connector 245">
                    <a:extLst>
                      <a:ext uri="{FF2B5EF4-FFF2-40B4-BE49-F238E27FC236}">
                        <a16:creationId xmlns:a16="http://schemas.microsoft.com/office/drawing/2014/main" id="{A2BEE056-E30C-9542-9969-DF90BC9D77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723906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5" name="Straight Connector 246">
                    <a:extLst>
                      <a:ext uri="{FF2B5EF4-FFF2-40B4-BE49-F238E27FC236}">
                        <a16:creationId xmlns:a16="http://schemas.microsoft.com/office/drawing/2014/main" id="{503199AD-6AA4-704C-B7E5-A020054429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09164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6" name="Straight Connector 247">
                    <a:extLst>
                      <a:ext uri="{FF2B5EF4-FFF2-40B4-BE49-F238E27FC236}">
                        <a16:creationId xmlns:a16="http://schemas.microsoft.com/office/drawing/2014/main" id="{EFB47E1D-6CC1-F643-8058-64F14EBF10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94422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7" name="Straight Connector 248">
                    <a:extLst>
                      <a:ext uri="{FF2B5EF4-FFF2-40B4-BE49-F238E27FC236}">
                        <a16:creationId xmlns:a16="http://schemas.microsoft.com/office/drawing/2014/main" id="{EC5E85F3-1641-3E4F-8D17-E82EFF81B3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638648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78" name="Straight Connector 249">
                    <a:extLst>
                      <a:ext uri="{FF2B5EF4-FFF2-40B4-BE49-F238E27FC236}">
                        <a16:creationId xmlns:a16="http://schemas.microsoft.com/office/drawing/2014/main" id="{22548A94-B2ED-5D43-AABC-E740FAE916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979681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127" name="Group 238">
                  <a:extLst>
                    <a:ext uri="{FF2B5EF4-FFF2-40B4-BE49-F238E27FC236}">
                      <a16:creationId xmlns:a16="http://schemas.microsoft.com/office/drawing/2014/main" id="{32AF6AB4-3E90-004C-A938-5B6C67D73B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864199" y="1804506"/>
                  <a:ext cx="674308" cy="502242"/>
                  <a:chOff x="4993684" y="1556967"/>
                  <a:chExt cx="674411" cy="501849"/>
                </a:xfrm>
              </p:grpSpPr>
              <p:sp>
                <p:nvSpPr>
                  <p:cNvPr id="159" name="Shape 383">
                    <a:extLst>
                      <a:ext uri="{FF2B5EF4-FFF2-40B4-BE49-F238E27FC236}">
                        <a16:creationId xmlns:a16="http://schemas.microsoft.com/office/drawing/2014/main" id="{4521CE36-28F3-3948-BC3A-D4627609605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079381" y="1470370"/>
                    <a:ext cx="502843" cy="674791"/>
                  </a:xfrm>
                  <a:prstGeom prst="roundRect">
                    <a:avLst>
                      <a:gd name="adj" fmla="val 4826"/>
                    </a:avLst>
                  </a:prstGeom>
                  <a:solidFill>
                    <a:srgbClr val="814098"/>
                  </a:solidFill>
                  <a:ln w="19050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 lim="400000"/>
                  </a:ln>
                  <a:effectLst/>
                </p:spPr>
                <p:txBody>
                  <a:bodyPr lIns="20092" tIns="20092" rIns="20092" bIns="20092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56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 kumimoji="0" sz="157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LnTx/>
                      <a:uFillTx/>
                    </a:endParaRPr>
                  </a:p>
                </p:txBody>
              </p:sp>
              <p:sp>
                <p:nvSpPr>
                  <p:cNvPr id="160" name="Freeform: Shape 91">
                    <a:extLst>
                      <a:ext uri="{FF2B5EF4-FFF2-40B4-BE49-F238E27FC236}">
                        <a16:creationId xmlns:a16="http://schemas.microsoft.com/office/drawing/2014/main" id="{E5B340A1-1E87-B44C-ACF6-A861374FF72F}"/>
                      </a:ext>
                    </a:extLst>
                  </p:cNvPr>
                  <p:cNvSpPr/>
                  <p:nvPr/>
                </p:nvSpPr>
                <p:spPr>
                  <a:xfrm>
                    <a:off x="5569759" y="1599172"/>
                    <a:ext cx="63510" cy="61865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1" name="Freeform: Shape 92">
                    <a:extLst>
                      <a:ext uri="{FF2B5EF4-FFF2-40B4-BE49-F238E27FC236}">
                        <a16:creationId xmlns:a16="http://schemas.microsoft.com/office/drawing/2014/main" id="{6357C228-03AC-0B46-94FF-2839E58A3174}"/>
                      </a:ext>
                    </a:extLst>
                  </p:cNvPr>
                  <p:cNvSpPr/>
                  <p:nvPr/>
                </p:nvSpPr>
                <p:spPr>
                  <a:xfrm>
                    <a:off x="5569759" y="194814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2" name="Freeform: Shape 93">
                    <a:extLst>
                      <a:ext uri="{FF2B5EF4-FFF2-40B4-BE49-F238E27FC236}">
                        <a16:creationId xmlns:a16="http://schemas.microsoft.com/office/drawing/2014/main" id="{01B248CB-B471-2747-A230-1CE33FBC8E06}"/>
                      </a:ext>
                    </a:extLst>
                  </p:cNvPr>
                  <p:cNvSpPr/>
                  <p:nvPr/>
                </p:nvSpPr>
                <p:spPr>
                  <a:xfrm>
                    <a:off x="5037865" y="160868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3" name="Freeform: Shape 94">
                    <a:extLst>
                      <a:ext uri="{FF2B5EF4-FFF2-40B4-BE49-F238E27FC236}">
                        <a16:creationId xmlns:a16="http://schemas.microsoft.com/office/drawing/2014/main" id="{B2B4A987-F3D9-C640-AD1C-DB2B4E8BD616}"/>
                      </a:ext>
                    </a:extLst>
                  </p:cNvPr>
                  <p:cNvSpPr/>
                  <p:nvPr/>
                </p:nvSpPr>
                <p:spPr>
                  <a:xfrm>
                    <a:off x="5037865" y="1959253"/>
                    <a:ext cx="63510" cy="61864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cxnSp>
                <p:nvCxnSpPr>
                  <p:cNvPr id="164" name="Straight Connector 245">
                    <a:extLst>
                      <a:ext uri="{FF2B5EF4-FFF2-40B4-BE49-F238E27FC236}">
                        <a16:creationId xmlns:a16="http://schemas.microsoft.com/office/drawing/2014/main" id="{A8A5453B-7C73-6643-BD18-547CE0EF58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723906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5" name="Straight Connector 246">
                    <a:extLst>
                      <a:ext uri="{FF2B5EF4-FFF2-40B4-BE49-F238E27FC236}">
                        <a16:creationId xmlns:a16="http://schemas.microsoft.com/office/drawing/2014/main" id="{9BE09719-0A5E-584C-9C02-F1275CC972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09164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6" name="Straight Connector 247">
                    <a:extLst>
                      <a:ext uri="{FF2B5EF4-FFF2-40B4-BE49-F238E27FC236}">
                        <a16:creationId xmlns:a16="http://schemas.microsoft.com/office/drawing/2014/main" id="{879293F5-CA85-3642-80BF-EB2A41DFE8A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94422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7" name="Straight Connector 248">
                    <a:extLst>
                      <a:ext uri="{FF2B5EF4-FFF2-40B4-BE49-F238E27FC236}">
                        <a16:creationId xmlns:a16="http://schemas.microsoft.com/office/drawing/2014/main" id="{9E883322-F3F8-BF4A-ABAC-9405FB6489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638648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68" name="Straight Connector 249">
                    <a:extLst>
                      <a:ext uri="{FF2B5EF4-FFF2-40B4-BE49-F238E27FC236}">
                        <a16:creationId xmlns:a16="http://schemas.microsoft.com/office/drawing/2014/main" id="{34E15B55-9E27-1745-AFA8-179A872310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979681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128" name="Group 238">
                  <a:extLst>
                    <a:ext uri="{FF2B5EF4-FFF2-40B4-BE49-F238E27FC236}">
                      <a16:creationId xmlns:a16="http://schemas.microsoft.com/office/drawing/2014/main" id="{646E3DE4-8429-D64E-8F20-62EDC9B44A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639705" y="1723062"/>
                  <a:ext cx="674308" cy="502242"/>
                  <a:chOff x="4993684" y="1556967"/>
                  <a:chExt cx="674411" cy="501849"/>
                </a:xfrm>
              </p:grpSpPr>
              <p:sp>
                <p:nvSpPr>
                  <p:cNvPr id="129" name="Shape 383">
                    <a:extLst>
                      <a:ext uri="{FF2B5EF4-FFF2-40B4-BE49-F238E27FC236}">
                        <a16:creationId xmlns:a16="http://schemas.microsoft.com/office/drawing/2014/main" id="{B63DF45A-C7D6-4648-A8B4-00F52BAC336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079381" y="1470370"/>
                    <a:ext cx="502843" cy="674791"/>
                  </a:xfrm>
                  <a:prstGeom prst="roundRect">
                    <a:avLst>
                      <a:gd name="adj" fmla="val 4826"/>
                    </a:avLst>
                  </a:prstGeom>
                  <a:solidFill>
                    <a:srgbClr val="814098"/>
                  </a:solidFill>
                  <a:ln w="19050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 lim="400000"/>
                  </a:ln>
                  <a:effectLst/>
                </p:spPr>
                <p:txBody>
                  <a:bodyPr lIns="20092" tIns="20092" rIns="20092" bIns="20092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56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 kumimoji="0" sz="157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uLnTx/>
                      <a:uFillTx/>
                    </a:endParaRPr>
                  </a:p>
                </p:txBody>
              </p:sp>
              <p:sp>
                <p:nvSpPr>
                  <p:cNvPr id="130" name="Freeform: Shape 91">
                    <a:extLst>
                      <a:ext uri="{FF2B5EF4-FFF2-40B4-BE49-F238E27FC236}">
                        <a16:creationId xmlns:a16="http://schemas.microsoft.com/office/drawing/2014/main" id="{038B8B63-3082-D440-BD39-3C6F6CC71714}"/>
                      </a:ext>
                    </a:extLst>
                  </p:cNvPr>
                  <p:cNvSpPr/>
                  <p:nvPr/>
                </p:nvSpPr>
                <p:spPr>
                  <a:xfrm>
                    <a:off x="5569759" y="1599172"/>
                    <a:ext cx="63510" cy="61865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1" name="Freeform: Shape 92">
                    <a:extLst>
                      <a:ext uri="{FF2B5EF4-FFF2-40B4-BE49-F238E27FC236}">
                        <a16:creationId xmlns:a16="http://schemas.microsoft.com/office/drawing/2014/main" id="{C6271DAE-E3A5-3549-91E9-130C5D6DBF7A}"/>
                      </a:ext>
                    </a:extLst>
                  </p:cNvPr>
                  <p:cNvSpPr/>
                  <p:nvPr/>
                </p:nvSpPr>
                <p:spPr>
                  <a:xfrm>
                    <a:off x="5569759" y="194814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0" name="Freeform: Shape 93">
                    <a:extLst>
                      <a:ext uri="{FF2B5EF4-FFF2-40B4-BE49-F238E27FC236}">
                        <a16:creationId xmlns:a16="http://schemas.microsoft.com/office/drawing/2014/main" id="{93451A56-B2A1-6A45-AC5A-16FE8DA464A8}"/>
                      </a:ext>
                    </a:extLst>
                  </p:cNvPr>
                  <p:cNvSpPr/>
                  <p:nvPr/>
                </p:nvSpPr>
                <p:spPr>
                  <a:xfrm>
                    <a:off x="5037865" y="1608689"/>
                    <a:ext cx="63510" cy="63450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2" name="Freeform: Shape 94">
                    <a:extLst>
                      <a:ext uri="{FF2B5EF4-FFF2-40B4-BE49-F238E27FC236}">
                        <a16:creationId xmlns:a16="http://schemas.microsoft.com/office/drawing/2014/main" id="{4918F5A8-8240-EC4D-8757-6052D44E49DC}"/>
                      </a:ext>
                    </a:extLst>
                  </p:cNvPr>
                  <p:cNvSpPr/>
                  <p:nvPr/>
                </p:nvSpPr>
                <p:spPr>
                  <a:xfrm>
                    <a:off x="5037865" y="1959253"/>
                    <a:ext cx="63510" cy="61864"/>
                  </a:xfrm>
                  <a:custGeom>
                    <a:avLst/>
                    <a:gdLst>
                      <a:gd name="connsiteX0" fmla="*/ 66095 w 63552"/>
                      <a:gd name="connsiteY0" fmla="*/ 32450 h 62404"/>
                      <a:gd name="connsiteX1" fmla="*/ 33047 w 63552"/>
                      <a:gd name="connsiteY1" fmla="*/ 64901 h 62404"/>
                      <a:gd name="connsiteX2" fmla="*/ 0 w 63552"/>
                      <a:gd name="connsiteY2" fmla="*/ 32450 h 62404"/>
                      <a:gd name="connsiteX3" fmla="*/ 33047 w 63552"/>
                      <a:gd name="connsiteY3" fmla="*/ 0 h 62404"/>
                      <a:gd name="connsiteX4" fmla="*/ 66095 w 63552"/>
                      <a:gd name="connsiteY4" fmla="*/ 32450 h 624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52" h="62404">
                        <a:moveTo>
                          <a:pt x="66095" y="32450"/>
                        </a:moveTo>
                        <a:cubicBezTo>
                          <a:pt x="66095" y="50372"/>
                          <a:pt x="51299" y="64901"/>
                          <a:pt x="33047" y="64901"/>
                        </a:cubicBezTo>
                        <a:cubicBezTo>
                          <a:pt x="14796" y="64901"/>
                          <a:pt x="0" y="50372"/>
                          <a:pt x="0" y="32450"/>
                        </a:cubicBezTo>
                        <a:cubicBezTo>
                          <a:pt x="0" y="14529"/>
                          <a:pt x="14796" y="0"/>
                          <a:pt x="33047" y="0"/>
                        </a:cubicBezTo>
                        <a:cubicBezTo>
                          <a:pt x="51299" y="0"/>
                          <a:pt x="66095" y="14529"/>
                          <a:pt x="66095" y="324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212" cap="flat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  <a:miter/>
                  </a:ln>
                </p:spPr>
                <p:txBody>
                  <a:bodyPr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cxnSp>
                <p:nvCxnSpPr>
                  <p:cNvPr id="153" name="Straight Connector 245">
                    <a:extLst>
                      <a:ext uri="{FF2B5EF4-FFF2-40B4-BE49-F238E27FC236}">
                        <a16:creationId xmlns:a16="http://schemas.microsoft.com/office/drawing/2014/main" id="{1A0C94AB-7679-5A4F-9677-CA37BC1D9B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723906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5" name="Straight Connector 246">
                    <a:extLst>
                      <a:ext uri="{FF2B5EF4-FFF2-40B4-BE49-F238E27FC236}">
                        <a16:creationId xmlns:a16="http://schemas.microsoft.com/office/drawing/2014/main" id="{0365FEEF-FD02-2049-BDC3-7A21385BDFB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09164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6" name="Straight Connector 247">
                    <a:extLst>
                      <a:ext uri="{FF2B5EF4-FFF2-40B4-BE49-F238E27FC236}">
                        <a16:creationId xmlns:a16="http://schemas.microsoft.com/office/drawing/2014/main" id="{7028E26E-8D43-4541-83A1-2D80B126C2B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66912" y="1894422"/>
                    <a:ext cx="543348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7" name="Straight Connector 248">
                    <a:extLst>
                      <a:ext uri="{FF2B5EF4-FFF2-40B4-BE49-F238E27FC236}">
                        <a16:creationId xmlns:a16="http://schemas.microsoft.com/office/drawing/2014/main" id="{A2775A7A-6AC0-7347-8C67-6A0AFA3B5E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638648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58" name="Straight Connector 249">
                    <a:extLst>
                      <a:ext uri="{FF2B5EF4-FFF2-40B4-BE49-F238E27FC236}">
                        <a16:creationId xmlns:a16="http://schemas.microsoft.com/office/drawing/2014/main" id="{D6F3F549-55CF-1547-9FCC-20FA3E0129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206661" y="1979681"/>
                    <a:ext cx="26385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7F7F7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C749364D-E88C-EE45-80AD-B909F42E827C}"/>
                  </a:ext>
                </a:extLst>
              </p:cNvPr>
              <p:cNvSpPr txBox="1"/>
              <p:nvPr/>
            </p:nvSpPr>
            <p:spPr>
              <a:xfrm>
                <a:off x="3578455" y="1417179"/>
                <a:ext cx="5565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CSD</a:t>
                </a:r>
              </a:p>
            </p:txBody>
          </p:sp>
        </p:grpSp>
        <p:sp>
          <p:nvSpPr>
            <p:cNvPr id="179" name="Left-Right Arrow 178">
              <a:extLst>
                <a:ext uri="{FF2B5EF4-FFF2-40B4-BE49-F238E27FC236}">
                  <a16:creationId xmlns:a16="http://schemas.microsoft.com/office/drawing/2014/main" id="{383953A3-3D77-9F42-8A54-5FDBBDE41B56}"/>
                </a:ext>
              </a:extLst>
            </p:cNvPr>
            <p:cNvSpPr/>
            <p:nvPr/>
          </p:nvSpPr>
          <p:spPr>
            <a:xfrm>
              <a:off x="5647089" y="1517615"/>
              <a:ext cx="550150" cy="18288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Left-Right Arrow 179">
              <a:extLst>
                <a:ext uri="{FF2B5EF4-FFF2-40B4-BE49-F238E27FC236}">
                  <a16:creationId xmlns:a16="http://schemas.microsoft.com/office/drawing/2014/main" id="{1340AE72-2A50-C44D-BCCC-8B76105CAA17}"/>
                </a:ext>
              </a:extLst>
            </p:cNvPr>
            <p:cNvSpPr/>
            <p:nvPr/>
          </p:nvSpPr>
          <p:spPr>
            <a:xfrm>
              <a:off x="7353829" y="1522417"/>
              <a:ext cx="550150" cy="18288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1" name="Picture 180" descr="A close up of a logo&#10;&#10;Description automatically generated">
            <a:extLst>
              <a:ext uri="{FF2B5EF4-FFF2-40B4-BE49-F238E27FC236}">
                <a16:creationId xmlns:a16="http://schemas.microsoft.com/office/drawing/2014/main" id="{6E21A0B2-A6D1-3942-AB30-0777645FC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283" y="956672"/>
            <a:ext cx="365760" cy="365760"/>
          </a:xfrm>
          <a:prstGeom prst="rect">
            <a:avLst/>
          </a:prstGeom>
        </p:spPr>
      </p:pic>
      <p:pic>
        <p:nvPicPr>
          <p:cNvPr id="182" name="Picture 181" descr="A close up of a logo&#10;&#10;Description automatically generated">
            <a:extLst>
              <a:ext uri="{FF2B5EF4-FFF2-40B4-BE49-F238E27FC236}">
                <a16:creationId xmlns:a16="http://schemas.microsoft.com/office/drawing/2014/main" id="{7C83C924-2C88-2345-9029-120B30DFE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4203" y="1290613"/>
            <a:ext cx="365760" cy="365760"/>
          </a:xfrm>
          <a:prstGeom prst="rect">
            <a:avLst/>
          </a:prstGeom>
        </p:spPr>
      </p:pic>
      <p:sp>
        <p:nvSpPr>
          <p:cNvPr id="13" name="Notched Right Arrow 12">
            <a:extLst>
              <a:ext uri="{FF2B5EF4-FFF2-40B4-BE49-F238E27FC236}">
                <a16:creationId xmlns:a16="http://schemas.microsoft.com/office/drawing/2014/main" id="{C5B286E7-1EE0-1A44-90AE-520702227411}"/>
              </a:ext>
            </a:extLst>
          </p:cNvPr>
          <p:cNvSpPr/>
          <p:nvPr/>
        </p:nvSpPr>
        <p:spPr>
          <a:xfrm>
            <a:off x="4203865" y="1245056"/>
            <a:ext cx="622459" cy="405609"/>
          </a:xfrm>
          <a:prstGeom prst="notch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132">
            <a:extLst>
              <a:ext uri="{FF2B5EF4-FFF2-40B4-BE49-F238E27FC236}">
                <a16:creationId xmlns:a16="http://schemas.microsoft.com/office/drawing/2014/main" id="{8EA90573-4803-724B-B984-2A361D646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79" y="1943451"/>
            <a:ext cx="822960" cy="8229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0173EF-84E8-F642-AFA6-FC43B6E66137}"/>
              </a:ext>
            </a:extLst>
          </p:cNvPr>
          <p:cNvSpPr txBox="1"/>
          <p:nvPr/>
        </p:nvSpPr>
        <p:spPr>
          <a:xfrm>
            <a:off x="1801525" y="2389933"/>
            <a:ext cx="2924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Any fundamental flaws here?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C5FF0FF6-8166-734C-8B89-A246E1B9511A}"/>
              </a:ext>
            </a:extLst>
          </p:cNvPr>
          <p:cNvSpPr txBox="1"/>
          <p:nvPr/>
        </p:nvSpPr>
        <p:spPr>
          <a:xfrm>
            <a:off x="5065937" y="2373282"/>
            <a:ext cx="3320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Does this idea really make sense?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3D60A33-4654-9045-B79F-5D037908F0D9}"/>
              </a:ext>
            </a:extLst>
          </p:cNvPr>
          <p:cNvSpPr txBox="1"/>
          <p:nvPr/>
        </p:nvSpPr>
        <p:spPr>
          <a:xfrm>
            <a:off x="2581415" y="1994801"/>
            <a:ext cx="5078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 it just another academic fantasy like many others?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98849995-D46A-2745-B471-82DE2C824225}"/>
              </a:ext>
            </a:extLst>
          </p:cNvPr>
          <p:cNvSpPr txBox="1"/>
          <p:nvPr/>
        </p:nvSpPr>
        <p:spPr>
          <a:xfrm>
            <a:off x="4238332" y="2887119"/>
            <a:ext cx="4958655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F0000"/>
              </a:buClr>
              <a:buFont typeface="System Font Regular"/>
              <a:buChar char="✗"/>
            </a:pPr>
            <a:r>
              <a:rPr lang="en-US" b="1" dirty="0"/>
              <a:t>Ambiguous &amp; fragmented </a:t>
            </a:r>
            <a:r>
              <a:rPr lang="en-US" dirty="0"/>
              <a:t>benefit proposition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0696F189-3FF6-EB41-BE08-E38C879E296C}"/>
              </a:ext>
            </a:extLst>
          </p:cNvPr>
          <p:cNvGrpSpPr/>
          <p:nvPr/>
        </p:nvGrpSpPr>
        <p:grpSpPr>
          <a:xfrm>
            <a:off x="5990838" y="3342415"/>
            <a:ext cx="2091716" cy="1388781"/>
            <a:chOff x="16603" y="2988357"/>
            <a:chExt cx="2091716" cy="1388781"/>
          </a:xfrm>
        </p:grpSpPr>
        <p:sp>
          <p:nvSpPr>
            <p:cNvPr id="188" name="Isosceles Triangle 3">
              <a:extLst>
                <a:ext uri="{FF2B5EF4-FFF2-40B4-BE49-F238E27FC236}">
                  <a16:creationId xmlns:a16="http://schemas.microsoft.com/office/drawing/2014/main" id="{AC367B8E-4AF5-934D-990E-E5B40692F847}"/>
                </a:ext>
              </a:extLst>
            </p:cNvPr>
            <p:cNvSpPr/>
            <p:nvPr/>
          </p:nvSpPr>
          <p:spPr>
            <a:xfrm>
              <a:off x="684304" y="3996138"/>
              <a:ext cx="762000" cy="381000"/>
            </a:xfrm>
            <a:prstGeom prst="triangle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C222146-E834-0D4D-8CB6-100D08ADB364}"/>
                </a:ext>
              </a:extLst>
            </p:cNvPr>
            <p:cNvCxnSpPr/>
            <p:nvPr/>
          </p:nvCxnSpPr>
          <p:spPr>
            <a:xfrm>
              <a:off x="74704" y="3784139"/>
              <a:ext cx="1981200" cy="390142"/>
            </a:xfrm>
            <a:prstGeom prst="line">
              <a:avLst/>
            </a:prstGeom>
            <a:ln w="57150" cmpd="sng">
              <a:solidFill>
                <a:srgbClr val="66006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Down Arrow 189">
              <a:extLst>
                <a:ext uri="{FF2B5EF4-FFF2-40B4-BE49-F238E27FC236}">
                  <a16:creationId xmlns:a16="http://schemas.microsoft.com/office/drawing/2014/main" id="{1082D4B4-BA66-2744-88D4-97B0A2DBBCD5}"/>
                </a:ext>
              </a:extLst>
            </p:cNvPr>
            <p:cNvSpPr/>
            <p:nvPr/>
          </p:nvSpPr>
          <p:spPr>
            <a:xfrm>
              <a:off x="1502385" y="3370202"/>
              <a:ext cx="605934" cy="722186"/>
            </a:xfrm>
            <a:prstGeom prst="downArrow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Down Arrow 190">
              <a:extLst>
                <a:ext uri="{FF2B5EF4-FFF2-40B4-BE49-F238E27FC236}">
                  <a16:creationId xmlns:a16="http://schemas.microsoft.com/office/drawing/2014/main" id="{E283605E-445C-EC48-97CA-F5CCE001A2FB}"/>
                </a:ext>
              </a:extLst>
            </p:cNvPr>
            <p:cNvSpPr/>
            <p:nvPr/>
          </p:nvSpPr>
          <p:spPr>
            <a:xfrm>
              <a:off x="144100" y="3295492"/>
              <a:ext cx="436932" cy="509343"/>
            </a:xfrm>
            <a:prstGeom prst="downArrow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744B4FE7-E785-FC42-A7B1-C01712632F13}"/>
                </a:ext>
              </a:extLst>
            </p:cNvPr>
            <p:cNvSpPr txBox="1"/>
            <p:nvPr/>
          </p:nvSpPr>
          <p:spPr>
            <a:xfrm>
              <a:off x="16603" y="2988357"/>
              <a:ext cx="7241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660066"/>
                  </a:solidFill>
                </a:rPr>
                <a:t>Benefit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D339D7B7-F2F2-534A-8B15-EF156F55A11D}"/>
                </a:ext>
              </a:extLst>
            </p:cNvPr>
            <p:cNvSpPr txBox="1"/>
            <p:nvPr/>
          </p:nvSpPr>
          <p:spPr>
            <a:xfrm>
              <a:off x="1563474" y="3066048"/>
              <a:ext cx="5180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60066"/>
                  </a:solidFill>
                </a:rPr>
                <a:t>Cost</a:t>
              </a:r>
            </a:p>
          </p:txBody>
        </p:sp>
      </p:grpSp>
      <p:pic>
        <p:nvPicPr>
          <p:cNvPr id="194" name="Picture 193">
            <a:extLst>
              <a:ext uri="{FF2B5EF4-FFF2-40B4-BE49-F238E27FC236}">
                <a16:creationId xmlns:a16="http://schemas.microsoft.com/office/drawing/2014/main" id="{556E3615-CBE0-5E4E-9D59-2DD386BE8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299" y="3841482"/>
            <a:ext cx="914400" cy="914400"/>
          </a:xfrm>
          <a:prstGeom prst="rect">
            <a:avLst/>
          </a:prstGeom>
        </p:spPr>
      </p:pic>
      <p:sp>
        <p:nvSpPr>
          <p:cNvPr id="196" name="TextBox 195">
            <a:extLst>
              <a:ext uri="{FF2B5EF4-FFF2-40B4-BE49-F238E27FC236}">
                <a16:creationId xmlns:a16="http://schemas.microsoft.com/office/drawing/2014/main" id="{A793CB73-45D0-3A4F-B49E-035EF0FED4EF}"/>
              </a:ext>
            </a:extLst>
          </p:cNvPr>
          <p:cNvSpPr txBox="1"/>
          <p:nvPr/>
        </p:nvSpPr>
        <p:spPr>
          <a:xfrm>
            <a:off x="152399" y="2903726"/>
            <a:ext cx="3869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System Font Regular"/>
              <a:buChar char="✗"/>
            </a:pPr>
            <a:r>
              <a:rPr lang="en-US" dirty="0">
                <a:sym typeface="Wingdings" pitchFamily="2" charset="2"/>
              </a:rPr>
              <a:t>Very </a:t>
            </a:r>
            <a:r>
              <a:rPr lang="en-US" dirty="0"/>
              <a:t>high </a:t>
            </a:r>
            <a:r>
              <a:rPr lang="en-US" b="1" dirty="0"/>
              <a:t>abstraction-breaking</a:t>
            </a:r>
            <a:r>
              <a:rPr lang="en-US" dirty="0"/>
              <a:t> cost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833437-A508-054E-B11F-DE6CB7F651EF}"/>
              </a:ext>
            </a:extLst>
          </p:cNvPr>
          <p:cNvGrpSpPr/>
          <p:nvPr/>
        </p:nvGrpSpPr>
        <p:grpSpPr>
          <a:xfrm>
            <a:off x="435147" y="3301095"/>
            <a:ext cx="3936392" cy="1528728"/>
            <a:chOff x="492297" y="3289665"/>
            <a:chExt cx="3936392" cy="152872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229A4EA-0178-E241-AE81-B50687197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2297" y="3289665"/>
              <a:ext cx="3854346" cy="152872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7305C0-DC9C-E949-BB75-09004C3C23F9}"/>
                </a:ext>
              </a:extLst>
            </p:cNvPr>
            <p:cNvSpPr txBox="1"/>
            <p:nvPr/>
          </p:nvSpPr>
          <p:spPr>
            <a:xfrm>
              <a:off x="1080425" y="3419998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AI/ML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582020-8B20-DE40-8651-A7E828945F21}"/>
                </a:ext>
              </a:extLst>
            </p:cNvPr>
            <p:cNvSpPr txBox="1"/>
            <p:nvPr/>
          </p:nvSpPr>
          <p:spPr>
            <a:xfrm>
              <a:off x="1960321" y="3668256"/>
              <a:ext cx="7152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RDBMs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D2D46BBB-3400-6A4F-A53A-E9FEA302093E}"/>
                </a:ext>
              </a:extLst>
            </p:cNvPr>
            <p:cNvSpPr txBox="1"/>
            <p:nvPr/>
          </p:nvSpPr>
          <p:spPr>
            <a:xfrm>
              <a:off x="2849678" y="3300842"/>
              <a:ext cx="7415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Block Chain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C87DB1B2-F39C-C34E-B441-C15553C79BB6}"/>
                </a:ext>
              </a:extLst>
            </p:cNvPr>
            <p:cNvSpPr txBox="1"/>
            <p:nvPr/>
          </p:nvSpPr>
          <p:spPr>
            <a:xfrm>
              <a:off x="2528895" y="3546262"/>
              <a:ext cx="4683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NLP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00678F98-A4D6-0946-8A38-ED7FCC331B68}"/>
                </a:ext>
              </a:extLst>
            </p:cNvPr>
            <p:cNvSpPr txBox="1"/>
            <p:nvPr/>
          </p:nvSpPr>
          <p:spPr>
            <a:xfrm>
              <a:off x="581712" y="3652744"/>
              <a:ext cx="9036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Compress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82F7ECA-63EF-B84C-B2DD-8768EB588DFB}"/>
                </a:ext>
              </a:extLst>
            </p:cNvPr>
            <p:cNvSpPr txBox="1"/>
            <p:nvPr/>
          </p:nvSpPr>
          <p:spPr>
            <a:xfrm>
              <a:off x="3367388" y="3699639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Video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AB975EEC-58D8-514B-B5FE-E96B7F929A11}"/>
                </a:ext>
              </a:extLst>
            </p:cNvPr>
            <p:cNvSpPr txBox="1"/>
            <p:nvPr/>
          </p:nvSpPr>
          <p:spPr>
            <a:xfrm>
              <a:off x="3756133" y="3589850"/>
              <a:ext cx="6725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Search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71DB682E-A9D9-D84D-B6C5-840F4AB9A87A}"/>
                </a:ext>
              </a:extLst>
            </p:cNvPr>
            <p:cNvSpPr txBox="1"/>
            <p:nvPr/>
          </p:nvSpPr>
          <p:spPr>
            <a:xfrm>
              <a:off x="3060878" y="3794058"/>
              <a:ext cx="3668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EC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C8363B10-4533-974D-8FAC-386D237361BA}"/>
                </a:ext>
              </a:extLst>
            </p:cNvPr>
            <p:cNvSpPr txBox="1"/>
            <p:nvPr/>
          </p:nvSpPr>
          <p:spPr>
            <a:xfrm>
              <a:off x="1691983" y="3717599"/>
              <a:ext cx="464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3932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Storage</a:t>
            </a:r>
          </a:p>
        </p:txBody>
      </p:sp>
      <p:sp>
        <p:nvSpPr>
          <p:cNvPr id="132" name="TextBox 2">
            <a:extLst>
              <a:ext uri="{FF2B5EF4-FFF2-40B4-BE49-F238E27FC236}">
                <a16:creationId xmlns:a16="http://schemas.microsoft.com/office/drawing/2014/main" id="{68F6867E-46B2-7940-96CC-88A123875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438" y="775341"/>
            <a:ext cx="3360419" cy="38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39725" indent="-339725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688975" indent="-341313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marL="0" lvl="0" indent="0" algn="r" eaLnBrk="1" hangingPunct="1">
              <a:lnSpc>
                <a:spcPct val="110000"/>
              </a:lnSpc>
              <a:spcBef>
                <a:spcPts val="400"/>
              </a:spcBef>
            </a:pP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Higher abstraction-breaking cost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DA65F2-48CE-9D46-804F-357059238C33}"/>
              </a:ext>
            </a:extLst>
          </p:cNvPr>
          <p:cNvSpPr txBox="1"/>
          <p:nvPr/>
        </p:nvSpPr>
        <p:spPr>
          <a:xfrm>
            <a:off x="153688" y="1301541"/>
            <a:ext cx="445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Ambiguous &amp; fragmented benefit proposition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2C3D66D-846D-1D41-98A1-4F075FB58DC1}"/>
              </a:ext>
            </a:extLst>
          </p:cNvPr>
          <p:cNvGrpSpPr/>
          <p:nvPr/>
        </p:nvGrpSpPr>
        <p:grpSpPr>
          <a:xfrm>
            <a:off x="6348991" y="565192"/>
            <a:ext cx="1839391" cy="1130853"/>
            <a:chOff x="-78622" y="2988357"/>
            <a:chExt cx="2186941" cy="1388781"/>
          </a:xfrm>
        </p:grpSpPr>
        <p:sp>
          <p:nvSpPr>
            <p:cNvPr id="26" name="Isosceles Triangle 3">
              <a:extLst>
                <a:ext uri="{FF2B5EF4-FFF2-40B4-BE49-F238E27FC236}">
                  <a16:creationId xmlns:a16="http://schemas.microsoft.com/office/drawing/2014/main" id="{3F97806F-82E2-B444-923E-0509BE4CE8C8}"/>
                </a:ext>
              </a:extLst>
            </p:cNvPr>
            <p:cNvSpPr/>
            <p:nvPr/>
          </p:nvSpPr>
          <p:spPr>
            <a:xfrm>
              <a:off x="684304" y="3996138"/>
              <a:ext cx="762000" cy="381000"/>
            </a:xfrm>
            <a:prstGeom prst="triangle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FE9158D-C64D-5841-8D37-1D04F2D9E5A5}"/>
                </a:ext>
              </a:extLst>
            </p:cNvPr>
            <p:cNvCxnSpPr/>
            <p:nvPr/>
          </p:nvCxnSpPr>
          <p:spPr>
            <a:xfrm>
              <a:off x="74704" y="3784139"/>
              <a:ext cx="1981200" cy="390142"/>
            </a:xfrm>
            <a:prstGeom prst="line">
              <a:avLst/>
            </a:prstGeom>
            <a:ln w="57150" cmpd="sng">
              <a:solidFill>
                <a:srgbClr val="66006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Down Arrow 27">
              <a:extLst>
                <a:ext uri="{FF2B5EF4-FFF2-40B4-BE49-F238E27FC236}">
                  <a16:creationId xmlns:a16="http://schemas.microsoft.com/office/drawing/2014/main" id="{174F575C-DB67-5540-9943-5842A612BB28}"/>
                </a:ext>
              </a:extLst>
            </p:cNvPr>
            <p:cNvSpPr/>
            <p:nvPr/>
          </p:nvSpPr>
          <p:spPr>
            <a:xfrm>
              <a:off x="1502385" y="3370202"/>
              <a:ext cx="605934" cy="722186"/>
            </a:xfrm>
            <a:prstGeom prst="downArrow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Down Arrow 28">
              <a:extLst>
                <a:ext uri="{FF2B5EF4-FFF2-40B4-BE49-F238E27FC236}">
                  <a16:creationId xmlns:a16="http://schemas.microsoft.com/office/drawing/2014/main" id="{8DB4EC7D-467A-0A4F-89AF-05906E8211E2}"/>
                </a:ext>
              </a:extLst>
            </p:cNvPr>
            <p:cNvSpPr/>
            <p:nvPr/>
          </p:nvSpPr>
          <p:spPr>
            <a:xfrm>
              <a:off x="144100" y="3295492"/>
              <a:ext cx="436932" cy="509343"/>
            </a:xfrm>
            <a:prstGeom prst="downArrow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32DD10-AB93-5241-ADD6-09CD37BC40A8}"/>
                </a:ext>
              </a:extLst>
            </p:cNvPr>
            <p:cNvSpPr txBox="1"/>
            <p:nvPr/>
          </p:nvSpPr>
          <p:spPr>
            <a:xfrm>
              <a:off x="-78622" y="2988357"/>
              <a:ext cx="860241" cy="377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60066"/>
                  </a:solidFill>
                </a:rPr>
                <a:t>Benefit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FDA783B-BF2C-E244-B3CA-1F335CBD2008}"/>
                </a:ext>
              </a:extLst>
            </p:cNvPr>
            <p:cNvSpPr txBox="1"/>
            <p:nvPr/>
          </p:nvSpPr>
          <p:spPr>
            <a:xfrm>
              <a:off x="1549884" y="3066048"/>
              <a:ext cx="5180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60066"/>
                  </a:solidFill>
                </a:rPr>
                <a:t>Cost</a:t>
              </a:r>
            </a:p>
          </p:txBody>
        </p:sp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C5C43B9-9D84-0B4A-8145-F4AFB68CC7B9}"/>
              </a:ext>
            </a:extLst>
          </p:cNvPr>
          <p:cNvCxnSpPr>
            <a:cxnSpLocks/>
            <a:stCxn id="132" idx="3"/>
          </p:cNvCxnSpPr>
          <p:nvPr/>
        </p:nvCxnSpPr>
        <p:spPr>
          <a:xfrm>
            <a:off x="4612857" y="966227"/>
            <a:ext cx="864056" cy="178698"/>
          </a:xfrm>
          <a:prstGeom prst="straightConnector1">
            <a:avLst/>
          </a:prstGeom>
          <a:ln w="158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35D5290F-C5DD-7246-A05F-A74F06A86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913" y="905373"/>
            <a:ext cx="707704" cy="707704"/>
          </a:xfrm>
          <a:prstGeom prst="rect">
            <a:avLst/>
          </a:prstGeom>
        </p:spPr>
      </p:pic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8394EEE-2736-C448-86D0-8EFDAC07776D}"/>
              </a:ext>
            </a:extLst>
          </p:cNvPr>
          <p:cNvCxnSpPr>
            <a:cxnSpLocks/>
            <a:stCxn id="2" idx="3"/>
            <a:endCxn id="34" idx="1"/>
          </p:cNvCxnSpPr>
          <p:nvPr/>
        </p:nvCxnSpPr>
        <p:spPr>
          <a:xfrm flipV="1">
            <a:off x="4612857" y="1259225"/>
            <a:ext cx="864056" cy="226982"/>
          </a:xfrm>
          <a:prstGeom prst="straightConnector1">
            <a:avLst/>
          </a:prstGeom>
          <a:ln w="158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E26AE55-1B10-9C46-AE06-9DE6F13DE169}"/>
              </a:ext>
            </a:extLst>
          </p:cNvPr>
          <p:cNvSpPr txBox="1"/>
          <p:nvPr/>
        </p:nvSpPr>
        <p:spPr>
          <a:xfrm>
            <a:off x="1452690" y="2127753"/>
            <a:ext cx="6678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Why you guys still try to commercialize computational storage today?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DCC641-EFA2-8940-AC2A-03C3DF040026}"/>
              </a:ext>
            </a:extLst>
          </p:cNvPr>
          <p:cNvSpPr txBox="1"/>
          <p:nvPr/>
        </p:nvSpPr>
        <p:spPr>
          <a:xfrm>
            <a:off x="1730536" y="3138631"/>
            <a:ext cx="5901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 necessarily an </a:t>
            </a:r>
            <a:r>
              <a:rPr lang="en-US" b="1" dirty="0"/>
              <a:t>inherent</a:t>
            </a:r>
            <a:r>
              <a:rPr lang="en-US" dirty="0"/>
              <a:t> problem of computation storage!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C21B161-B69C-BD4F-B4AE-CA7AB5F75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199" y="1986340"/>
            <a:ext cx="626985" cy="6269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4334DA-D3D3-C84C-AAB8-CB89C9698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24" y="2928793"/>
            <a:ext cx="730076" cy="7402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D509CD-9B65-FA4B-92F6-6626CC7B8575}"/>
              </a:ext>
            </a:extLst>
          </p:cNvPr>
          <p:cNvSpPr txBox="1"/>
          <p:nvPr/>
        </p:nvSpPr>
        <p:spPr>
          <a:xfrm>
            <a:off x="2255870" y="4053461"/>
            <a:ext cx="5009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Conventional </a:t>
            </a:r>
            <a:r>
              <a:rPr lang="en-US" b="1" dirty="0"/>
              <a:t>computation offloading only </a:t>
            </a:r>
            <a:r>
              <a:rPr lang="en-US" dirty="0"/>
              <a:t>mindset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5E01DD-3C66-B84D-B07F-05F1314D9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0672" y="4064755"/>
            <a:ext cx="809859" cy="487415"/>
          </a:xfrm>
          <a:prstGeom prst="rect">
            <a:avLst/>
          </a:prstGeom>
        </p:spPr>
      </p:pic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id="{FD9AFF35-F5C5-4D49-B481-61F88CFD7044}"/>
              </a:ext>
            </a:extLst>
          </p:cNvPr>
          <p:cNvCxnSpPr>
            <a:cxnSpLocks/>
            <a:stCxn id="13" idx="3"/>
            <a:endCxn id="28" idx="3"/>
          </p:cNvCxnSpPr>
          <p:nvPr/>
        </p:nvCxnSpPr>
        <p:spPr>
          <a:xfrm flipV="1">
            <a:off x="7265062" y="1209361"/>
            <a:ext cx="923320" cy="3028766"/>
          </a:xfrm>
          <a:prstGeom prst="curvedConnector3">
            <a:avLst>
              <a:gd name="adj1" fmla="val 149517"/>
            </a:avLst>
          </a:prstGeom>
          <a:ln w="15875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5275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“Computation Offloading Only” Mindset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688CC4-1AFC-3C49-B0BA-BAD3CCAE9902}"/>
              </a:ext>
            </a:extLst>
          </p:cNvPr>
          <p:cNvGrpSpPr/>
          <p:nvPr/>
        </p:nvGrpSpPr>
        <p:grpSpPr>
          <a:xfrm>
            <a:off x="1733402" y="969320"/>
            <a:ext cx="1360488" cy="907989"/>
            <a:chOff x="6911975" y="1191578"/>
            <a:chExt cx="1360488" cy="90798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1874016-A050-EC41-AD1D-E3FD62EA2F19}"/>
                </a:ext>
              </a:extLst>
            </p:cNvPr>
            <p:cNvSpPr txBox="1"/>
            <p:nvPr/>
          </p:nvSpPr>
          <p:spPr bwMode="auto">
            <a:xfrm>
              <a:off x="6911975" y="1191578"/>
              <a:ext cx="1360488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</a:rPr>
                <a:t>SmartNIC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  <p:grpSp>
          <p:nvGrpSpPr>
            <p:cNvPr id="24" name="Graphic 30">
              <a:extLst>
                <a:ext uri="{FF2B5EF4-FFF2-40B4-BE49-F238E27FC236}">
                  <a16:creationId xmlns:a16="http://schemas.microsoft.com/office/drawing/2014/main" id="{FB251C73-D13E-3641-AF92-D2759CF78B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73742" y="1427860"/>
              <a:ext cx="1040566" cy="671707"/>
              <a:chOff x="570364" y="2470980"/>
              <a:chExt cx="1041322" cy="671472"/>
            </a:xfrm>
          </p:grpSpPr>
          <p:sp>
            <p:nvSpPr>
              <p:cNvPr id="33" name="Freeform: Shape 58">
                <a:extLst>
                  <a:ext uri="{FF2B5EF4-FFF2-40B4-BE49-F238E27FC236}">
                    <a16:creationId xmlns:a16="http://schemas.microsoft.com/office/drawing/2014/main" id="{4366EDD1-D2FC-DF4A-ADEE-0A3B98F0178B}"/>
                  </a:ext>
                </a:extLst>
              </p:cNvPr>
              <p:cNvSpPr/>
              <p:nvPr/>
            </p:nvSpPr>
            <p:spPr>
              <a:xfrm>
                <a:off x="640423" y="2552804"/>
                <a:ext cx="46071" cy="479257"/>
              </a:xfrm>
              <a:custGeom>
                <a:avLst/>
                <a:gdLst>
                  <a:gd name="connsiteX0" fmla="*/ 0 w 45763"/>
                  <a:gd name="connsiteY0" fmla="*/ 0 h 478434"/>
                  <a:gd name="connsiteX1" fmla="*/ 47427 w 45763"/>
                  <a:gd name="connsiteY1" fmla="*/ 0 h 478434"/>
                  <a:gd name="connsiteX2" fmla="*/ 47427 w 45763"/>
                  <a:gd name="connsiteY2" fmla="*/ 480514 h 478434"/>
                  <a:gd name="connsiteX3" fmla="*/ 0 w 45763"/>
                  <a:gd name="connsiteY3" fmla="*/ 480514 h 478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763" h="478434">
                    <a:moveTo>
                      <a:pt x="0" y="0"/>
                    </a:moveTo>
                    <a:lnTo>
                      <a:pt x="47427" y="0"/>
                    </a:lnTo>
                    <a:lnTo>
                      <a:pt x="47427" y="480514"/>
                    </a:lnTo>
                    <a:lnTo>
                      <a:pt x="0" y="480514"/>
                    </a:lnTo>
                    <a:close/>
                  </a:path>
                </a:pathLst>
              </a:custGeom>
              <a:solidFill>
                <a:srgbClr val="999999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: Shape 59">
                <a:extLst>
                  <a:ext uri="{FF2B5EF4-FFF2-40B4-BE49-F238E27FC236}">
                    <a16:creationId xmlns:a16="http://schemas.microsoft.com/office/drawing/2014/main" id="{B877D805-FAD9-A144-A41C-7127A8F9C94A}"/>
                  </a:ext>
                </a:extLst>
              </p:cNvPr>
              <p:cNvSpPr/>
              <p:nvPr/>
            </p:nvSpPr>
            <p:spPr>
              <a:xfrm>
                <a:off x="570522" y="2470283"/>
                <a:ext cx="74667" cy="630017"/>
              </a:xfrm>
              <a:custGeom>
                <a:avLst/>
                <a:gdLst>
                  <a:gd name="connsiteX0" fmla="*/ 0 w 74885"/>
                  <a:gd name="connsiteY0" fmla="*/ 0 h 628204"/>
                  <a:gd name="connsiteX1" fmla="*/ 78630 w 74885"/>
                  <a:gd name="connsiteY1" fmla="*/ 0 h 628204"/>
                  <a:gd name="connsiteX2" fmla="*/ 78630 w 74885"/>
                  <a:gd name="connsiteY2" fmla="*/ 629037 h 628204"/>
                  <a:gd name="connsiteX3" fmla="*/ 51588 w 74885"/>
                  <a:gd name="connsiteY3" fmla="*/ 629037 h 628204"/>
                  <a:gd name="connsiteX4" fmla="*/ 51588 w 74885"/>
                  <a:gd name="connsiteY4" fmla="*/ 479682 h 628204"/>
                  <a:gd name="connsiteX5" fmla="*/ 0 w 74885"/>
                  <a:gd name="connsiteY5" fmla="*/ 479682 h 628204"/>
                  <a:gd name="connsiteX6" fmla="*/ 0 w 74885"/>
                  <a:gd name="connsiteY6" fmla="*/ 265843 h 628204"/>
                  <a:gd name="connsiteX7" fmla="*/ 39107 w 74885"/>
                  <a:gd name="connsiteY7" fmla="*/ 265843 h 628204"/>
                  <a:gd name="connsiteX8" fmla="*/ 39107 w 74885"/>
                  <a:gd name="connsiteY8" fmla="*/ 225072 h 628204"/>
                  <a:gd name="connsiteX9" fmla="*/ 0 w 74885"/>
                  <a:gd name="connsiteY9" fmla="*/ 225072 h 628204"/>
                  <a:gd name="connsiteX10" fmla="*/ 0 w 74885"/>
                  <a:gd name="connsiteY10" fmla="*/ 159755 h 628204"/>
                  <a:gd name="connsiteX11" fmla="*/ 48675 w 74885"/>
                  <a:gd name="connsiteY11" fmla="*/ 159755 h 628204"/>
                  <a:gd name="connsiteX12" fmla="*/ 48675 w 74885"/>
                  <a:gd name="connsiteY12" fmla="*/ 35363 h 628204"/>
                  <a:gd name="connsiteX13" fmla="*/ 0 w 74885"/>
                  <a:gd name="connsiteY13" fmla="*/ 35363 h 62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4885" h="628204">
                    <a:moveTo>
                      <a:pt x="0" y="0"/>
                    </a:moveTo>
                    <a:lnTo>
                      <a:pt x="78630" y="0"/>
                    </a:lnTo>
                    <a:lnTo>
                      <a:pt x="78630" y="629037"/>
                    </a:lnTo>
                    <a:lnTo>
                      <a:pt x="51588" y="629037"/>
                    </a:lnTo>
                    <a:lnTo>
                      <a:pt x="51588" y="479682"/>
                    </a:lnTo>
                    <a:lnTo>
                      <a:pt x="0" y="479682"/>
                    </a:lnTo>
                    <a:lnTo>
                      <a:pt x="0" y="265843"/>
                    </a:lnTo>
                    <a:lnTo>
                      <a:pt x="39107" y="265843"/>
                    </a:lnTo>
                    <a:lnTo>
                      <a:pt x="39107" y="225072"/>
                    </a:lnTo>
                    <a:lnTo>
                      <a:pt x="0" y="225072"/>
                    </a:lnTo>
                    <a:lnTo>
                      <a:pt x="0" y="159755"/>
                    </a:lnTo>
                    <a:lnTo>
                      <a:pt x="48675" y="159755"/>
                    </a:lnTo>
                    <a:lnTo>
                      <a:pt x="48675" y="35363"/>
                    </a:lnTo>
                    <a:lnTo>
                      <a:pt x="0" y="35363"/>
                    </a:lnTo>
                    <a:close/>
                  </a:path>
                </a:pathLst>
              </a:custGeom>
              <a:solidFill>
                <a:srgbClr val="000000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: Shape 60">
                <a:extLst>
                  <a:ext uri="{FF2B5EF4-FFF2-40B4-BE49-F238E27FC236}">
                    <a16:creationId xmlns:a16="http://schemas.microsoft.com/office/drawing/2014/main" id="{0B8CAE34-017C-3648-B46F-A806BF9D5D8A}"/>
                  </a:ext>
                </a:extLst>
              </p:cNvPr>
              <p:cNvSpPr/>
              <p:nvPr/>
            </p:nvSpPr>
            <p:spPr>
              <a:xfrm>
                <a:off x="773870" y="3063801"/>
                <a:ext cx="365390" cy="79347"/>
              </a:xfrm>
              <a:custGeom>
                <a:avLst/>
                <a:gdLst>
                  <a:gd name="connsiteX0" fmla="*/ 45763 w 366105"/>
                  <a:gd name="connsiteY0" fmla="*/ 36611 h 79045"/>
                  <a:gd name="connsiteX1" fmla="*/ 70309 w 366105"/>
                  <a:gd name="connsiteY1" fmla="*/ 36611 h 79045"/>
                  <a:gd name="connsiteX2" fmla="*/ 70309 w 366105"/>
                  <a:gd name="connsiteY2" fmla="*/ 81126 h 79045"/>
                  <a:gd name="connsiteX3" fmla="*/ 91943 w 366105"/>
                  <a:gd name="connsiteY3" fmla="*/ 81126 h 79045"/>
                  <a:gd name="connsiteX4" fmla="*/ 91943 w 366105"/>
                  <a:gd name="connsiteY4" fmla="*/ 36611 h 79045"/>
                  <a:gd name="connsiteX5" fmla="*/ 113576 w 366105"/>
                  <a:gd name="connsiteY5" fmla="*/ 36611 h 79045"/>
                  <a:gd name="connsiteX6" fmla="*/ 113576 w 366105"/>
                  <a:gd name="connsiteY6" fmla="*/ 81126 h 79045"/>
                  <a:gd name="connsiteX7" fmla="*/ 136874 w 366105"/>
                  <a:gd name="connsiteY7" fmla="*/ 81126 h 79045"/>
                  <a:gd name="connsiteX8" fmla="*/ 136874 w 366105"/>
                  <a:gd name="connsiteY8" fmla="*/ 36611 h 79045"/>
                  <a:gd name="connsiteX9" fmla="*/ 162668 w 366105"/>
                  <a:gd name="connsiteY9" fmla="*/ 36611 h 79045"/>
                  <a:gd name="connsiteX10" fmla="*/ 162668 w 366105"/>
                  <a:gd name="connsiteY10" fmla="*/ 81126 h 79045"/>
                  <a:gd name="connsiteX11" fmla="*/ 186797 w 366105"/>
                  <a:gd name="connsiteY11" fmla="*/ 81126 h 79045"/>
                  <a:gd name="connsiteX12" fmla="*/ 186797 w 366105"/>
                  <a:gd name="connsiteY12" fmla="*/ 36611 h 79045"/>
                  <a:gd name="connsiteX13" fmla="*/ 211343 w 366105"/>
                  <a:gd name="connsiteY13" fmla="*/ 36611 h 79045"/>
                  <a:gd name="connsiteX14" fmla="*/ 211343 w 366105"/>
                  <a:gd name="connsiteY14" fmla="*/ 81126 h 79045"/>
                  <a:gd name="connsiteX15" fmla="*/ 237137 w 366105"/>
                  <a:gd name="connsiteY15" fmla="*/ 81126 h 79045"/>
                  <a:gd name="connsiteX16" fmla="*/ 237137 w 366105"/>
                  <a:gd name="connsiteY16" fmla="*/ 36611 h 79045"/>
                  <a:gd name="connsiteX17" fmla="*/ 253362 w 366105"/>
                  <a:gd name="connsiteY17" fmla="*/ 36611 h 79045"/>
                  <a:gd name="connsiteX18" fmla="*/ 253362 w 366105"/>
                  <a:gd name="connsiteY18" fmla="*/ 81126 h 79045"/>
                  <a:gd name="connsiteX19" fmla="*/ 273747 w 366105"/>
                  <a:gd name="connsiteY19" fmla="*/ 81126 h 79045"/>
                  <a:gd name="connsiteX20" fmla="*/ 273747 w 366105"/>
                  <a:gd name="connsiteY20" fmla="*/ 36611 h 79045"/>
                  <a:gd name="connsiteX21" fmla="*/ 303286 w 366105"/>
                  <a:gd name="connsiteY21" fmla="*/ 36611 h 79045"/>
                  <a:gd name="connsiteX22" fmla="*/ 303286 w 366105"/>
                  <a:gd name="connsiteY22" fmla="*/ 81126 h 79045"/>
                  <a:gd name="connsiteX23" fmla="*/ 327831 w 366105"/>
                  <a:gd name="connsiteY23" fmla="*/ 81126 h 79045"/>
                  <a:gd name="connsiteX24" fmla="*/ 327831 w 366105"/>
                  <a:gd name="connsiteY24" fmla="*/ 36611 h 79045"/>
                  <a:gd name="connsiteX25" fmla="*/ 344056 w 366105"/>
                  <a:gd name="connsiteY25" fmla="*/ 36611 h 79045"/>
                  <a:gd name="connsiteX26" fmla="*/ 344056 w 366105"/>
                  <a:gd name="connsiteY26" fmla="*/ 81126 h 79045"/>
                  <a:gd name="connsiteX27" fmla="*/ 368602 w 366105"/>
                  <a:gd name="connsiteY27" fmla="*/ 81126 h 79045"/>
                  <a:gd name="connsiteX28" fmla="*/ 368602 w 366105"/>
                  <a:gd name="connsiteY28" fmla="*/ 0 h 79045"/>
                  <a:gd name="connsiteX29" fmla="*/ 0 w 366105"/>
                  <a:gd name="connsiteY29" fmla="*/ 0 h 79045"/>
                  <a:gd name="connsiteX30" fmla="*/ 0 w 366105"/>
                  <a:gd name="connsiteY30" fmla="*/ 81126 h 79045"/>
                  <a:gd name="connsiteX31" fmla="*/ 43267 w 366105"/>
                  <a:gd name="connsiteY31" fmla="*/ 81126 h 79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66105" h="79045">
                    <a:moveTo>
                      <a:pt x="45763" y="36611"/>
                    </a:moveTo>
                    <a:lnTo>
                      <a:pt x="70309" y="36611"/>
                    </a:lnTo>
                    <a:lnTo>
                      <a:pt x="70309" y="81126"/>
                    </a:lnTo>
                    <a:lnTo>
                      <a:pt x="91943" y="81126"/>
                    </a:lnTo>
                    <a:lnTo>
                      <a:pt x="91943" y="36611"/>
                    </a:lnTo>
                    <a:lnTo>
                      <a:pt x="113576" y="36611"/>
                    </a:lnTo>
                    <a:lnTo>
                      <a:pt x="113576" y="81126"/>
                    </a:lnTo>
                    <a:lnTo>
                      <a:pt x="136874" y="81126"/>
                    </a:lnTo>
                    <a:lnTo>
                      <a:pt x="136874" y="36611"/>
                    </a:lnTo>
                    <a:lnTo>
                      <a:pt x="162668" y="36611"/>
                    </a:lnTo>
                    <a:lnTo>
                      <a:pt x="162668" y="81126"/>
                    </a:lnTo>
                    <a:lnTo>
                      <a:pt x="186797" y="81126"/>
                    </a:lnTo>
                    <a:lnTo>
                      <a:pt x="186797" y="36611"/>
                    </a:lnTo>
                    <a:lnTo>
                      <a:pt x="211343" y="36611"/>
                    </a:lnTo>
                    <a:lnTo>
                      <a:pt x="211343" y="81126"/>
                    </a:lnTo>
                    <a:lnTo>
                      <a:pt x="237137" y="81126"/>
                    </a:lnTo>
                    <a:lnTo>
                      <a:pt x="237137" y="36611"/>
                    </a:lnTo>
                    <a:lnTo>
                      <a:pt x="253362" y="36611"/>
                    </a:lnTo>
                    <a:lnTo>
                      <a:pt x="253362" y="81126"/>
                    </a:lnTo>
                    <a:lnTo>
                      <a:pt x="273747" y="81126"/>
                    </a:lnTo>
                    <a:lnTo>
                      <a:pt x="273747" y="36611"/>
                    </a:lnTo>
                    <a:lnTo>
                      <a:pt x="303286" y="36611"/>
                    </a:lnTo>
                    <a:lnTo>
                      <a:pt x="303286" y="81126"/>
                    </a:lnTo>
                    <a:lnTo>
                      <a:pt x="327831" y="81126"/>
                    </a:lnTo>
                    <a:lnTo>
                      <a:pt x="327831" y="36611"/>
                    </a:lnTo>
                    <a:lnTo>
                      <a:pt x="344056" y="36611"/>
                    </a:lnTo>
                    <a:lnTo>
                      <a:pt x="344056" y="81126"/>
                    </a:lnTo>
                    <a:lnTo>
                      <a:pt x="368602" y="81126"/>
                    </a:lnTo>
                    <a:lnTo>
                      <a:pt x="368602" y="0"/>
                    </a:lnTo>
                    <a:lnTo>
                      <a:pt x="0" y="0"/>
                    </a:lnTo>
                    <a:lnTo>
                      <a:pt x="0" y="81126"/>
                    </a:lnTo>
                    <a:lnTo>
                      <a:pt x="43267" y="81126"/>
                    </a:lnTo>
                    <a:close/>
                  </a:path>
                </a:pathLst>
              </a:custGeom>
              <a:solidFill>
                <a:srgbClr val="000000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" name="Freeform: Shape 61">
                <a:extLst>
                  <a:ext uri="{FF2B5EF4-FFF2-40B4-BE49-F238E27FC236}">
                    <a16:creationId xmlns:a16="http://schemas.microsoft.com/office/drawing/2014/main" id="{ACB45D05-2330-984B-ABD1-707380AC53D3}"/>
                  </a:ext>
                </a:extLst>
              </p:cNvPr>
              <p:cNvSpPr/>
              <p:nvPr/>
            </p:nvSpPr>
            <p:spPr>
              <a:xfrm>
                <a:off x="672196" y="2541695"/>
                <a:ext cx="938895" cy="499888"/>
              </a:xfrm>
              <a:custGeom>
                <a:avLst/>
                <a:gdLst>
                  <a:gd name="connsiteX0" fmla="*/ 0 w 940226"/>
                  <a:gd name="connsiteY0" fmla="*/ 0 h 499235"/>
                  <a:gd name="connsiteX1" fmla="*/ 941891 w 940226"/>
                  <a:gd name="connsiteY1" fmla="*/ 0 h 499235"/>
                  <a:gd name="connsiteX2" fmla="*/ 941891 w 940226"/>
                  <a:gd name="connsiteY2" fmla="*/ 502980 h 499235"/>
                  <a:gd name="connsiteX3" fmla="*/ 0 w 940226"/>
                  <a:gd name="connsiteY3" fmla="*/ 502980 h 49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226" h="499235">
                    <a:moveTo>
                      <a:pt x="0" y="0"/>
                    </a:moveTo>
                    <a:lnTo>
                      <a:pt x="941891" y="0"/>
                    </a:lnTo>
                    <a:lnTo>
                      <a:pt x="941891" y="502980"/>
                    </a:lnTo>
                    <a:lnTo>
                      <a:pt x="0" y="502980"/>
                    </a:lnTo>
                    <a:close/>
                  </a:path>
                </a:pathLst>
              </a:custGeom>
              <a:solidFill>
                <a:srgbClr val="ED7D31">
                  <a:lumMod val="75000"/>
                </a:srgbClr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" name="Freeform: Shape 62">
                <a:extLst>
                  <a:ext uri="{FF2B5EF4-FFF2-40B4-BE49-F238E27FC236}">
                    <a16:creationId xmlns:a16="http://schemas.microsoft.com/office/drawing/2014/main" id="{8C97CD52-4E8E-114D-ADAA-7386DEEA4E30}"/>
                  </a:ext>
                </a:extLst>
              </p:cNvPr>
              <p:cNvSpPr/>
              <p:nvPr/>
            </p:nvSpPr>
            <p:spPr>
              <a:xfrm>
                <a:off x="696026" y="2592477"/>
                <a:ext cx="63546" cy="61891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9" y="64901"/>
                      <a:pt x="0" y="50372"/>
                      <a:pt x="0" y="32450"/>
                    </a:cubicBezTo>
                    <a:cubicBezTo>
                      <a:pt x="0" y="14529"/>
                      <a:pt x="14529" y="0"/>
                      <a:pt x="32450" y="0"/>
                    </a:cubicBezTo>
                    <a:cubicBezTo>
                      <a:pt x="50372" y="0"/>
                      <a:pt x="64901" y="14529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Freeform: Shape 63">
                <a:extLst>
                  <a:ext uri="{FF2B5EF4-FFF2-40B4-BE49-F238E27FC236}">
                    <a16:creationId xmlns:a16="http://schemas.microsoft.com/office/drawing/2014/main" id="{398045F6-008C-6B44-8837-27D58F66A3B9}"/>
                  </a:ext>
                </a:extLst>
              </p:cNvPr>
              <p:cNvSpPr/>
              <p:nvPr/>
            </p:nvSpPr>
            <p:spPr>
              <a:xfrm>
                <a:off x="1507828" y="2592477"/>
                <a:ext cx="63546" cy="61891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8" y="64901"/>
                      <a:pt x="0" y="50372"/>
                      <a:pt x="0" y="32450"/>
                    </a:cubicBezTo>
                    <a:cubicBezTo>
                      <a:pt x="0" y="14529"/>
                      <a:pt x="14528" y="0"/>
                      <a:pt x="32450" y="0"/>
                    </a:cubicBezTo>
                    <a:cubicBezTo>
                      <a:pt x="50372" y="0"/>
                      <a:pt x="64901" y="14529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Freeform: Shape 64">
                <a:extLst>
                  <a:ext uri="{FF2B5EF4-FFF2-40B4-BE49-F238E27FC236}">
                    <a16:creationId xmlns:a16="http://schemas.microsoft.com/office/drawing/2014/main" id="{3E2E3787-22D9-934E-8482-FE229402B488}"/>
                  </a:ext>
                </a:extLst>
              </p:cNvPr>
              <p:cNvSpPr/>
              <p:nvPr/>
            </p:nvSpPr>
            <p:spPr>
              <a:xfrm>
                <a:off x="696026" y="2936845"/>
                <a:ext cx="63546" cy="61890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9" y="64901"/>
                      <a:pt x="0" y="50372"/>
                      <a:pt x="0" y="32450"/>
                    </a:cubicBezTo>
                    <a:cubicBezTo>
                      <a:pt x="0" y="14528"/>
                      <a:pt x="14529" y="0"/>
                      <a:pt x="32450" y="0"/>
                    </a:cubicBezTo>
                    <a:cubicBezTo>
                      <a:pt x="50372" y="0"/>
                      <a:pt x="64901" y="14528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Freeform: Shape 65">
                <a:extLst>
                  <a:ext uri="{FF2B5EF4-FFF2-40B4-BE49-F238E27FC236}">
                    <a16:creationId xmlns:a16="http://schemas.microsoft.com/office/drawing/2014/main" id="{E71F8D6F-B06D-454A-B8F9-3944CA0539F3}"/>
                  </a:ext>
                </a:extLst>
              </p:cNvPr>
              <p:cNvSpPr/>
              <p:nvPr/>
            </p:nvSpPr>
            <p:spPr>
              <a:xfrm>
                <a:off x="1507828" y="2936845"/>
                <a:ext cx="63546" cy="61890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8" y="64901"/>
                      <a:pt x="0" y="50372"/>
                      <a:pt x="0" y="32450"/>
                    </a:cubicBezTo>
                    <a:cubicBezTo>
                      <a:pt x="0" y="14528"/>
                      <a:pt x="14528" y="0"/>
                      <a:pt x="32450" y="0"/>
                    </a:cubicBezTo>
                    <a:cubicBezTo>
                      <a:pt x="50372" y="0"/>
                      <a:pt x="64901" y="14528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Freeform: Shape 66">
                <a:extLst>
                  <a:ext uri="{FF2B5EF4-FFF2-40B4-BE49-F238E27FC236}">
                    <a16:creationId xmlns:a16="http://schemas.microsoft.com/office/drawing/2014/main" id="{EB2C0299-A4BB-854A-8D87-6120782207E2}"/>
                  </a:ext>
                </a:extLst>
              </p:cNvPr>
              <p:cNvSpPr/>
              <p:nvPr/>
            </p:nvSpPr>
            <p:spPr>
              <a:xfrm>
                <a:off x="821529" y="2709911"/>
                <a:ext cx="28596" cy="166630"/>
              </a:xfrm>
              <a:custGeom>
                <a:avLst/>
                <a:gdLst>
                  <a:gd name="connsiteX0" fmla="*/ 20801 w 29122"/>
                  <a:gd name="connsiteY0" fmla="*/ 166412 h 166411"/>
                  <a:gd name="connsiteX1" fmla="*/ 8321 w 29122"/>
                  <a:gd name="connsiteY1" fmla="*/ 166412 h 166411"/>
                  <a:gd name="connsiteX2" fmla="*/ 0 w 29122"/>
                  <a:gd name="connsiteY2" fmla="*/ 158091 h 166411"/>
                  <a:gd name="connsiteX3" fmla="*/ 0 w 29122"/>
                  <a:gd name="connsiteY3" fmla="*/ 8321 h 166411"/>
                  <a:gd name="connsiteX4" fmla="*/ 8321 w 29122"/>
                  <a:gd name="connsiteY4" fmla="*/ 0 h 166411"/>
                  <a:gd name="connsiteX5" fmla="*/ 20801 w 29122"/>
                  <a:gd name="connsiteY5" fmla="*/ 0 h 166411"/>
                  <a:gd name="connsiteX6" fmla="*/ 29122 w 29122"/>
                  <a:gd name="connsiteY6" fmla="*/ 8321 h 166411"/>
                  <a:gd name="connsiteX7" fmla="*/ 29122 w 29122"/>
                  <a:gd name="connsiteY7" fmla="*/ 158091 h 166411"/>
                  <a:gd name="connsiteX8" fmla="*/ 20801 w 29122"/>
                  <a:gd name="connsiteY8" fmla="*/ 166412 h 16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166411">
                    <a:moveTo>
                      <a:pt x="20801" y="166412"/>
                    </a:moveTo>
                    <a:lnTo>
                      <a:pt x="8321" y="166412"/>
                    </a:lnTo>
                    <a:cubicBezTo>
                      <a:pt x="3744" y="166412"/>
                      <a:pt x="0" y="162668"/>
                      <a:pt x="0" y="158091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158091"/>
                    </a:lnTo>
                    <a:cubicBezTo>
                      <a:pt x="29122" y="162668"/>
                      <a:pt x="25378" y="166412"/>
                      <a:pt x="20801" y="1664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Freeform: Shape 67">
                <a:extLst>
                  <a:ext uri="{FF2B5EF4-FFF2-40B4-BE49-F238E27FC236}">
                    <a16:creationId xmlns:a16="http://schemas.microsoft.com/office/drawing/2014/main" id="{B469A762-958B-C54E-967A-3BF5AB88373A}"/>
                  </a:ext>
                </a:extLst>
              </p:cNvPr>
              <p:cNvSpPr/>
              <p:nvPr/>
            </p:nvSpPr>
            <p:spPr>
              <a:xfrm>
                <a:off x="870778" y="2627390"/>
                <a:ext cx="30184" cy="333258"/>
              </a:xfrm>
              <a:custGeom>
                <a:avLst/>
                <a:gdLst>
                  <a:gd name="connsiteX0" fmla="*/ 20801 w 29122"/>
                  <a:gd name="connsiteY0" fmla="*/ 332824 h 332823"/>
                  <a:gd name="connsiteX1" fmla="*/ 8321 w 29122"/>
                  <a:gd name="connsiteY1" fmla="*/ 332824 h 332823"/>
                  <a:gd name="connsiteX2" fmla="*/ 0 w 29122"/>
                  <a:gd name="connsiteY2" fmla="*/ 324503 h 332823"/>
                  <a:gd name="connsiteX3" fmla="*/ 0 w 29122"/>
                  <a:gd name="connsiteY3" fmla="*/ 8321 h 332823"/>
                  <a:gd name="connsiteX4" fmla="*/ 8321 w 29122"/>
                  <a:gd name="connsiteY4" fmla="*/ 0 h 332823"/>
                  <a:gd name="connsiteX5" fmla="*/ 20801 w 29122"/>
                  <a:gd name="connsiteY5" fmla="*/ 0 h 332823"/>
                  <a:gd name="connsiteX6" fmla="*/ 29122 w 29122"/>
                  <a:gd name="connsiteY6" fmla="*/ 8321 h 332823"/>
                  <a:gd name="connsiteX7" fmla="*/ 29122 w 29122"/>
                  <a:gd name="connsiteY7" fmla="*/ 324503 h 332823"/>
                  <a:gd name="connsiteX8" fmla="*/ 20801 w 29122"/>
                  <a:gd name="connsiteY8" fmla="*/ 332824 h 33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332823">
                    <a:moveTo>
                      <a:pt x="20801" y="332824"/>
                    </a:moveTo>
                    <a:lnTo>
                      <a:pt x="8321" y="332824"/>
                    </a:lnTo>
                    <a:cubicBezTo>
                      <a:pt x="3744" y="332824"/>
                      <a:pt x="0" y="329079"/>
                      <a:pt x="0" y="324503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324503"/>
                    </a:lnTo>
                    <a:cubicBezTo>
                      <a:pt x="29122" y="329079"/>
                      <a:pt x="25378" y="332824"/>
                      <a:pt x="20801" y="332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Freeform: Shape 68">
                <a:extLst>
                  <a:ext uri="{FF2B5EF4-FFF2-40B4-BE49-F238E27FC236}">
                    <a16:creationId xmlns:a16="http://schemas.microsoft.com/office/drawing/2014/main" id="{92316E91-1FFB-9B43-8477-C17FC9272FAE}"/>
                  </a:ext>
                </a:extLst>
              </p:cNvPr>
              <p:cNvSpPr/>
              <p:nvPr/>
            </p:nvSpPr>
            <p:spPr>
              <a:xfrm>
                <a:off x="967685" y="2709911"/>
                <a:ext cx="28596" cy="166630"/>
              </a:xfrm>
              <a:custGeom>
                <a:avLst/>
                <a:gdLst>
                  <a:gd name="connsiteX0" fmla="*/ 8321 w 29122"/>
                  <a:gd name="connsiteY0" fmla="*/ 0 h 166411"/>
                  <a:gd name="connsiteX1" fmla="*/ 20801 w 29122"/>
                  <a:gd name="connsiteY1" fmla="*/ 0 h 166411"/>
                  <a:gd name="connsiteX2" fmla="*/ 29122 w 29122"/>
                  <a:gd name="connsiteY2" fmla="*/ 8321 h 166411"/>
                  <a:gd name="connsiteX3" fmla="*/ 29122 w 29122"/>
                  <a:gd name="connsiteY3" fmla="*/ 158091 h 166411"/>
                  <a:gd name="connsiteX4" fmla="*/ 20801 w 29122"/>
                  <a:gd name="connsiteY4" fmla="*/ 166412 h 166411"/>
                  <a:gd name="connsiteX5" fmla="*/ 8321 w 29122"/>
                  <a:gd name="connsiteY5" fmla="*/ 166412 h 166411"/>
                  <a:gd name="connsiteX6" fmla="*/ 0 w 29122"/>
                  <a:gd name="connsiteY6" fmla="*/ 158091 h 166411"/>
                  <a:gd name="connsiteX7" fmla="*/ 0 w 29122"/>
                  <a:gd name="connsiteY7" fmla="*/ 8321 h 166411"/>
                  <a:gd name="connsiteX8" fmla="*/ 8321 w 29122"/>
                  <a:gd name="connsiteY8" fmla="*/ 0 h 16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166411">
                    <a:moveTo>
                      <a:pt x="8321" y="0"/>
                    </a:move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158091"/>
                    </a:lnTo>
                    <a:cubicBezTo>
                      <a:pt x="29122" y="162668"/>
                      <a:pt x="25378" y="166412"/>
                      <a:pt x="20801" y="166412"/>
                    </a:cubicBezTo>
                    <a:lnTo>
                      <a:pt x="8321" y="166412"/>
                    </a:lnTo>
                    <a:cubicBezTo>
                      <a:pt x="3744" y="166412"/>
                      <a:pt x="0" y="162668"/>
                      <a:pt x="0" y="158091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Freeform: Shape 69">
                <a:extLst>
                  <a:ext uri="{FF2B5EF4-FFF2-40B4-BE49-F238E27FC236}">
                    <a16:creationId xmlns:a16="http://schemas.microsoft.com/office/drawing/2014/main" id="{51501B62-78F5-8547-A81B-917DC4D800DC}"/>
                  </a:ext>
                </a:extLst>
              </p:cNvPr>
              <p:cNvSpPr/>
              <p:nvPr/>
            </p:nvSpPr>
            <p:spPr>
              <a:xfrm>
                <a:off x="918438" y="2627390"/>
                <a:ext cx="28596" cy="333258"/>
              </a:xfrm>
              <a:custGeom>
                <a:avLst/>
                <a:gdLst>
                  <a:gd name="connsiteX0" fmla="*/ 8321 w 29122"/>
                  <a:gd name="connsiteY0" fmla="*/ 0 h 332823"/>
                  <a:gd name="connsiteX1" fmla="*/ 20801 w 29122"/>
                  <a:gd name="connsiteY1" fmla="*/ 0 h 332823"/>
                  <a:gd name="connsiteX2" fmla="*/ 29122 w 29122"/>
                  <a:gd name="connsiteY2" fmla="*/ 8321 h 332823"/>
                  <a:gd name="connsiteX3" fmla="*/ 29122 w 29122"/>
                  <a:gd name="connsiteY3" fmla="*/ 324503 h 332823"/>
                  <a:gd name="connsiteX4" fmla="*/ 20801 w 29122"/>
                  <a:gd name="connsiteY4" fmla="*/ 332824 h 332823"/>
                  <a:gd name="connsiteX5" fmla="*/ 8321 w 29122"/>
                  <a:gd name="connsiteY5" fmla="*/ 332824 h 332823"/>
                  <a:gd name="connsiteX6" fmla="*/ 0 w 29122"/>
                  <a:gd name="connsiteY6" fmla="*/ 324503 h 332823"/>
                  <a:gd name="connsiteX7" fmla="*/ 0 w 29122"/>
                  <a:gd name="connsiteY7" fmla="*/ 8321 h 332823"/>
                  <a:gd name="connsiteX8" fmla="*/ 8321 w 29122"/>
                  <a:gd name="connsiteY8" fmla="*/ 0 h 33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332823">
                    <a:moveTo>
                      <a:pt x="8321" y="0"/>
                    </a:move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324503"/>
                    </a:lnTo>
                    <a:cubicBezTo>
                      <a:pt x="29122" y="329079"/>
                      <a:pt x="25378" y="332824"/>
                      <a:pt x="20801" y="332824"/>
                    </a:cubicBezTo>
                    <a:lnTo>
                      <a:pt x="8321" y="332824"/>
                    </a:lnTo>
                    <a:cubicBezTo>
                      <a:pt x="3744" y="332824"/>
                      <a:pt x="0" y="329079"/>
                      <a:pt x="0" y="324503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32" name="Picture 199" descr="A close up of a logo&#10;&#10;Description automatically generated">
              <a:extLst>
                <a:ext uri="{FF2B5EF4-FFF2-40B4-BE49-F238E27FC236}">
                  <a16:creationId xmlns:a16="http://schemas.microsoft.com/office/drawing/2014/main" id="{4438EA72-E8B7-9D44-8BE0-3CE8BE036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1977" y="1580596"/>
              <a:ext cx="342782" cy="343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062A0ED-8A1B-B947-A08A-7C8ADDD6141A}"/>
              </a:ext>
            </a:extLst>
          </p:cNvPr>
          <p:cNvGrpSpPr/>
          <p:nvPr/>
        </p:nvGrpSpPr>
        <p:grpSpPr>
          <a:xfrm>
            <a:off x="514546" y="978846"/>
            <a:ext cx="1026041" cy="888937"/>
            <a:chOff x="5184259" y="1135380"/>
            <a:chExt cx="1026041" cy="88893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730CBDF-C237-9344-90C0-8FAF7C8450D9}"/>
                </a:ext>
              </a:extLst>
            </p:cNvPr>
            <p:cNvSpPr txBox="1"/>
            <p:nvPr/>
          </p:nvSpPr>
          <p:spPr bwMode="auto">
            <a:xfrm>
              <a:off x="5184259" y="1135380"/>
              <a:ext cx="102604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GPU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72327804-2183-5446-94E8-88E82B689154}"/>
                </a:ext>
              </a:extLst>
            </p:cNvPr>
            <p:cNvGrpSpPr/>
            <p:nvPr/>
          </p:nvGrpSpPr>
          <p:grpSpPr>
            <a:xfrm>
              <a:off x="5325484" y="1352550"/>
              <a:ext cx="713945" cy="671767"/>
              <a:chOff x="7709463" y="1647375"/>
              <a:chExt cx="713945" cy="671767"/>
            </a:xfrm>
          </p:grpSpPr>
          <p:grpSp>
            <p:nvGrpSpPr>
              <p:cNvPr id="51" name="Graphic 37">
                <a:extLst>
                  <a:ext uri="{FF2B5EF4-FFF2-40B4-BE49-F238E27FC236}">
                    <a16:creationId xmlns:a16="http://schemas.microsoft.com/office/drawing/2014/main" id="{DEAD8327-10C6-894F-A2B6-31EEB1CE30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709463" y="1647375"/>
                <a:ext cx="713945" cy="671767"/>
                <a:chOff x="3217698" y="2415004"/>
                <a:chExt cx="713863" cy="671472"/>
              </a:xfrm>
            </p:grpSpPr>
            <p:sp>
              <p:nvSpPr>
                <p:cNvPr id="55" name="Freeform: Shape 42">
                  <a:extLst>
                    <a:ext uri="{FF2B5EF4-FFF2-40B4-BE49-F238E27FC236}">
                      <a16:creationId xmlns:a16="http://schemas.microsoft.com/office/drawing/2014/main" id="{6051E0EF-EBA5-AC45-AA4C-68C0CF69EF5C}"/>
                    </a:ext>
                  </a:extLst>
                </p:cNvPr>
                <p:cNvSpPr/>
                <p:nvPr/>
              </p:nvSpPr>
              <p:spPr>
                <a:xfrm>
                  <a:off x="3288565" y="2497968"/>
                  <a:ext cx="47620" cy="477628"/>
                </a:xfrm>
                <a:custGeom>
                  <a:avLst/>
                  <a:gdLst>
                    <a:gd name="connsiteX0" fmla="*/ 0 w 46605"/>
                    <a:gd name="connsiteY0" fmla="*/ 0 h 478434"/>
                    <a:gd name="connsiteX1" fmla="*/ 48300 w 46605"/>
                    <a:gd name="connsiteY1" fmla="*/ 0 h 478434"/>
                    <a:gd name="connsiteX2" fmla="*/ 48300 w 46605"/>
                    <a:gd name="connsiteY2" fmla="*/ 480514 h 478434"/>
                    <a:gd name="connsiteX3" fmla="*/ 0 w 46605"/>
                    <a:gd name="connsiteY3" fmla="*/ 480514 h 478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605" h="478434">
                      <a:moveTo>
                        <a:pt x="0" y="0"/>
                      </a:moveTo>
                      <a:lnTo>
                        <a:pt x="48300" y="0"/>
                      </a:lnTo>
                      <a:lnTo>
                        <a:pt x="48300" y="480514"/>
                      </a:lnTo>
                      <a:lnTo>
                        <a:pt x="0" y="480514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6" name="Freeform: Shape 43">
                  <a:extLst>
                    <a:ext uri="{FF2B5EF4-FFF2-40B4-BE49-F238E27FC236}">
                      <a16:creationId xmlns:a16="http://schemas.microsoft.com/office/drawing/2014/main" id="{2AAFC565-D8B7-EC41-A275-F798335EB5E9}"/>
                    </a:ext>
                  </a:extLst>
                </p:cNvPr>
                <p:cNvSpPr/>
                <p:nvPr/>
              </p:nvSpPr>
              <p:spPr>
                <a:xfrm>
                  <a:off x="3217135" y="2415454"/>
                  <a:ext cx="76191" cy="628374"/>
                </a:xfrm>
                <a:custGeom>
                  <a:avLst/>
                  <a:gdLst>
                    <a:gd name="connsiteX0" fmla="*/ 0 w 76263"/>
                    <a:gd name="connsiteY0" fmla="*/ 0 h 628204"/>
                    <a:gd name="connsiteX1" fmla="*/ 80076 w 76263"/>
                    <a:gd name="connsiteY1" fmla="*/ 0 h 628204"/>
                    <a:gd name="connsiteX2" fmla="*/ 80076 w 76263"/>
                    <a:gd name="connsiteY2" fmla="*/ 629037 h 628204"/>
                    <a:gd name="connsiteX3" fmla="*/ 52537 w 76263"/>
                    <a:gd name="connsiteY3" fmla="*/ 629037 h 628204"/>
                    <a:gd name="connsiteX4" fmla="*/ 52537 w 76263"/>
                    <a:gd name="connsiteY4" fmla="*/ 479682 h 628204"/>
                    <a:gd name="connsiteX5" fmla="*/ 0 w 76263"/>
                    <a:gd name="connsiteY5" fmla="*/ 479682 h 628204"/>
                    <a:gd name="connsiteX6" fmla="*/ 0 w 76263"/>
                    <a:gd name="connsiteY6" fmla="*/ 265843 h 628204"/>
                    <a:gd name="connsiteX7" fmla="*/ 39826 w 76263"/>
                    <a:gd name="connsiteY7" fmla="*/ 265843 h 628204"/>
                    <a:gd name="connsiteX8" fmla="*/ 39826 w 76263"/>
                    <a:gd name="connsiteY8" fmla="*/ 225072 h 628204"/>
                    <a:gd name="connsiteX9" fmla="*/ 0 w 76263"/>
                    <a:gd name="connsiteY9" fmla="*/ 225072 h 628204"/>
                    <a:gd name="connsiteX10" fmla="*/ 0 w 76263"/>
                    <a:gd name="connsiteY10" fmla="*/ 159755 h 628204"/>
                    <a:gd name="connsiteX11" fmla="*/ 49571 w 76263"/>
                    <a:gd name="connsiteY11" fmla="*/ 159755 h 628204"/>
                    <a:gd name="connsiteX12" fmla="*/ 49571 w 76263"/>
                    <a:gd name="connsiteY12" fmla="*/ 35363 h 628204"/>
                    <a:gd name="connsiteX13" fmla="*/ 0 w 76263"/>
                    <a:gd name="connsiteY13" fmla="*/ 35363 h 628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6263" h="628204">
                      <a:moveTo>
                        <a:pt x="0" y="0"/>
                      </a:moveTo>
                      <a:lnTo>
                        <a:pt x="80076" y="0"/>
                      </a:lnTo>
                      <a:lnTo>
                        <a:pt x="80076" y="629037"/>
                      </a:lnTo>
                      <a:lnTo>
                        <a:pt x="52537" y="629037"/>
                      </a:lnTo>
                      <a:lnTo>
                        <a:pt x="52537" y="479682"/>
                      </a:lnTo>
                      <a:lnTo>
                        <a:pt x="0" y="479682"/>
                      </a:lnTo>
                      <a:lnTo>
                        <a:pt x="0" y="265843"/>
                      </a:lnTo>
                      <a:lnTo>
                        <a:pt x="39826" y="265843"/>
                      </a:lnTo>
                      <a:lnTo>
                        <a:pt x="39826" y="225072"/>
                      </a:lnTo>
                      <a:lnTo>
                        <a:pt x="0" y="225072"/>
                      </a:lnTo>
                      <a:lnTo>
                        <a:pt x="0" y="159755"/>
                      </a:lnTo>
                      <a:lnTo>
                        <a:pt x="49571" y="159755"/>
                      </a:lnTo>
                      <a:lnTo>
                        <a:pt x="49571" y="35363"/>
                      </a:lnTo>
                      <a:lnTo>
                        <a:pt x="0" y="353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" name="Freeform: Shape 44">
                  <a:extLst>
                    <a:ext uri="{FF2B5EF4-FFF2-40B4-BE49-F238E27FC236}">
                      <a16:creationId xmlns:a16="http://schemas.microsoft.com/office/drawing/2014/main" id="{A5C61DF2-28EB-3A45-B6E8-94B2AA8293DF}"/>
                    </a:ext>
                  </a:extLst>
                </p:cNvPr>
                <p:cNvSpPr/>
                <p:nvPr/>
              </p:nvSpPr>
              <p:spPr>
                <a:xfrm>
                  <a:off x="3425074" y="3007332"/>
                  <a:ext cx="373019" cy="79340"/>
                </a:xfrm>
                <a:custGeom>
                  <a:avLst/>
                  <a:gdLst>
                    <a:gd name="connsiteX0" fmla="*/ 46605 w 372842"/>
                    <a:gd name="connsiteY0" fmla="*/ 36611 h 79045"/>
                    <a:gd name="connsiteX1" fmla="*/ 71603 w 372842"/>
                    <a:gd name="connsiteY1" fmla="*/ 36611 h 79045"/>
                    <a:gd name="connsiteX2" fmla="*/ 71603 w 372842"/>
                    <a:gd name="connsiteY2" fmla="*/ 81126 h 79045"/>
                    <a:gd name="connsiteX3" fmla="*/ 93634 w 372842"/>
                    <a:gd name="connsiteY3" fmla="*/ 81126 h 79045"/>
                    <a:gd name="connsiteX4" fmla="*/ 93634 w 372842"/>
                    <a:gd name="connsiteY4" fmla="*/ 36611 h 79045"/>
                    <a:gd name="connsiteX5" fmla="*/ 115666 w 372842"/>
                    <a:gd name="connsiteY5" fmla="*/ 36611 h 79045"/>
                    <a:gd name="connsiteX6" fmla="*/ 115666 w 372842"/>
                    <a:gd name="connsiteY6" fmla="*/ 81126 h 79045"/>
                    <a:gd name="connsiteX7" fmla="*/ 139392 w 372842"/>
                    <a:gd name="connsiteY7" fmla="*/ 81126 h 79045"/>
                    <a:gd name="connsiteX8" fmla="*/ 139392 w 372842"/>
                    <a:gd name="connsiteY8" fmla="*/ 36611 h 79045"/>
                    <a:gd name="connsiteX9" fmla="*/ 165661 w 372842"/>
                    <a:gd name="connsiteY9" fmla="*/ 36611 h 79045"/>
                    <a:gd name="connsiteX10" fmla="*/ 165661 w 372842"/>
                    <a:gd name="connsiteY10" fmla="*/ 81126 h 79045"/>
                    <a:gd name="connsiteX11" fmla="*/ 190234 w 372842"/>
                    <a:gd name="connsiteY11" fmla="*/ 81126 h 79045"/>
                    <a:gd name="connsiteX12" fmla="*/ 190234 w 372842"/>
                    <a:gd name="connsiteY12" fmla="*/ 36611 h 79045"/>
                    <a:gd name="connsiteX13" fmla="*/ 215232 w 372842"/>
                    <a:gd name="connsiteY13" fmla="*/ 36611 h 79045"/>
                    <a:gd name="connsiteX14" fmla="*/ 215232 w 372842"/>
                    <a:gd name="connsiteY14" fmla="*/ 81126 h 79045"/>
                    <a:gd name="connsiteX15" fmla="*/ 241500 w 372842"/>
                    <a:gd name="connsiteY15" fmla="*/ 81126 h 79045"/>
                    <a:gd name="connsiteX16" fmla="*/ 241500 w 372842"/>
                    <a:gd name="connsiteY16" fmla="*/ 36611 h 79045"/>
                    <a:gd name="connsiteX17" fmla="*/ 258024 w 372842"/>
                    <a:gd name="connsiteY17" fmla="*/ 36611 h 79045"/>
                    <a:gd name="connsiteX18" fmla="*/ 258024 w 372842"/>
                    <a:gd name="connsiteY18" fmla="*/ 81126 h 79045"/>
                    <a:gd name="connsiteX19" fmla="*/ 278784 w 372842"/>
                    <a:gd name="connsiteY19" fmla="*/ 81126 h 79045"/>
                    <a:gd name="connsiteX20" fmla="*/ 278784 w 372842"/>
                    <a:gd name="connsiteY20" fmla="*/ 36611 h 79045"/>
                    <a:gd name="connsiteX21" fmla="*/ 308866 w 372842"/>
                    <a:gd name="connsiteY21" fmla="*/ 36611 h 79045"/>
                    <a:gd name="connsiteX22" fmla="*/ 308866 w 372842"/>
                    <a:gd name="connsiteY22" fmla="*/ 81126 h 79045"/>
                    <a:gd name="connsiteX23" fmla="*/ 333863 w 372842"/>
                    <a:gd name="connsiteY23" fmla="*/ 81126 h 79045"/>
                    <a:gd name="connsiteX24" fmla="*/ 333863 w 372842"/>
                    <a:gd name="connsiteY24" fmla="*/ 36611 h 79045"/>
                    <a:gd name="connsiteX25" fmla="*/ 350387 w 372842"/>
                    <a:gd name="connsiteY25" fmla="*/ 36611 h 79045"/>
                    <a:gd name="connsiteX26" fmla="*/ 350387 w 372842"/>
                    <a:gd name="connsiteY26" fmla="*/ 81126 h 79045"/>
                    <a:gd name="connsiteX27" fmla="*/ 375384 w 372842"/>
                    <a:gd name="connsiteY27" fmla="*/ 81126 h 79045"/>
                    <a:gd name="connsiteX28" fmla="*/ 375384 w 372842"/>
                    <a:gd name="connsiteY28" fmla="*/ 0 h 79045"/>
                    <a:gd name="connsiteX29" fmla="*/ 0 w 372842"/>
                    <a:gd name="connsiteY29" fmla="*/ 0 h 79045"/>
                    <a:gd name="connsiteX30" fmla="*/ 0 w 372842"/>
                    <a:gd name="connsiteY30" fmla="*/ 81126 h 79045"/>
                    <a:gd name="connsiteX31" fmla="*/ 44063 w 372842"/>
                    <a:gd name="connsiteY31" fmla="*/ 81126 h 79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372842" h="79045">
                      <a:moveTo>
                        <a:pt x="46605" y="36611"/>
                      </a:moveTo>
                      <a:lnTo>
                        <a:pt x="71603" y="36611"/>
                      </a:lnTo>
                      <a:lnTo>
                        <a:pt x="71603" y="81126"/>
                      </a:lnTo>
                      <a:lnTo>
                        <a:pt x="93634" y="81126"/>
                      </a:lnTo>
                      <a:lnTo>
                        <a:pt x="93634" y="36611"/>
                      </a:lnTo>
                      <a:lnTo>
                        <a:pt x="115666" y="36611"/>
                      </a:lnTo>
                      <a:lnTo>
                        <a:pt x="115666" y="81126"/>
                      </a:lnTo>
                      <a:lnTo>
                        <a:pt x="139392" y="81126"/>
                      </a:lnTo>
                      <a:lnTo>
                        <a:pt x="139392" y="36611"/>
                      </a:lnTo>
                      <a:lnTo>
                        <a:pt x="165661" y="36611"/>
                      </a:lnTo>
                      <a:lnTo>
                        <a:pt x="165661" y="81126"/>
                      </a:lnTo>
                      <a:lnTo>
                        <a:pt x="190234" y="81126"/>
                      </a:lnTo>
                      <a:lnTo>
                        <a:pt x="190234" y="36611"/>
                      </a:lnTo>
                      <a:lnTo>
                        <a:pt x="215232" y="36611"/>
                      </a:lnTo>
                      <a:lnTo>
                        <a:pt x="215232" y="81126"/>
                      </a:lnTo>
                      <a:lnTo>
                        <a:pt x="241500" y="81126"/>
                      </a:lnTo>
                      <a:lnTo>
                        <a:pt x="241500" y="36611"/>
                      </a:lnTo>
                      <a:lnTo>
                        <a:pt x="258024" y="36611"/>
                      </a:lnTo>
                      <a:lnTo>
                        <a:pt x="258024" y="81126"/>
                      </a:lnTo>
                      <a:lnTo>
                        <a:pt x="278784" y="81126"/>
                      </a:lnTo>
                      <a:lnTo>
                        <a:pt x="278784" y="36611"/>
                      </a:lnTo>
                      <a:lnTo>
                        <a:pt x="308866" y="36611"/>
                      </a:lnTo>
                      <a:lnTo>
                        <a:pt x="308866" y="81126"/>
                      </a:lnTo>
                      <a:lnTo>
                        <a:pt x="333863" y="81126"/>
                      </a:lnTo>
                      <a:lnTo>
                        <a:pt x="333863" y="36611"/>
                      </a:lnTo>
                      <a:lnTo>
                        <a:pt x="350387" y="36611"/>
                      </a:lnTo>
                      <a:lnTo>
                        <a:pt x="350387" y="81126"/>
                      </a:lnTo>
                      <a:lnTo>
                        <a:pt x="375384" y="81126"/>
                      </a:lnTo>
                      <a:lnTo>
                        <a:pt x="375384" y="0"/>
                      </a:lnTo>
                      <a:lnTo>
                        <a:pt x="0" y="0"/>
                      </a:lnTo>
                      <a:lnTo>
                        <a:pt x="0" y="81126"/>
                      </a:lnTo>
                      <a:lnTo>
                        <a:pt x="44063" y="811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8" name="Freeform: Shape 45">
                  <a:extLst>
                    <a:ext uri="{FF2B5EF4-FFF2-40B4-BE49-F238E27FC236}">
                      <a16:creationId xmlns:a16="http://schemas.microsoft.com/office/drawing/2014/main" id="{53954C63-D17A-F343-BDE7-46A55473D37C}"/>
                    </a:ext>
                  </a:extLst>
                </p:cNvPr>
                <p:cNvSpPr/>
                <p:nvPr/>
              </p:nvSpPr>
              <p:spPr>
                <a:xfrm>
                  <a:off x="3320311" y="2486860"/>
                  <a:ext cx="611117" cy="498256"/>
                </a:xfrm>
                <a:custGeom>
                  <a:avLst/>
                  <a:gdLst>
                    <a:gd name="connsiteX0" fmla="*/ 0 w 957526"/>
                    <a:gd name="connsiteY0" fmla="*/ 0 h 499235"/>
                    <a:gd name="connsiteX1" fmla="*/ 959222 w 957526"/>
                    <a:gd name="connsiteY1" fmla="*/ 0 h 499235"/>
                    <a:gd name="connsiteX2" fmla="*/ 959222 w 957526"/>
                    <a:gd name="connsiteY2" fmla="*/ 502980 h 499235"/>
                    <a:gd name="connsiteX3" fmla="*/ 0 w 957526"/>
                    <a:gd name="connsiteY3" fmla="*/ 502980 h 499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7526" h="499235">
                      <a:moveTo>
                        <a:pt x="0" y="0"/>
                      </a:moveTo>
                      <a:lnTo>
                        <a:pt x="959222" y="0"/>
                      </a:lnTo>
                      <a:lnTo>
                        <a:pt x="959222" y="502980"/>
                      </a:lnTo>
                      <a:lnTo>
                        <a:pt x="0" y="502980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9" name="Freeform: Shape 46">
                  <a:extLst>
                    <a:ext uri="{FF2B5EF4-FFF2-40B4-BE49-F238E27FC236}">
                      <a16:creationId xmlns:a16="http://schemas.microsoft.com/office/drawing/2014/main" id="{30570958-F69A-9947-B012-DE2C86CBECBB}"/>
                    </a:ext>
                  </a:extLst>
                </p:cNvPr>
                <p:cNvSpPr/>
                <p:nvPr/>
              </p:nvSpPr>
              <p:spPr>
                <a:xfrm>
                  <a:off x="3345708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0" name="Freeform: Shape 47">
                  <a:extLst>
                    <a:ext uri="{FF2B5EF4-FFF2-40B4-BE49-F238E27FC236}">
                      <a16:creationId xmlns:a16="http://schemas.microsoft.com/office/drawing/2014/main" id="{CDC9F757-B0CA-2945-BE96-263EBA9BD300}"/>
                    </a:ext>
                  </a:extLst>
                </p:cNvPr>
                <p:cNvSpPr/>
                <p:nvPr/>
              </p:nvSpPr>
              <p:spPr>
                <a:xfrm>
                  <a:off x="3834602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1" name="Freeform: Shape 48">
                  <a:extLst>
                    <a:ext uri="{FF2B5EF4-FFF2-40B4-BE49-F238E27FC236}">
                      <a16:creationId xmlns:a16="http://schemas.microsoft.com/office/drawing/2014/main" id="{CAA6D024-27D6-784C-BAA8-90486B7A6800}"/>
                    </a:ext>
                  </a:extLst>
                </p:cNvPr>
                <p:cNvSpPr/>
                <p:nvPr/>
              </p:nvSpPr>
              <p:spPr>
                <a:xfrm>
                  <a:off x="3345708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2" name="Freeform: Shape 49">
                  <a:extLst>
                    <a:ext uri="{FF2B5EF4-FFF2-40B4-BE49-F238E27FC236}">
                      <a16:creationId xmlns:a16="http://schemas.microsoft.com/office/drawing/2014/main" id="{F2587BB9-9564-7D45-BA6A-280441FC04F0}"/>
                    </a:ext>
                  </a:extLst>
                </p:cNvPr>
                <p:cNvSpPr/>
                <p:nvPr/>
              </p:nvSpPr>
              <p:spPr>
                <a:xfrm>
                  <a:off x="3839364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52" name="Group 218">
                <a:extLst>
                  <a:ext uri="{FF2B5EF4-FFF2-40B4-BE49-F238E27FC236}">
                    <a16:creationId xmlns:a16="http://schemas.microsoft.com/office/drawing/2014/main" id="{FCEB1C70-5204-C94B-A7F5-D4E2B2980B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41374" y="1808581"/>
                <a:ext cx="336140" cy="336248"/>
                <a:chOff x="2139463" y="2315455"/>
                <a:chExt cx="1062886" cy="1062886"/>
              </a:xfrm>
            </p:grpSpPr>
            <p:pic>
              <p:nvPicPr>
                <p:cNvPr id="53" name="Picture 221" descr="A close up of a logo&#10;&#10;Description automatically generated">
                  <a:extLst>
                    <a:ext uri="{FF2B5EF4-FFF2-40B4-BE49-F238E27FC236}">
                      <a16:creationId xmlns:a16="http://schemas.microsoft.com/office/drawing/2014/main" id="{8397BB9C-3A15-2E48-8B7D-21AF913BAE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39463" y="2315455"/>
                  <a:ext cx="1062886" cy="1062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222">
                  <a:extLst>
                    <a:ext uri="{FF2B5EF4-FFF2-40B4-BE49-F238E27FC236}">
                      <a16:creationId xmlns:a16="http://schemas.microsoft.com/office/drawing/2014/main" id="{422AE548-F658-4649-A01A-FE561AB4B0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7120" y="2730427"/>
                  <a:ext cx="237435" cy="237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8F68C03-0889-4943-9F75-10D17946AD72}"/>
              </a:ext>
            </a:extLst>
          </p:cNvPr>
          <p:cNvGrpSpPr/>
          <p:nvPr/>
        </p:nvGrpSpPr>
        <p:grpSpPr>
          <a:xfrm>
            <a:off x="4505561" y="969320"/>
            <a:ext cx="1360488" cy="907989"/>
            <a:chOff x="6957695" y="1191578"/>
            <a:chExt cx="1360488" cy="90798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74FC057-B0E5-5E4E-B64D-4827C95FE47D}"/>
                </a:ext>
              </a:extLst>
            </p:cNvPr>
            <p:cNvSpPr txBox="1"/>
            <p:nvPr/>
          </p:nvSpPr>
          <p:spPr bwMode="auto">
            <a:xfrm>
              <a:off x="6957695" y="1191578"/>
              <a:ext cx="1360488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Video codec</a:t>
              </a:r>
            </a:p>
          </p:txBody>
        </p:sp>
        <p:grpSp>
          <p:nvGrpSpPr>
            <p:cNvPr id="65" name="Graphic 30">
              <a:extLst>
                <a:ext uri="{FF2B5EF4-FFF2-40B4-BE49-F238E27FC236}">
                  <a16:creationId xmlns:a16="http://schemas.microsoft.com/office/drawing/2014/main" id="{813FC48B-A752-6745-A05A-BAC724F304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73742" y="1427860"/>
              <a:ext cx="1040566" cy="671707"/>
              <a:chOff x="570364" y="2470980"/>
              <a:chExt cx="1041322" cy="671472"/>
            </a:xfrm>
          </p:grpSpPr>
          <p:sp>
            <p:nvSpPr>
              <p:cNvPr id="67" name="Freeform: Shape 58">
                <a:extLst>
                  <a:ext uri="{FF2B5EF4-FFF2-40B4-BE49-F238E27FC236}">
                    <a16:creationId xmlns:a16="http://schemas.microsoft.com/office/drawing/2014/main" id="{DFA82818-CCD0-3543-89CF-C9E3EA60B9FF}"/>
                  </a:ext>
                </a:extLst>
              </p:cNvPr>
              <p:cNvSpPr/>
              <p:nvPr/>
            </p:nvSpPr>
            <p:spPr>
              <a:xfrm>
                <a:off x="640423" y="2552804"/>
                <a:ext cx="46071" cy="479257"/>
              </a:xfrm>
              <a:custGeom>
                <a:avLst/>
                <a:gdLst>
                  <a:gd name="connsiteX0" fmla="*/ 0 w 45763"/>
                  <a:gd name="connsiteY0" fmla="*/ 0 h 478434"/>
                  <a:gd name="connsiteX1" fmla="*/ 47427 w 45763"/>
                  <a:gd name="connsiteY1" fmla="*/ 0 h 478434"/>
                  <a:gd name="connsiteX2" fmla="*/ 47427 w 45763"/>
                  <a:gd name="connsiteY2" fmla="*/ 480514 h 478434"/>
                  <a:gd name="connsiteX3" fmla="*/ 0 w 45763"/>
                  <a:gd name="connsiteY3" fmla="*/ 480514 h 478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763" h="478434">
                    <a:moveTo>
                      <a:pt x="0" y="0"/>
                    </a:moveTo>
                    <a:lnTo>
                      <a:pt x="47427" y="0"/>
                    </a:lnTo>
                    <a:lnTo>
                      <a:pt x="47427" y="480514"/>
                    </a:lnTo>
                    <a:lnTo>
                      <a:pt x="0" y="480514"/>
                    </a:lnTo>
                    <a:close/>
                  </a:path>
                </a:pathLst>
              </a:custGeom>
              <a:solidFill>
                <a:srgbClr val="999999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Freeform: Shape 59">
                <a:extLst>
                  <a:ext uri="{FF2B5EF4-FFF2-40B4-BE49-F238E27FC236}">
                    <a16:creationId xmlns:a16="http://schemas.microsoft.com/office/drawing/2014/main" id="{BF358E6A-5DD5-EE42-BF9E-63E3F34C9280}"/>
                  </a:ext>
                </a:extLst>
              </p:cNvPr>
              <p:cNvSpPr/>
              <p:nvPr/>
            </p:nvSpPr>
            <p:spPr>
              <a:xfrm>
                <a:off x="570522" y="2470283"/>
                <a:ext cx="74667" cy="630017"/>
              </a:xfrm>
              <a:custGeom>
                <a:avLst/>
                <a:gdLst>
                  <a:gd name="connsiteX0" fmla="*/ 0 w 74885"/>
                  <a:gd name="connsiteY0" fmla="*/ 0 h 628204"/>
                  <a:gd name="connsiteX1" fmla="*/ 78630 w 74885"/>
                  <a:gd name="connsiteY1" fmla="*/ 0 h 628204"/>
                  <a:gd name="connsiteX2" fmla="*/ 78630 w 74885"/>
                  <a:gd name="connsiteY2" fmla="*/ 629037 h 628204"/>
                  <a:gd name="connsiteX3" fmla="*/ 51588 w 74885"/>
                  <a:gd name="connsiteY3" fmla="*/ 629037 h 628204"/>
                  <a:gd name="connsiteX4" fmla="*/ 51588 w 74885"/>
                  <a:gd name="connsiteY4" fmla="*/ 479682 h 628204"/>
                  <a:gd name="connsiteX5" fmla="*/ 0 w 74885"/>
                  <a:gd name="connsiteY5" fmla="*/ 479682 h 628204"/>
                  <a:gd name="connsiteX6" fmla="*/ 0 w 74885"/>
                  <a:gd name="connsiteY6" fmla="*/ 265843 h 628204"/>
                  <a:gd name="connsiteX7" fmla="*/ 39107 w 74885"/>
                  <a:gd name="connsiteY7" fmla="*/ 265843 h 628204"/>
                  <a:gd name="connsiteX8" fmla="*/ 39107 w 74885"/>
                  <a:gd name="connsiteY8" fmla="*/ 225072 h 628204"/>
                  <a:gd name="connsiteX9" fmla="*/ 0 w 74885"/>
                  <a:gd name="connsiteY9" fmla="*/ 225072 h 628204"/>
                  <a:gd name="connsiteX10" fmla="*/ 0 w 74885"/>
                  <a:gd name="connsiteY10" fmla="*/ 159755 h 628204"/>
                  <a:gd name="connsiteX11" fmla="*/ 48675 w 74885"/>
                  <a:gd name="connsiteY11" fmla="*/ 159755 h 628204"/>
                  <a:gd name="connsiteX12" fmla="*/ 48675 w 74885"/>
                  <a:gd name="connsiteY12" fmla="*/ 35363 h 628204"/>
                  <a:gd name="connsiteX13" fmla="*/ 0 w 74885"/>
                  <a:gd name="connsiteY13" fmla="*/ 35363 h 62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4885" h="628204">
                    <a:moveTo>
                      <a:pt x="0" y="0"/>
                    </a:moveTo>
                    <a:lnTo>
                      <a:pt x="78630" y="0"/>
                    </a:lnTo>
                    <a:lnTo>
                      <a:pt x="78630" y="629037"/>
                    </a:lnTo>
                    <a:lnTo>
                      <a:pt x="51588" y="629037"/>
                    </a:lnTo>
                    <a:lnTo>
                      <a:pt x="51588" y="479682"/>
                    </a:lnTo>
                    <a:lnTo>
                      <a:pt x="0" y="479682"/>
                    </a:lnTo>
                    <a:lnTo>
                      <a:pt x="0" y="265843"/>
                    </a:lnTo>
                    <a:lnTo>
                      <a:pt x="39107" y="265843"/>
                    </a:lnTo>
                    <a:lnTo>
                      <a:pt x="39107" y="225072"/>
                    </a:lnTo>
                    <a:lnTo>
                      <a:pt x="0" y="225072"/>
                    </a:lnTo>
                    <a:lnTo>
                      <a:pt x="0" y="159755"/>
                    </a:lnTo>
                    <a:lnTo>
                      <a:pt x="48675" y="159755"/>
                    </a:lnTo>
                    <a:lnTo>
                      <a:pt x="48675" y="35363"/>
                    </a:lnTo>
                    <a:lnTo>
                      <a:pt x="0" y="35363"/>
                    </a:lnTo>
                    <a:close/>
                  </a:path>
                </a:pathLst>
              </a:custGeom>
              <a:solidFill>
                <a:srgbClr val="000000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Freeform: Shape 60">
                <a:extLst>
                  <a:ext uri="{FF2B5EF4-FFF2-40B4-BE49-F238E27FC236}">
                    <a16:creationId xmlns:a16="http://schemas.microsoft.com/office/drawing/2014/main" id="{C9A6341E-E843-EA4D-9C68-A569F501DD51}"/>
                  </a:ext>
                </a:extLst>
              </p:cNvPr>
              <p:cNvSpPr/>
              <p:nvPr/>
            </p:nvSpPr>
            <p:spPr>
              <a:xfrm>
                <a:off x="773870" y="3063801"/>
                <a:ext cx="365390" cy="79347"/>
              </a:xfrm>
              <a:custGeom>
                <a:avLst/>
                <a:gdLst>
                  <a:gd name="connsiteX0" fmla="*/ 45763 w 366105"/>
                  <a:gd name="connsiteY0" fmla="*/ 36611 h 79045"/>
                  <a:gd name="connsiteX1" fmla="*/ 70309 w 366105"/>
                  <a:gd name="connsiteY1" fmla="*/ 36611 h 79045"/>
                  <a:gd name="connsiteX2" fmla="*/ 70309 w 366105"/>
                  <a:gd name="connsiteY2" fmla="*/ 81126 h 79045"/>
                  <a:gd name="connsiteX3" fmla="*/ 91943 w 366105"/>
                  <a:gd name="connsiteY3" fmla="*/ 81126 h 79045"/>
                  <a:gd name="connsiteX4" fmla="*/ 91943 w 366105"/>
                  <a:gd name="connsiteY4" fmla="*/ 36611 h 79045"/>
                  <a:gd name="connsiteX5" fmla="*/ 113576 w 366105"/>
                  <a:gd name="connsiteY5" fmla="*/ 36611 h 79045"/>
                  <a:gd name="connsiteX6" fmla="*/ 113576 w 366105"/>
                  <a:gd name="connsiteY6" fmla="*/ 81126 h 79045"/>
                  <a:gd name="connsiteX7" fmla="*/ 136874 w 366105"/>
                  <a:gd name="connsiteY7" fmla="*/ 81126 h 79045"/>
                  <a:gd name="connsiteX8" fmla="*/ 136874 w 366105"/>
                  <a:gd name="connsiteY8" fmla="*/ 36611 h 79045"/>
                  <a:gd name="connsiteX9" fmla="*/ 162668 w 366105"/>
                  <a:gd name="connsiteY9" fmla="*/ 36611 h 79045"/>
                  <a:gd name="connsiteX10" fmla="*/ 162668 w 366105"/>
                  <a:gd name="connsiteY10" fmla="*/ 81126 h 79045"/>
                  <a:gd name="connsiteX11" fmla="*/ 186797 w 366105"/>
                  <a:gd name="connsiteY11" fmla="*/ 81126 h 79045"/>
                  <a:gd name="connsiteX12" fmla="*/ 186797 w 366105"/>
                  <a:gd name="connsiteY12" fmla="*/ 36611 h 79045"/>
                  <a:gd name="connsiteX13" fmla="*/ 211343 w 366105"/>
                  <a:gd name="connsiteY13" fmla="*/ 36611 h 79045"/>
                  <a:gd name="connsiteX14" fmla="*/ 211343 w 366105"/>
                  <a:gd name="connsiteY14" fmla="*/ 81126 h 79045"/>
                  <a:gd name="connsiteX15" fmla="*/ 237137 w 366105"/>
                  <a:gd name="connsiteY15" fmla="*/ 81126 h 79045"/>
                  <a:gd name="connsiteX16" fmla="*/ 237137 w 366105"/>
                  <a:gd name="connsiteY16" fmla="*/ 36611 h 79045"/>
                  <a:gd name="connsiteX17" fmla="*/ 253362 w 366105"/>
                  <a:gd name="connsiteY17" fmla="*/ 36611 h 79045"/>
                  <a:gd name="connsiteX18" fmla="*/ 253362 w 366105"/>
                  <a:gd name="connsiteY18" fmla="*/ 81126 h 79045"/>
                  <a:gd name="connsiteX19" fmla="*/ 273747 w 366105"/>
                  <a:gd name="connsiteY19" fmla="*/ 81126 h 79045"/>
                  <a:gd name="connsiteX20" fmla="*/ 273747 w 366105"/>
                  <a:gd name="connsiteY20" fmla="*/ 36611 h 79045"/>
                  <a:gd name="connsiteX21" fmla="*/ 303286 w 366105"/>
                  <a:gd name="connsiteY21" fmla="*/ 36611 h 79045"/>
                  <a:gd name="connsiteX22" fmla="*/ 303286 w 366105"/>
                  <a:gd name="connsiteY22" fmla="*/ 81126 h 79045"/>
                  <a:gd name="connsiteX23" fmla="*/ 327831 w 366105"/>
                  <a:gd name="connsiteY23" fmla="*/ 81126 h 79045"/>
                  <a:gd name="connsiteX24" fmla="*/ 327831 w 366105"/>
                  <a:gd name="connsiteY24" fmla="*/ 36611 h 79045"/>
                  <a:gd name="connsiteX25" fmla="*/ 344056 w 366105"/>
                  <a:gd name="connsiteY25" fmla="*/ 36611 h 79045"/>
                  <a:gd name="connsiteX26" fmla="*/ 344056 w 366105"/>
                  <a:gd name="connsiteY26" fmla="*/ 81126 h 79045"/>
                  <a:gd name="connsiteX27" fmla="*/ 368602 w 366105"/>
                  <a:gd name="connsiteY27" fmla="*/ 81126 h 79045"/>
                  <a:gd name="connsiteX28" fmla="*/ 368602 w 366105"/>
                  <a:gd name="connsiteY28" fmla="*/ 0 h 79045"/>
                  <a:gd name="connsiteX29" fmla="*/ 0 w 366105"/>
                  <a:gd name="connsiteY29" fmla="*/ 0 h 79045"/>
                  <a:gd name="connsiteX30" fmla="*/ 0 w 366105"/>
                  <a:gd name="connsiteY30" fmla="*/ 81126 h 79045"/>
                  <a:gd name="connsiteX31" fmla="*/ 43267 w 366105"/>
                  <a:gd name="connsiteY31" fmla="*/ 81126 h 79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66105" h="79045">
                    <a:moveTo>
                      <a:pt x="45763" y="36611"/>
                    </a:moveTo>
                    <a:lnTo>
                      <a:pt x="70309" y="36611"/>
                    </a:lnTo>
                    <a:lnTo>
                      <a:pt x="70309" y="81126"/>
                    </a:lnTo>
                    <a:lnTo>
                      <a:pt x="91943" y="81126"/>
                    </a:lnTo>
                    <a:lnTo>
                      <a:pt x="91943" y="36611"/>
                    </a:lnTo>
                    <a:lnTo>
                      <a:pt x="113576" y="36611"/>
                    </a:lnTo>
                    <a:lnTo>
                      <a:pt x="113576" y="81126"/>
                    </a:lnTo>
                    <a:lnTo>
                      <a:pt x="136874" y="81126"/>
                    </a:lnTo>
                    <a:lnTo>
                      <a:pt x="136874" y="36611"/>
                    </a:lnTo>
                    <a:lnTo>
                      <a:pt x="162668" y="36611"/>
                    </a:lnTo>
                    <a:lnTo>
                      <a:pt x="162668" y="81126"/>
                    </a:lnTo>
                    <a:lnTo>
                      <a:pt x="186797" y="81126"/>
                    </a:lnTo>
                    <a:lnTo>
                      <a:pt x="186797" y="36611"/>
                    </a:lnTo>
                    <a:lnTo>
                      <a:pt x="211343" y="36611"/>
                    </a:lnTo>
                    <a:lnTo>
                      <a:pt x="211343" y="81126"/>
                    </a:lnTo>
                    <a:lnTo>
                      <a:pt x="237137" y="81126"/>
                    </a:lnTo>
                    <a:lnTo>
                      <a:pt x="237137" y="36611"/>
                    </a:lnTo>
                    <a:lnTo>
                      <a:pt x="253362" y="36611"/>
                    </a:lnTo>
                    <a:lnTo>
                      <a:pt x="253362" y="81126"/>
                    </a:lnTo>
                    <a:lnTo>
                      <a:pt x="273747" y="81126"/>
                    </a:lnTo>
                    <a:lnTo>
                      <a:pt x="273747" y="36611"/>
                    </a:lnTo>
                    <a:lnTo>
                      <a:pt x="303286" y="36611"/>
                    </a:lnTo>
                    <a:lnTo>
                      <a:pt x="303286" y="81126"/>
                    </a:lnTo>
                    <a:lnTo>
                      <a:pt x="327831" y="81126"/>
                    </a:lnTo>
                    <a:lnTo>
                      <a:pt x="327831" y="36611"/>
                    </a:lnTo>
                    <a:lnTo>
                      <a:pt x="344056" y="36611"/>
                    </a:lnTo>
                    <a:lnTo>
                      <a:pt x="344056" y="81126"/>
                    </a:lnTo>
                    <a:lnTo>
                      <a:pt x="368602" y="81126"/>
                    </a:lnTo>
                    <a:lnTo>
                      <a:pt x="368602" y="0"/>
                    </a:lnTo>
                    <a:lnTo>
                      <a:pt x="0" y="0"/>
                    </a:lnTo>
                    <a:lnTo>
                      <a:pt x="0" y="81126"/>
                    </a:lnTo>
                    <a:lnTo>
                      <a:pt x="43267" y="81126"/>
                    </a:lnTo>
                    <a:close/>
                  </a:path>
                </a:pathLst>
              </a:custGeom>
              <a:solidFill>
                <a:srgbClr val="000000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Freeform: Shape 61">
                <a:extLst>
                  <a:ext uri="{FF2B5EF4-FFF2-40B4-BE49-F238E27FC236}">
                    <a16:creationId xmlns:a16="http://schemas.microsoft.com/office/drawing/2014/main" id="{8939383D-0A9C-9246-A45D-B7A62C587D93}"/>
                  </a:ext>
                </a:extLst>
              </p:cNvPr>
              <p:cNvSpPr/>
              <p:nvPr/>
            </p:nvSpPr>
            <p:spPr>
              <a:xfrm>
                <a:off x="672196" y="2541695"/>
                <a:ext cx="938895" cy="499888"/>
              </a:xfrm>
              <a:custGeom>
                <a:avLst/>
                <a:gdLst>
                  <a:gd name="connsiteX0" fmla="*/ 0 w 940226"/>
                  <a:gd name="connsiteY0" fmla="*/ 0 h 499235"/>
                  <a:gd name="connsiteX1" fmla="*/ 941891 w 940226"/>
                  <a:gd name="connsiteY1" fmla="*/ 0 h 499235"/>
                  <a:gd name="connsiteX2" fmla="*/ 941891 w 940226"/>
                  <a:gd name="connsiteY2" fmla="*/ 502980 h 499235"/>
                  <a:gd name="connsiteX3" fmla="*/ 0 w 940226"/>
                  <a:gd name="connsiteY3" fmla="*/ 502980 h 49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226" h="499235">
                    <a:moveTo>
                      <a:pt x="0" y="0"/>
                    </a:moveTo>
                    <a:lnTo>
                      <a:pt x="941891" y="0"/>
                    </a:lnTo>
                    <a:lnTo>
                      <a:pt x="941891" y="502980"/>
                    </a:lnTo>
                    <a:lnTo>
                      <a:pt x="0" y="50298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Freeform: Shape 62">
                <a:extLst>
                  <a:ext uri="{FF2B5EF4-FFF2-40B4-BE49-F238E27FC236}">
                    <a16:creationId xmlns:a16="http://schemas.microsoft.com/office/drawing/2014/main" id="{CB9B5AA0-952E-AE4A-A5AC-59629DF5D99B}"/>
                  </a:ext>
                </a:extLst>
              </p:cNvPr>
              <p:cNvSpPr/>
              <p:nvPr/>
            </p:nvSpPr>
            <p:spPr>
              <a:xfrm>
                <a:off x="696026" y="2592477"/>
                <a:ext cx="63546" cy="61891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9" y="64901"/>
                      <a:pt x="0" y="50372"/>
                      <a:pt x="0" y="32450"/>
                    </a:cubicBezTo>
                    <a:cubicBezTo>
                      <a:pt x="0" y="14529"/>
                      <a:pt x="14529" y="0"/>
                      <a:pt x="32450" y="0"/>
                    </a:cubicBezTo>
                    <a:cubicBezTo>
                      <a:pt x="50372" y="0"/>
                      <a:pt x="64901" y="14529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Freeform: Shape 63">
                <a:extLst>
                  <a:ext uri="{FF2B5EF4-FFF2-40B4-BE49-F238E27FC236}">
                    <a16:creationId xmlns:a16="http://schemas.microsoft.com/office/drawing/2014/main" id="{11A2ECBB-0CD5-8443-9257-DF7460FE1364}"/>
                  </a:ext>
                </a:extLst>
              </p:cNvPr>
              <p:cNvSpPr/>
              <p:nvPr/>
            </p:nvSpPr>
            <p:spPr>
              <a:xfrm>
                <a:off x="1507828" y="2592477"/>
                <a:ext cx="63546" cy="61891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8" y="64901"/>
                      <a:pt x="0" y="50372"/>
                      <a:pt x="0" y="32450"/>
                    </a:cubicBezTo>
                    <a:cubicBezTo>
                      <a:pt x="0" y="14529"/>
                      <a:pt x="14528" y="0"/>
                      <a:pt x="32450" y="0"/>
                    </a:cubicBezTo>
                    <a:cubicBezTo>
                      <a:pt x="50372" y="0"/>
                      <a:pt x="64901" y="14529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Freeform: Shape 64">
                <a:extLst>
                  <a:ext uri="{FF2B5EF4-FFF2-40B4-BE49-F238E27FC236}">
                    <a16:creationId xmlns:a16="http://schemas.microsoft.com/office/drawing/2014/main" id="{F3BB477E-C603-4844-B0E4-12719C435A1F}"/>
                  </a:ext>
                </a:extLst>
              </p:cNvPr>
              <p:cNvSpPr/>
              <p:nvPr/>
            </p:nvSpPr>
            <p:spPr>
              <a:xfrm>
                <a:off x="696026" y="2936845"/>
                <a:ext cx="63546" cy="61890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9" y="64901"/>
                      <a:pt x="0" y="50372"/>
                      <a:pt x="0" y="32450"/>
                    </a:cubicBezTo>
                    <a:cubicBezTo>
                      <a:pt x="0" y="14528"/>
                      <a:pt x="14529" y="0"/>
                      <a:pt x="32450" y="0"/>
                    </a:cubicBezTo>
                    <a:cubicBezTo>
                      <a:pt x="50372" y="0"/>
                      <a:pt x="64901" y="14528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Freeform: Shape 65">
                <a:extLst>
                  <a:ext uri="{FF2B5EF4-FFF2-40B4-BE49-F238E27FC236}">
                    <a16:creationId xmlns:a16="http://schemas.microsoft.com/office/drawing/2014/main" id="{245ACD3A-15AC-4142-8644-67CF1DA30955}"/>
                  </a:ext>
                </a:extLst>
              </p:cNvPr>
              <p:cNvSpPr/>
              <p:nvPr/>
            </p:nvSpPr>
            <p:spPr>
              <a:xfrm>
                <a:off x="1507828" y="2936845"/>
                <a:ext cx="63546" cy="61890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8" y="64901"/>
                      <a:pt x="0" y="50372"/>
                      <a:pt x="0" y="32450"/>
                    </a:cubicBezTo>
                    <a:cubicBezTo>
                      <a:pt x="0" y="14528"/>
                      <a:pt x="14528" y="0"/>
                      <a:pt x="32450" y="0"/>
                    </a:cubicBezTo>
                    <a:cubicBezTo>
                      <a:pt x="50372" y="0"/>
                      <a:pt x="64901" y="14528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Freeform: Shape 66">
                <a:extLst>
                  <a:ext uri="{FF2B5EF4-FFF2-40B4-BE49-F238E27FC236}">
                    <a16:creationId xmlns:a16="http://schemas.microsoft.com/office/drawing/2014/main" id="{EAF75FE2-062C-AE41-B86D-E432A9D838EC}"/>
                  </a:ext>
                </a:extLst>
              </p:cNvPr>
              <p:cNvSpPr/>
              <p:nvPr/>
            </p:nvSpPr>
            <p:spPr>
              <a:xfrm>
                <a:off x="821529" y="2709911"/>
                <a:ext cx="28596" cy="166630"/>
              </a:xfrm>
              <a:custGeom>
                <a:avLst/>
                <a:gdLst>
                  <a:gd name="connsiteX0" fmla="*/ 20801 w 29122"/>
                  <a:gd name="connsiteY0" fmla="*/ 166412 h 166411"/>
                  <a:gd name="connsiteX1" fmla="*/ 8321 w 29122"/>
                  <a:gd name="connsiteY1" fmla="*/ 166412 h 166411"/>
                  <a:gd name="connsiteX2" fmla="*/ 0 w 29122"/>
                  <a:gd name="connsiteY2" fmla="*/ 158091 h 166411"/>
                  <a:gd name="connsiteX3" fmla="*/ 0 w 29122"/>
                  <a:gd name="connsiteY3" fmla="*/ 8321 h 166411"/>
                  <a:gd name="connsiteX4" fmla="*/ 8321 w 29122"/>
                  <a:gd name="connsiteY4" fmla="*/ 0 h 166411"/>
                  <a:gd name="connsiteX5" fmla="*/ 20801 w 29122"/>
                  <a:gd name="connsiteY5" fmla="*/ 0 h 166411"/>
                  <a:gd name="connsiteX6" fmla="*/ 29122 w 29122"/>
                  <a:gd name="connsiteY6" fmla="*/ 8321 h 166411"/>
                  <a:gd name="connsiteX7" fmla="*/ 29122 w 29122"/>
                  <a:gd name="connsiteY7" fmla="*/ 158091 h 166411"/>
                  <a:gd name="connsiteX8" fmla="*/ 20801 w 29122"/>
                  <a:gd name="connsiteY8" fmla="*/ 166412 h 16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166411">
                    <a:moveTo>
                      <a:pt x="20801" y="166412"/>
                    </a:moveTo>
                    <a:lnTo>
                      <a:pt x="8321" y="166412"/>
                    </a:lnTo>
                    <a:cubicBezTo>
                      <a:pt x="3744" y="166412"/>
                      <a:pt x="0" y="162668"/>
                      <a:pt x="0" y="158091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158091"/>
                    </a:lnTo>
                    <a:cubicBezTo>
                      <a:pt x="29122" y="162668"/>
                      <a:pt x="25378" y="166412"/>
                      <a:pt x="20801" y="1664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Freeform: Shape 67">
                <a:extLst>
                  <a:ext uri="{FF2B5EF4-FFF2-40B4-BE49-F238E27FC236}">
                    <a16:creationId xmlns:a16="http://schemas.microsoft.com/office/drawing/2014/main" id="{AB7CC60A-3C72-5F42-A3AB-7FB2374F2CB4}"/>
                  </a:ext>
                </a:extLst>
              </p:cNvPr>
              <p:cNvSpPr/>
              <p:nvPr/>
            </p:nvSpPr>
            <p:spPr>
              <a:xfrm>
                <a:off x="870778" y="2627390"/>
                <a:ext cx="30184" cy="333258"/>
              </a:xfrm>
              <a:custGeom>
                <a:avLst/>
                <a:gdLst>
                  <a:gd name="connsiteX0" fmla="*/ 20801 w 29122"/>
                  <a:gd name="connsiteY0" fmla="*/ 332824 h 332823"/>
                  <a:gd name="connsiteX1" fmla="*/ 8321 w 29122"/>
                  <a:gd name="connsiteY1" fmla="*/ 332824 h 332823"/>
                  <a:gd name="connsiteX2" fmla="*/ 0 w 29122"/>
                  <a:gd name="connsiteY2" fmla="*/ 324503 h 332823"/>
                  <a:gd name="connsiteX3" fmla="*/ 0 w 29122"/>
                  <a:gd name="connsiteY3" fmla="*/ 8321 h 332823"/>
                  <a:gd name="connsiteX4" fmla="*/ 8321 w 29122"/>
                  <a:gd name="connsiteY4" fmla="*/ 0 h 332823"/>
                  <a:gd name="connsiteX5" fmla="*/ 20801 w 29122"/>
                  <a:gd name="connsiteY5" fmla="*/ 0 h 332823"/>
                  <a:gd name="connsiteX6" fmla="*/ 29122 w 29122"/>
                  <a:gd name="connsiteY6" fmla="*/ 8321 h 332823"/>
                  <a:gd name="connsiteX7" fmla="*/ 29122 w 29122"/>
                  <a:gd name="connsiteY7" fmla="*/ 324503 h 332823"/>
                  <a:gd name="connsiteX8" fmla="*/ 20801 w 29122"/>
                  <a:gd name="connsiteY8" fmla="*/ 332824 h 33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332823">
                    <a:moveTo>
                      <a:pt x="20801" y="332824"/>
                    </a:moveTo>
                    <a:lnTo>
                      <a:pt x="8321" y="332824"/>
                    </a:lnTo>
                    <a:cubicBezTo>
                      <a:pt x="3744" y="332824"/>
                      <a:pt x="0" y="329079"/>
                      <a:pt x="0" y="324503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324503"/>
                    </a:lnTo>
                    <a:cubicBezTo>
                      <a:pt x="29122" y="329079"/>
                      <a:pt x="25378" y="332824"/>
                      <a:pt x="20801" y="332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Freeform: Shape 68">
                <a:extLst>
                  <a:ext uri="{FF2B5EF4-FFF2-40B4-BE49-F238E27FC236}">
                    <a16:creationId xmlns:a16="http://schemas.microsoft.com/office/drawing/2014/main" id="{C2C948EC-BE00-594F-B6A9-CB00E7470420}"/>
                  </a:ext>
                </a:extLst>
              </p:cNvPr>
              <p:cNvSpPr/>
              <p:nvPr/>
            </p:nvSpPr>
            <p:spPr>
              <a:xfrm>
                <a:off x="967685" y="2709911"/>
                <a:ext cx="28596" cy="166630"/>
              </a:xfrm>
              <a:custGeom>
                <a:avLst/>
                <a:gdLst>
                  <a:gd name="connsiteX0" fmla="*/ 8321 w 29122"/>
                  <a:gd name="connsiteY0" fmla="*/ 0 h 166411"/>
                  <a:gd name="connsiteX1" fmla="*/ 20801 w 29122"/>
                  <a:gd name="connsiteY1" fmla="*/ 0 h 166411"/>
                  <a:gd name="connsiteX2" fmla="*/ 29122 w 29122"/>
                  <a:gd name="connsiteY2" fmla="*/ 8321 h 166411"/>
                  <a:gd name="connsiteX3" fmla="*/ 29122 w 29122"/>
                  <a:gd name="connsiteY3" fmla="*/ 158091 h 166411"/>
                  <a:gd name="connsiteX4" fmla="*/ 20801 w 29122"/>
                  <a:gd name="connsiteY4" fmla="*/ 166412 h 166411"/>
                  <a:gd name="connsiteX5" fmla="*/ 8321 w 29122"/>
                  <a:gd name="connsiteY5" fmla="*/ 166412 h 166411"/>
                  <a:gd name="connsiteX6" fmla="*/ 0 w 29122"/>
                  <a:gd name="connsiteY6" fmla="*/ 158091 h 166411"/>
                  <a:gd name="connsiteX7" fmla="*/ 0 w 29122"/>
                  <a:gd name="connsiteY7" fmla="*/ 8321 h 166411"/>
                  <a:gd name="connsiteX8" fmla="*/ 8321 w 29122"/>
                  <a:gd name="connsiteY8" fmla="*/ 0 h 16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166411">
                    <a:moveTo>
                      <a:pt x="8321" y="0"/>
                    </a:move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158091"/>
                    </a:lnTo>
                    <a:cubicBezTo>
                      <a:pt x="29122" y="162668"/>
                      <a:pt x="25378" y="166412"/>
                      <a:pt x="20801" y="166412"/>
                    </a:cubicBezTo>
                    <a:lnTo>
                      <a:pt x="8321" y="166412"/>
                    </a:lnTo>
                    <a:cubicBezTo>
                      <a:pt x="3744" y="166412"/>
                      <a:pt x="0" y="162668"/>
                      <a:pt x="0" y="158091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Freeform: Shape 69">
                <a:extLst>
                  <a:ext uri="{FF2B5EF4-FFF2-40B4-BE49-F238E27FC236}">
                    <a16:creationId xmlns:a16="http://schemas.microsoft.com/office/drawing/2014/main" id="{81B6312B-EB41-1E41-952B-11F2E6D89BC0}"/>
                  </a:ext>
                </a:extLst>
              </p:cNvPr>
              <p:cNvSpPr/>
              <p:nvPr/>
            </p:nvSpPr>
            <p:spPr>
              <a:xfrm>
                <a:off x="918438" y="2627390"/>
                <a:ext cx="28596" cy="333258"/>
              </a:xfrm>
              <a:custGeom>
                <a:avLst/>
                <a:gdLst>
                  <a:gd name="connsiteX0" fmla="*/ 8321 w 29122"/>
                  <a:gd name="connsiteY0" fmla="*/ 0 h 332823"/>
                  <a:gd name="connsiteX1" fmla="*/ 20801 w 29122"/>
                  <a:gd name="connsiteY1" fmla="*/ 0 h 332823"/>
                  <a:gd name="connsiteX2" fmla="*/ 29122 w 29122"/>
                  <a:gd name="connsiteY2" fmla="*/ 8321 h 332823"/>
                  <a:gd name="connsiteX3" fmla="*/ 29122 w 29122"/>
                  <a:gd name="connsiteY3" fmla="*/ 324503 h 332823"/>
                  <a:gd name="connsiteX4" fmla="*/ 20801 w 29122"/>
                  <a:gd name="connsiteY4" fmla="*/ 332824 h 332823"/>
                  <a:gd name="connsiteX5" fmla="*/ 8321 w 29122"/>
                  <a:gd name="connsiteY5" fmla="*/ 332824 h 332823"/>
                  <a:gd name="connsiteX6" fmla="*/ 0 w 29122"/>
                  <a:gd name="connsiteY6" fmla="*/ 324503 h 332823"/>
                  <a:gd name="connsiteX7" fmla="*/ 0 w 29122"/>
                  <a:gd name="connsiteY7" fmla="*/ 8321 h 332823"/>
                  <a:gd name="connsiteX8" fmla="*/ 8321 w 29122"/>
                  <a:gd name="connsiteY8" fmla="*/ 0 h 33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332823">
                    <a:moveTo>
                      <a:pt x="8321" y="0"/>
                    </a:move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324503"/>
                    </a:lnTo>
                    <a:cubicBezTo>
                      <a:pt x="29122" y="329079"/>
                      <a:pt x="25378" y="332824"/>
                      <a:pt x="20801" y="332824"/>
                    </a:cubicBezTo>
                    <a:lnTo>
                      <a:pt x="8321" y="332824"/>
                    </a:lnTo>
                    <a:cubicBezTo>
                      <a:pt x="3744" y="332824"/>
                      <a:pt x="0" y="329079"/>
                      <a:pt x="0" y="324503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66" name="Picture 199" descr="A close up of a logo&#10;&#10;Description automatically generated">
              <a:extLst>
                <a:ext uri="{FF2B5EF4-FFF2-40B4-BE49-F238E27FC236}">
                  <a16:creationId xmlns:a16="http://schemas.microsoft.com/office/drawing/2014/main" id="{8C699558-075F-4841-B802-4B76488EB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1977" y="1580596"/>
              <a:ext cx="342782" cy="343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EB31944-0E72-E241-9E16-BB30E6DDF7E4}"/>
              </a:ext>
            </a:extLst>
          </p:cNvPr>
          <p:cNvGrpSpPr/>
          <p:nvPr/>
        </p:nvGrpSpPr>
        <p:grpSpPr>
          <a:xfrm>
            <a:off x="3286705" y="978846"/>
            <a:ext cx="1026041" cy="888937"/>
            <a:chOff x="5184259" y="1135380"/>
            <a:chExt cx="1026041" cy="88893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1F60746-096C-904A-B063-1968C09FD0CE}"/>
                </a:ext>
              </a:extLst>
            </p:cNvPr>
            <p:cNvSpPr txBox="1"/>
            <p:nvPr/>
          </p:nvSpPr>
          <p:spPr bwMode="auto">
            <a:xfrm>
              <a:off x="5184259" y="1135380"/>
              <a:ext cx="102604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FPGA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1F47A04-BED1-A34C-B7E9-1246FFE6D955}"/>
                </a:ext>
              </a:extLst>
            </p:cNvPr>
            <p:cNvGrpSpPr/>
            <p:nvPr/>
          </p:nvGrpSpPr>
          <p:grpSpPr>
            <a:xfrm>
              <a:off x="5325484" y="1352550"/>
              <a:ext cx="713945" cy="671767"/>
              <a:chOff x="7709463" y="1647375"/>
              <a:chExt cx="713945" cy="671767"/>
            </a:xfrm>
          </p:grpSpPr>
          <p:grpSp>
            <p:nvGrpSpPr>
              <p:cNvPr id="82" name="Graphic 37">
                <a:extLst>
                  <a:ext uri="{FF2B5EF4-FFF2-40B4-BE49-F238E27FC236}">
                    <a16:creationId xmlns:a16="http://schemas.microsoft.com/office/drawing/2014/main" id="{1D45ACA5-33A7-764E-B5B7-885E3E6633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709463" y="1647375"/>
                <a:ext cx="713945" cy="671767"/>
                <a:chOff x="3217698" y="2415004"/>
                <a:chExt cx="713863" cy="671472"/>
              </a:xfrm>
            </p:grpSpPr>
            <p:sp>
              <p:nvSpPr>
                <p:cNvPr id="86" name="Freeform: Shape 42">
                  <a:extLst>
                    <a:ext uri="{FF2B5EF4-FFF2-40B4-BE49-F238E27FC236}">
                      <a16:creationId xmlns:a16="http://schemas.microsoft.com/office/drawing/2014/main" id="{19195B1D-A8D4-8F4E-93F4-9921CE719C82}"/>
                    </a:ext>
                  </a:extLst>
                </p:cNvPr>
                <p:cNvSpPr/>
                <p:nvPr/>
              </p:nvSpPr>
              <p:spPr>
                <a:xfrm>
                  <a:off x="3288565" y="2497968"/>
                  <a:ext cx="47620" cy="477628"/>
                </a:xfrm>
                <a:custGeom>
                  <a:avLst/>
                  <a:gdLst>
                    <a:gd name="connsiteX0" fmla="*/ 0 w 46605"/>
                    <a:gd name="connsiteY0" fmla="*/ 0 h 478434"/>
                    <a:gd name="connsiteX1" fmla="*/ 48300 w 46605"/>
                    <a:gd name="connsiteY1" fmla="*/ 0 h 478434"/>
                    <a:gd name="connsiteX2" fmla="*/ 48300 w 46605"/>
                    <a:gd name="connsiteY2" fmla="*/ 480514 h 478434"/>
                    <a:gd name="connsiteX3" fmla="*/ 0 w 46605"/>
                    <a:gd name="connsiteY3" fmla="*/ 480514 h 478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605" h="478434">
                      <a:moveTo>
                        <a:pt x="0" y="0"/>
                      </a:moveTo>
                      <a:lnTo>
                        <a:pt x="48300" y="0"/>
                      </a:lnTo>
                      <a:lnTo>
                        <a:pt x="48300" y="480514"/>
                      </a:lnTo>
                      <a:lnTo>
                        <a:pt x="0" y="480514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7" name="Freeform: Shape 43">
                  <a:extLst>
                    <a:ext uri="{FF2B5EF4-FFF2-40B4-BE49-F238E27FC236}">
                      <a16:creationId xmlns:a16="http://schemas.microsoft.com/office/drawing/2014/main" id="{D3D5B2AF-BD1C-7546-9966-91A6815EBCB9}"/>
                    </a:ext>
                  </a:extLst>
                </p:cNvPr>
                <p:cNvSpPr/>
                <p:nvPr/>
              </p:nvSpPr>
              <p:spPr>
                <a:xfrm>
                  <a:off x="3217135" y="2415454"/>
                  <a:ext cx="76191" cy="628374"/>
                </a:xfrm>
                <a:custGeom>
                  <a:avLst/>
                  <a:gdLst>
                    <a:gd name="connsiteX0" fmla="*/ 0 w 76263"/>
                    <a:gd name="connsiteY0" fmla="*/ 0 h 628204"/>
                    <a:gd name="connsiteX1" fmla="*/ 80076 w 76263"/>
                    <a:gd name="connsiteY1" fmla="*/ 0 h 628204"/>
                    <a:gd name="connsiteX2" fmla="*/ 80076 w 76263"/>
                    <a:gd name="connsiteY2" fmla="*/ 629037 h 628204"/>
                    <a:gd name="connsiteX3" fmla="*/ 52537 w 76263"/>
                    <a:gd name="connsiteY3" fmla="*/ 629037 h 628204"/>
                    <a:gd name="connsiteX4" fmla="*/ 52537 w 76263"/>
                    <a:gd name="connsiteY4" fmla="*/ 479682 h 628204"/>
                    <a:gd name="connsiteX5" fmla="*/ 0 w 76263"/>
                    <a:gd name="connsiteY5" fmla="*/ 479682 h 628204"/>
                    <a:gd name="connsiteX6" fmla="*/ 0 w 76263"/>
                    <a:gd name="connsiteY6" fmla="*/ 265843 h 628204"/>
                    <a:gd name="connsiteX7" fmla="*/ 39826 w 76263"/>
                    <a:gd name="connsiteY7" fmla="*/ 265843 h 628204"/>
                    <a:gd name="connsiteX8" fmla="*/ 39826 w 76263"/>
                    <a:gd name="connsiteY8" fmla="*/ 225072 h 628204"/>
                    <a:gd name="connsiteX9" fmla="*/ 0 w 76263"/>
                    <a:gd name="connsiteY9" fmla="*/ 225072 h 628204"/>
                    <a:gd name="connsiteX10" fmla="*/ 0 w 76263"/>
                    <a:gd name="connsiteY10" fmla="*/ 159755 h 628204"/>
                    <a:gd name="connsiteX11" fmla="*/ 49571 w 76263"/>
                    <a:gd name="connsiteY11" fmla="*/ 159755 h 628204"/>
                    <a:gd name="connsiteX12" fmla="*/ 49571 w 76263"/>
                    <a:gd name="connsiteY12" fmla="*/ 35363 h 628204"/>
                    <a:gd name="connsiteX13" fmla="*/ 0 w 76263"/>
                    <a:gd name="connsiteY13" fmla="*/ 35363 h 628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6263" h="628204">
                      <a:moveTo>
                        <a:pt x="0" y="0"/>
                      </a:moveTo>
                      <a:lnTo>
                        <a:pt x="80076" y="0"/>
                      </a:lnTo>
                      <a:lnTo>
                        <a:pt x="80076" y="629037"/>
                      </a:lnTo>
                      <a:lnTo>
                        <a:pt x="52537" y="629037"/>
                      </a:lnTo>
                      <a:lnTo>
                        <a:pt x="52537" y="479682"/>
                      </a:lnTo>
                      <a:lnTo>
                        <a:pt x="0" y="479682"/>
                      </a:lnTo>
                      <a:lnTo>
                        <a:pt x="0" y="265843"/>
                      </a:lnTo>
                      <a:lnTo>
                        <a:pt x="39826" y="265843"/>
                      </a:lnTo>
                      <a:lnTo>
                        <a:pt x="39826" y="225072"/>
                      </a:lnTo>
                      <a:lnTo>
                        <a:pt x="0" y="225072"/>
                      </a:lnTo>
                      <a:lnTo>
                        <a:pt x="0" y="159755"/>
                      </a:lnTo>
                      <a:lnTo>
                        <a:pt x="49571" y="159755"/>
                      </a:lnTo>
                      <a:lnTo>
                        <a:pt x="49571" y="35363"/>
                      </a:lnTo>
                      <a:lnTo>
                        <a:pt x="0" y="353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8" name="Freeform: Shape 44">
                  <a:extLst>
                    <a:ext uri="{FF2B5EF4-FFF2-40B4-BE49-F238E27FC236}">
                      <a16:creationId xmlns:a16="http://schemas.microsoft.com/office/drawing/2014/main" id="{607F5255-DFB4-A240-AE45-8EF8AC885114}"/>
                    </a:ext>
                  </a:extLst>
                </p:cNvPr>
                <p:cNvSpPr/>
                <p:nvPr/>
              </p:nvSpPr>
              <p:spPr>
                <a:xfrm>
                  <a:off x="3425074" y="3007332"/>
                  <a:ext cx="373019" cy="79340"/>
                </a:xfrm>
                <a:custGeom>
                  <a:avLst/>
                  <a:gdLst>
                    <a:gd name="connsiteX0" fmla="*/ 46605 w 372842"/>
                    <a:gd name="connsiteY0" fmla="*/ 36611 h 79045"/>
                    <a:gd name="connsiteX1" fmla="*/ 71603 w 372842"/>
                    <a:gd name="connsiteY1" fmla="*/ 36611 h 79045"/>
                    <a:gd name="connsiteX2" fmla="*/ 71603 w 372842"/>
                    <a:gd name="connsiteY2" fmla="*/ 81126 h 79045"/>
                    <a:gd name="connsiteX3" fmla="*/ 93634 w 372842"/>
                    <a:gd name="connsiteY3" fmla="*/ 81126 h 79045"/>
                    <a:gd name="connsiteX4" fmla="*/ 93634 w 372842"/>
                    <a:gd name="connsiteY4" fmla="*/ 36611 h 79045"/>
                    <a:gd name="connsiteX5" fmla="*/ 115666 w 372842"/>
                    <a:gd name="connsiteY5" fmla="*/ 36611 h 79045"/>
                    <a:gd name="connsiteX6" fmla="*/ 115666 w 372842"/>
                    <a:gd name="connsiteY6" fmla="*/ 81126 h 79045"/>
                    <a:gd name="connsiteX7" fmla="*/ 139392 w 372842"/>
                    <a:gd name="connsiteY7" fmla="*/ 81126 h 79045"/>
                    <a:gd name="connsiteX8" fmla="*/ 139392 w 372842"/>
                    <a:gd name="connsiteY8" fmla="*/ 36611 h 79045"/>
                    <a:gd name="connsiteX9" fmla="*/ 165661 w 372842"/>
                    <a:gd name="connsiteY9" fmla="*/ 36611 h 79045"/>
                    <a:gd name="connsiteX10" fmla="*/ 165661 w 372842"/>
                    <a:gd name="connsiteY10" fmla="*/ 81126 h 79045"/>
                    <a:gd name="connsiteX11" fmla="*/ 190234 w 372842"/>
                    <a:gd name="connsiteY11" fmla="*/ 81126 h 79045"/>
                    <a:gd name="connsiteX12" fmla="*/ 190234 w 372842"/>
                    <a:gd name="connsiteY12" fmla="*/ 36611 h 79045"/>
                    <a:gd name="connsiteX13" fmla="*/ 215232 w 372842"/>
                    <a:gd name="connsiteY13" fmla="*/ 36611 h 79045"/>
                    <a:gd name="connsiteX14" fmla="*/ 215232 w 372842"/>
                    <a:gd name="connsiteY14" fmla="*/ 81126 h 79045"/>
                    <a:gd name="connsiteX15" fmla="*/ 241500 w 372842"/>
                    <a:gd name="connsiteY15" fmla="*/ 81126 h 79045"/>
                    <a:gd name="connsiteX16" fmla="*/ 241500 w 372842"/>
                    <a:gd name="connsiteY16" fmla="*/ 36611 h 79045"/>
                    <a:gd name="connsiteX17" fmla="*/ 258024 w 372842"/>
                    <a:gd name="connsiteY17" fmla="*/ 36611 h 79045"/>
                    <a:gd name="connsiteX18" fmla="*/ 258024 w 372842"/>
                    <a:gd name="connsiteY18" fmla="*/ 81126 h 79045"/>
                    <a:gd name="connsiteX19" fmla="*/ 278784 w 372842"/>
                    <a:gd name="connsiteY19" fmla="*/ 81126 h 79045"/>
                    <a:gd name="connsiteX20" fmla="*/ 278784 w 372842"/>
                    <a:gd name="connsiteY20" fmla="*/ 36611 h 79045"/>
                    <a:gd name="connsiteX21" fmla="*/ 308866 w 372842"/>
                    <a:gd name="connsiteY21" fmla="*/ 36611 h 79045"/>
                    <a:gd name="connsiteX22" fmla="*/ 308866 w 372842"/>
                    <a:gd name="connsiteY22" fmla="*/ 81126 h 79045"/>
                    <a:gd name="connsiteX23" fmla="*/ 333863 w 372842"/>
                    <a:gd name="connsiteY23" fmla="*/ 81126 h 79045"/>
                    <a:gd name="connsiteX24" fmla="*/ 333863 w 372842"/>
                    <a:gd name="connsiteY24" fmla="*/ 36611 h 79045"/>
                    <a:gd name="connsiteX25" fmla="*/ 350387 w 372842"/>
                    <a:gd name="connsiteY25" fmla="*/ 36611 h 79045"/>
                    <a:gd name="connsiteX26" fmla="*/ 350387 w 372842"/>
                    <a:gd name="connsiteY26" fmla="*/ 81126 h 79045"/>
                    <a:gd name="connsiteX27" fmla="*/ 375384 w 372842"/>
                    <a:gd name="connsiteY27" fmla="*/ 81126 h 79045"/>
                    <a:gd name="connsiteX28" fmla="*/ 375384 w 372842"/>
                    <a:gd name="connsiteY28" fmla="*/ 0 h 79045"/>
                    <a:gd name="connsiteX29" fmla="*/ 0 w 372842"/>
                    <a:gd name="connsiteY29" fmla="*/ 0 h 79045"/>
                    <a:gd name="connsiteX30" fmla="*/ 0 w 372842"/>
                    <a:gd name="connsiteY30" fmla="*/ 81126 h 79045"/>
                    <a:gd name="connsiteX31" fmla="*/ 44063 w 372842"/>
                    <a:gd name="connsiteY31" fmla="*/ 81126 h 79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372842" h="79045">
                      <a:moveTo>
                        <a:pt x="46605" y="36611"/>
                      </a:moveTo>
                      <a:lnTo>
                        <a:pt x="71603" y="36611"/>
                      </a:lnTo>
                      <a:lnTo>
                        <a:pt x="71603" y="81126"/>
                      </a:lnTo>
                      <a:lnTo>
                        <a:pt x="93634" y="81126"/>
                      </a:lnTo>
                      <a:lnTo>
                        <a:pt x="93634" y="36611"/>
                      </a:lnTo>
                      <a:lnTo>
                        <a:pt x="115666" y="36611"/>
                      </a:lnTo>
                      <a:lnTo>
                        <a:pt x="115666" y="81126"/>
                      </a:lnTo>
                      <a:lnTo>
                        <a:pt x="139392" y="81126"/>
                      </a:lnTo>
                      <a:lnTo>
                        <a:pt x="139392" y="36611"/>
                      </a:lnTo>
                      <a:lnTo>
                        <a:pt x="165661" y="36611"/>
                      </a:lnTo>
                      <a:lnTo>
                        <a:pt x="165661" y="81126"/>
                      </a:lnTo>
                      <a:lnTo>
                        <a:pt x="190234" y="81126"/>
                      </a:lnTo>
                      <a:lnTo>
                        <a:pt x="190234" y="36611"/>
                      </a:lnTo>
                      <a:lnTo>
                        <a:pt x="215232" y="36611"/>
                      </a:lnTo>
                      <a:lnTo>
                        <a:pt x="215232" y="81126"/>
                      </a:lnTo>
                      <a:lnTo>
                        <a:pt x="241500" y="81126"/>
                      </a:lnTo>
                      <a:lnTo>
                        <a:pt x="241500" y="36611"/>
                      </a:lnTo>
                      <a:lnTo>
                        <a:pt x="258024" y="36611"/>
                      </a:lnTo>
                      <a:lnTo>
                        <a:pt x="258024" y="81126"/>
                      </a:lnTo>
                      <a:lnTo>
                        <a:pt x="278784" y="81126"/>
                      </a:lnTo>
                      <a:lnTo>
                        <a:pt x="278784" y="36611"/>
                      </a:lnTo>
                      <a:lnTo>
                        <a:pt x="308866" y="36611"/>
                      </a:lnTo>
                      <a:lnTo>
                        <a:pt x="308866" y="81126"/>
                      </a:lnTo>
                      <a:lnTo>
                        <a:pt x="333863" y="81126"/>
                      </a:lnTo>
                      <a:lnTo>
                        <a:pt x="333863" y="36611"/>
                      </a:lnTo>
                      <a:lnTo>
                        <a:pt x="350387" y="36611"/>
                      </a:lnTo>
                      <a:lnTo>
                        <a:pt x="350387" y="81126"/>
                      </a:lnTo>
                      <a:lnTo>
                        <a:pt x="375384" y="81126"/>
                      </a:lnTo>
                      <a:lnTo>
                        <a:pt x="375384" y="0"/>
                      </a:lnTo>
                      <a:lnTo>
                        <a:pt x="0" y="0"/>
                      </a:lnTo>
                      <a:lnTo>
                        <a:pt x="0" y="81126"/>
                      </a:lnTo>
                      <a:lnTo>
                        <a:pt x="44063" y="811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" name="Freeform: Shape 45">
                  <a:extLst>
                    <a:ext uri="{FF2B5EF4-FFF2-40B4-BE49-F238E27FC236}">
                      <a16:creationId xmlns:a16="http://schemas.microsoft.com/office/drawing/2014/main" id="{188253A4-855A-E642-BB0A-6664DB4C1155}"/>
                    </a:ext>
                  </a:extLst>
                </p:cNvPr>
                <p:cNvSpPr/>
                <p:nvPr/>
              </p:nvSpPr>
              <p:spPr>
                <a:xfrm>
                  <a:off x="3320311" y="2486860"/>
                  <a:ext cx="611117" cy="498256"/>
                </a:xfrm>
                <a:custGeom>
                  <a:avLst/>
                  <a:gdLst>
                    <a:gd name="connsiteX0" fmla="*/ 0 w 957526"/>
                    <a:gd name="connsiteY0" fmla="*/ 0 h 499235"/>
                    <a:gd name="connsiteX1" fmla="*/ 959222 w 957526"/>
                    <a:gd name="connsiteY1" fmla="*/ 0 h 499235"/>
                    <a:gd name="connsiteX2" fmla="*/ 959222 w 957526"/>
                    <a:gd name="connsiteY2" fmla="*/ 502980 h 499235"/>
                    <a:gd name="connsiteX3" fmla="*/ 0 w 957526"/>
                    <a:gd name="connsiteY3" fmla="*/ 502980 h 499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7526" h="499235">
                      <a:moveTo>
                        <a:pt x="0" y="0"/>
                      </a:moveTo>
                      <a:lnTo>
                        <a:pt x="959222" y="0"/>
                      </a:lnTo>
                      <a:lnTo>
                        <a:pt x="959222" y="502980"/>
                      </a:lnTo>
                      <a:lnTo>
                        <a:pt x="0" y="502980"/>
                      </a:ln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" name="Freeform: Shape 46">
                  <a:extLst>
                    <a:ext uri="{FF2B5EF4-FFF2-40B4-BE49-F238E27FC236}">
                      <a16:creationId xmlns:a16="http://schemas.microsoft.com/office/drawing/2014/main" id="{10631B1D-A7E0-E149-85D9-E513CE1C0A8D}"/>
                    </a:ext>
                  </a:extLst>
                </p:cNvPr>
                <p:cNvSpPr/>
                <p:nvPr/>
              </p:nvSpPr>
              <p:spPr>
                <a:xfrm>
                  <a:off x="3345708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" name="Freeform: Shape 47">
                  <a:extLst>
                    <a:ext uri="{FF2B5EF4-FFF2-40B4-BE49-F238E27FC236}">
                      <a16:creationId xmlns:a16="http://schemas.microsoft.com/office/drawing/2014/main" id="{AAC15A0E-7562-1B42-A65A-5F0AE8F21252}"/>
                    </a:ext>
                  </a:extLst>
                </p:cNvPr>
                <p:cNvSpPr/>
                <p:nvPr/>
              </p:nvSpPr>
              <p:spPr>
                <a:xfrm>
                  <a:off x="3834602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" name="Freeform: Shape 48">
                  <a:extLst>
                    <a:ext uri="{FF2B5EF4-FFF2-40B4-BE49-F238E27FC236}">
                      <a16:creationId xmlns:a16="http://schemas.microsoft.com/office/drawing/2014/main" id="{B5BB18FD-82EA-C845-92D5-C3E1FACC8DA5}"/>
                    </a:ext>
                  </a:extLst>
                </p:cNvPr>
                <p:cNvSpPr/>
                <p:nvPr/>
              </p:nvSpPr>
              <p:spPr>
                <a:xfrm>
                  <a:off x="3345708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" name="Freeform: Shape 49">
                  <a:extLst>
                    <a:ext uri="{FF2B5EF4-FFF2-40B4-BE49-F238E27FC236}">
                      <a16:creationId xmlns:a16="http://schemas.microsoft.com/office/drawing/2014/main" id="{B0207455-902D-EC4C-BD23-01C68693591E}"/>
                    </a:ext>
                  </a:extLst>
                </p:cNvPr>
                <p:cNvSpPr/>
                <p:nvPr/>
              </p:nvSpPr>
              <p:spPr>
                <a:xfrm>
                  <a:off x="3839364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83" name="Group 218">
                <a:extLst>
                  <a:ext uri="{FF2B5EF4-FFF2-40B4-BE49-F238E27FC236}">
                    <a16:creationId xmlns:a16="http://schemas.microsoft.com/office/drawing/2014/main" id="{86B94729-48DB-2D40-9D11-7377AAD8A5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41374" y="1808581"/>
                <a:ext cx="336140" cy="336248"/>
                <a:chOff x="2139463" y="2315455"/>
                <a:chExt cx="1062886" cy="1062886"/>
              </a:xfrm>
            </p:grpSpPr>
            <p:pic>
              <p:nvPicPr>
                <p:cNvPr id="84" name="Picture 221" descr="A close up of a logo&#10;&#10;Description automatically generated">
                  <a:extLst>
                    <a:ext uri="{FF2B5EF4-FFF2-40B4-BE49-F238E27FC236}">
                      <a16:creationId xmlns:a16="http://schemas.microsoft.com/office/drawing/2014/main" id="{54E48798-6DB7-B245-9EAE-02FF718DE3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39463" y="2315455"/>
                  <a:ext cx="1062886" cy="1062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222">
                  <a:extLst>
                    <a:ext uri="{FF2B5EF4-FFF2-40B4-BE49-F238E27FC236}">
                      <a16:creationId xmlns:a16="http://schemas.microsoft.com/office/drawing/2014/main" id="{4C86EC1B-0DBF-194B-BBD0-2ADA9601C1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7120" y="2730427"/>
                  <a:ext cx="237435" cy="237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F3D740F-363B-8846-A10D-92A4EC00B57C}"/>
              </a:ext>
            </a:extLst>
          </p:cNvPr>
          <p:cNvGrpSpPr/>
          <p:nvPr/>
        </p:nvGrpSpPr>
        <p:grpSpPr>
          <a:xfrm>
            <a:off x="6058862" y="973131"/>
            <a:ext cx="1026041" cy="900367"/>
            <a:chOff x="5184259" y="1123950"/>
            <a:chExt cx="1026041" cy="90036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D0E5729-592C-B84E-BF15-A572BD29CAE6}"/>
                </a:ext>
              </a:extLst>
            </p:cNvPr>
            <p:cNvSpPr txBox="1"/>
            <p:nvPr/>
          </p:nvSpPr>
          <p:spPr bwMode="auto">
            <a:xfrm>
              <a:off x="5184259" y="1123950"/>
              <a:ext cx="102604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TPU</a:t>
              </a: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00B0B2E6-FC62-C346-AAA2-DFD436857739}"/>
                </a:ext>
              </a:extLst>
            </p:cNvPr>
            <p:cNvGrpSpPr/>
            <p:nvPr/>
          </p:nvGrpSpPr>
          <p:grpSpPr>
            <a:xfrm>
              <a:off x="5325484" y="1352550"/>
              <a:ext cx="713945" cy="671767"/>
              <a:chOff x="7709463" y="1647375"/>
              <a:chExt cx="713945" cy="671767"/>
            </a:xfrm>
          </p:grpSpPr>
          <p:grpSp>
            <p:nvGrpSpPr>
              <p:cNvPr id="97" name="Graphic 37">
                <a:extLst>
                  <a:ext uri="{FF2B5EF4-FFF2-40B4-BE49-F238E27FC236}">
                    <a16:creationId xmlns:a16="http://schemas.microsoft.com/office/drawing/2014/main" id="{B333F763-8C3A-5943-9B65-88CBE16718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709463" y="1647375"/>
                <a:ext cx="713945" cy="671767"/>
                <a:chOff x="3217698" y="2415004"/>
                <a:chExt cx="713863" cy="671472"/>
              </a:xfrm>
            </p:grpSpPr>
            <p:sp>
              <p:nvSpPr>
                <p:cNvPr id="101" name="Freeform: Shape 42">
                  <a:extLst>
                    <a:ext uri="{FF2B5EF4-FFF2-40B4-BE49-F238E27FC236}">
                      <a16:creationId xmlns:a16="http://schemas.microsoft.com/office/drawing/2014/main" id="{D2D60D50-658B-134D-8503-B7A15AC5A69F}"/>
                    </a:ext>
                  </a:extLst>
                </p:cNvPr>
                <p:cNvSpPr/>
                <p:nvPr/>
              </p:nvSpPr>
              <p:spPr>
                <a:xfrm>
                  <a:off x="3288565" y="2497968"/>
                  <a:ext cx="47620" cy="477628"/>
                </a:xfrm>
                <a:custGeom>
                  <a:avLst/>
                  <a:gdLst>
                    <a:gd name="connsiteX0" fmla="*/ 0 w 46605"/>
                    <a:gd name="connsiteY0" fmla="*/ 0 h 478434"/>
                    <a:gd name="connsiteX1" fmla="*/ 48300 w 46605"/>
                    <a:gd name="connsiteY1" fmla="*/ 0 h 478434"/>
                    <a:gd name="connsiteX2" fmla="*/ 48300 w 46605"/>
                    <a:gd name="connsiteY2" fmla="*/ 480514 h 478434"/>
                    <a:gd name="connsiteX3" fmla="*/ 0 w 46605"/>
                    <a:gd name="connsiteY3" fmla="*/ 480514 h 478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605" h="478434">
                      <a:moveTo>
                        <a:pt x="0" y="0"/>
                      </a:moveTo>
                      <a:lnTo>
                        <a:pt x="48300" y="0"/>
                      </a:lnTo>
                      <a:lnTo>
                        <a:pt x="48300" y="480514"/>
                      </a:lnTo>
                      <a:lnTo>
                        <a:pt x="0" y="480514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2" name="Freeform: Shape 43">
                  <a:extLst>
                    <a:ext uri="{FF2B5EF4-FFF2-40B4-BE49-F238E27FC236}">
                      <a16:creationId xmlns:a16="http://schemas.microsoft.com/office/drawing/2014/main" id="{2A70B5A2-94A9-094C-9D96-6D089EDD9292}"/>
                    </a:ext>
                  </a:extLst>
                </p:cNvPr>
                <p:cNvSpPr/>
                <p:nvPr/>
              </p:nvSpPr>
              <p:spPr>
                <a:xfrm>
                  <a:off x="3217135" y="2415454"/>
                  <a:ext cx="76191" cy="628374"/>
                </a:xfrm>
                <a:custGeom>
                  <a:avLst/>
                  <a:gdLst>
                    <a:gd name="connsiteX0" fmla="*/ 0 w 76263"/>
                    <a:gd name="connsiteY0" fmla="*/ 0 h 628204"/>
                    <a:gd name="connsiteX1" fmla="*/ 80076 w 76263"/>
                    <a:gd name="connsiteY1" fmla="*/ 0 h 628204"/>
                    <a:gd name="connsiteX2" fmla="*/ 80076 w 76263"/>
                    <a:gd name="connsiteY2" fmla="*/ 629037 h 628204"/>
                    <a:gd name="connsiteX3" fmla="*/ 52537 w 76263"/>
                    <a:gd name="connsiteY3" fmla="*/ 629037 h 628204"/>
                    <a:gd name="connsiteX4" fmla="*/ 52537 w 76263"/>
                    <a:gd name="connsiteY4" fmla="*/ 479682 h 628204"/>
                    <a:gd name="connsiteX5" fmla="*/ 0 w 76263"/>
                    <a:gd name="connsiteY5" fmla="*/ 479682 h 628204"/>
                    <a:gd name="connsiteX6" fmla="*/ 0 w 76263"/>
                    <a:gd name="connsiteY6" fmla="*/ 265843 h 628204"/>
                    <a:gd name="connsiteX7" fmla="*/ 39826 w 76263"/>
                    <a:gd name="connsiteY7" fmla="*/ 265843 h 628204"/>
                    <a:gd name="connsiteX8" fmla="*/ 39826 w 76263"/>
                    <a:gd name="connsiteY8" fmla="*/ 225072 h 628204"/>
                    <a:gd name="connsiteX9" fmla="*/ 0 w 76263"/>
                    <a:gd name="connsiteY9" fmla="*/ 225072 h 628204"/>
                    <a:gd name="connsiteX10" fmla="*/ 0 w 76263"/>
                    <a:gd name="connsiteY10" fmla="*/ 159755 h 628204"/>
                    <a:gd name="connsiteX11" fmla="*/ 49571 w 76263"/>
                    <a:gd name="connsiteY11" fmla="*/ 159755 h 628204"/>
                    <a:gd name="connsiteX12" fmla="*/ 49571 w 76263"/>
                    <a:gd name="connsiteY12" fmla="*/ 35363 h 628204"/>
                    <a:gd name="connsiteX13" fmla="*/ 0 w 76263"/>
                    <a:gd name="connsiteY13" fmla="*/ 35363 h 628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6263" h="628204">
                      <a:moveTo>
                        <a:pt x="0" y="0"/>
                      </a:moveTo>
                      <a:lnTo>
                        <a:pt x="80076" y="0"/>
                      </a:lnTo>
                      <a:lnTo>
                        <a:pt x="80076" y="629037"/>
                      </a:lnTo>
                      <a:lnTo>
                        <a:pt x="52537" y="629037"/>
                      </a:lnTo>
                      <a:lnTo>
                        <a:pt x="52537" y="479682"/>
                      </a:lnTo>
                      <a:lnTo>
                        <a:pt x="0" y="479682"/>
                      </a:lnTo>
                      <a:lnTo>
                        <a:pt x="0" y="265843"/>
                      </a:lnTo>
                      <a:lnTo>
                        <a:pt x="39826" y="265843"/>
                      </a:lnTo>
                      <a:lnTo>
                        <a:pt x="39826" y="225072"/>
                      </a:lnTo>
                      <a:lnTo>
                        <a:pt x="0" y="225072"/>
                      </a:lnTo>
                      <a:lnTo>
                        <a:pt x="0" y="159755"/>
                      </a:lnTo>
                      <a:lnTo>
                        <a:pt x="49571" y="159755"/>
                      </a:lnTo>
                      <a:lnTo>
                        <a:pt x="49571" y="35363"/>
                      </a:lnTo>
                      <a:lnTo>
                        <a:pt x="0" y="353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" name="Freeform: Shape 44">
                  <a:extLst>
                    <a:ext uri="{FF2B5EF4-FFF2-40B4-BE49-F238E27FC236}">
                      <a16:creationId xmlns:a16="http://schemas.microsoft.com/office/drawing/2014/main" id="{484CB8B2-11D2-9040-B0EB-9B5399FC9A6F}"/>
                    </a:ext>
                  </a:extLst>
                </p:cNvPr>
                <p:cNvSpPr/>
                <p:nvPr/>
              </p:nvSpPr>
              <p:spPr>
                <a:xfrm>
                  <a:off x="3425074" y="3007332"/>
                  <a:ext cx="373019" cy="79340"/>
                </a:xfrm>
                <a:custGeom>
                  <a:avLst/>
                  <a:gdLst>
                    <a:gd name="connsiteX0" fmla="*/ 46605 w 372842"/>
                    <a:gd name="connsiteY0" fmla="*/ 36611 h 79045"/>
                    <a:gd name="connsiteX1" fmla="*/ 71603 w 372842"/>
                    <a:gd name="connsiteY1" fmla="*/ 36611 h 79045"/>
                    <a:gd name="connsiteX2" fmla="*/ 71603 w 372842"/>
                    <a:gd name="connsiteY2" fmla="*/ 81126 h 79045"/>
                    <a:gd name="connsiteX3" fmla="*/ 93634 w 372842"/>
                    <a:gd name="connsiteY3" fmla="*/ 81126 h 79045"/>
                    <a:gd name="connsiteX4" fmla="*/ 93634 w 372842"/>
                    <a:gd name="connsiteY4" fmla="*/ 36611 h 79045"/>
                    <a:gd name="connsiteX5" fmla="*/ 115666 w 372842"/>
                    <a:gd name="connsiteY5" fmla="*/ 36611 h 79045"/>
                    <a:gd name="connsiteX6" fmla="*/ 115666 w 372842"/>
                    <a:gd name="connsiteY6" fmla="*/ 81126 h 79045"/>
                    <a:gd name="connsiteX7" fmla="*/ 139392 w 372842"/>
                    <a:gd name="connsiteY7" fmla="*/ 81126 h 79045"/>
                    <a:gd name="connsiteX8" fmla="*/ 139392 w 372842"/>
                    <a:gd name="connsiteY8" fmla="*/ 36611 h 79045"/>
                    <a:gd name="connsiteX9" fmla="*/ 165661 w 372842"/>
                    <a:gd name="connsiteY9" fmla="*/ 36611 h 79045"/>
                    <a:gd name="connsiteX10" fmla="*/ 165661 w 372842"/>
                    <a:gd name="connsiteY10" fmla="*/ 81126 h 79045"/>
                    <a:gd name="connsiteX11" fmla="*/ 190234 w 372842"/>
                    <a:gd name="connsiteY11" fmla="*/ 81126 h 79045"/>
                    <a:gd name="connsiteX12" fmla="*/ 190234 w 372842"/>
                    <a:gd name="connsiteY12" fmla="*/ 36611 h 79045"/>
                    <a:gd name="connsiteX13" fmla="*/ 215232 w 372842"/>
                    <a:gd name="connsiteY13" fmla="*/ 36611 h 79045"/>
                    <a:gd name="connsiteX14" fmla="*/ 215232 w 372842"/>
                    <a:gd name="connsiteY14" fmla="*/ 81126 h 79045"/>
                    <a:gd name="connsiteX15" fmla="*/ 241500 w 372842"/>
                    <a:gd name="connsiteY15" fmla="*/ 81126 h 79045"/>
                    <a:gd name="connsiteX16" fmla="*/ 241500 w 372842"/>
                    <a:gd name="connsiteY16" fmla="*/ 36611 h 79045"/>
                    <a:gd name="connsiteX17" fmla="*/ 258024 w 372842"/>
                    <a:gd name="connsiteY17" fmla="*/ 36611 h 79045"/>
                    <a:gd name="connsiteX18" fmla="*/ 258024 w 372842"/>
                    <a:gd name="connsiteY18" fmla="*/ 81126 h 79045"/>
                    <a:gd name="connsiteX19" fmla="*/ 278784 w 372842"/>
                    <a:gd name="connsiteY19" fmla="*/ 81126 h 79045"/>
                    <a:gd name="connsiteX20" fmla="*/ 278784 w 372842"/>
                    <a:gd name="connsiteY20" fmla="*/ 36611 h 79045"/>
                    <a:gd name="connsiteX21" fmla="*/ 308866 w 372842"/>
                    <a:gd name="connsiteY21" fmla="*/ 36611 h 79045"/>
                    <a:gd name="connsiteX22" fmla="*/ 308866 w 372842"/>
                    <a:gd name="connsiteY22" fmla="*/ 81126 h 79045"/>
                    <a:gd name="connsiteX23" fmla="*/ 333863 w 372842"/>
                    <a:gd name="connsiteY23" fmla="*/ 81126 h 79045"/>
                    <a:gd name="connsiteX24" fmla="*/ 333863 w 372842"/>
                    <a:gd name="connsiteY24" fmla="*/ 36611 h 79045"/>
                    <a:gd name="connsiteX25" fmla="*/ 350387 w 372842"/>
                    <a:gd name="connsiteY25" fmla="*/ 36611 h 79045"/>
                    <a:gd name="connsiteX26" fmla="*/ 350387 w 372842"/>
                    <a:gd name="connsiteY26" fmla="*/ 81126 h 79045"/>
                    <a:gd name="connsiteX27" fmla="*/ 375384 w 372842"/>
                    <a:gd name="connsiteY27" fmla="*/ 81126 h 79045"/>
                    <a:gd name="connsiteX28" fmla="*/ 375384 w 372842"/>
                    <a:gd name="connsiteY28" fmla="*/ 0 h 79045"/>
                    <a:gd name="connsiteX29" fmla="*/ 0 w 372842"/>
                    <a:gd name="connsiteY29" fmla="*/ 0 h 79045"/>
                    <a:gd name="connsiteX30" fmla="*/ 0 w 372842"/>
                    <a:gd name="connsiteY30" fmla="*/ 81126 h 79045"/>
                    <a:gd name="connsiteX31" fmla="*/ 44063 w 372842"/>
                    <a:gd name="connsiteY31" fmla="*/ 81126 h 79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372842" h="79045">
                      <a:moveTo>
                        <a:pt x="46605" y="36611"/>
                      </a:moveTo>
                      <a:lnTo>
                        <a:pt x="71603" y="36611"/>
                      </a:lnTo>
                      <a:lnTo>
                        <a:pt x="71603" y="81126"/>
                      </a:lnTo>
                      <a:lnTo>
                        <a:pt x="93634" y="81126"/>
                      </a:lnTo>
                      <a:lnTo>
                        <a:pt x="93634" y="36611"/>
                      </a:lnTo>
                      <a:lnTo>
                        <a:pt x="115666" y="36611"/>
                      </a:lnTo>
                      <a:lnTo>
                        <a:pt x="115666" y="81126"/>
                      </a:lnTo>
                      <a:lnTo>
                        <a:pt x="139392" y="81126"/>
                      </a:lnTo>
                      <a:lnTo>
                        <a:pt x="139392" y="36611"/>
                      </a:lnTo>
                      <a:lnTo>
                        <a:pt x="165661" y="36611"/>
                      </a:lnTo>
                      <a:lnTo>
                        <a:pt x="165661" y="81126"/>
                      </a:lnTo>
                      <a:lnTo>
                        <a:pt x="190234" y="81126"/>
                      </a:lnTo>
                      <a:lnTo>
                        <a:pt x="190234" y="36611"/>
                      </a:lnTo>
                      <a:lnTo>
                        <a:pt x="215232" y="36611"/>
                      </a:lnTo>
                      <a:lnTo>
                        <a:pt x="215232" y="81126"/>
                      </a:lnTo>
                      <a:lnTo>
                        <a:pt x="241500" y="81126"/>
                      </a:lnTo>
                      <a:lnTo>
                        <a:pt x="241500" y="36611"/>
                      </a:lnTo>
                      <a:lnTo>
                        <a:pt x="258024" y="36611"/>
                      </a:lnTo>
                      <a:lnTo>
                        <a:pt x="258024" y="81126"/>
                      </a:lnTo>
                      <a:lnTo>
                        <a:pt x="278784" y="81126"/>
                      </a:lnTo>
                      <a:lnTo>
                        <a:pt x="278784" y="36611"/>
                      </a:lnTo>
                      <a:lnTo>
                        <a:pt x="308866" y="36611"/>
                      </a:lnTo>
                      <a:lnTo>
                        <a:pt x="308866" y="81126"/>
                      </a:lnTo>
                      <a:lnTo>
                        <a:pt x="333863" y="81126"/>
                      </a:lnTo>
                      <a:lnTo>
                        <a:pt x="333863" y="36611"/>
                      </a:lnTo>
                      <a:lnTo>
                        <a:pt x="350387" y="36611"/>
                      </a:lnTo>
                      <a:lnTo>
                        <a:pt x="350387" y="81126"/>
                      </a:lnTo>
                      <a:lnTo>
                        <a:pt x="375384" y="81126"/>
                      </a:lnTo>
                      <a:lnTo>
                        <a:pt x="375384" y="0"/>
                      </a:lnTo>
                      <a:lnTo>
                        <a:pt x="0" y="0"/>
                      </a:lnTo>
                      <a:lnTo>
                        <a:pt x="0" y="81126"/>
                      </a:lnTo>
                      <a:lnTo>
                        <a:pt x="44063" y="811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" name="Freeform: Shape 45">
                  <a:extLst>
                    <a:ext uri="{FF2B5EF4-FFF2-40B4-BE49-F238E27FC236}">
                      <a16:creationId xmlns:a16="http://schemas.microsoft.com/office/drawing/2014/main" id="{6D9F76E1-A014-A04B-871E-B4E1D32A8886}"/>
                    </a:ext>
                  </a:extLst>
                </p:cNvPr>
                <p:cNvSpPr/>
                <p:nvPr/>
              </p:nvSpPr>
              <p:spPr>
                <a:xfrm>
                  <a:off x="3320311" y="2486860"/>
                  <a:ext cx="611117" cy="498256"/>
                </a:xfrm>
                <a:custGeom>
                  <a:avLst/>
                  <a:gdLst>
                    <a:gd name="connsiteX0" fmla="*/ 0 w 957526"/>
                    <a:gd name="connsiteY0" fmla="*/ 0 h 499235"/>
                    <a:gd name="connsiteX1" fmla="*/ 959222 w 957526"/>
                    <a:gd name="connsiteY1" fmla="*/ 0 h 499235"/>
                    <a:gd name="connsiteX2" fmla="*/ 959222 w 957526"/>
                    <a:gd name="connsiteY2" fmla="*/ 502980 h 499235"/>
                    <a:gd name="connsiteX3" fmla="*/ 0 w 957526"/>
                    <a:gd name="connsiteY3" fmla="*/ 502980 h 499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7526" h="499235">
                      <a:moveTo>
                        <a:pt x="0" y="0"/>
                      </a:moveTo>
                      <a:lnTo>
                        <a:pt x="959222" y="0"/>
                      </a:lnTo>
                      <a:lnTo>
                        <a:pt x="959222" y="502980"/>
                      </a:lnTo>
                      <a:lnTo>
                        <a:pt x="0" y="50298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" name="Freeform: Shape 46">
                  <a:extLst>
                    <a:ext uri="{FF2B5EF4-FFF2-40B4-BE49-F238E27FC236}">
                      <a16:creationId xmlns:a16="http://schemas.microsoft.com/office/drawing/2014/main" id="{29489284-AAC7-4640-AC36-E6262BD59C24}"/>
                    </a:ext>
                  </a:extLst>
                </p:cNvPr>
                <p:cNvSpPr/>
                <p:nvPr/>
              </p:nvSpPr>
              <p:spPr>
                <a:xfrm>
                  <a:off x="3345708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6" name="Freeform: Shape 47">
                  <a:extLst>
                    <a:ext uri="{FF2B5EF4-FFF2-40B4-BE49-F238E27FC236}">
                      <a16:creationId xmlns:a16="http://schemas.microsoft.com/office/drawing/2014/main" id="{59890850-2C9B-8945-8656-13EEFB3AC523}"/>
                    </a:ext>
                  </a:extLst>
                </p:cNvPr>
                <p:cNvSpPr/>
                <p:nvPr/>
              </p:nvSpPr>
              <p:spPr>
                <a:xfrm>
                  <a:off x="3834602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7" name="Freeform: Shape 48">
                  <a:extLst>
                    <a:ext uri="{FF2B5EF4-FFF2-40B4-BE49-F238E27FC236}">
                      <a16:creationId xmlns:a16="http://schemas.microsoft.com/office/drawing/2014/main" id="{353EFAE5-8047-9944-B87D-058892080289}"/>
                    </a:ext>
                  </a:extLst>
                </p:cNvPr>
                <p:cNvSpPr/>
                <p:nvPr/>
              </p:nvSpPr>
              <p:spPr>
                <a:xfrm>
                  <a:off x="3345708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8" name="Freeform: Shape 49">
                  <a:extLst>
                    <a:ext uri="{FF2B5EF4-FFF2-40B4-BE49-F238E27FC236}">
                      <a16:creationId xmlns:a16="http://schemas.microsoft.com/office/drawing/2014/main" id="{A177932F-5D15-524A-A4E6-7D910F368330}"/>
                    </a:ext>
                  </a:extLst>
                </p:cNvPr>
                <p:cNvSpPr/>
                <p:nvPr/>
              </p:nvSpPr>
              <p:spPr>
                <a:xfrm>
                  <a:off x="3839364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98" name="Group 218">
                <a:extLst>
                  <a:ext uri="{FF2B5EF4-FFF2-40B4-BE49-F238E27FC236}">
                    <a16:creationId xmlns:a16="http://schemas.microsoft.com/office/drawing/2014/main" id="{81B4331A-C332-1249-89CA-9A5E759688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41374" y="1808581"/>
                <a:ext cx="336140" cy="336248"/>
                <a:chOff x="2139463" y="2315455"/>
                <a:chExt cx="1062886" cy="1062886"/>
              </a:xfrm>
            </p:grpSpPr>
            <p:pic>
              <p:nvPicPr>
                <p:cNvPr id="99" name="Picture 221" descr="A close up of a logo&#10;&#10;Description automatically generated">
                  <a:extLst>
                    <a:ext uri="{FF2B5EF4-FFF2-40B4-BE49-F238E27FC236}">
                      <a16:creationId xmlns:a16="http://schemas.microsoft.com/office/drawing/2014/main" id="{5F42A7C2-DF7B-3644-B1BC-B031AB59A9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39463" y="2315455"/>
                  <a:ext cx="1062886" cy="1062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22">
                  <a:extLst>
                    <a:ext uri="{FF2B5EF4-FFF2-40B4-BE49-F238E27FC236}">
                      <a16:creationId xmlns:a16="http://schemas.microsoft.com/office/drawing/2014/main" id="{BA0871BE-5C89-164A-BA7F-3F9F95A01A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7120" y="2730427"/>
                  <a:ext cx="237435" cy="237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F0D9A8D-DACE-8542-97D7-83C17F0B2AF4}"/>
              </a:ext>
            </a:extLst>
          </p:cNvPr>
          <p:cNvSpPr txBox="1"/>
          <p:nvPr/>
        </p:nvSpPr>
        <p:spPr>
          <a:xfrm>
            <a:off x="7190173" y="1160118"/>
            <a:ext cx="1496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Computation offloading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7C2627F3-84EA-2046-82FB-4E7B20B9AFEC}"/>
              </a:ext>
            </a:extLst>
          </p:cNvPr>
          <p:cNvGrpSpPr/>
          <p:nvPr/>
        </p:nvGrpSpPr>
        <p:grpSpPr>
          <a:xfrm>
            <a:off x="74860" y="2183130"/>
            <a:ext cx="8978808" cy="1509393"/>
            <a:chOff x="74860" y="2983230"/>
            <a:chExt cx="8978808" cy="1509393"/>
          </a:xfrm>
        </p:grpSpPr>
        <p:sp>
          <p:nvSpPr>
            <p:cNvPr id="142" name="Cloud 141">
              <a:extLst>
                <a:ext uri="{FF2B5EF4-FFF2-40B4-BE49-F238E27FC236}">
                  <a16:creationId xmlns:a16="http://schemas.microsoft.com/office/drawing/2014/main" id="{3FE7D8C3-6986-4943-A165-0C036BB24B77}"/>
                </a:ext>
              </a:extLst>
            </p:cNvPr>
            <p:cNvSpPr/>
            <p:nvPr/>
          </p:nvSpPr>
          <p:spPr>
            <a:xfrm>
              <a:off x="74860" y="3471598"/>
              <a:ext cx="1811090" cy="914400"/>
            </a:xfrm>
            <a:prstGeom prst="cloud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9B35347-B22C-A14D-96A2-D752DF977971}"/>
                </a:ext>
              </a:extLst>
            </p:cNvPr>
            <p:cNvSpPr txBox="1"/>
            <p:nvPr/>
          </p:nvSpPr>
          <p:spPr>
            <a:xfrm>
              <a:off x="313011" y="3726128"/>
              <a:ext cx="13347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Applications</a:t>
              </a:r>
            </a:p>
          </p:txBody>
        </p:sp>
        <p:sp>
          <p:nvSpPr>
            <p:cNvPr id="144" name="Rounded Rectangle 143">
              <a:extLst>
                <a:ext uri="{FF2B5EF4-FFF2-40B4-BE49-F238E27FC236}">
                  <a16:creationId xmlns:a16="http://schemas.microsoft.com/office/drawing/2014/main" id="{15FAA7C6-5DFD-B649-B065-67B4F83A4B6A}"/>
                </a:ext>
              </a:extLst>
            </p:cNvPr>
            <p:cNvSpPr/>
            <p:nvPr/>
          </p:nvSpPr>
          <p:spPr>
            <a:xfrm>
              <a:off x="2614068" y="3471598"/>
              <a:ext cx="632568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VFS</a:t>
              </a:r>
            </a:p>
          </p:txBody>
        </p:sp>
        <p:sp>
          <p:nvSpPr>
            <p:cNvPr id="145" name="Rounded Rectangle 144">
              <a:extLst>
                <a:ext uri="{FF2B5EF4-FFF2-40B4-BE49-F238E27FC236}">
                  <a16:creationId xmlns:a16="http://schemas.microsoft.com/office/drawing/2014/main" id="{4F277088-0591-784A-9F05-226D1A512A21}"/>
                </a:ext>
              </a:extLst>
            </p:cNvPr>
            <p:cNvSpPr/>
            <p:nvPr/>
          </p:nvSpPr>
          <p:spPr>
            <a:xfrm>
              <a:off x="3707692" y="3471598"/>
              <a:ext cx="822960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File system</a:t>
              </a:r>
            </a:p>
          </p:txBody>
        </p:sp>
        <p:sp>
          <p:nvSpPr>
            <p:cNvPr id="146" name="Rounded Rectangle 145">
              <a:extLst>
                <a:ext uri="{FF2B5EF4-FFF2-40B4-BE49-F238E27FC236}">
                  <a16:creationId xmlns:a16="http://schemas.microsoft.com/office/drawing/2014/main" id="{D1A6DA6C-F985-E047-9AD6-A320F87FDEC1}"/>
                </a:ext>
              </a:extLst>
            </p:cNvPr>
            <p:cNvSpPr/>
            <p:nvPr/>
          </p:nvSpPr>
          <p:spPr>
            <a:xfrm>
              <a:off x="4991708" y="3471598"/>
              <a:ext cx="822960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Block layer</a:t>
              </a:r>
            </a:p>
          </p:txBody>
        </p:sp>
        <p:sp>
          <p:nvSpPr>
            <p:cNvPr id="147" name="Rounded Rectangle 146">
              <a:extLst>
                <a:ext uri="{FF2B5EF4-FFF2-40B4-BE49-F238E27FC236}">
                  <a16:creationId xmlns:a16="http://schemas.microsoft.com/office/drawing/2014/main" id="{1A86BA1B-5C8A-B74A-9052-A9D0BA313172}"/>
                </a:ext>
              </a:extLst>
            </p:cNvPr>
            <p:cNvSpPr/>
            <p:nvPr/>
          </p:nvSpPr>
          <p:spPr>
            <a:xfrm>
              <a:off x="6275724" y="3471598"/>
              <a:ext cx="640080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Driver</a:t>
              </a:r>
            </a:p>
          </p:txBody>
        </p:sp>
        <p:sp>
          <p:nvSpPr>
            <p:cNvPr id="148" name="Rounded Rectangle 147">
              <a:extLst>
                <a:ext uri="{FF2B5EF4-FFF2-40B4-BE49-F238E27FC236}">
                  <a16:creationId xmlns:a16="http://schemas.microsoft.com/office/drawing/2014/main" id="{7129618C-E6D3-6046-B42D-4FEBB750A6C5}"/>
                </a:ext>
              </a:extLst>
            </p:cNvPr>
            <p:cNvSpPr/>
            <p:nvPr/>
          </p:nvSpPr>
          <p:spPr>
            <a:xfrm>
              <a:off x="7682068" y="3471598"/>
              <a:ext cx="1371600" cy="9144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Computational storage drive (CSD)</a:t>
              </a: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9CC4E041-1C04-4545-BF26-A0F50AB8974F}"/>
                </a:ext>
              </a:extLst>
            </p:cNvPr>
            <p:cNvSpPr/>
            <p:nvPr/>
          </p:nvSpPr>
          <p:spPr>
            <a:xfrm>
              <a:off x="2460102" y="3323920"/>
              <a:ext cx="4586874" cy="1168703"/>
            </a:xfrm>
            <a:prstGeom prst="rect">
              <a:avLst/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F83D7D97-A3E7-B949-8BC8-FC87A2B523F2}"/>
                </a:ext>
              </a:extLst>
            </p:cNvPr>
            <p:cNvCxnSpPr>
              <a:cxnSpLocks/>
              <a:stCxn id="144" idx="1"/>
              <a:endCxn id="142" idx="0"/>
            </p:cNvCxnSpPr>
            <p:nvPr/>
          </p:nvCxnSpPr>
          <p:spPr>
            <a:xfrm flipH="1">
              <a:off x="1884441" y="3928798"/>
              <a:ext cx="729627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7E32E043-DABB-9646-825A-FF65C9F77F5D}"/>
                </a:ext>
              </a:extLst>
            </p:cNvPr>
            <p:cNvSpPr txBox="1"/>
            <p:nvPr/>
          </p:nvSpPr>
          <p:spPr>
            <a:xfrm>
              <a:off x="1859811" y="3587182"/>
              <a:ext cx="6783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POSIX</a:t>
              </a:r>
            </a:p>
          </p:txBody>
        </p: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F1608D05-78DA-F948-8183-4B51EF829178}"/>
                </a:ext>
              </a:extLst>
            </p:cNvPr>
            <p:cNvCxnSpPr>
              <a:cxnSpLocks/>
              <a:stCxn id="148" idx="1"/>
              <a:endCxn id="147" idx="3"/>
            </p:cNvCxnSpPr>
            <p:nvPr/>
          </p:nvCxnSpPr>
          <p:spPr>
            <a:xfrm flipH="1">
              <a:off x="6915804" y="3928798"/>
              <a:ext cx="766264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84C1BDB-B5CF-4048-8069-9C6D3814009F}"/>
                </a:ext>
              </a:extLst>
            </p:cNvPr>
            <p:cNvSpPr txBox="1"/>
            <p:nvPr/>
          </p:nvSpPr>
          <p:spPr>
            <a:xfrm>
              <a:off x="6985065" y="3583670"/>
              <a:ext cx="71205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/>
                <a:t>NVMe</a:t>
              </a:r>
              <a:endParaRPr lang="en-US" sz="1600" dirty="0"/>
            </a:p>
          </p:txBody>
        </p: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963A5A8D-75E7-6540-BFA8-AD358F506D49}"/>
                </a:ext>
              </a:extLst>
            </p:cNvPr>
            <p:cNvCxnSpPr>
              <a:cxnSpLocks/>
              <a:stCxn id="146" idx="3"/>
              <a:endCxn id="147" idx="1"/>
            </p:cNvCxnSpPr>
            <p:nvPr/>
          </p:nvCxnSpPr>
          <p:spPr>
            <a:xfrm>
              <a:off x="5814668" y="3928798"/>
              <a:ext cx="461056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D59F744B-2AF6-2440-AB76-6D8BCC057003}"/>
                </a:ext>
              </a:extLst>
            </p:cNvPr>
            <p:cNvCxnSpPr>
              <a:cxnSpLocks/>
              <a:stCxn id="145" idx="1"/>
              <a:endCxn id="144" idx="3"/>
            </p:cNvCxnSpPr>
            <p:nvPr/>
          </p:nvCxnSpPr>
          <p:spPr>
            <a:xfrm flipH="1">
              <a:off x="3246636" y="3928798"/>
              <a:ext cx="461056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8144878C-BB8C-4849-B12E-A19662164D7E}"/>
                </a:ext>
              </a:extLst>
            </p:cNvPr>
            <p:cNvCxnSpPr>
              <a:cxnSpLocks/>
              <a:stCxn id="146" idx="1"/>
              <a:endCxn id="145" idx="3"/>
            </p:cNvCxnSpPr>
            <p:nvPr/>
          </p:nvCxnSpPr>
          <p:spPr>
            <a:xfrm flipH="1">
              <a:off x="4530652" y="3928798"/>
              <a:ext cx="461056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F8203EC-19C8-6D43-B383-7DCEDA768521}"/>
                </a:ext>
              </a:extLst>
            </p:cNvPr>
            <p:cNvSpPr txBox="1"/>
            <p:nvPr/>
          </p:nvSpPr>
          <p:spPr>
            <a:xfrm>
              <a:off x="4532164" y="2983230"/>
              <a:ext cx="4427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OS</a:t>
              </a:r>
            </a:p>
          </p:txBody>
        </p:sp>
      </p:grpSp>
      <p:pic>
        <p:nvPicPr>
          <p:cNvPr id="158" name="Picture 157" descr="A close up of a logo&#10;&#10;Description automatically generated">
            <a:extLst>
              <a:ext uri="{FF2B5EF4-FFF2-40B4-BE49-F238E27FC236}">
                <a16:creationId xmlns:a16="http://schemas.microsoft.com/office/drawing/2014/main" id="{81ED416E-0F95-EB40-A109-6A12ABAD4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99" y="2692640"/>
            <a:ext cx="365760" cy="365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56F0D-3E76-E74C-A2FC-C3B95FEF8E85}"/>
              </a:ext>
            </a:extLst>
          </p:cNvPr>
          <p:cNvSpPr txBox="1"/>
          <p:nvPr/>
        </p:nvSpPr>
        <p:spPr>
          <a:xfrm>
            <a:off x="2300299" y="4049453"/>
            <a:ext cx="4913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Drop the “computation offloading only” mindset?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473566-1C1C-C040-BA51-52461A7889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1822" y="3959799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945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 -6.17284E-7 L 0.82917 0.0098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94" y="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 the “Computation Offloading Only” Mindset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7C2627F3-84EA-2046-82FB-4E7B20B9AFEC}"/>
              </a:ext>
            </a:extLst>
          </p:cNvPr>
          <p:cNvGrpSpPr/>
          <p:nvPr/>
        </p:nvGrpSpPr>
        <p:grpSpPr>
          <a:xfrm>
            <a:off x="74860" y="708660"/>
            <a:ext cx="8978808" cy="1509393"/>
            <a:chOff x="74860" y="2983230"/>
            <a:chExt cx="8978808" cy="1509393"/>
          </a:xfrm>
        </p:grpSpPr>
        <p:sp>
          <p:nvSpPr>
            <p:cNvPr id="142" name="Cloud 141">
              <a:extLst>
                <a:ext uri="{FF2B5EF4-FFF2-40B4-BE49-F238E27FC236}">
                  <a16:creationId xmlns:a16="http://schemas.microsoft.com/office/drawing/2014/main" id="{3FE7D8C3-6986-4943-A165-0C036BB24B77}"/>
                </a:ext>
              </a:extLst>
            </p:cNvPr>
            <p:cNvSpPr/>
            <p:nvPr/>
          </p:nvSpPr>
          <p:spPr>
            <a:xfrm>
              <a:off x="74860" y="3471598"/>
              <a:ext cx="1811090" cy="914400"/>
            </a:xfrm>
            <a:prstGeom prst="cloud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9B35347-B22C-A14D-96A2-D752DF977971}"/>
                </a:ext>
              </a:extLst>
            </p:cNvPr>
            <p:cNvSpPr txBox="1"/>
            <p:nvPr/>
          </p:nvSpPr>
          <p:spPr>
            <a:xfrm>
              <a:off x="313011" y="3726128"/>
              <a:ext cx="13347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Applications</a:t>
              </a:r>
            </a:p>
          </p:txBody>
        </p:sp>
        <p:sp>
          <p:nvSpPr>
            <p:cNvPr id="144" name="Rounded Rectangle 143">
              <a:extLst>
                <a:ext uri="{FF2B5EF4-FFF2-40B4-BE49-F238E27FC236}">
                  <a16:creationId xmlns:a16="http://schemas.microsoft.com/office/drawing/2014/main" id="{15FAA7C6-5DFD-B649-B065-67B4F83A4B6A}"/>
                </a:ext>
              </a:extLst>
            </p:cNvPr>
            <p:cNvSpPr/>
            <p:nvPr/>
          </p:nvSpPr>
          <p:spPr>
            <a:xfrm>
              <a:off x="2614068" y="3471598"/>
              <a:ext cx="632568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VFS</a:t>
              </a:r>
            </a:p>
          </p:txBody>
        </p:sp>
        <p:sp>
          <p:nvSpPr>
            <p:cNvPr id="145" name="Rounded Rectangle 144">
              <a:extLst>
                <a:ext uri="{FF2B5EF4-FFF2-40B4-BE49-F238E27FC236}">
                  <a16:creationId xmlns:a16="http://schemas.microsoft.com/office/drawing/2014/main" id="{4F277088-0591-784A-9F05-226D1A512A21}"/>
                </a:ext>
              </a:extLst>
            </p:cNvPr>
            <p:cNvSpPr/>
            <p:nvPr/>
          </p:nvSpPr>
          <p:spPr>
            <a:xfrm>
              <a:off x="3707692" y="3471598"/>
              <a:ext cx="822960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File system</a:t>
              </a:r>
            </a:p>
          </p:txBody>
        </p:sp>
        <p:sp>
          <p:nvSpPr>
            <p:cNvPr id="146" name="Rounded Rectangle 145">
              <a:extLst>
                <a:ext uri="{FF2B5EF4-FFF2-40B4-BE49-F238E27FC236}">
                  <a16:creationId xmlns:a16="http://schemas.microsoft.com/office/drawing/2014/main" id="{D1A6DA6C-F985-E047-9AD6-A320F87FDEC1}"/>
                </a:ext>
              </a:extLst>
            </p:cNvPr>
            <p:cNvSpPr/>
            <p:nvPr/>
          </p:nvSpPr>
          <p:spPr>
            <a:xfrm>
              <a:off x="4991708" y="3471598"/>
              <a:ext cx="822960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Block layer</a:t>
              </a:r>
            </a:p>
          </p:txBody>
        </p:sp>
        <p:sp>
          <p:nvSpPr>
            <p:cNvPr id="147" name="Rounded Rectangle 146">
              <a:extLst>
                <a:ext uri="{FF2B5EF4-FFF2-40B4-BE49-F238E27FC236}">
                  <a16:creationId xmlns:a16="http://schemas.microsoft.com/office/drawing/2014/main" id="{1A86BA1B-5C8A-B74A-9052-A9D0BA313172}"/>
                </a:ext>
              </a:extLst>
            </p:cNvPr>
            <p:cNvSpPr/>
            <p:nvPr/>
          </p:nvSpPr>
          <p:spPr>
            <a:xfrm>
              <a:off x="6275724" y="3471598"/>
              <a:ext cx="640080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Driver</a:t>
              </a:r>
            </a:p>
          </p:txBody>
        </p:sp>
        <p:sp>
          <p:nvSpPr>
            <p:cNvPr id="148" name="Rounded Rectangle 147">
              <a:extLst>
                <a:ext uri="{FF2B5EF4-FFF2-40B4-BE49-F238E27FC236}">
                  <a16:creationId xmlns:a16="http://schemas.microsoft.com/office/drawing/2014/main" id="{7129618C-E6D3-6046-B42D-4FEBB750A6C5}"/>
                </a:ext>
              </a:extLst>
            </p:cNvPr>
            <p:cNvSpPr/>
            <p:nvPr/>
          </p:nvSpPr>
          <p:spPr>
            <a:xfrm>
              <a:off x="7682068" y="3471598"/>
              <a:ext cx="1371600" cy="9144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Computational storage drive (CSD)</a:t>
              </a: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9CC4E041-1C04-4545-BF26-A0F50AB8974F}"/>
                </a:ext>
              </a:extLst>
            </p:cNvPr>
            <p:cNvSpPr/>
            <p:nvPr/>
          </p:nvSpPr>
          <p:spPr>
            <a:xfrm>
              <a:off x="2460102" y="3323920"/>
              <a:ext cx="4586874" cy="1168703"/>
            </a:xfrm>
            <a:prstGeom prst="rect">
              <a:avLst/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F83D7D97-A3E7-B949-8BC8-FC87A2B523F2}"/>
                </a:ext>
              </a:extLst>
            </p:cNvPr>
            <p:cNvCxnSpPr>
              <a:cxnSpLocks/>
              <a:stCxn id="144" idx="1"/>
              <a:endCxn id="142" idx="0"/>
            </p:cNvCxnSpPr>
            <p:nvPr/>
          </p:nvCxnSpPr>
          <p:spPr>
            <a:xfrm flipH="1">
              <a:off x="1884441" y="3928798"/>
              <a:ext cx="729627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7E32E043-DABB-9646-825A-FF65C9F77F5D}"/>
                </a:ext>
              </a:extLst>
            </p:cNvPr>
            <p:cNvSpPr txBox="1"/>
            <p:nvPr/>
          </p:nvSpPr>
          <p:spPr>
            <a:xfrm>
              <a:off x="1859811" y="3587182"/>
              <a:ext cx="6783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POSIX</a:t>
              </a:r>
            </a:p>
          </p:txBody>
        </p: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F1608D05-78DA-F948-8183-4B51EF829178}"/>
                </a:ext>
              </a:extLst>
            </p:cNvPr>
            <p:cNvCxnSpPr>
              <a:cxnSpLocks/>
              <a:stCxn id="148" idx="1"/>
              <a:endCxn id="147" idx="3"/>
            </p:cNvCxnSpPr>
            <p:nvPr/>
          </p:nvCxnSpPr>
          <p:spPr>
            <a:xfrm flipH="1">
              <a:off x="6915804" y="3928798"/>
              <a:ext cx="766264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84C1BDB-B5CF-4048-8069-9C6D3814009F}"/>
                </a:ext>
              </a:extLst>
            </p:cNvPr>
            <p:cNvSpPr txBox="1"/>
            <p:nvPr/>
          </p:nvSpPr>
          <p:spPr>
            <a:xfrm>
              <a:off x="6985065" y="3583670"/>
              <a:ext cx="71205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/>
                <a:t>NVMe</a:t>
              </a:r>
              <a:endParaRPr lang="en-US" sz="1600" dirty="0"/>
            </a:p>
          </p:txBody>
        </p: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963A5A8D-75E7-6540-BFA8-AD358F506D49}"/>
                </a:ext>
              </a:extLst>
            </p:cNvPr>
            <p:cNvCxnSpPr>
              <a:cxnSpLocks/>
              <a:stCxn id="146" idx="3"/>
              <a:endCxn id="147" idx="1"/>
            </p:cNvCxnSpPr>
            <p:nvPr/>
          </p:nvCxnSpPr>
          <p:spPr>
            <a:xfrm>
              <a:off x="5814668" y="3928798"/>
              <a:ext cx="461056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D59F744B-2AF6-2440-AB76-6D8BCC057003}"/>
                </a:ext>
              </a:extLst>
            </p:cNvPr>
            <p:cNvCxnSpPr>
              <a:cxnSpLocks/>
              <a:stCxn id="145" idx="1"/>
              <a:endCxn id="144" idx="3"/>
            </p:cNvCxnSpPr>
            <p:nvPr/>
          </p:nvCxnSpPr>
          <p:spPr>
            <a:xfrm flipH="1">
              <a:off x="3246636" y="3928798"/>
              <a:ext cx="461056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8144878C-BB8C-4849-B12E-A19662164D7E}"/>
                </a:ext>
              </a:extLst>
            </p:cNvPr>
            <p:cNvCxnSpPr>
              <a:cxnSpLocks/>
              <a:stCxn id="146" idx="1"/>
              <a:endCxn id="145" idx="3"/>
            </p:cNvCxnSpPr>
            <p:nvPr/>
          </p:nvCxnSpPr>
          <p:spPr>
            <a:xfrm flipH="1">
              <a:off x="4530652" y="3928798"/>
              <a:ext cx="461056" cy="0"/>
            </a:xfrm>
            <a:prstGeom prst="straightConnector1">
              <a:avLst/>
            </a:prstGeom>
            <a:ln w="50800">
              <a:solidFill>
                <a:schemeClr val="accent1">
                  <a:lumMod val="50000"/>
                </a:schemeClr>
              </a:solidFill>
              <a:headEnd type="triangl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F8203EC-19C8-6D43-B383-7DCEDA768521}"/>
                </a:ext>
              </a:extLst>
            </p:cNvPr>
            <p:cNvSpPr txBox="1"/>
            <p:nvPr/>
          </p:nvSpPr>
          <p:spPr>
            <a:xfrm>
              <a:off x="4532164" y="2983230"/>
              <a:ext cx="4427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OS</a:t>
              </a:r>
            </a:p>
          </p:txBody>
        </p:sp>
      </p:grpSp>
      <p:pic>
        <p:nvPicPr>
          <p:cNvPr id="109" name="Picture 108" descr="A close up of a logo&#10;&#10;Description automatically generated">
            <a:extLst>
              <a:ext uri="{FF2B5EF4-FFF2-40B4-BE49-F238E27FC236}">
                <a16:creationId xmlns:a16="http://schemas.microsoft.com/office/drawing/2014/main" id="{D528DE05-5B5B-F84C-857F-5EEC209AF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880" y="1745668"/>
            <a:ext cx="365760" cy="365760"/>
          </a:xfrm>
          <a:prstGeom prst="rect">
            <a:avLst/>
          </a:prstGeom>
        </p:spPr>
      </p:pic>
      <p:pic>
        <p:nvPicPr>
          <p:cNvPr id="110" name="Picture 109" descr="A close up of a logo&#10;&#10;Description automatically generated">
            <a:extLst>
              <a:ext uri="{FF2B5EF4-FFF2-40B4-BE49-F238E27FC236}">
                <a16:creationId xmlns:a16="http://schemas.microsoft.com/office/drawing/2014/main" id="{F89B9313-35D8-1648-9D4E-374E065F4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358" y="1745668"/>
            <a:ext cx="365760" cy="3657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E61BEA-E8C1-A74D-ACD4-CA29ADAD41EB}"/>
              </a:ext>
            </a:extLst>
          </p:cNvPr>
          <p:cNvSpPr txBox="1"/>
          <p:nvPr/>
        </p:nvSpPr>
        <p:spPr>
          <a:xfrm>
            <a:off x="7383780" y="2454058"/>
            <a:ext cx="1783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Native in-storage computation</a:t>
            </a:r>
          </a:p>
        </p:txBody>
      </p:sp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id="{D7F316E0-9C72-6645-B9ED-1154737A48CC}"/>
              </a:ext>
            </a:extLst>
          </p:cNvPr>
          <p:cNvCxnSpPr>
            <a:cxnSpLocks/>
            <a:stCxn id="2" idx="1"/>
            <a:endCxn id="149" idx="2"/>
          </p:cNvCxnSpPr>
          <p:nvPr/>
        </p:nvCxnSpPr>
        <p:spPr>
          <a:xfrm rot="10800000">
            <a:off x="4753540" y="2218054"/>
            <a:ext cx="2630241" cy="559171"/>
          </a:xfrm>
          <a:prstGeom prst="curvedConnector2">
            <a:avLst/>
          </a:prstGeom>
          <a:ln w="15875">
            <a:solidFill>
              <a:schemeClr val="accent5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urved Connector 110">
            <a:extLst>
              <a:ext uri="{FF2B5EF4-FFF2-40B4-BE49-F238E27FC236}">
                <a16:creationId xmlns:a16="http://schemas.microsoft.com/office/drawing/2014/main" id="{EA664AF3-2EE5-B74D-8582-244BA9CDAE75}"/>
              </a:ext>
            </a:extLst>
          </p:cNvPr>
          <p:cNvCxnSpPr>
            <a:cxnSpLocks/>
            <a:stCxn id="2" idx="1"/>
            <a:endCxn id="142" idx="1"/>
          </p:cNvCxnSpPr>
          <p:nvPr/>
        </p:nvCxnSpPr>
        <p:spPr>
          <a:xfrm rot="10800000">
            <a:off x="980406" y="2110454"/>
            <a:ext cx="6403375" cy="666770"/>
          </a:xfrm>
          <a:prstGeom prst="curvedConnector2">
            <a:avLst/>
          </a:prstGeom>
          <a:ln w="15875">
            <a:solidFill>
              <a:schemeClr val="accent5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DD35AC0-7461-1245-8EAE-18D9E61006A4}"/>
              </a:ext>
            </a:extLst>
          </p:cNvPr>
          <p:cNvSpPr/>
          <p:nvPr/>
        </p:nvSpPr>
        <p:spPr>
          <a:xfrm>
            <a:off x="4839806" y="2310157"/>
            <a:ext cx="24753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Transparent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F40360-3663-3C4E-9478-117E054AB8A8}"/>
              </a:ext>
            </a:extLst>
          </p:cNvPr>
          <p:cNvSpPr txBox="1"/>
          <p:nvPr/>
        </p:nvSpPr>
        <p:spPr>
          <a:xfrm>
            <a:off x="152399" y="2707403"/>
            <a:ext cx="2578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Abstraction-breaking cost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97FEAD8-59CB-9F47-927B-F7844F5A74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92000"/>
          </a:blip>
          <a:stretch>
            <a:fillRect/>
          </a:stretch>
        </p:blipFill>
        <p:spPr>
          <a:xfrm>
            <a:off x="1046208" y="2668799"/>
            <a:ext cx="526686" cy="431590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801F7044-9155-7442-8E6B-106AA88BDA4D}"/>
              </a:ext>
            </a:extLst>
          </p:cNvPr>
          <p:cNvSpPr txBox="1"/>
          <p:nvPr/>
        </p:nvSpPr>
        <p:spPr>
          <a:xfrm>
            <a:off x="-39440" y="3690651"/>
            <a:ext cx="2655552" cy="73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/>
              <a:t>Ambiguous &amp; fragmented benefit proposition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F94EF3-6DC5-194F-B43C-14DE17335B20}"/>
              </a:ext>
            </a:extLst>
          </p:cNvPr>
          <p:cNvSpPr txBox="1"/>
          <p:nvPr/>
        </p:nvSpPr>
        <p:spPr>
          <a:xfrm>
            <a:off x="2637718" y="3487217"/>
            <a:ext cx="3252109" cy="1144288"/>
          </a:xfrm>
          <a:custGeom>
            <a:avLst/>
            <a:gdLst>
              <a:gd name="connsiteX0" fmla="*/ 0 w 3252109"/>
              <a:gd name="connsiteY0" fmla="*/ 0 h 1144288"/>
              <a:gd name="connsiteX1" fmla="*/ 509497 w 3252109"/>
              <a:gd name="connsiteY1" fmla="*/ 0 h 1144288"/>
              <a:gd name="connsiteX2" fmla="*/ 953952 w 3252109"/>
              <a:gd name="connsiteY2" fmla="*/ 0 h 1144288"/>
              <a:gd name="connsiteX3" fmla="*/ 1561012 w 3252109"/>
              <a:gd name="connsiteY3" fmla="*/ 0 h 1144288"/>
              <a:gd name="connsiteX4" fmla="*/ 2070509 w 3252109"/>
              <a:gd name="connsiteY4" fmla="*/ 0 h 1144288"/>
              <a:gd name="connsiteX5" fmla="*/ 2580006 w 3252109"/>
              <a:gd name="connsiteY5" fmla="*/ 0 h 1144288"/>
              <a:gd name="connsiteX6" fmla="*/ 3252109 w 3252109"/>
              <a:gd name="connsiteY6" fmla="*/ 0 h 1144288"/>
              <a:gd name="connsiteX7" fmla="*/ 3252109 w 3252109"/>
              <a:gd name="connsiteY7" fmla="*/ 549258 h 1144288"/>
              <a:gd name="connsiteX8" fmla="*/ 3252109 w 3252109"/>
              <a:gd name="connsiteY8" fmla="*/ 1144288 h 1144288"/>
              <a:gd name="connsiteX9" fmla="*/ 2775133 w 3252109"/>
              <a:gd name="connsiteY9" fmla="*/ 1144288 h 1144288"/>
              <a:gd name="connsiteX10" fmla="*/ 2233115 w 3252109"/>
              <a:gd name="connsiteY10" fmla="*/ 1144288 h 1144288"/>
              <a:gd name="connsiteX11" fmla="*/ 1691097 w 3252109"/>
              <a:gd name="connsiteY11" fmla="*/ 1144288 h 1144288"/>
              <a:gd name="connsiteX12" fmla="*/ 1181600 w 3252109"/>
              <a:gd name="connsiteY12" fmla="*/ 1144288 h 1144288"/>
              <a:gd name="connsiteX13" fmla="*/ 574539 w 3252109"/>
              <a:gd name="connsiteY13" fmla="*/ 1144288 h 1144288"/>
              <a:gd name="connsiteX14" fmla="*/ 0 w 3252109"/>
              <a:gd name="connsiteY14" fmla="*/ 1144288 h 1144288"/>
              <a:gd name="connsiteX15" fmla="*/ 0 w 3252109"/>
              <a:gd name="connsiteY15" fmla="*/ 595030 h 1144288"/>
              <a:gd name="connsiteX16" fmla="*/ 0 w 3252109"/>
              <a:gd name="connsiteY16" fmla="*/ 0 h 1144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52109" h="1144288" extrusionOk="0">
                <a:moveTo>
                  <a:pt x="0" y="0"/>
                </a:moveTo>
                <a:cubicBezTo>
                  <a:pt x="135178" y="-37565"/>
                  <a:pt x="376752" y="23550"/>
                  <a:pt x="509497" y="0"/>
                </a:cubicBezTo>
                <a:cubicBezTo>
                  <a:pt x="642242" y="-23550"/>
                  <a:pt x="828580" y="22699"/>
                  <a:pt x="953952" y="0"/>
                </a:cubicBezTo>
                <a:cubicBezTo>
                  <a:pt x="1079324" y="-22699"/>
                  <a:pt x="1262687" y="62359"/>
                  <a:pt x="1561012" y="0"/>
                </a:cubicBezTo>
                <a:cubicBezTo>
                  <a:pt x="1859337" y="-62359"/>
                  <a:pt x="1930622" y="51516"/>
                  <a:pt x="2070509" y="0"/>
                </a:cubicBezTo>
                <a:cubicBezTo>
                  <a:pt x="2210396" y="-51516"/>
                  <a:pt x="2358409" y="58158"/>
                  <a:pt x="2580006" y="0"/>
                </a:cubicBezTo>
                <a:cubicBezTo>
                  <a:pt x="2801603" y="-58158"/>
                  <a:pt x="2960348" y="35828"/>
                  <a:pt x="3252109" y="0"/>
                </a:cubicBezTo>
                <a:cubicBezTo>
                  <a:pt x="3290288" y="229323"/>
                  <a:pt x="3245553" y="279710"/>
                  <a:pt x="3252109" y="549258"/>
                </a:cubicBezTo>
                <a:cubicBezTo>
                  <a:pt x="3258665" y="818806"/>
                  <a:pt x="3246490" y="1019118"/>
                  <a:pt x="3252109" y="1144288"/>
                </a:cubicBezTo>
                <a:cubicBezTo>
                  <a:pt x="3088630" y="1175658"/>
                  <a:pt x="2959248" y="1109663"/>
                  <a:pt x="2775133" y="1144288"/>
                </a:cubicBezTo>
                <a:cubicBezTo>
                  <a:pt x="2591018" y="1178913"/>
                  <a:pt x="2500290" y="1119519"/>
                  <a:pt x="2233115" y="1144288"/>
                </a:cubicBezTo>
                <a:cubicBezTo>
                  <a:pt x="1965940" y="1169057"/>
                  <a:pt x="1874934" y="1113089"/>
                  <a:pt x="1691097" y="1144288"/>
                </a:cubicBezTo>
                <a:cubicBezTo>
                  <a:pt x="1507260" y="1175487"/>
                  <a:pt x="1379703" y="1110052"/>
                  <a:pt x="1181600" y="1144288"/>
                </a:cubicBezTo>
                <a:cubicBezTo>
                  <a:pt x="983497" y="1178524"/>
                  <a:pt x="855582" y="1140798"/>
                  <a:pt x="574539" y="1144288"/>
                </a:cubicBezTo>
                <a:cubicBezTo>
                  <a:pt x="293496" y="1147778"/>
                  <a:pt x="129924" y="1115981"/>
                  <a:pt x="0" y="1144288"/>
                </a:cubicBezTo>
                <a:cubicBezTo>
                  <a:pt x="-58223" y="1012978"/>
                  <a:pt x="13276" y="841106"/>
                  <a:pt x="0" y="595030"/>
                </a:cubicBezTo>
                <a:cubicBezTo>
                  <a:pt x="-13276" y="348954"/>
                  <a:pt x="36002" y="196986"/>
                  <a:pt x="0" y="0"/>
                </a:cubicBezTo>
                <a:close/>
              </a:path>
            </a:pathLst>
          </a:custGeom>
          <a:noFill/>
          <a:ln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Wide applicability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Low efficiency of CPU-based implementation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CF71F2E-B054-8145-9B8A-788A7212C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206" y="3465001"/>
            <a:ext cx="1188720" cy="118872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C751F7D-5824-F045-9A23-33EC79797107}"/>
              </a:ext>
            </a:extLst>
          </p:cNvPr>
          <p:cNvSpPr txBox="1"/>
          <p:nvPr/>
        </p:nvSpPr>
        <p:spPr>
          <a:xfrm>
            <a:off x="7578089" y="3736196"/>
            <a:ext cx="1588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Lossless data compression</a:t>
            </a:r>
          </a:p>
        </p:txBody>
      </p:sp>
      <p:sp>
        <p:nvSpPr>
          <p:cNvPr id="25" name="Notched Right Arrow 24">
            <a:extLst>
              <a:ext uri="{FF2B5EF4-FFF2-40B4-BE49-F238E27FC236}">
                <a16:creationId xmlns:a16="http://schemas.microsoft.com/office/drawing/2014/main" id="{FA648A8D-030A-E44D-97C2-82E25C86400C}"/>
              </a:ext>
            </a:extLst>
          </p:cNvPr>
          <p:cNvSpPr/>
          <p:nvPr/>
        </p:nvSpPr>
        <p:spPr>
          <a:xfrm>
            <a:off x="6021062" y="3897778"/>
            <a:ext cx="631852" cy="32316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Picture 122">
            <a:extLst>
              <a:ext uri="{FF2B5EF4-FFF2-40B4-BE49-F238E27FC236}">
                <a16:creationId xmlns:a16="http://schemas.microsoft.com/office/drawing/2014/main" id="{CA6A304A-3BF7-9640-A55F-E8D8507A56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92000"/>
          </a:blip>
          <a:stretch>
            <a:fillRect/>
          </a:stretch>
        </p:blipFill>
        <p:spPr>
          <a:xfrm>
            <a:off x="1024993" y="3842328"/>
            <a:ext cx="526686" cy="4315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CF34F3-869B-F548-866E-E142BF8A7E1B}"/>
              </a:ext>
            </a:extLst>
          </p:cNvPr>
          <p:cNvSpPr txBox="1"/>
          <p:nvPr/>
        </p:nvSpPr>
        <p:spPr>
          <a:xfrm>
            <a:off x="3137567" y="3131479"/>
            <a:ext cx="2252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Computation function</a:t>
            </a:r>
          </a:p>
        </p:txBody>
      </p:sp>
    </p:spTree>
    <p:extLst>
      <p:ext uri="{BB962C8B-B14F-4D97-AF65-F5344CB8AC3E}">
        <p14:creationId xmlns:p14="http://schemas.microsoft.com/office/powerpoint/2010/main" val="13320414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  <p:bldP spid="117" grpId="0"/>
      <p:bldP spid="19" grpId="0" animBg="1"/>
      <p:bldP spid="21" grpId="0"/>
      <p:bldP spid="25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Storage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21BD0CB-36B1-2E4E-A7BF-96E527F4F386}"/>
              </a:ext>
            </a:extLst>
          </p:cNvPr>
          <p:cNvSpPr/>
          <p:nvPr/>
        </p:nvSpPr>
        <p:spPr>
          <a:xfrm>
            <a:off x="3020696" y="1339507"/>
            <a:ext cx="1280159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Per-4KB compression</a:t>
            </a:r>
          </a:p>
        </p:txBody>
      </p: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9F711195-86FD-3848-89F3-EF150D02BC6D}"/>
              </a:ext>
            </a:extLst>
          </p:cNvPr>
          <p:cNvSpPr/>
          <p:nvPr/>
        </p:nvSpPr>
        <p:spPr>
          <a:xfrm>
            <a:off x="4607890" y="1339507"/>
            <a:ext cx="1106011" cy="45720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Encryption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B5F31B0-24BA-BF48-86F5-F5DC2A2D35E5}"/>
              </a:ext>
            </a:extLst>
          </p:cNvPr>
          <p:cNvSpPr/>
          <p:nvPr/>
        </p:nvSpPr>
        <p:spPr>
          <a:xfrm>
            <a:off x="7388652" y="1261919"/>
            <a:ext cx="1280159" cy="15760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chemeClr val="tx1"/>
                </a:solidFill>
              </a:rPr>
              <a:t>TLC/QLC 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chemeClr val="tx1"/>
                </a:solidFill>
              </a:rPr>
              <a:t>NAND Flash</a:t>
            </a:r>
          </a:p>
        </p:txBody>
      </p:sp>
      <p:sp>
        <p:nvSpPr>
          <p:cNvPr id="108" name="Rounded Rectangle 107">
            <a:extLst>
              <a:ext uri="{FF2B5EF4-FFF2-40B4-BE49-F238E27FC236}">
                <a16:creationId xmlns:a16="http://schemas.microsoft.com/office/drawing/2014/main" id="{A85A9138-7524-364E-AAE2-2ABA7D074614}"/>
              </a:ext>
            </a:extLst>
          </p:cNvPr>
          <p:cNvSpPr/>
          <p:nvPr/>
        </p:nvSpPr>
        <p:spPr>
          <a:xfrm>
            <a:off x="3020696" y="1901862"/>
            <a:ext cx="1280159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Per-4KB decompression</a:t>
            </a: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2C14A123-E94A-434E-9B81-D20334B4DAED}"/>
              </a:ext>
            </a:extLst>
          </p:cNvPr>
          <p:cNvSpPr/>
          <p:nvPr/>
        </p:nvSpPr>
        <p:spPr>
          <a:xfrm>
            <a:off x="4603195" y="1901862"/>
            <a:ext cx="1106011" cy="45720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Decryption</a:t>
            </a: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34126D0A-4DC1-174C-AAA8-72C013A07525}"/>
              </a:ext>
            </a:extLst>
          </p:cNvPr>
          <p:cNvSpPr/>
          <p:nvPr/>
        </p:nvSpPr>
        <p:spPr>
          <a:xfrm>
            <a:off x="3036254" y="2473962"/>
            <a:ext cx="2672941" cy="3309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Auxiliary fabric (e.g., ARM, RISC-V) 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37E8561-8C69-EC4E-A4F4-9D5906EDE0DD}"/>
              </a:ext>
            </a:extLst>
          </p:cNvPr>
          <p:cNvSpPr/>
          <p:nvPr/>
        </p:nvSpPr>
        <p:spPr>
          <a:xfrm>
            <a:off x="2895916" y="1261919"/>
            <a:ext cx="4053519" cy="1581613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7E73643A-FFD8-9949-B2A4-1A8EB87B6D63}"/>
              </a:ext>
            </a:extLst>
          </p:cNvPr>
          <p:cNvCxnSpPr>
            <a:stCxn id="2" idx="3"/>
            <a:endCxn id="105" idx="1"/>
          </p:cNvCxnSpPr>
          <p:nvPr/>
        </p:nvCxnSpPr>
        <p:spPr>
          <a:xfrm>
            <a:off x="4300855" y="1568107"/>
            <a:ext cx="307035" cy="0"/>
          </a:xfrm>
          <a:prstGeom prst="straightConnector1">
            <a:avLst/>
          </a:prstGeom>
          <a:ln w="317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60834C49-9FF0-DF4D-BC9A-F479B62F9479}"/>
              </a:ext>
            </a:extLst>
          </p:cNvPr>
          <p:cNvCxnSpPr>
            <a:cxnSpLocks/>
            <a:stCxn id="105" idx="3"/>
          </p:cNvCxnSpPr>
          <p:nvPr/>
        </p:nvCxnSpPr>
        <p:spPr>
          <a:xfrm>
            <a:off x="5713901" y="1568107"/>
            <a:ext cx="307035" cy="1"/>
          </a:xfrm>
          <a:prstGeom prst="straightConnector1">
            <a:avLst/>
          </a:prstGeom>
          <a:ln w="317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Elbow Connector 118">
            <a:extLst>
              <a:ext uri="{FF2B5EF4-FFF2-40B4-BE49-F238E27FC236}">
                <a16:creationId xmlns:a16="http://schemas.microsoft.com/office/drawing/2014/main" id="{D7B37CCB-4703-3143-8AA2-21C6C9E162E4}"/>
              </a:ext>
            </a:extLst>
          </p:cNvPr>
          <p:cNvCxnSpPr>
            <a:cxnSpLocks/>
            <a:endCxn id="2" idx="1"/>
          </p:cNvCxnSpPr>
          <p:nvPr/>
        </p:nvCxnSpPr>
        <p:spPr>
          <a:xfrm flipV="1">
            <a:off x="1530350" y="1568107"/>
            <a:ext cx="1490346" cy="205449"/>
          </a:xfrm>
          <a:prstGeom prst="bentConnector3">
            <a:avLst>
              <a:gd name="adj1" fmla="val 59203"/>
            </a:avLst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Elbow Connector 119">
            <a:extLst>
              <a:ext uri="{FF2B5EF4-FFF2-40B4-BE49-F238E27FC236}">
                <a16:creationId xmlns:a16="http://schemas.microsoft.com/office/drawing/2014/main" id="{4C3BD22A-E595-024D-81AE-D73B8909EEA0}"/>
              </a:ext>
            </a:extLst>
          </p:cNvPr>
          <p:cNvCxnSpPr>
            <a:cxnSpLocks/>
            <a:stCxn id="108" idx="1"/>
          </p:cNvCxnSpPr>
          <p:nvPr/>
        </p:nvCxnSpPr>
        <p:spPr>
          <a:xfrm rot="10800000">
            <a:off x="1530350" y="1945006"/>
            <a:ext cx="1490346" cy="185456"/>
          </a:xfrm>
          <a:prstGeom prst="bentConnector3">
            <a:avLst>
              <a:gd name="adj1" fmla="val 40030"/>
            </a:avLst>
          </a:prstGeom>
          <a:ln w="635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9753F9A3-EA5C-C344-ACB2-AE85D85FA3CB}"/>
              </a:ext>
            </a:extLst>
          </p:cNvPr>
          <p:cNvSpPr txBox="1"/>
          <p:nvPr/>
        </p:nvSpPr>
        <p:spPr>
          <a:xfrm>
            <a:off x="1646336" y="1326178"/>
            <a:ext cx="646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NVMe</a:t>
            </a:r>
            <a:endParaRPr lang="en-US" sz="1400" dirty="0"/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89F50FDD-C22F-5346-98B4-72BC558AFDF4}"/>
              </a:ext>
            </a:extLst>
          </p:cNvPr>
          <p:cNvCxnSpPr>
            <a:cxnSpLocks/>
            <a:stCxn id="109" idx="1"/>
            <a:endCxn id="108" idx="3"/>
          </p:cNvCxnSpPr>
          <p:nvPr/>
        </p:nvCxnSpPr>
        <p:spPr>
          <a:xfrm flipH="1">
            <a:off x="4300855" y="2130462"/>
            <a:ext cx="302340" cy="0"/>
          </a:xfrm>
          <a:prstGeom prst="straightConnector1">
            <a:avLst/>
          </a:prstGeom>
          <a:ln w="317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125E6DA3-3235-2E4E-AB21-7AE484C64BB2}"/>
              </a:ext>
            </a:extLst>
          </p:cNvPr>
          <p:cNvCxnSpPr>
            <a:cxnSpLocks/>
            <a:endCxn id="109" idx="3"/>
          </p:cNvCxnSpPr>
          <p:nvPr/>
        </p:nvCxnSpPr>
        <p:spPr>
          <a:xfrm flipH="1" flipV="1">
            <a:off x="5709206" y="2130462"/>
            <a:ext cx="302339" cy="1"/>
          </a:xfrm>
          <a:prstGeom prst="straightConnector1">
            <a:avLst/>
          </a:prstGeom>
          <a:ln w="317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9452DD63-171F-694F-8595-167F80EC5815}"/>
              </a:ext>
            </a:extLst>
          </p:cNvPr>
          <p:cNvCxnSpPr>
            <a:cxnSpLocks/>
          </p:cNvCxnSpPr>
          <p:nvPr/>
        </p:nvCxnSpPr>
        <p:spPr>
          <a:xfrm flipH="1" flipV="1">
            <a:off x="5715923" y="2639458"/>
            <a:ext cx="302339" cy="1"/>
          </a:xfrm>
          <a:prstGeom prst="straightConnector1">
            <a:avLst/>
          </a:prstGeom>
          <a:ln w="31750">
            <a:solidFill>
              <a:schemeClr val="accent5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ounded Rectangle 136">
            <a:extLst>
              <a:ext uri="{FF2B5EF4-FFF2-40B4-BE49-F238E27FC236}">
                <a16:creationId xmlns:a16="http://schemas.microsoft.com/office/drawing/2014/main" id="{F452BFD1-660F-0A45-8F24-1117D1141D08}"/>
              </a:ext>
            </a:extLst>
          </p:cNvPr>
          <p:cNvSpPr/>
          <p:nvPr/>
        </p:nvSpPr>
        <p:spPr>
          <a:xfrm>
            <a:off x="6020937" y="1321902"/>
            <a:ext cx="835526" cy="14830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Flash Control</a:t>
            </a:r>
          </a:p>
        </p:txBody>
      </p: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E2374D61-4B9C-B64E-BA81-C7BE8490173D}"/>
              </a:ext>
            </a:extLst>
          </p:cNvPr>
          <p:cNvCxnSpPr>
            <a:cxnSpLocks/>
            <a:stCxn id="102" idx="1"/>
            <a:endCxn id="111" idx="3"/>
          </p:cNvCxnSpPr>
          <p:nvPr/>
        </p:nvCxnSpPr>
        <p:spPr>
          <a:xfrm flipH="1">
            <a:off x="6949435" y="2049949"/>
            <a:ext cx="439217" cy="2777"/>
          </a:xfrm>
          <a:prstGeom prst="straightConnector1">
            <a:avLst/>
          </a:prstGeom>
          <a:ln w="31750">
            <a:solidFill>
              <a:schemeClr val="accent5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ounded Rectangle 141">
            <a:extLst>
              <a:ext uri="{FF2B5EF4-FFF2-40B4-BE49-F238E27FC236}">
                <a16:creationId xmlns:a16="http://schemas.microsoft.com/office/drawing/2014/main" id="{FECDBC4A-988B-C04F-9DB1-12B9B7A118A1}"/>
              </a:ext>
            </a:extLst>
          </p:cNvPr>
          <p:cNvSpPr/>
          <p:nvPr/>
        </p:nvSpPr>
        <p:spPr>
          <a:xfrm>
            <a:off x="2746374" y="994603"/>
            <a:ext cx="6028055" cy="1968321"/>
          </a:xfrm>
          <a:prstGeom prst="roundRect">
            <a:avLst>
              <a:gd name="adj" fmla="val 6556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9EEE2A2-6B04-2E4E-A4D0-A5E40D8453F8}"/>
              </a:ext>
            </a:extLst>
          </p:cNvPr>
          <p:cNvSpPr txBox="1"/>
          <p:nvPr/>
        </p:nvSpPr>
        <p:spPr>
          <a:xfrm>
            <a:off x="4773432" y="994603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SoC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F1C9F060-93F7-6049-B335-56BB1F55AC00}"/>
              </a:ext>
            </a:extLst>
          </p:cNvPr>
          <p:cNvSpPr txBox="1"/>
          <p:nvPr/>
        </p:nvSpPr>
        <p:spPr>
          <a:xfrm>
            <a:off x="7318761" y="987814"/>
            <a:ext cx="14199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Storage Media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F76E7BC7-514E-7C4C-B412-816CFD7796B7}"/>
              </a:ext>
            </a:extLst>
          </p:cNvPr>
          <p:cNvSpPr txBox="1"/>
          <p:nvPr/>
        </p:nvSpPr>
        <p:spPr>
          <a:xfrm>
            <a:off x="4217318" y="660263"/>
            <a:ext cx="30861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Computational Storage Drive (CSD)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815C998-4084-034E-ABCF-0F0C7B1140EC}"/>
              </a:ext>
            </a:extLst>
          </p:cNvPr>
          <p:cNvSpPr txBox="1"/>
          <p:nvPr/>
        </p:nvSpPr>
        <p:spPr>
          <a:xfrm>
            <a:off x="3254715" y="2971292"/>
            <a:ext cx="5011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Native in-storage </a:t>
            </a:r>
            <a:r>
              <a:rPr lang="en-US" sz="1600" b="1" dirty="0"/>
              <a:t>transparent</a:t>
            </a:r>
            <a:r>
              <a:rPr lang="en-US" sz="1600" dirty="0"/>
              <a:t> compression (&amp; encryption)</a:t>
            </a:r>
          </a:p>
        </p:txBody>
      </p:sp>
      <p:sp>
        <p:nvSpPr>
          <p:cNvPr id="158" name="Rounded Rectangle 157">
            <a:extLst>
              <a:ext uri="{FF2B5EF4-FFF2-40B4-BE49-F238E27FC236}">
                <a16:creationId xmlns:a16="http://schemas.microsoft.com/office/drawing/2014/main" id="{4BBE5D7F-231F-7542-9775-310BBFFD24B0}"/>
              </a:ext>
            </a:extLst>
          </p:cNvPr>
          <p:cNvSpPr/>
          <p:nvPr/>
        </p:nvSpPr>
        <p:spPr>
          <a:xfrm>
            <a:off x="615950" y="1396366"/>
            <a:ext cx="914400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Host-side Driver</a:t>
            </a: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911B2CA6-7014-C344-B120-1FEACBD340E6}"/>
              </a:ext>
            </a:extLst>
          </p:cNvPr>
          <p:cNvSpPr/>
          <p:nvPr/>
        </p:nvSpPr>
        <p:spPr>
          <a:xfrm>
            <a:off x="1864358" y="1592997"/>
            <a:ext cx="176849" cy="572010"/>
          </a:xfrm>
          <a:prstGeom prst="ellipse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0ABA87B4-7333-D24D-B5F8-EEC7F84F1279}"/>
              </a:ext>
            </a:extLst>
          </p:cNvPr>
          <p:cNvGrpSpPr/>
          <p:nvPr/>
        </p:nvGrpSpPr>
        <p:grpSpPr>
          <a:xfrm>
            <a:off x="3634042" y="3472224"/>
            <a:ext cx="1839391" cy="1130853"/>
            <a:chOff x="-78622" y="2988357"/>
            <a:chExt cx="2186941" cy="1388781"/>
          </a:xfrm>
        </p:grpSpPr>
        <p:sp>
          <p:nvSpPr>
            <p:cNvPr id="162" name="Isosceles Triangle 3">
              <a:extLst>
                <a:ext uri="{FF2B5EF4-FFF2-40B4-BE49-F238E27FC236}">
                  <a16:creationId xmlns:a16="http://schemas.microsoft.com/office/drawing/2014/main" id="{B16C8634-2FE8-B740-8824-F96560883117}"/>
                </a:ext>
              </a:extLst>
            </p:cNvPr>
            <p:cNvSpPr/>
            <p:nvPr/>
          </p:nvSpPr>
          <p:spPr>
            <a:xfrm>
              <a:off x="684304" y="3996138"/>
              <a:ext cx="762000" cy="381000"/>
            </a:xfrm>
            <a:prstGeom prst="triangle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BE6B2C7B-6CC2-444B-AB18-3C0930098BB3}"/>
                </a:ext>
              </a:extLst>
            </p:cNvPr>
            <p:cNvCxnSpPr/>
            <p:nvPr/>
          </p:nvCxnSpPr>
          <p:spPr>
            <a:xfrm>
              <a:off x="74704" y="3784139"/>
              <a:ext cx="1981200" cy="390142"/>
            </a:xfrm>
            <a:prstGeom prst="line">
              <a:avLst/>
            </a:prstGeom>
            <a:ln w="57150" cmpd="sng">
              <a:solidFill>
                <a:srgbClr val="66006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Down Arrow 163">
              <a:extLst>
                <a:ext uri="{FF2B5EF4-FFF2-40B4-BE49-F238E27FC236}">
                  <a16:creationId xmlns:a16="http://schemas.microsoft.com/office/drawing/2014/main" id="{619C862D-0B14-5B48-B3D2-61276E013604}"/>
                </a:ext>
              </a:extLst>
            </p:cNvPr>
            <p:cNvSpPr/>
            <p:nvPr/>
          </p:nvSpPr>
          <p:spPr>
            <a:xfrm>
              <a:off x="1502385" y="3370202"/>
              <a:ext cx="605934" cy="722186"/>
            </a:xfrm>
            <a:prstGeom prst="downArrow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Down Arrow 164">
              <a:extLst>
                <a:ext uri="{FF2B5EF4-FFF2-40B4-BE49-F238E27FC236}">
                  <a16:creationId xmlns:a16="http://schemas.microsoft.com/office/drawing/2014/main" id="{2B6AB98B-522C-714E-A00F-0B2D1B8D38C7}"/>
                </a:ext>
              </a:extLst>
            </p:cNvPr>
            <p:cNvSpPr/>
            <p:nvPr/>
          </p:nvSpPr>
          <p:spPr>
            <a:xfrm>
              <a:off x="144100" y="3295492"/>
              <a:ext cx="436932" cy="509343"/>
            </a:xfrm>
            <a:prstGeom prst="downArrow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78133319-EE9D-904C-96D6-63DA758AC328}"/>
                </a:ext>
              </a:extLst>
            </p:cNvPr>
            <p:cNvSpPr txBox="1"/>
            <p:nvPr/>
          </p:nvSpPr>
          <p:spPr>
            <a:xfrm>
              <a:off x="-78622" y="2988357"/>
              <a:ext cx="860241" cy="377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60066"/>
                  </a:solidFill>
                </a:rPr>
                <a:t>Benefit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466CC57-5FB4-364A-AEEC-D28DD73593F5}"/>
                </a:ext>
              </a:extLst>
            </p:cNvPr>
            <p:cNvSpPr txBox="1"/>
            <p:nvPr/>
          </p:nvSpPr>
          <p:spPr>
            <a:xfrm>
              <a:off x="1549884" y="3066048"/>
              <a:ext cx="5180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60066"/>
                  </a:solidFill>
                </a:rPr>
                <a:t>Cost</a:t>
              </a:r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D32A6C8F-CE64-1F48-88EE-CED2415555BD}"/>
              </a:ext>
            </a:extLst>
          </p:cNvPr>
          <p:cNvSpPr txBox="1"/>
          <p:nvPr/>
        </p:nvSpPr>
        <p:spPr>
          <a:xfrm>
            <a:off x="260510" y="3504134"/>
            <a:ext cx="3232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Higher abstraction-breaking cost</a:t>
            </a:r>
          </a:p>
        </p:txBody>
      </p:sp>
      <p:pic>
        <p:nvPicPr>
          <p:cNvPr id="169" name="Picture 168">
            <a:extLst>
              <a:ext uri="{FF2B5EF4-FFF2-40B4-BE49-F238E27FC236}">
                <a16:creationId xmlns:a16="http://schemas.microsoft.com/office/drawing/2014/main" id="{4E51B822-4289-5E49-929F-478FDF26D1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2000"/>
          </a:blip>
          <a:stretch>
            <a:fillRect/>
          </a:stretch>
        </p:blipFill>
        <p:spPr>
          <a:xfrm>
            <a:off x="1613186" y="3465530"/>
            <a:ext cx="526686" cy="431590"/>
          </a:xfrm>
          <a:prstGeom prst="rect">
            <a:avLst/>
          </a:prstGeom>
        </p:spPr>
      </p:pic>
      <p:sp>
        <p:nvSpPr>
          <p:cNvPr id="170" name="TextBox 169">
            <a:extLst>
              <a:ext uri="{FF2B5EF4-FFF2-40B4-BE49-F238E27FC236}">
                <a16:creationId xmlns:a16="http://schemas.microsoft.com/office/drawing/2014/main" id="{1D368BCB-4078-7A4A-8AED-8EDB3C545206}"/>
              </a:ext>
            </a:extLst>
          </p:cNvPr>
          <p:cNvSpPr txBox="1"/>
          <p:nvPr/>
        </p:nvSpPr>
        <p:spPr>
          <a:xfrm>
            <a:off x="314441" y="4019390"/>
            <a:ext cx="3124177" cy="73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/>
              <a:t>Ambiguous &amp; fragmented benefit proposition</a:t>
            </a:r>
          </a:p>
        </p:txBody>
      </p:sp>
      <p:pic>
        <p:nvPicPr>
          <p:cNvPr id="171" name="Picture 170">
            <a:extLst>
              <a:ext uri="{FF2B5EF4-FFF2-40B4-BE49-F238E27FC236}">
                <a16:creationId xmlns:a16="http://schemas.microsoft.com/office/drawing/2014/main" id="{65A4F88A-6E88-7A4E-9D8F-07866B6277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2000"/>
          </a:blip>
          <a:stretch>
            <a:fillRect/>
          </a:stretch>
        </p:blipFill>
        <p:spPr>
          <a:xfrm>
            <a:off x="1613186" y="4171067"/>
            <a:ext cx="526686" cy="431590"/>
          </a:xfrm>
          <a:prstGeom prst="rect">
            <a:avLst/>
          </a:prstGeom>
        </p:spPr>
      </p:pic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EFE0EBF-5581-D54E-A532-CA4F0D81130D}"/>
              </a:ext>
            </a:extLst>
          </p:cNvPr>
          <p:cNvGrpSpPr/>
          <p:nvPr/>
        </p:nvGrpSpPr>
        <p:grpSpPr>
          <a:xfrm flipH="1">
            <a:off x="6683678" y="3472224"/>
            <a:ext cx="1832223" cy="1130853"/>
            <a:chOff x="60631" y="2988357"/>
            <a:chExt cx="2178418" cy="1388781"/>
          </a:xfrm>
        </p:grpSpPr>
        <p:sp>
          <p:nvSpPr>
            <p:cNvPr id="173" name="Isosceles Triangle 3">
              <a:extLst>
                <a:ext uri="{FF2B5EF4-FFF2-40B4-BE49-F238E27FC236}">
                  <a16:creationId xmlns:a16="http://schemas.microsoft.com/office/drawing/2014/main" id="{AB095178-3DF3-7C46-BB42-8FD8DE4F6E12}"/>
                </a:ext>
              </a:extLst>
            </p:cNvPr>
            <p:cNvSpPr/>
            <p:nvPr/>
          </p:nvSpPr>
          <p:spPr>
            <a:xfrm>
              <a:off x="684304" y="3996138"/>
              <a:ext cx="762000" cy="381000"/>
            </a:xfrm>
            <a:prstGeom prst="triangle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FF742F1-D1F0-DD4E-B6B7-5F1693818DCA}"/>
                </a:ext>
              </a:extLst>
            </p:cNvPr>
            <p:cNvCxnSpPr/>
            <p:nvPr/>
          </p:nvCxnSpPr>
          <p:spPr>
            <a:xfrm>
              <a:off x="74704" y="3784139"/>
              <a:ext cx="1981200" cy="390142"/>
            </a:xfrm>
            <a:prstGeom prst="line">
              <a:avLst/>
            </a:prstGeom>
            <a:ln w="57150" cmpd="sng">
              <a:solidFill>
                <a:srgbClr val="66006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Down Arrow 174">
              <a:extLst>
                <a:ext uri="{FF2B5EF4-FFF2-40B4-BE49-F238E27FC236}">
                  <a16:creationId xmlns:a16="http://schemas.microsoft.com/office/drawing/2014/main" id="{921BA97C-4837-3B4E-A0E8-60FA11F9938E}"/>
                </a:ext>
              </a:extLst>
            </p:cNvPr>
            <p:cNvSpPr/>
            <p:nvPr/>
          </p:nvSpPr>
          <p:spPr>
            <a:xfrm>
              <a:off x="1502385" y="3370202"/>
              <a:ext cx="605934" cy="722186"/>
            </a:xfrm>
            <a:prstGeom prst="downArrow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Down Arrow 175">
              <a:extLst>
                <a:ext uri="{FF2B5EF4-FFF2-40B4-BE49-F238E27FC236}">
                  <a16:creationId xmlns:a16="http://schemas.microsoft.com/office/drawing/2014/main" id="{FA2C0D4B-A32D-F247-B8DF-CA4535F60C6F}"/>
                </a:ext>
              </a:extLst>
            </p:cNvPr>
            <p:cNvSpPr/>
            <p:nvPr/>
          </p:nvSpPr>
          <p:spPr>
            <a:xfrm>
              <a:off x="146163" y="3295492"/>
              <a:ext cx="434870" cy="509344"/>
            </a:xfrm>
            <a:prstGeom prst="downArrow">
              <a:avLst/>
            </a:prstGeom>
            <a:solidFill>
              <a:srgbClr val="660066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D247278-106F-4944-88D7-0B79D9E7FCBB}"/>
                </a:ext>
              </a:extLst>
            </p:cNvPr>
            <p:cNvSpPr txBox="1"/>
            <p:nvPr/>
          </p:nvSpPr>
          <p:spPr>
            <a:xfrm>
              <a:off x="60631" y="2988357"/>
              <a:ext cx="602642" cy="377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60066"/>
                  </a:solidFill>
                </a:rPr>
                <a:t>Cost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689F7B51-BC23-7E41-A47E-EB90CE950809}"/>
                </a:ext>
              </a:extLst>
            </p:cNvPr>
            <p:cNvSpPr txBox="1"/>
            <p:nvPr/>
          </p:nvSpPr>
          <p:spPr>
            <a:xfrm>
              <a:off x="1378807" y="3066048"/>
              <a:ext cx="860242" cy="3779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660066"/>
                  </a:solidFill>
                </a:rPr>
                <a:t>Benefit</a:t>
              </a:r>
            </a:p>
          </p:txBody>
        </p:sp>
      </p:grpSp>
      <p:sp>
        <p:nvSpPr>
          <p:cNvPr id="179" name="Notched Right Arrow 178">
            <a:extLst>
              <a:ext uri="{FF2B5EF4-FFF2-40B4-BE49-F238E27FC236}">
                <a16:creationId xmlns:a16="http://schemas.microsoft.com/office/drawing/2014/main" id="{2AA6D93C-F54A-6043-AE59-F59D8ED8C92A}"/>
              </a:ext>
            </a:extLst>
          </p:cNvPr>
          <p:cNvSpPr/>
          <p:nvPr/>
        </p:nvSpPr>
        <p:spPr>
          <a:xfrm>
            <a:off x="5772421" y="3880360"/>
            <a:ext cx="703708" cy="314581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150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  <p:bldP spid="170" grpId="0"/>
      <p:bldP spid="17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B2D8A6-D84A-1849-877C-D78EFF316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 of In-storage Transparent Compression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83F002-E783-9A47-B684-C25D8CA5E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" y="1178170"/>
            <a:ext cx="2880977" cy="30074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26A616-054D-DD40-ABBA-678F280458CB}"/>
              </a:ext>
            </a:extLst>
          </p:cNvPr>
          <p:cNvSpPr txBox="1"/>
          <p:nvPr/>
        </p:nvSpPr>
        <p:spPr>
          <a:xfrm>
            <a:off x="3253056" y="1178170"/>
            <a:ext cx="5127301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Bef>
                <a:spcPts val="1800"/>
              </a:spcBef>
              <a:buFont typeface="Wingdings" pitchFamily="2" charset="2"/>
              <a:buChar char="ü"/>
            </a:pPr>
            <a:r>
              <a:rPr lang="en-US" dirty="0"/>
              <a:t>Transparently reduce the data storage cost</a:t>
            </a:r>
          </a:p>
          <a:p>
            <a:pPr marL="285750" indent="-285750">
              <a:spcBef>
                <a:spcPts val="1800"/>
              </a:spcBef>
              <a:buFont typeface="Wingdings" pitchFamily="2" charset="2"/>
              <a:buChar char="ü"/>
            </a:pPr>
            <a:r>
              <a:rPr lang="en-US" dirty="0"/>
              <a:t>Transparently improve storage IOPS performance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77E718-94EB-2342-AB38-BD3F7DF9B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817" y="1001052"/>
            <a:ext cx="513112" cy="635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588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How to Make Internet Speed Faster : Speed Up Your Internet Using These  Tricks - Innov8tiv">
            <a:extLst>
              <a:ext uri="{FF2B5EF4-FFF2-40B4-BE49-F238E27FC236}">
                <a16:creationId xmlns:a16="http://schemas.microsoft.com/office/drawing/2014/main" id="{FD2883CA-9C4A-7245-B674-0832C1C90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769" y="1505164"/>
            <a:ext cx="857993" cy="57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DFD3563-B363-4543-BC9F-C1F9BA05079E}"/>
              </a:ext>
            </a:extLst>
          </p:cNvPr>
          <p:cNvGrpSpPr/>
          <p:nvPr/>
        </p:nvGrpSpPr>
        <p:grpSpPr>
          <a:xfrm>
            <a:off x="3648808" y="2681898"/>
            <a:ext cx="4900832" cy="1283431"/>
            <a:chOff x="3648808" y="2681898"/>
            <a:chExt cx="4900832" cy="1283431"/>
          </a:xfrm>
        </p:grpSpPr>
        <p:sp>
          <p:nvSpPr>
            <p:cNvPr id="12" name="Cloud 11">
              <a:extLst>
                <a:ext uri="{FF2B5EF4-FFF2-40B4-BE49-F238E27FC236}">
                  <a16:creationId xmlns:a16="http://schemas.microsoft.com/office/drawing/2014/main" id="{4101D71B-DE02-4A41-A06E-C0052EBB60EF}"/>
                </a:ext>
              </a:extLst>
            </p:cNvPr>
            <p:cNvSpPr/>
            <p:nvPr/>
          </p:nvSpPr>
          <p:spPr>
            <a:xfrm>
              <a:off x="3648808" y="2681898"/>
              <a:ext cx="4900832" cy="1283431"/>
            </a:xfrm>
            <a:prstGeom prst="cloud">
              <a:avLst/>
            </a:prstGeom>
            <a:solidFill>
              <a:schemeClr val="bg1">
                <a:lumMod val="85000"/>
              </a:schemeClr>
            </a:solidFill>
            <a:ln w="1905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442436 w 4900832"/>
                        <a:gd name="connsiteY0" fmla="*/ 426919 h 1283431"/>
                        <a:gd name="connsiteX1" fmla="*/ 637902 w 4900832"/>
                        <a:gd name="connsiteY1" fmla="*/ 205200 h 1283431"/>
                        <a:gd name="connsiteX2" fmla="*/ 1588799 w 4900832"/>
                        <a:gd name="connsiteY2" fmla="*/ 154546 h 1283431"/>
                        <a:gd name="connsiteX3" fmla="*/ 2547525 w 4900832"/>
                        <a:gd name="connsiteY3" fmla="*/ 101961 h 1283431"/>
                        <a:gd name="connsiteX4" fmla="*/ 2921100 w 4900832"/>
                        <a:gd name="connsiteY4" fmla="*/ 5941 h 1283431"/>
                        <a:gd name="connsiteX5" fmla="*/ 3384410 w 4900832"/>
                        <a:gd name="connsiteY5" fmla="*/ 73708 h 1283431"/>
                        <a:gd name="connsiteX6" fmla="*/ 4023106 w 4900832"/>
                        <a:gd name="connsiteY6" fmla="*/ 20499 h 1283431"/>
                        <a:gd name="connsiteX7" fmla="*/ 4346992 w 4900832"/>
                        <a:gd name="connsiteY7" fmla="*/ 165657 h 1283431"/>
                        <a:gd name="connsiteX8" fmla="*/ 4762655 w 4900832"/>
                        <a:gd name="connsiteY8" fmla="*/ 306537 h 1283431"/>
                        <a:gd name="connsiteX9" fmla="*/ 4744050 w 4900832"/>
                        <a:gd name="connsiteY9" fmla="*/ 459301 h 1283431"/>
                        <a:gd name="connsiteX10" fmla="*/ 4879958 w 4900832"/>
                        <a:gd name="connsiteY10" fmla="*/ 692874 h 1283431"/>
                        <a:gd name="connsiteX11" fmla="*/ 4243303 w 4900832"/>
                        <a:gd name="connsiteY11" fmla="*/ 897332 h 1283431"/>
                        <a:gd name="connsiteX12" fmla="*/ 4015392 w 4900832"/>
                        <a:gd name="connsiteY12" fmla="*/ 1072526 h 1283431"/>
                        <a:gd name="connsiteX13" fmla="*/ 3239427 w 4900832"/>
                        <a:gd name="connsiteY13" fmla="*/ 1093738 h 1283431"/>
                        <a:gd name="connsiteX14" fmla="*/ 2684907 w 4900832"/>
                        <a:gd name="connsiteY14" fmla="*/ 1280638 h 1283431"/>
                        <a:gd name="connsiteX15" fmla="*/ 1869576 w 4900832"/>
                        <a:gd name="connsiteY15" fmla="*/ 1166555 h 1283431"/>
                        <a:gd name="connsiteX16" fmla="*/ 658435 w 4900832"/>
                        <a:gd name="connsiteY16" fmla="*/ 1053839 h 1283431"/>
                        <a:gd name="connsiteX17" fmla="*/ 125924 w 4900832"/>
                        <a:gd name="connsiteY17" fmla="*/ 928407 h 1283431"/>
                        <a:gd name="connsiteX18" fmla="*/ 239709 w 4900832"/>
                        <a:gd name="connsiteY18" fmla="*/ 759095 h 1283431"/>
                        <a:gd name="connsiteX19" fmla="*/ -568 w 4900832"/>
                        <a:gd name="connsiteY19" fmla="*/ 585387 h 1283431"/>
                        <a:gd name="connsiteX20" fmla="*/ 438238 w 4900832"/>
                        <a:gd name="connsiteY20" fmla="*/ 430989 h 1283431"/>
                        <a:gd name="connsiteX21" fmla="*/ 442436 w 4900832"/>
                        <a:gd name="connsiteY21" fmla="*/ 426919 h 1283431"/>
                        <a:gd name="connsiteX0" fmla="*/ 532398 w 4900832"/>
                        <a:gd name="connsiteY0" fmla="*/ 777693 h 1283431"/>
                        <a:gd name="connsiteX1" fmla="*/ 245041 w 4900832"/>
                        <a:gd name="connsiteY1" fmla="*/ 754015 h 1283431"/>
                        <a:gd name="connsiteX2" fmla="*/ 785948 w 4900832"/>
                        <a:gd name="connsiteY2" fmla="*/ 1036816 h 1283431"/>
                        <a:gd name="connsiteX3" fmla="*/ 660250 w 4900832"/>
                        <a:gd name="connsiteY3" fmla="*/ 1048135 h 1283431"/>
                        <a:gd name="connsiteX4" fmla="*/ 1869349 w 4900832"/>
                        <a:gd name="connsiteY4" fmla="*/ 1161326 h 1283431"/>
                        <a:gd name="connsiteX5" fmla="*/ 1793568 w 4900832"/>
                        <a:gd name="connsiteY5" fmla="*/ 1109633 h 1283431"/>
                        <a:gd name="connsiteX6" fmla="*/ 3270284 w 4900832"/>
                        <a:gd name="connsiteY6" fmla="*/ 1032419 h 1283431"/>
                        <a:gd name="connsiteX7" fmla="*/ 3239994 w 4900832"/>
                        <a:gd name="connsiteY7" fmla="*/ 1089133 h 1283431"/>
                        <a:gd name="connsiteX8" fmla="*/ 3871770 w 4900832"/>
                        <a:gd name="connsiteY8" fmla="*/ 681941 h 1283431"/>
                        <a:gd name="connsiteX9" fmla="*/ 4240581 w 4900832"/>
                        <a:gd name="connsiteY9" fmla="*/ 893945 h 1283431"/>
                        <a:gd name="connsiteX10" fmla="*/ 4741781 w 4900832"/>
                        <a:gd name="connsiteY10" fmla="*/ 456152 h 1283431"/>
                        <a:gd name="connsiteX11" fmla="*/ 4577513 w 4900832"/>
                        <a:gd name="connsiteY11" fmla="*/ 535654 h 1283431"/>
                        <a:gd name="connsiteX12" fmla="*/ 4347673 w 4900832"/>
                        <a:gd name="connsiteY12" fmla="*/ 161201 h 1283431"/>
                        <a:gd name="connsiteX13" fmla="*/ 4356295 w 4900832"/>
                        <a:gd name="connsiteY13" fmla="*/ 198753 h 1283431"/>
                        <a:gd name="connsiteX14" fmla="*/ 3298759 w 4900832"/>
                        <a:gd name="connsiteY14" fmla="*/ 117410 h 1283431"/>
                        <a:gd name="connsiteX15" fmla="*/ 3382935 w 4900832"/>
                        <a:gd name="connsiteY15" fmla="*/ 69519 h 1283431"/>
                        <a:gd name="connsiteX16" fmla="*/ 2511789 w 4900832"/>
                        <a:gd name="connsiteY16" fmla="*/ 140226 h 1283431"/>
                        <a:gd name="connsiteX17" fmla="*/ 2552516 w 4900832"/>
                        <a:gd name="connsiteY17" fmla="*/ 98931 h 1283431"/>
                        <a:gd name="connsiteX18" fmla="*/ 1588232 w 4900832"/>
                        <a:gd name="connsiteY18" fmla="*/ 154249 h 1283431"/>
                        <a:gd name="connsiteX19" fmla="*/ 1735711 w 4900832"/>
                        <a:gd name="connsiteY19" fmla="*/ 194297 h 1283431"/>
                        <a:gd name="connsiteX20" fmla="*/ 468188 w 4900832"/>
                        <a:gd name="connsiteY20" fmla="*/ 469076 h 1283431"/>
                        <a:gd name="connsiteX21" fmla="*/ 442436 w 4900832"/>
                        <a:gd name="connsiteY21" fmla="*/ 426919 h 12834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4900832" h="1283431" extrusionOk="0">
                          <a:moveTo>
                            <a:pt x="442436" y="426919"/>
                          </a:moveTo>
                          <a:cubicBezTo>
                            <a:pt x="393936" y="335366"/>
                            <a:pt x="471452" y="269514"/>
                            <a:pt x="637902" y="205200"/>
                          </a:cubicBezTo>
                          <a:cubicBezTo>
                            <a:pt x="971749" y="129582"/>
                            <a:pt x="1262854" y="90109"/>
                            <a:pt x="1588799" y="154546"/>
                          </a:cubicBezTo>
                          <a:cubicBezTo>
                            <a:pt x="1764171" y="41089"/>
                            <a:pt x="2255746" y="19453"/>
                            <a:pt x="2547525" y="101961"/>
                          </a:cubicBezTo>
                          <a:cubicBezTo>
                            <a:pt x="2602471" y="40276"/>
                            <a:pt x="2774580" y="21099"/>
                            <a:pt x="2921100" y="5941"/>
                          </a:cubicBezTo>
                          <a:cubicBezTo>
                            <a:pt x="3108943" y="-1795"/>
                            <a:pt x="3285747" y="2259"/>
                            <a:pt x="3384410" y="73708"/>
                          </a:cubicBezTo>
                          <a:cubicBezTo>
                            <a:pt x="3477329" y="-1848"/>
                            <a:pt x="3794371" y="-7871"/>
                            <a:pt x="4023106" y="20499"/>
                          </a:cubicBezTo>
                          <a:cubicBezTo>
                            <a:pt x="4190544" y="25898"/>
                            <a:pt x="4313381" y="102315"/>
                            <a:pt x="4346992" y="165657"/>
                          </a:cubicBezTo>
                          <a:cubicBezTo>
                            <a:pt x="4550011" y="188641"/>
                            <a:pt x="4712959" y="240938"/>
                            <a:pt x="4762655" y="306537"/>
                          </a:cubicBezTo>
                          <a:cubicBezTo>
                            <a:pt x="4796722" y="354610"/>
                            <a:pt x="4811110" y="418153"/>
                            <a:pt x="4744050" y="459301"/>
                          </a:cubicBezTo>
                          <a:cubicBezTo>
                            <a:pt x="4898998" y="543376"/>
                            <a:pt x="4938385" y="624661"/>
                            <a:pt x="4879958" y="692874"/>
                          </a:cubicBezTo>
                          <a:cubicBezTo>
                            <a:pt x="4816250" y="819725"/>
                            <a:pt x="4556428" y="886608"/>
                            <a:pt x="4243303" y="897332"/>
                          </a:cubicBezTo>
                          <a:cubicBezTo>
                            <a:pt x="4247048" y="960112"/>
                            <a:pt x="4160661" y="1019208"/>
                            <a:pt x="4015392" y="1072526"/>
                          </a:cubicBezTo>
                          <a:cubicBezTo>
                            <a:pt x="3732154" y="1150104"/>
                            <a:pt x="3475518" y="1142614"/>
                            <a:pt x="3239427" y="1093738"/>
                          </a:cubicBezTo>
                          <a:cubicBezTo>
                            <a:pt x="3142422" y="1185528"/>
                            <a:pt x="2931303" y="1220955"/>
                            <a:pt x="2684907" y="1280638"/>
                          </a:cubicBezTo>
                          <a:cubicBezTo>
                            <a:pt x="2373576" y="1301704"/>
                            <a:pt x="2010656" y="1283520"/>
                            <a:pt x="1869576" y="1166555"/>
                          </a:cubicBezTo>
                          <a:cubicBezTo>
                            <a:pt x="1413897" y="1319614"/>
                            <a:pt x="966911" y="1253968"/>
                            <a:pt x="658435" y="1053839"/>
                          </a:cubicBezTo>
                          <a:cubicBezTo>
                            <a:pt x="418223" y="1073095"/>
                            <a:pt x="217519" y="996527"/>
                            <a:pt x="125924" y="928407"/>
                          </a:cubicBezTo>
                          <a:cubicBezTo>
                            <a:pt x="68096" y="882963"/>
                            <a:pt x="117314" y="804588"/>
                            <a:pt x="239709" y="759095"/>
                          </a:cubicBezTo>
                          <a:cubicBezTo>
                            <a:pt x="73066" y="729166"/>
                            <a:pt x="-33104" y="660007"/>
                            <a:pt x="-568" y="585387"/>
                          </a:cubicBezTo>
                          <a:cubicBezTo>
                            <a:pt x="27967" y="498653"/>
                            <a:pt x="160346" y="436655"/>
                            <a:pt x="438238" y="430989"/>
                          </a:cubicBezTo>
                          <a:cubicBezTo>
                            <a:pt x="439905" y="429885"/>
                            <a:pt x="440912" y="428775"/>
                            <a:pt x="442436" y="426919"/>
                          </a:cubicBezTo>
                          <a:close/>
                        </a:path>
                        <a:path w="4900832" h="1283431" fill="none" extrusionOk="0">
                          <a:moveTo>
                            <a:pt x="532398" y="777693"/>
                          </a:moveTo>
                          <a:cubicBezTo>
                            <a:pt x="429410" y="785910"/>
                            <a:pt x="319145" y="755401"/>
                            <a:pt x="245041" y="754015"/>
                          </a:cubicBezTo>
                          <a:moveTo>
                            <a:pt x="785948" y="1036816"/>
                          </a:moveTo>
                          <a:cubicBezTo>
                            <a:pt x="748756" y="1043515"/>
                            <a:pt x="703005" y="1038994"/>
                            <a:pt x="660250" y="1048135"/>
                          </a:cubicBezTo>
                          <a:moveTo>
                            <a:pt x="1869349" y="1161326"/>
                          </a:moveTo>
                          <a:cubicBezTo>
                            <a:pt x="1843406" y="1147844"/>
                            <a:pt x="1809298" y="1128740"/>
                            <a:pt x="1793568" y="1109633"/>
                          </a:cubicBezTo>
                          <a:moveTo>
                            <a:pt x="3270284" y="1032419"/>
                          </a:moveTo>
                          <a:cubicBezTo>
                            <a:pt x="3264770" y="1055035"/>
                            <a:pt x="3253725" y="1064596"/>
                            <a:pt x="3239994" y="1089133"/>
                          </a:cubicBezTo>
                          <a:moveTo>
                            <a:pt x="3871770" y="681941"/>
                          </a:moveTo>
                          <a:cubicBezTo>
                            <a:pt x="4116610" y="708253"/>
                            <a:pt x="4255693" y="781176"/>
                            <a:pt x="4240581" y="893945"/>
                          </a:cubicBezTo>
                          <a:moveTo>
                            <a:pt x="4741781" y="456152"/>
                          </a:moveTo>
                          <a:cubicBezTo>
                            <a:pt x="4691390" y="481628"/>
                            <a:pt x="4659662" y="503300"/>
                            <a:pt x="4577513" y="535654"/>
                          </a:cubicBezTo>
                          <a:moveTo>
                            <a:pt x="4347673" y="161201"/>
                          </a:moveTo>
                          <a:cubicBezTo>
                            <a:pt x="4350944" y="175254"/>
                            <a:pt x="4357005" y="186542"/>
                            <a:pt x="4356295" y="198753"/>
                          </a:cubicBezTo>
                          <a:moveTo>
                            <a:pt x="3298759" y="117410"/>
                          </a:moveTo>
                          <a:cubicBezTo>
                            <a:pt x="3325072" y="99122"/>
                            <a:pt x="3346198" y="92376"/>
                            <a:pt x="3382935" y="69519"/>
                          </a:cubicBezTo>
                          <a:moveTo>
                            <a:pt x="2511789" y="140226"/>
                          </a:moveTo>
                          <a:cubicBezTo>
                            <a:pt x="2521285" y="126124"/>
                            <a:pt x="2533643" y="110048"/>
                            <a:pt x="2552516" y="98931"/>
                          </a:cubicBezTo>
                          <a:moveTo>
                            <a:pt x="1588232" y="154249"/>
                          </a:moveTo>
                          <a:cubicBezTo>
                            <a:pt x="1655526" y="165856"/>
                            <a:pt x="1696040" y="183852"/>
                            <a:pt x="1735711" y="194297"/>
                          </a:cubicBezTo>
                          <a:moveTo>
                            <a:pt x="468188" y="469076"/>
                          </a:moveTo>
                          <a:cubicBezTo>
                            <a:pt x="456869" y="455642"/>
                            <a:pt x="449492" y="445147"/>
                            <a:pt x="442436" y="426919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3B5ABC-A444-7242-9FDA-944E626D9DF9}"/>
                </a:ext>
              </a:extLst>
            </p:cNvPr>
            <p:cNvSpPr txBox="1"/>
            <p:nvPr/>
          </p:nvSpPr>
          <p:spPr>
            <a:xfrm>
              <a:off x="3915984" y="2956141"/>
              <a:ext cx="4366481" cy="734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dirty="0"/>
                <a:t>Big but largely unexplored software innovation design space</a:t>
              </a:r>
            </a:p>
          </p:txBody>
        </p:sp>
      </p:grpSp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id="{8591FBA5-3E91-964A-86D1-1C1A7F15FB4A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1705708" y="1616752"/>
            <a:ext cx="1547348" cy="361517"/>
          </a:xfrm>
          <a:prstGeom prst="curvedConnector3">
            <a:avLst/>
          </a:prstGeom>
          <a:ln w="15875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>
            <a:extLst>
              <a:ext uri="{FF2B5EF4-FFF2-40B4-BE49-F238E27FC236}">
                <a16:creationId xmlns:a16="http://schemas.microsoft.com/office/drawing/2014/main" id="{5211C81B-DA54-2848-887D-C0A87D0823A7}"/>
              </a:ext>
            </a:extLst>
          </p:cNvPr>
          <p:cNvCxnSpPr>
            <a:cxnSpLocks/>
            <a:endCxn id="12" idx="2"/>
          </p:cNvCxnSpPr>
          <p:nvPr/>
        </p:nvCxnSpPr>
        <p:spPr>
          <a:xfrm>
            <a:off x="1592887" y="2901191"/>
            <a:ext cx="2071123" cy="422423"/>
          </a:xfrm>
          <a:prstGeom prst="curvedConnector3">
            <a:avLst/>
          </a:prstGeom>
          <a:ln w="15875"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9351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84351-A8D2-42E7-821C-B6C90321E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ea typeface="ＭＳ Ｐゴシック" charset="0"/>
                <a:cs typeface="ＭＳ Ｐゴシック" charset="0"/>
              </a:rPr>
              <a:t>Where Does the Innovation Potential Come From?</a:t>
            </a:r>
            <a:endParaRPr lang="en-US" sz="2800" dirty="0">
              <a:latin typeface="+mj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F6CB74-365E-B348-84F4-CB5541F6FF72}"/>
              </a:ext>
            </a:extLst>
          </p:cNvPr>
          <p:cNvGrpSpPr>
            <a:grpSpLocks/>
          </p:cNvGrpSpPr>
          <p:nvPr/>
        </p:nvGrpSpPr>
        <p:grpSpPr bwMode="auto">
          <a:xfrm>
            <a:off x="220335" y="1889669"/>
            <a:ext cx="2879726" cy="806450"/>
            <a:chOff x="366689" y="2802178"/>
            <a:chExt cx="2880351" cy="80693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01F1D96-9330-F44A-8813-75833E26ECE0}"/>
                </a:ext>
              </a:extLst>
            </p:cNvPr>
            <p:cNvSpPr/>
            <p:nvPr/>
          </p:nvSpPr>
          <p:spPr bwMode="auto">
            <a:xfrm>
              <a:off x="366689" y="3262828"/>
              <a:ext cx="2130887" cy="3462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 dirty="0"/>
                <a:t>Data</a:t>
              </a:r>
            </a:p>
          </p:txBody>
        </p:sp>
        <p:sp>
          <p:nvSpPr>
            <p:cNvPr id="27" name="Rectangle 35">
              <a:extLst>
                <a:ext uri="{FF2B5EF4-FFF2-40B4-BE49-F238E27FC236}">
                  <a16:creationId xmlns:a16="http://schemas.microsoft.com/office/drawing/2014/main" id="{F969478E-8DC7-9A46-8A83-09C24CE9D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8148" y="3263034"/>
              <a:ext cx="748890" cy="3460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/>
                <a:t>0’s</a:t>
              </a:r>
            </a:p>
          </p:txBody>
        </p: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69350D08-D141-304A-8627-654E6A0E66E2}"/>
                </a:ext>
              </a:extLst>
            </p:cNvPr>
            <p:cNvSpPr/>
            <p:nvPr/>
          </p:nvSpPr>
          <p:spPr>
            <a:xfrm rot="5400000">
              <a:off x="1748886" y="1707489"/>
              <a:ext cx="115957" cy="2880350"/>
            </a:xfrm>
            <a:prstGeom prst="leftBrace">
              <a:avLst>
                <a:gd name="adj1" fmla="val 24460"/>
                <a:gd name="adj2" fmla="val 50000"/>
              </a:avLst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/>
            </a:p>
          </p:txBody>
        </p:sp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id="{28559693-34D6-3A4F-9F70-037F01310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0637" y="2802178"/>
              <a:ext cx="508583" cy="338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latin typeface="+mn-lt"/>
                </a:rPr>
                <a:t>4KB</a:t>
              </a:r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ED936A9-BB6C-F145-AEAA-D9FE5E461D3D}"/>
              </a:ext>
            </a:extLst>
          </p:cNvPr>
          <p:cNvSpPr/>
          <p:nvPr/>
        </p:nvSpPr>
        <p:spPr>
          <a:xfrm>
            <a:off x="76201" y="2974012"/>
            <a:ext cx="3113915" cy="345870"/>
          </a:xfrm>
          <a:prstGeom prst="ellipse">
            <a:avLst/>
          </a:prstGeom>
          <a:solidFill>
            <a:srgbClr val="4F81BD">
              <a:alpha val="70000"/>
            </a:srgbClr>
          </a:solidFill>
          <a:ln w="127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50800" dist="25400" algn="bl" rotWithShape="0">
              <a:srgbClr val="000000">
                <a:alpha val="60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kern="0" dirty="0">
                <a:solidFill>
                  <a:sysClr val="window" lastClr="FFFFFF"/>
                </a:solidFill>
                <a:cs typeface="Times"/>
              </a:rPr>
              <a:t>Transparent</a:t>
            </a:r>
            <a:r>
              <a:rPr lang="en-US" sz="1400" kern="0" dirty="0">
                <a:solidFill>
                  <a:sysClr val="window" lastClr="FFFFFF"/>
                </a:solidFill>
                <a:ea typeface="+mn-ea"/>
                <a:cs typeface="Times"/>
              </a:rPr>
              <a:t> compression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97679B3-FA81-5C48-A5F7-DEDF57608888}"/>
              </a:ext>
            </a:extLst>
          </p:cNvPr>
          <p:cNvGrpSpPr>
            <a:grpSpLocks/>
          </p:cNvGrpSpPr>
          <p:nvPr/>
        </p:nvGrpSpPr>
        <p:grpSpPr bwMode="auto">
          <a:xfrm>
            <a:off x="220335" y="3597776"/>
            <a:ext cx="1766887" cy="346075"/>
            <a:chOff x="366690" y="4357567"/>
            <a:chExt cx="1767528" cy="34607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0DF323C-2B4D-B246-A99B-6752A173D387}"/>
                </a:ext>
              </a:extLst>
            </p:cNvPr>
            <p:cNvSpPr/>
            <p:nvPr/>
          </p:nvSpPr>
          <p:spPr bwMode="auto">
            <a:xfrm>
              <a:off x="366690" y="4357567"/>
              <a:ext cx="1727827" cy="3460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600" dirty="0"/>
                <a:t>Compressed data</a:t>
              </a:r>
            </a:p>
          </p:txBody>
        </p:sp>
        <p:sp>
          <p:nvSpPr>
            <p:cNvPr id="35" name="Rectangle 41">
              <a:extLst>
                <a:ext uri="{FF2B5EF4-FFF2-40B4-BE49-F238E27FC236}">
                  <a16:creationId xmlns:a16="http://schemas.microsoft.com/office/drawing/2014/main" id="{797524DD-06AE-DE4D-B3E7-1E6ED12C7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4899" y="4357567"/>
              <a:ext cx="39319" cy="3460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200"/>
            </a:p>
          </p:txBody>
        </p: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80615F5-F704-A64B-B24B-27EE634A6575}"/>
              </a:ext>
            </a:extLst>
          </p:cNvPr>
          <p:cNvCxnSpPr>
            <a:stCxn id="26" idx="1"/>
            <a:endCxn id="34" idx="1"/>
          </p:cNvCxnSpPr>
          <p:nvPr/>
        </p:nvCxnSpPr>
        <p:spPr>
          <a:xfrm>
            <a:off x="220335" y="2523082"/>
            <a:ext cx="0" cy="1247732"/>
          </a:xfrm>
          <a:prstGeom prst="straightConnector1">
            <a:avLst/>
          </a:prstGeom>
          <a:ln w="19050">
            <a:solidFill>
              <a:srgbClr val="FF6600"/>
            </a:solidFill>
            <a:prstDash val="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C23A8DC-605D-C149-BF3E-E7C826CAF7F4}"/>
              </a:ext>
            </a:extLst>
          </p:cNvPr>
          <p:cNvCxnSpPr>
            <a:stCxn id="27" idx="3"/>
            <a:endCxn id="35" idx="3"/>
          </p:cNvCxnSpPr>
          <p:nvPr/>
        </p:nvCxnSpPr>
        <p:spPr>
          <a:xfrm flipH="1">
            <a:off x="1987222" y="2523185"/>
            <a:ext cx="1112838" cy="1247629"/>
          </a:xfrm>
          <a:prstGeom prst="straightConnector1">
            <a:avLst/>
          </a:prstGeom>
          <a:ln w="19050">
            <a:solidFill>
              <a:srgbClr val="FF6600"/>
            </a:solidFill>
            <a:prstDash val="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323FBA0-8399-1145-BD7C-10BCCBCDB55F}"/>
              </a:ext>
            </a:extLst>
          </p:cNvPr>
          <p:cNvSpPr txBox="1"/>
          <p:nvPr/>
        </p:nvSpPr>
        <p:spPr>
          <a:xfrm>
            <a:off x="0" y="4095643"/>
            <a:ext cx="3374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Unnecessary</a:t>
            </a:r>
            <a:r>
              <a:rPr lang="en-US" sz="1600" dirty="0"/>
              <a:t> to completely fill each 4KB sector with user data 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CD79A1A-0960-D647-AB5A-421D3AD2863E}"/>
              </a:ext>
            </a:extLst>
          </p:cNvPr>
          <p:cNvGrpSpPr/>
          <p:nvPr/>
        </p:nvGrpSpPr>
        <p:grpSpPr>
          <a:xfrm>
            <a:off x="220335" y="790518"/>
            <a:ext cx="2879726" cy="779843"/>
            <a:chOff x="220335" y="790518"/>
            <a:chExt cx="2879726" cy="779843"/>
          </a:xfrm>
        </p:grpSpPr>
        <p:sp>
          <p:nvSpPr>
            <p:cNvPr id="56" name="Rectangle 35">
              <a:extLst>
                <a:ext uri="{FF2B5EF4-FFF2-40B4-BE49-F238E27FC236}">
                  <a16:creationId xmlns:a16="http://schemas.microsoft.com/office/drawing/2014/main" id="{9301E4F0-A36C-9D42-84C5-F2137ECCE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335" y="1224492"/>
              <a:ext cx="2879726" cy="34586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/>
                <a:t>User Data</a:t>
              </a:r>
            </a:p>
          </p:txBody>
        </p:sp>
        <p:sp>
          <p:nvSpPr>
            <p:cNvPr id="57" name="Left Brace 56">
              <a:extLst>
                <a:ext uri="{FF2B5EF4-FFF2-40B4-BE49-F238E27FC236}">
                  <a16:creationId xmlns:a16="http://schemas.microsoft.com/office/drawing/2014/main" id="{2A06B41B-F5A3-124A-9EE7-95BFFC65E805}"/>
                </a:ext>
              </a:extLst>
            </p:cNvPr>
            <p:cNvSpPr/>
            <p:nvPr/>
          </p:nvSpPr>
          <p:spPr bwMode="auto">
            <a:xfrm rot="5400000">
              <a:off x="1602255" y="-304064"/>
              <a:ext cx="115888" cy="2879725"/>
            </a:xfrm>
            <a:prstGeom prst="leftBrace">
              <a:avLst>
                <a:gd name="adj1" fmla="val 24460"/>
                <a:gd name="adj2" fmla="val 50000"/>
              </a:avLst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/>
            </a:p>
          </p:txBody>
        </p:sp>
        <p:sp>
          <p:nvSpPr>
            <p:cNvPr id="58" name="TextBox 37">
              <a:extLst>
                <a:ext uri="{FF2B5EF4-FFF2-40B4-BE49-F238E27FC236}">
                  <a16:creationId xmlns:a16="http://schemas.microsoft.com/office/drawing/2014/main" id="{57FB4159-399F-704D-85A8-8510EE885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6891" y="790518"/>
              <a:ext cx="50847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 dirty="0">
                  <a:latin typeface="+mn-lt"/>
                </a:rPr>
                <a:t>4KB</a:t>
              </a:r>
            </a:p>
          </p:txBody>
        </p:sp>
      </p:grpSp>
      <p:sp>
        <p:nvSpPr>
          <p:cNvPr id="3" name="Notched Right Arrow 2">
            <a:extLst>
              <a:ext uri="{FF2B5EF4-FFF2-40B4-BE49-F238E27FC236}">
                <a16:creationId xmlns:a16="http://schemas.microsoft.com/office/drawing/2014/main" id="{17C07054-D271-C849-9A2F-E726ACB69195}"/>
              </a:ext>
            </a:extLst>
          </p:cNvPr>
          <p:cNvSpPr/>
          <p:nvPr/>
        </p:nvSpPr>
        <p:spPr>
          <a:xfrm>
            <a:off x="3355977" y="1266550"/>
            <a:ext cx="582930" cy="26175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0CC204-70AC-5841-BB32-A69CB15117C3}"/>
              </a:ext>
            </a:extLst>
          </p:cNvPr>
          <p:cNvSpPr txBox="1"/>
          <p:nvPr/>
        </p:nvSpPr>
        <p:spPr>
          <a:xfrm>
            <a:off x="3852353" y="1029954"/>
            <a:ext cx="1487969" cy="73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/>
              <a:t>fixed-size block I/O</a:t>
            </a:r>
          </a:p>
        </p:txBody>
      </p:sp>
      <p:sp>
        <p:nvSpPr>
          <p:cNvPr id="64" name="Notched Right Arrow 63">
            <a:extLst>
              <a:ext uri="{FF2B5EF4-FFF2-40B4-BE49-F238E27FC236}">
                <a16:creationId xmlns:a16="http://schemas.microsoft.com/office/drawing/2014/main" id="{7FBC068B-8767-3E46-A256-A248926AD32B}"/>
              </a:ext>
            </a:extLst>
          </p:cNvPr>
          <p:cNvSpPr/>
          <p:nvPr/>
        </p:nvSpPr>
        <p:spPr>
          <a:xfrm>
            <a:off x="5299488" y="1266550"/>
            <a:ext cx="582930" cy="26175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49CECD-F599-EF41-A046-BA0A9D8EE21E}"/>
              </a:ext>
            </a:extLst>
          </p:cNvPr>
          <p:cNvGrpSpPr/>
          <p:nvPr/>
        </p:nvGrpSpPr>
        <p:grpSpPr>
          <a:xfrm>
            <a:off x="6021704" y="571500"/>
            <a:ext cx="3085376" cy="1832372"/>
            <a:chOff x="6021704" y="571500"/>
            <a:chExt cx="3085376" cy="1832372"/>
          </a:xfrm>
        </p:grpSpPr>
        <p:pic>
          <p:nvPicPr>
            <p:cNvPr id="65" name="Picture 97">
              <a:extLst>
                <a:ext uri="{FF2B5EF4-FFF2-40B4-BE49-F238E27FC236}">
                  <a16:creationId xmlns:a16="http://schemas.microsoft.com/office/drawing/2014/main" id="{31D27FA7-23CE-BC42-AAB2-7088B2F21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5163" y="1258175"/>
              <a:ext cx="742950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Picture 99">
              <a:extLst>
                <a:ext uri="{FF2B5EF4-FFF2-40B4-BE49-F238E27FC236}">
                  <a16:creationId xmlns:a16="http://schemas.microsoft.com/office/drawing/2014/main" id="{9B2B1AFF-02DA-634B-9C4B-6266460FD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5232" y="1129940"/>
              <a:ext cx="1590675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5EA0382-D65A-EB48-B3BB-6FF48A239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27657" y="1157457"/>
              <a:ext cx="914400" cy="647700"/>
            </a:xfrm>
            <a:prstGeom prst="rect">
              <a:avLst/>
            </a:prstGeom>
          </p:spPr>
        </p:pic>
        <p:pic>
          <p:nvPicPr>
            <p:cNvPr id="15362" name="Picture 2" descr="Get file creation time on Linux with EXT4 · Igor Moiseev">
              <a:extLst>
                <a:ext uri="{FF2B5EF4-FFF2-40B4-BE49-F238E27FC236}">
                  <a16:creationId xmlns:a16="http://schemas.microsoft.com/office/drawing/2014/main" id="{18E1C145-1C47-5047-88E8-FB1BAA4421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0830" y="1442213"/>
              <a:ext cx="748728" cy="420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55180AB-13A7-6849-ABD8-EE0558F46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13620" y="769414"/>
              <a:ext cx="647383" cy="359657"/>
            </a:xfrm>
            <a:prstGeom prst="rect">
              <a:avLst/>
            </a:prstGeom>
          </p:spPr>
        </p:pic>
        <p:pic>
          <p:nvPicPr>
            <p:cNvPr id="67" name="Picture 3">
              <a:extLst>
                <a:ext uri="{FF2B5EF4-FFF2-40B4-BE49-F238E27FC236}">
                  <a16:creationId xmlns:a16="http://schemas.microsoft.com/office/drawing/2014/main" id="{1CBBD436-9229-794C-9AF7-B0E9E4451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3720" y="707779"/>
              <a:ext cx="1195738" cy="458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112B3CD9-71DF-FF42-9DB1-7970AC587EDF}"/>
                </a:ext>
              </a:extLst>
            </p:cNvPr>
            <p:cNvSpPr/>
            <p:nvPr/>
          </p:nvSpPr>
          <p:spPr>
            <a:xfrm>
              <a:off x="6021704" y="571500"/>
              <a:ext cx="3085376" cy="1463040"/>
            </a:xfrm>
            <a:prstGeom prst="cloud">
              <a:avLst/>
            </a:prstGeom>
            <a:noFill/>
            <a:ln w="158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896EDCF-82C1-2B48-92AE-106971DA5157}"/>
                </a:ext>
              </a:extLst>
            </p:cNvPr>
            <p:cNvSpPr txBox="1"/>
            <p:nvPr/>
          </p:nvSpPr>
          <p:spPr>
            <a:xfrm>
              <a:off x="6416994" y="2034540"/>
              <a:ext cx="22947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 Management SW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946BD5F-70A7-3F4E-BB67-A32B3FEE9390}"/>
              </a:ext>
            </a:extLst>
          </p:cNvPr>
          <p:cNvGrpSpPr/>
          <p:nvPr/>
        </p:nvGrpSpPr>
        <p:grpSpPr>
          <a:xfrm>
            <a:off x="3598532" y="3157086"/>
            <a:ext cx="2879726" cy="1307889"/>
            <a:chOff x="3598532" y="3054216"/>
            <a:chExt cx="2879726" cy="1307889"/>
          </a:xfrm>
        </p:grpSpPr>
        <p:sp>
          <p:nvSpPr>
            <p:cNvPr id="71" name="Left Brace 70">
              <a:extLst>
                <a:ext uri="{FF2B5EF4-FFF2-40B4-BE49-F238E27FC236}">
                  <a16:creationId xmlns:a16="http://schemas.microsoft.com/office/drawing/2014/main" id="{D5D10E9C-7A65-B747-B666-5886B9753057}"/>
                </a:ext>
              </a:extLst>
            </p:cNvPr>
            <p:cNvSpPr/>
            <p:nvPr/>
          </p:nvSpPr>
          <p:spPr bwMode="auto">
            <a:xfrm rot="5400000">
              <a:off x="4980452" y="1959634"/>
              <a:ext cx="115888" cy="2879725"/>
            </a:xfrm>
            <a:prstGeom prst="leftBrace">
              <a:avLst>
                <a:gd name="adj1" fmla="val 24460"/>
                <a:gd name="adj2" fmla="val 50000"/>
              </a:avLst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/>
            </a:p>
          </p:txBody>
        </p:sp>
        <p:sp>
          <p:nvSpPr>
            <p:cNvPr id="72" name="TextBox 37">
              <a:extLst>
                <a:ext uri="{FF2B5EF4-FFF2-40B4-BE49-F238E27FC236}">
                  <a16:creationId xmlns:a16="http://schemas.microsoft.com/office/drawing/2014/main" id="{3D2F26E7-C7EA-0D43-B417-747E38D3B2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2228" y="3054216"/>
              <a:ext cx="50847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latin typeface="+mn-lt"/>
                </a:rPr>
                <a:t>4KB</a:t>
              </a:r>
            </a:p>
          </p:txBody>
        </p:sp>
        <p:sp>
          <p:nvSpPr>
            <p:cNvPr id="10" name="Punched Tape 9">
              <a:extLst>
                <a:ext uri="{FF2B5EF4-FFF2-40B4-BE49-F238E27FC236}">
                  <a16:creationId xmlns:a16="http://schemas.microsoft.com/office/drawing/2014/main" id="{DB7A24AD-851E-9845-AFF1-1EB2CEEF018F}"/>
                </a:ext>
              </a:extLst>
            </p:cNvPr>
            <p:cNvSpPr/>
            <p:nvPr/>
          </p:nvSpPr>
          <p:spPr>
            <a:xfrm rot="5400000">
              <a:off x="5219202" y="3522600"/>
              <a:ext cx="345869" cy="337669"/>
            </a:xfrm>
            <a:prstGeom prst="flowChartPunchedTap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C6829D50-1BB4-C043-A10F-4C2215B01E3B}"/>
                </a:ext>
              </a:extLst>
            </p:cNvPr>
            <p:cNvSpPr/>
            <p:nvPr/>
          </p:nvSpPr>
          <p:spPr bwMode="auto">
            <a:xfrm>
              <a:off x="3598533" y="3514591"/>
              <a:ext cx="1762137" cy="3460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dirty="0"/>
                <a:t>Data</a:t>
              </a:r>
            </a:p>
          </p:txBody>
        </p:sp>
        <p:sp>
          <p:nvSpPr>
            <p:cNvPr id="70" name="Rectangle 35">
              <a:extLst>
                <a:ext uri="{FF2B5EF4-FFF2-40B4-BE49-F238E27FC236}">
                  <a16:creationId xmlns:a16="http://schemas.microsoft.com/office/drawing/2014/main" id="{1153B84A-819A-F54A-8916-6BDB1CDB4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8532" y="3514797"/>
              <a:ext cx="2879726" cy="345869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/>
                <a:t>                                          0’s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785353-155D-5744-B010-3280C4D2A6D5}"/>
                </a:ext>
              </a:extLst>
            </p:cNvPr>
            <p:cNvSpPr txBox="1"/>
            <p:nvPr/>
          </p:nvSpPr>
          <p:spPr>
            <a:xfrm>
              <a:off x="3717075" y="4023551"/>
              <a:ext cx="16968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Arbitrary data size</a:t>
              </a:r>
            </a:p>
          </p:txBody>
        </p:sp>
        <p:sp>
          <p:nvSpPr>
            <p:cNvPr id="73" name="Left Brace 72">
              <a:extLst>
                <a:ext uri="{FF2B5EF4-FFF2-40B4-BE49-F238E27FC236}">
                  <a16:creationId xmlns:a16="http://schemas.microsoft.com/office/drawing/2014/main" id="{18B0A23F-B9E0-6948-BF86-150F00C80EBA}"/>
                </a:ext>
              </a:extLst>
            </p:cNvPr>
            <p:cNvSpPr/>
            <p:nvPr/>
          </p:nvSpPr>
          <p:spPr bwMode="auto">
            <a:xfrm rot="16200000" flipV="1">
              <a:off x="4501164" y="3002857"/>
              <a:ext cx="117869" cy="1923132"/>
            </a:xfrm>
            <a:prstGeom prst="leftBrace">
              <a:avLst>
                <a:gd name="adj1" fmla="val 24460"/>
                <a:gd name="adj2" fmla="val 50000"/>
              </a:avLst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/>
            </a:p>
          </p:txBody>
        </p:sp>
      </p:grpSp>
      <p:sp>
        <p:nvSpPr>
          <p:cNvPr id="74" name="Notched Right Arrow 73">
            <a:extLst>
              <a:ext uri="{FF2B5EF4-FFF2-40B4-BE49-F238E27FC236}">
                <a16:creationId xmlns:a16="http://schemas.microsoft.com/office/drawing/2014/main" id="{2AC65095-B863-2343-B63E-906E5C2BC1BF}"/>
              </a:ext>
            </a:extLst>
          </p:cNvPr>
          <p:cNvSpPr/>
          <p:nvPr/>
        </p:nvSpPr>
        <p:spPr>
          <a:xfrm>
            <a:off x="6638068" y="3645130"/>
            <a:ext cx="582930" cy="26175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F0F1C5C-B69A-344E-9206-8DBF049CA9D7}"/>
              </a:ext>
            </a:extLst>
          </p:cNvPr>
          <p:cNvSpPr txBox="1"/>
          <p:nvPr/>
        </p:nvSpPr>
        <p:spPr>
          <a:xfrm>
            <a:off x="7359042" y="3251215"/>
            <a:ext cx="1487969" cy="1067343"/>
          </a:xfrm>
          <a:custGeom>
            <a:avLst/>
            <a:gdLst>
              <a:gd name="connsiteX0" fmla="*/ 0 w 1487969"/>
              <a:gd name="connsiteY0" fmla="*/ 0 h 1067343"/>
              <a:gd name="connsiteX1" fmla="*/ 481110 w 1487969"/>
              <a:gd name="connsiteY1" fmla="*/ 0 h 1067343"/>
              <a:gd name="connsiteX2" fmla="*/ 932461 w 1487969"/>
              <a:gd name="connsiteY2" fmla="*/ 0 h 1067343"/>
              <a:gd name="connsiteX3" fmla="*/ 1487969 w 1487969"/>
              <a:gd name="connsiteY3" fmla="*/ 0 h 1067343"/>
              <a:gd name="connsiteX4" fmla="*/ 1487969 w 1487969"/>
              <a:gd name="connsiteY4" fmla="*/ 522998 h 1067343"/>
              <a:gd name="connsiteX5" fmla="*/ 1487969 w 1487969"/>
              <a:gd name="connsiteY5" fmla="*/ 1067343 h 1067343"/>
              <a:gd name="connsiteX6" fmla="*/ 1021739 w 1487969"/>
              <a:gd name="connsiteY6" fmla="*/ 1067343 h 1067343"/>
              <a:gd name="connsiteX7" fmla="*/ 555508 w 1487969"/>
              <a:gd name="connsiteY7" fmla="*/ 1067343 h 1067343"/>
              <a:gd name="connsiteX8" fmla="*/ 0 w 1487969"/>
              <a:gd name="connsiteY8" fmla="*/ 1067343 h 1067343"/>
              <a:gd name="connsiteX9" fmla="*/ 0 w 1487969"/>
              <a:gd name="connsiteY9" fmla="*/ 565692 h 1067343"/>
              <a:gd name="connsiteX10" fmla="*/ 0 w 1487969"/>
              <a:gd name="connsiteY10" fmla="*/ 0 h 1067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87969" h="1067343" extrusionOk="0">
                <a:moveTo>
                  <a:pt x="0" y="0"/>
                </a:moveTo>
                <a:cubicBezTo>
                  <a:pt x="221771" y="-24464"/>
                  <a:pt x="313759" y="3799"/>
                  <a:pt x="481110" y="0"/>
                </a:cubicBezTo>
                <a:cubicBezTo>
                  <a:pt x="648461" y="-3799"/>
                  <a:pt x="836209" y="50663"/>
                  <a:pt x="932461" y="0"/>
                </a:cubicBezTo>
                <a:cubicBezTo>
                  <a:pt x="1028713" y="-50663"/>
                  <a:pt x="1214136" y="51050"/>
                  <a:pt x="1487969" y="0"/>
                </a:cubicBezTo>
                <a:cubicBezTo>
                  <a:pt x="1530075" y="148941"/>
                  <a:pt x="1462783" y="318655"/>
                  <a:pt x="1487969" y="522998"/>
                </a:cubicBezTo>
                <a:cubicBezTo>
                  <a:pt x="1513155" y="727341"/>
                  <a:pt x="1463040" y="825920"/>
                  <a:pt x="1487969" y="1067343"/>
                </a:cubicBezTo>
                <a:cubicBezTo>
                  <a:pt x="1266040" y="1072508"/>
                  <a:pt x="1186507" y="1054154"/>
                  <a:pt x="1021739" y="1067343"/>
                </a:cubicBezTo>
                <a:cubicBezTo>
                  <a:pt x="856971" y="1080532"/>
                  <a:pt x="715892" y="1058730"/>
                  <a:pt x="555508" y="1067343"/>
                </a:cubicBezTo>
                <a:cubicBezTo>
                  <a:pt x="395124" y="1075956"/>
                  <a:pt x="227337" y="1011919"/>
                  <a:pt x="0" y="1067343"/>
                </a:cubicBezTo>
                <a:cubicBezTo>
                  <a:pt x="-5432" y="952185"/>
                  <a:pt x="34135" y="668074"/>
                  <a:pt x="0" y="565692"/>
                </a:cubicBezTo>
                <a:cubicBezTo>
                  <a:pt x="-34135" y="463310"/>
                  <a:pt x="48073" y="194568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/>
              <a:t>Virtually variable-size block I/O</a:t>
            </a:r>
          </a:p>
        </p:txBody>
      </p:sp>
      <p:sp>
        <p:nvSpPr>
          <p:cNvPr id="76" name="Notched Right Arrow 75">
            <a:extLst>
              <a:ext uri="{FF2B5EF4-FFF2-40B4-BE49-F238E27FC236}">
                <a16:creationId xmlns:a16="http://schemas.microsoft.com/office/drawing/2014/main" id="{1BED6EF4-6FE1-B444-9CF5-CDA93D160C57}"/>
              </a:ext>
            </a:extLst>
          </p:cNvPr>
          <p:cNvSpPr/>
          <p:nvPr/>
        </p:nvSpPr>
        <p:spPr>
          <a:xfrm rot="14481434">
            <a:off x="7636193" y="2702382"/>
            <a:ext cx="582930" cy="26175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5B9157-B93A-6943-90BE-EAFF433B3A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3026" y="2605413"/>
            <a:ext cx="365760" cy="365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EAC0E6-2DF3-A34A-81C5-13E561D02A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3778" y="859335"/>
            <a:ext cx="457200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34D23B-2541-8749-A47E-5AF3AD9BC1B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22248" y="1898246"/>
            <a:ext cx="1104165" cy="110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981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8" grpId="0"/>
      <p:bldP spid="3" grpId="0" animBg="1"/>
      <p:bldP spid="4" grpId="0"/>
      <p:bldP spid="64" grpId="0" animBg="1"/>
      <p:bldP spid="74" grpId="0" animBg="1"/>
      <p:bldP spid="75" grpId="0" animBg="1"/>
      <p:bldP spid="7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ea typeface="ＭＳ Ｐゴシック" charset="0"/>
                <a:cs typeface="ＭＳ Ｐゴシック" charset="0"/>
              </a:rPr>
              <a:t>Software Innovations Enabled by Transparent Compression</a:t>
            </a:r>
            <a:endParaRPr lang="en-US" dirty="0"/>
          </a:p>
        </p:txBody>
      </p:sp>
      <p:sp>
        <p:nvSpPr>
          <p:cNvPr id="142" name="Cloud 141">
            <a:extLst>
              <a:ext uri="{FF2B5EF4-FFF2-40B4-BE49-F238E27FC236}">
                <a16:creationId xmlns:a16="http://schemas.microsoft.com/office/drawing/2014/main" id="{3FE7D8C3-6986-4943-A165-0C036BB24B77}"/>
              </a:ext>
            </a:extLst>
          </p:cNvPr>
          <p:cNvSpPr/>
          <p:nvPr/>
        </p:nvSpPr>
        <p:spPr>
          <a:xfrm>
            <a:off x="143440" y="911278"/>
            <a:ext cx="1811090" cy="914400"/>
          </a:xfrm>
          <a:prstGeom prst="cloud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9B35347-B22C-A14D-96A2-D752DF977971}"/>
              </a:ext>
            </a:extLst>
          </p:cNvPr>
          <p:cNvSpPr txBox="1"/>
          <p:nvPr/>
        </p:nvSpPr>
        <p:spPr>
          <a:xfrm>
            <a:off x="381591" y="1165808"/>
            <a:ext cx="1334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Applications</a:t>
            </a:r>
          </a:p>
        </p:txBody>
      </p:sp>
      <p:sp>
        <p:nvSpPr>
          <p:cNvPr id="144" name="Rounded Rectangle 143">
            <a:extLst>
              <a:ext uri="{FF2B5EF4-FFF2-40B4-BE49-F238E27FC236}">
                <a16:creationId xmlns:a16="http://schemas.microsoft.com/office/drawing/2014/main" id="{15FAA7C6-5DFD-B649-B065-67B4F83A4B6A}"/>
              </a:ext>
            </a:extLst>
          </p:cNvPr>
          <p:cNvSpPr/>
          <p:nvPr/>
        </p:nvSpPr>
        <p:spPr>
          <a:xfrm>
            <a:off x="2682648" y="911278"/>
            <a:ext cx="632568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VFS</a:t>
            </a:r>
          </a:p>
        </p:txBody>
      </p:sp>
      <p:sp>
        <p:nvSpPr>
          <p:cNvPr id="145" name="Rounded Rectangle 144">
            <a:extLst>
              <a:ext uri="{FF2B5EF4-FFF2-40B4-BE49-F238E27FC236}">
                <a16:creationId xmlns:a16="http://schemas.microsoft.com/office/drawing/2014/main" id="{4F277088-0591-784A-9F05-226D1A512A21}"/>
              </a:ext>
            </a:extLst>
          </p:cNvPr>
          <p:cNvSpPr/>
          <p:nvPr/>
        </p:nvSpPr>
        <p:spPr>
          <a:xfrm>
            <a:off x="3776272" y="911278"/>
            <a:ext cx="822960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File system</a:t>
            </a:r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D1A6DA6C-F985-E047-9AD6-A320F87FDEC1}"/>
              </a:ext>
            </a:extLst>
          </p:cNvPr>
          <p:cNvSpPr/>
          <p:nvPr/>
        </p:nvSpPr>
        <p:spPr>
          <a:xfrm>
            <a:off x="5060288" y="911278"/>
            <a:ext cx="822960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Block layer</a:t>
            </a: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1A86BA1B-5C8A-B74A-9052-A9D0BA313172}"/>
              </a:ext>
            </a:extLst>
          </p:cNvPr>
          <p:cNvSpPr/>
          <p:nvPr/>
        </p:nvSpPr>
        <p:spPr>
          <a:xfrm>
            <a:off x="6344304" y="911278"/>
            <a:ext cx="640080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Driver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9CC4E041-1C04-4545-BF26-A0F50AB8974F}"/>
              </a:ext>
            </a:extLst>
          </p:cNvPr>
          <p:cNvSpPr/>
          <p:nvPr/>
        </p:nvSpPr>
        <p:spPr>
          <a:xfrm>
            <a:off x="2528682" y="763600"/>
            <a:ext cx="4586874" cy="1168703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F83D7D97-A3E7-B949-8BC8-FC87A2B523F2}"/>
              </a:ext>
            </a:extLst>
          </p:cNvPr>
          <p:cNvCxnSpPr>
            <a:cxnSpLocks/>
            <a:stCxn id="144" idx="1"/>
            <a:endCxn id="142" idx="0"/>
          </p:cNvCxnSpPr>
          <p:nvPr/>
        </p:nvCxnSpPr>
        <p:spPr>
          <a:xfrm flipH="1">
            <a:off x="1953021" y="1368478"/>
            <a:ext cx="729627" cy="0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7E32E043-DABB-9646-825A-FF65C9F77F5D}"/>
              </a:ext>
            </a:extLst>
          </p:cNvPr>
          <p:cNvSpPr txBox="1"/>
          <p:nvPr/>
        </p:nvSpPr>
        <p:spPr>
          <a:xfrm>
            <a:off x="1928391" y="1026862"/>
            <a:ext cx="678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POSIX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F1608D05-78DA-F948-8183-4B51EF829178}"/>
              </a:ext>
            </a:extLst>
          </p:cNvPr>
          <p:cNvCxnSpPr>
            <a:cxnSpLocks/>
            <a:endCxn id="147" idx="3"/>
          </p:cNvCxnSpPr>
          <p:nvPr/>
        </p:nvCxnSpPr>
        <p:spPr>
          <a:xfrm flipH="1">
            <a:off x="6984384" y="1368478"/>
            <a:ext cx="766264" cy="0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284C1BDB-B5CF-4048-8069-9C6D3814009F}"/>
              </a:ext>
            </a:extLst>
          </p:cNvPr>
          <p:cNvSpPr txBox="1"/>
          <p:nvPr/>
        </p:nvSpPr>
        <p:spPr>
          <a:xfrm>
            <a:off x="7053645" y="1023350"/>
            <a:ext cx="712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NVMe</a:t>
            </a:r>
            <a:endParaRPr lang="en-US" sz="1600" dirty="0"/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63A5A8D-75E7-6540-BFA8-AD358F506D49}"/>
              </a:ext>
            </a:extLst>
          </p:cNvPr>
          <p:cNvCxnSpPr>
            <a:cxnSpLocks/>
            <a:stCxn id="146" idx="3"/>
            <a:endCxn id="147" idx="1"/>
          </p:cNvCxnSpPr>
          <p:nvPr/>
        </p:nvCxnSpPr>
        <p:spPr>
          <a:xfrm>
            <a:off x="5883248" y="1368478"/>
            <a:ext cx="461056" cy="0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D59F744B-2AF6-2440-AB76-6D8BCC057003}"/>
              </a:ext>
            </a:extLst>
          </p:cNvPr>
          <p:cNvCxnSpPr>
            <a:cxnSpLocks/>
            <a:stCxn id="145" idx="1"/>
            <a:endCxn id="144" idx="3"/>
          </p:cNvCxnSpPr>
          <p:nvPr/>
        </p:nvCxnSpPr>
        <p:spPr>
          <a:xfrm flipH="1">
            <a:off x="3315216" y="1368478"/>
            <a:ext cx="461056" cy="0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8144878C-BB8C-4849-B12E-A19662164D7E}"/>
              </a:ext>
            </a:extLst>
          </p:cNvPr>
          <p:cNvCxnSpPr>
            <a:cxnSpLocks/>
            <a:stCxn id="146" idx="1"/>
            <a:endCxn id="145" idx="3"/>
          </p:cNvCxnSpPr>
          <p:nvPr/>
        </p:nvCxnSpPr>
        <p:spPr>
          <a:xfrm flipH="1">
            <a:off x="4599232" y="1368478"/>
            <a:ext cx="461056" cy="0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5F8203EC-19C8-6D43-B383-7DCEDA768521}"/>
              </a:ext>
            </a:extLst>
          </p:cNvPr>
          <p:cNvSpPr txBox="1"/>
          <p:nvPr/>
        </p:nvSpPr>
        <p:spPr>
          <a:xfrm>
            <a:off x="4600744" y="731520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501A28-E529-A242-8A22-6CF0853CBC2D}"/>
              </a:ext>
            </a:extLst>
          </p:cNvPr>
          <p:cNvSpPr txBox="1"/>
          <p:nvPr/>
        </p:nvSpPr>
        <p:spPr>
          <a:xfrm>
            <a:off x="7665221" y="1751525"/>
            <a:ext cx="1128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CSD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96DE105-06F3-154A-899C-71BA8E724E98}"/>
              </a:ext>
            </a:extLst>
          </p:cNvPr>
          <p:cNvGrpSpPr/>
          <p:nvPr/>
        </p:nvGrpSpPr>
        <p:grpSpPr>
          <a:xfrm>
            <a:off x="7738029" y="1011919"/>
            <a:ext cx="983055" cy="731520"/>
            <a:chOff x="7669449" y="1309099"/>
            <a:chExt cx="983055" cy="73152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5D1B434-5747-D64A-A5A2-83D13FAE4BA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69449" y="1309099"/>
              <a:ext cx="983055" cy="731520"/>
              <a:chOff x="4993684" y="1556967"/>
              <a:chExt cx="674411" cy="501849"/>
            </a:xfrm>
          </p:grpSpPr>
          <p:sp>
            <p:nvSpPr>
              <p:cNvPr id="39" name="Shape 383">
                <a:extLst>
                  <a:ext uri="{FF2B5EF4-FFF2-40B4-BE49-F238E27FC236}">
                    <a16:creationId xmlns:a16="http://schemas.microsoft.com/office/drawing/2014/main" id="{A21260CD-5E00-6B40-9DA1-E256B78C738C}"/>
                  </a:ext>
                </a:extLst>
              </p:cNvPr>
              <p:cNvSpPr/>
              <p:nvPr/>
            </p:nvSpPr>
            <p:spPr>
              <a:xfrm rot="5400000">
                <a:off x="5079965" y="1470686"/>
                <a:ext cx="501849" cy="674411"/>
              </a:xfrm>
              <a:prstGeom prst="roundRect">
                <a:avLst>
                  <a:gd name="adj" fmla="val 4826"/>
                </a:avLst>
              </a:prstGeom>
              <a:solidFill>
                <a:srgbClr val="814098"/>
              </a:solidFill>
              <a:ln w="1905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pPr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75"/>
              </a:p>
            </p:txBody>
          </p:sp>
          <p:sp>
            <p:nvSpPr>
              <p:cNvPr id="40" name="Freeform: Shape 91">
                <a:extLst>
                  <a:ext uri="{FF2B5EF4-FFF2-40B4-BE49-F238E27FC236}">
                    <a16:creationId xmlns:a16="http://schemas.microsoft.com/office/drawing/2014/main" id="{BFC9EC0F-07DD-C84B-BA15-41F9628D29B3}"/>
                  </a:ext>
                </a:extLst>
              </p:cNvPr>
              <p:cNvSpPr/>
              <p:nvPr/>
            </p:nvSpPr>
            <p:spPr>
              <a:xfrm>
                <a:off x="5569316" y="1599655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92">
                <a:extLst>
                  <a:ext uri="{FF2B5EF4-FFF2-40B4-BE49-F238E27FC236}">
                    <a16:creationId xmlns:a16="http://schemas.microsoft.com/office/drawing/2014/main" id="{38977230-CDCC-3043-B757-F98602DDD2A7}"/>
                  </a:ext>
                </a:extLst>
              </p:cNvPr>
              <p:cNvSpPr/>
              <p:nvPr/>
            </p:nvSpPr>
            <p:spPr>
              <a:xfrm>
                <a:off x="5569316" y="1948479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93">
                <a:extLst>
                  <a:ext uri="{FF2B5EF4-FFF2-40B4-BE49-F238E27FC236}">
                    <a16:creationId xmlns:a16="http://schemas.microsoft.com/office/drawing/2014/main" id="{21AEB070-7C4F-8E4B-8721-E7D569742004}"/>
                  </a:ext>
                </a:extLst>
              </p:cNvPr>
              <p:cNvSpPr/>
              <p:nvPr/>
            </p:nvSpPr>
            <p:spPr>
              <a:xfrm>
                <a:off x="5037609" y="1609815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94">
                <a:extLst>
                  <a:ext uri="{FF2B5EF4-FFF2-40B4-BE49-F238E27FC236}">
                    <a16:creationId xmlns:a16="http://schemas.microsoft.com/office/drawing/2014/main" id="{964D7991-1923-644C-AD18-2FDDC2E5545D}"/>
                  </a:ext>
                </a:extLst>
              </p:cNvPr>
              <p:cNvSpPr/>
              <p:nvPr/>
            </p:nvSpPr>
            <p:spPr>
              <a:xfrm>
                <a:off x="5037609" y="1958639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FF9B8238-80D6-1C4E-8895-3E41C48D2B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723906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7EDD1E8B-EA4C-FD45-AF16-F8B86A5E19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809164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BDDFF3CF-5DC4-3D4E-BA63-BBEC8680F9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894422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9CCFE9F8-20E4-894C-8B0D-98E06F39AE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6661" y="1638648"/>
                <a:ext cx="26385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6C74ED78-5939-B44E-9A82-B983E0C49B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6661" y="1979681"/>
                <a:ext cx="26385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25C2A7A-5DF2-8F48-AC50-D6A2542EC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86656" y="1400539"/>
              <a:ext cx="548640" cy="548640"/>
            </a:xfrm>
            <a:prstGeom prst="rect">
              <a:avLst/>
            </a:prstGeom>
          </p:spPr>
        </p:pic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42B814FD-463C-584D-AB41-423551343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84" y="1822909"/>
            <a:ext cx="602265" cy="6106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90E797-0219-2F43-BA07-834056759FDE}"/>
              </a:ext>
            </a:extLst>
          </p:cNvPr>
          <p:cNvSpPr/>
          <p:nvPr/>
        </p:nvSpPr>
        <p:spPr>
          <a:xfrm>
            <a:off x="4111608" y="2090079"/>
            <a:ext cx="1679306" cy="43088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Unchanged</a:t>
            </a:r>
          </a:p>
        </p:txBody>
      </p:sp>
      <p:cxnSp>
        <p:nvCxnSpPr>
          <p:cNvPr id="8" name="Curved Connector 7">
            <a:extLst>
              <a:ext uri="{FF2B5EF4-FFF2-40B4-BE49-F238E27FC236}">
                <a16:creationId xmlns:a16="http://schemas.microsoft.com/office/drawing/2014/main" id="{15054885-1BA1-704F-B3FC-B0E491BA13EF}"/>
              </a:ext>
            </a:extLst>
          </p:cNvPr>
          <p:cNvCxnSpPr>
            <a:cxnSpLocks/>
            <a:stCxn id="6" idx="1"/>
            <a:endCxn id="151" idx="2"/>
          </p:cNvCxnSpPr>
          <p:nvPr/>
        </p:nvCxnSpPr>
        <p:spPr>
          <a:xfrm rot="10800000">
            <a:off x="2267588" y="1365417"/>
            <a:ext cx="1844021" cy="940107"/>
          </a:xfrm>
          <a:prstGeom prst="curvedConnector2">
            <a:avLst/>
          </a:prstGeom>
          <a:ln w="952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urved Connector 54">
            <a:extLst>
              <a:ext uri="{FF2B5EF4-FFF2-40B4-BE49-F238E27FC236}">
                <a16:creationId xmlns:a16="http://schemas.microsoft.com/office/drawing/2014/main" id="{CB897E82-E28E-E045-B0AD-20B3644A538E}"/>
              </a:ext>
            </a:extLst>
          </p:cNvPr>
          <p:cNvCxnSpPr>
            <a:cxnSpLocks/>
            <a:stCxn id="6" idx="3"/>
            <a:endCxn id="153" idx="2"/>
          </p:cNvCxnSpPr>
          <p:nvPr/>
        </p:nvCxnSpPr>
        <p:spPr>
          <a:xfrm flipV="1">
            <a:off x="5790914" y="1361904"/>
            <a:ext cx="1618758" cy="943619"/>
          </a:xfrm>
          <a:prstGeom prst="curvedConnector2">
            <a:avLst/>
          </a:prstGeom>
          <a:ln w="952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urved Connector 57">
            <a:extLst>
              <a:ext uri="{FF2B5EF4-FFF2-40B4-BE49-F238E27FC236}">
                <a16:creationId xmlns:a16="http://schemas.microsoft.com/office/drawing/2014/main" id="{461CAB84-F865-3E40-B69F-54EEAA9F255A}"/>
              </a:ext>
            </a:extLst>
          </p:cNvPr>
          <p:cNvCxnSpPr>
            <a:cxnSpLocks/>
            <a:stCxn id="6" idx="1"/>
          </p:cNvCxnSpPr>
          <p:nvPr/>
        </p:nvCxnSpPr>
        <p:spPr>
          <a:xfrm rot="10800000">
            <a:off x="3545744" y="1403801"/>
            <a:ext cx="565864" cy="901723"/>
          </a:xfrm>
          <a:prstGeom prst="curvedConnector2">
            <a:avLst/>
          </a:prstGeom>
          <a:ln w="952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urved Connector 61">
            <a:extLst>
              <a:ext uri="{FF2B5EF4-FFF2-40B4-BE49-F238E27FC236}">
                <a16:creationId xmlns:a16="http://schemas.microsoft.com/office/drawing/2014/main" id="{E3D07FD7-4C0E-2E42-A881-449E96CF6FFA}"/>
              </a:ext>
            </a:extLst>
          </p:cNvPr>
          <p:cNvCxnSpPr>
            <a:cxnSpLocks/>
            <a:stCxn id="6" idx="0"/>
          </p:cNvCxnSpPr>
          <p:nvPr/>
        </p:nvCxnSpPr>
        <p:spPr>
          <a:xfrm rot="16200000" flipV="1">
            <a:off x="4545839" y="1684657"/>
            <a:ext cx="689346" cy="121498"/>
          </a:xfrm>
          <a:prstGeom prst="curvedConnector3">
            <a:avLst>
              <a:gd name="adj1" fmla="val 50000"/>
            </a:avLst>
          </a:prstGeom>
          <a:ln w="952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68">
            <a:extLst>
              <a:ext uri="{FF2B5EF4-FFF2-40B4-BE49-F238E27FC236}">
                <a16:creationId xmlns:a16="http://schemas.microsoft.com/office/drawing/2014/main" id="{E2B8695A-EBF3-E748-9158-7C40DC03C361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5790914" y="1403799"/>
            <a:ext cx="346996" cy="901724"/>
          </a:xfrm>
          <a:prstGeom prst="curvedConnector2">
            <a:avLst/>
          </a:prstGeom>
          <a:ln w="952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95E613F-31DA-E644-960A-D403DB711DEB}"/>
              </a:ext>
            </a:extLst>
          </p:cNvPr>
          <p:cNvCxnSpPr>
            <a:cxnSpLocks/>
          </p:cNvCxnSpPr>
          <p:nvPr/>
        </p:nvCxnSpPr>
        <p:spPr>
          <a:xfrm>
            <a:off x="2819400" y="2705355"/>
            <a:ext cx="0" cy="2103120"/>
          </a:xfrm>
          <a:prstGeom prst="line">
            <a:avLst/>
          </a:prstGeom>
          <a:ln>
            <a:solidFill>
              <a:srgbClr val="FF66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051A0C9-ED09-3344-AAD6-17701E95B243}"/>
              </a:ext>
            </a:extLst>
          </p:cNvPr>
          <p:cNvCxnSpPr>
            <a:cxnSpLocks/>
          </p:cNvCxnSpPr>
          <p:nvPr/>
        </p:nvCxnSpPr>
        <p:spPr>
          <a:xfrm>
            <a:off x="5987592" y="2705355"/>
            <a:ext cx="0" cy="2103120"/>
          </a:xfrm>
          <a:prstGeom prst="line">
            <a:avLst/>
          </a:prstGeom>
          <a:ln>
            <a:solidFill>
              <a:srgbClr val="FF66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0482743-C5EB-9742-A4E5-332942FA04A1}"/>
              </a:ext>
            </a:extLst>
          </p:cNvPr>
          <p:cNvGrpSpPr/>
          <p:nvPr/>
        </p:nvGrpSpPr>
        <p:grpSpPr>
          <a:xfrm>
            <a:off x="467745" y="2611632"/>
            <a:ext cx="2081917" cy="685264"/>
            <a:chOff x="529891" y="2611632"/>
            <a:chExt cx="2081917" cy="68526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C767D0A-B22D-104A-A531-73F6D3EBF569}"/>
                </a:ext>
              </a:extLst>
            </p:cNvPr>
            <p:cNvSpPr txBox="1"/>
            <p:nvPr/>
          </p:nvSpPr>
          <p:spPr>
            <a:xfrm>
              <a:off x="1173345" y="2611632"/>
              <a:ext cx="7950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Stage 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CBA91FC-9495-EE48-B1BD-8B55410CC86A}"/>
                </a:ext>
              </a:extLst>
            </p:cNvPr>
            <p:cNvSpPr txBox="1"/>
            <p:nvPr/>
          </p:nvSpPr>
          <p:spPr>
            <a:xfrm>
              <a:off x="529891" y="2958342"/>
              <a:ext cx="20819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Zero App modification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C484FAF-9283-4541-9421-60351C7F824E}"/>
              </a:ext>
            </a:extLst>
          </p:cNvPr>
          <p:cNvGrpSpPr/>
          <p:nvPr/>
        </p:nvGrpSpPr>
        <p:grpSpPr>
          <a:xfrm>
            <a:off x="3196097" y="2611632"/>
            <a:ext cx="2356094" cy="685264"/>
            <a:chOff x="3196097" y="2611632"/>
            <a:chExt cx="2356094" cy="68526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CCBC46C-203E-D245-9B40-1EA9259C8143}"/>
                </a:ext>
              </a:extLst>
            </p:cNvPr>
            <p:cNvSpPr txBox="1"/>
            <p:nvPr/>
          </p:nvSpPr>
          <p:spPr>
            <a:xfrm>
              <a:off x="3976640" y="2611632"/>
              <a:ext cx="7950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Stage 2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886257F-D194-7A41-9B7E-945660AE0CE3}"/>
                </a:ext>
              </a:extLst>
            </p:cNvPr>
            <p:cNvSpPr txBox="1"/>
            <p:nvPr/>
          </p:nvSpPr>
          <p:spPr>
            <a:xfrm>
              <a:off x="3196097" y="2958342"/>
              <a:ext cx="23560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Modest App modification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60251F7-D178-4940-A3E5-B399A5AA4617}"/>
              </a:ext>
            </a:extLst>
          </p:cNvPr>
          <p:cNvGrpSpPr/>
          <p:nvPr/>
        </p:nvGrpSpPr>
        <p:grpSpPr>
          <a:xfrm>
            <a:off x="6214468" y="2611632"/>
            <a:ext cx="2675476" cy="685264"/>
            <a:chOff x="6161200" y="2611632"/>
            <a:chExt cx="2675476" cy="68526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481BCE9-4A17-9C42-8551-C3FD95B7B4EE}"/>
                </a:ext>
              </a:extLst>
            </p:cNvPr>
            <p:cNvSpPr txBox="1"/>
            <p:nvPr/>
          </p:nvSpPr>
          <p:spPr>
            <a:xfrm>
              <a:off x="7101434" y="2611632"/>
              <a:ext cx="7950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Stage 3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CB93759-AF5E-334B-8A98-C40C8C02A1B8}"/>
                </a:ext>
              </a:extLst>
            </p:cNvPr>
            <p:cNvSpPr txBox="1"/>
            <p:nvPr/>
          </p:nvSpPr>
          <p:spPr>
            <a:xfrm>
              <a:off x="6161200" y="2958342"/>
              <a:ext cx="26754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Ground-up App development</a:t>
              </a:r>
            </a:p>
          </p:txBody>
        </p:sp>
      </p:grpSp>
      <p:sp>
        <p:nvSpPr>
          <p:cNvPr id="2" name="Left-Right Arrow 1">
            <a:extLst>
              <a:ext uri="{FF2B5EF4-FFF2-40B4-BE49-F238E27FC236}">
                <a16:creationId xmlns:a16="http://schemas.microsoft.com/office/drawing/2014/main" id="{81746571-675B-AF4C-A59B-B5D8D30463AA}"/>
              </a:ext>
            </a:extLst>
          </p:cNvPr>
          <p:cNvSpPr/>
          <p:nvPr/>
        </p:nvSpPr>
        <p:spPr>
          <a:xfrm>
            <a:off x="387200" y="3268487"/>
            <a:ext cx="8502731" cy="5486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Entire Design Space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572A2D3-FB2F-144D-88E3-43A359FCC967}"/>
              </a:ext>
            </a:extLst>
          </p:cNvPr>
          <p:cNvGrpSpPr/>
          <p:nvPr/>
        </p:nvGrpSpPr>
        <p:grpSpPr>
          <a:xfrm>
            <a:off x="438143" y="3929474"/>
            <a:ext cx="2207053" cy="642400"/>
            <a:chOff x="438143" y="3929474"/>
            <a:chExt cx="2207053" cy="642400"/>
          </a:xfrm>
        </p:grpSpPr>
        <p:pic>
          <p:nvPicPr>
            <p:cNvPr id="54" name="Picture 3">
              <a:extLst>
                <a:ext uri="{FF2B5EF4-FFF2-40B4-BE49-F238E27FC236}">
                  <a16:creationId xmlns:a16="http://schemas.microsoft.com/office/drawing/2014/main" id="{CC446D8F-394C-B947-BBBC-499C5E3ED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62" y="3929474"/>
              <a:ext cx="1673534" cy="64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9C5F2CC-0482-8544-9029-529E73158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8143" y="4023706"/>
              <a:ext cx="460330" cy="453936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40AE3E0-D720-314B-8A00-A0ACDBC2B6C9}"/>
              </a:ext>
            </a:extLst>
          </p:cNvPr>
          <p:cNvGrpSpPr/>
          <p:nvPr/>
        </p:nvGrpSpPr>
        <p:grpSpPr>
          <a:xfrm>
            <a:off x="2913640" y="3927509"/>
            <a:ext cx="3060365" cy="646331"/>
            <a:chOff x="2913640" y="3927509"/>
            <a:chExt cx="3060365" cy="64633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D12AFF8-4340-4947-B3DB-E6B48CEFF1BD}"/>
                </a:ext>
              </a:extLst>
            </p:cNvPr>
            <p:cNvSpPr txBox="1"/>
            <p:nvPr/>
          </p:nvSpPr>
          <p:spPr>
            <a:xfrm>
              <a:off x="3256495" y="3927509"/>
              <a:ext cx="2717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Modify B-tree to reduce write amplification by 10x </a:t>
              </a: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DFAF0F37-43A1-6A4C-92E8-9678CB8AC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13640" y="4023706"/>
              <a:ext cx="460330" cy="453936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751503B-F69F-AC49-9F02-8882910FB743}"/>
              </a:ext>
            </a:extLst>
          </p:cNvPr>
          <p:cNvGrpSpPr/>
          <p:nvPr/>
        </p:nvGrpSpPr>
        <p:grpSpPr>
          <a:xfrm>
            <a:off x="6024670" y="3927509"/>
            <a:ext cx="3006561" cy="646331"/>
            <a:chOff x="6024670" y="3927509"/>
            <a:chExt cx="3006561" cy="64633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F6C4E37-93C7-694F-9D5A-F11456ADC17C}"/>
                </a:ext>
              </a:extLst>
            </p:cNvPr>
            <p:cNvSpPr txBox="1"/>
            <p:nvPr/>
          </p:nvSpPr>
          <p:spPr>
            <a:xfrm>
              <a:off x="6313721" y="3927509"/>
              <a:ext cx="2717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 table-less hash-based key-value store</a:t>
              </a:r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9EAFE322-1266-F94D-A3EB-51749B209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4670" y="4023706"/>
              <a:ext cx="460330" cy="453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14586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158EA-4C05-E14E-BDE5-729E7643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Source Han Sans CN" charset="-122"/>
              </a:rPr>
              <a:t>Computational</a:t>
            </a:r>
            <a:r>
              <a:rPr lang="zh-CN" altLang="en-US">
                <a:ea typeface="Source Han Sans CN" charset="-122"/>
              </a:rPr>
              <a:t> </a:t>
            </a:r>
            <a:r>
              <a:rPr lang="en-US" altLang="zh-CN">
                <a:ea typeface="Source Han Sans CN" charset="-122"/>
              </a:rPr>
              <a:t>Storage</a:t>
            </a:r>
            <a:r>
              <a:rPr lang="zh-CN" altLang="en-US">
                <a:ea typeface="Source Han Sans CN" charset="-122"/>
              </a:rPr>
              <a:t> </a:t>
            </a:r>
            <a:r>
              <a:rPr lang="en-US" altLang="zh-CN">
                <a:ea typeface="Source Han Sans CN" charset="-122"/>
              </a:rPr>
              <a:t>Drive</a:t>
            </a:r>
            <a:br>
              <a:rPr lang="en-US" altLang="zh-CN">
                <a:ea typeface="Source Han Sans CN" charset="-122"/>
              </a:rPr>
            </a:br>
            <a:endParaRPr lang="en-US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AC8D3D4C-1E46-7B42-A362-7C90C6FDA7B0}"/>
              </a:ext>
            </a:extLst>
          </p:cNvPr>
          <p:cNvGrpSpPr/>
          <p:nvPr/>
        </p:nvGrpSpPr>
        <p:grpSpPr>
          <a:xfrm>
            <a:off x="3270044" y="1388592"/>
            <a:ext cx="3664156" cy="2168630"/>
            <a:chOff x="2853717" y="2030309"/>
            <a:chExt cx="4859250" cy="2909552"/>
          </a:xfrm>
        </p:grpSpPr>
        <p:pic>
          <p:nvPicPr>
            <p:cNvPr id="5" name="Picture 5" descr="A close up of a device&#10;&#10;Description automatically generated">
              <a:extLst>
                <a:ext uri="{FF2B5EF4-FFF2-40B4-BE49-F238E27FC236}">
                  <a16:creationId xmlns:a16="http://schemas.microsoft.com/office/drawing/2014/main" id="{59B4B98A-3C97-DE46-AA90-DB60B3F2C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3717" y="2030309"/>
              <a:ext cx="4859250" cy="2909552"/>
            </a:xfrm>
            <a:prstGeom prst="rect">
              <a:avLst/>
            </a:prstGeom>
          </p:spPr>
        </p:pic>
        <p:sp>
          <p:nvSpPr>
            <p:cNvPr id="6" name="AutoShape 2">
              <a:extLst>
                <a:ext uri="{FF2B5EF4-FFF2-40B4-BE49-F238E27FC236}">
                  <a16:creationId xmlns:a16="http://schemas.microsoft.com/office/drawing/2014/main" id="{951F419C-3706-814A-8822-87BADCEED88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30942" y="3180285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1270" tIns="40635" rIns="81270" bIns="40635" numCol="1" anchor="t" anchorCtr="0" compatLnSpc="1">
              <a:prstTxWarp prst="textNoShape">
                <a:avLst/>
              </a:prstTxWarp>
            </a:bodyPr>
            <a:lstStyle/>
            <a:p>
              <a:endParaRPr lang="en-US" sz="1866"/>
            </a:p>
          </p:txBody>
        </p:sp>
      </p:grpSp>
      <p:grpSp>
        <p:nvGrpSpPr>
          <p:cNvPr id="8" name="组合 24">
            <a:extLst>
              <a:ext uri="{FF2B5EF4-FFF2-40B4-BE49-F238E27FC236}">
                <a16:creationId xmlns:a16="http://schemas.microsoft.com/office/drawing/2014/main" id="{0AF300A7-DA22-EB4C-9B34-CC578754D275}"/>
              </a:ext>
            </a:extLst>
          </p:cNvPr>
          <p:cNvGrpSpPr/>
          <p:nvPr/>
        </p:nvGrpSpPr>
        <p:grpSpPr>
          <a:xfrm>
            <a:off x="103611" y="1097845"/>
            <a:ext cx="2937774" cy="2104809"/>
            <a:chOff x="3390015" y="1536925"/>
            <a:chExt cx="3476315" cy="2490654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0FBC8595-4D66-B44D-9CFE-257249A7F61B}"/>
                </a:ext>
              </a:extLst>
            </p:cNvPr>
            <p:cNvSpPr/>
            <p:nvPr/>
          </p:nvSpPr>
          <p:spPr>
            <a:xfrm>
              <a:off x="3390015" y="1536925"/>
              <a:ext cx="3476315" cy="61913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altLang="zh-CN" sz="1400" dirty="0">
                  <a:ea typeface="Source Han Sans CN" charset="-122"/>
                </a:rPr>
                <a:t>Computational</a:t>
              </a:r>
              <a:r>
                <a:rPr lang="zh-CN" altLang="en-US" sz="1400" dirty="0">
                  <a:ea typeface="Source Han Sans CN" charset="-122"/>
                </a:rPr>
                <a:t> </a:t>
              </a:r>
              <a:r>
                <a:rPr lang="en-US" altLang="zh-CN" sz="1400" dirty="0">
                  <a:ea typeface="Source Han Sans CN" charset="-122"/>
                </a:rPr>
                <a:t>Storage</a:t>
              </a:r>
              <a:r>
                <a:rPr lang="zh-CN" altLang="en-US" sz="1400" dirty="0">
                  <a:ea typeface="Source Han Sans CN" charset="-122"/>
                </a:rPr>
                <a:t> </a:t>
              </a:r>
              <a:r>
                <a:rPr lang="en-US" altLang="zh-CN" sz="1400" dirty="0">
                  <a:ea typeface="Source Han Sans CN" charset="-122"/>
                </a:rPr>
                <a:t>Drive</a:t>
              </a:r>
            </a:p>
            <a:p>
              <a:pPr algn="ctr"/>
              <a:r>
                <a:rPr lang="en-US" altLang="zh-CN" sz="1400" dirty="0">
                  <a:ea typeface="Source Han Sans CN" charset="-122"/>
                </a:rPr>
                <a:t> (CSD)</a:t>
              </a:r>
              <a:endParaRPr lang="en-US" sz="1400" dirty="0">
                <a:ea typeface="Source Han Sans CN" charset="-122"/>
              </a:endParaRPr>
            </a:p>
          </p:txBody>
        </p:sp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B9410377-2477-6448-9DDA-1E0329C7E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16652" y="2323600"/>
              <a:ext cx="1623039" cy="1703979"/>
            </a:xfrm>
            <a:prstGeom prst="rect">
              <a:avLst/>
            </a:prstGeom>
          </p:spPr>
        </p:pic>
      </p:grpSp>
      <p:sp>
        <p:nvSpPr>
          <p:cNvPr id="11" name="箭头: 右 27">
            <a:extLst>
              <a:ext uri="{FF2B5EF4-FFF2-40B4-BE49-F238E27FC236}">
                <a16:creationId xmlns:a16="http://schemas.microsoft.com/office/drawing/2014/main" id="{0D36BA8C-89DA-504A-977C-C571478DD2CD}"/>
              </a:ext>
            </a:extLst>
          </p:cNvPr>
          <p:cNvSpPr/>
          <p:nvPr/>
        </p:nvSpPr>
        <p:spPr>
          <a:xfrm>
            <a:off x="2383530" y="2188209"/>
            <a:ext cx="852376" cy="523220"/>
          </a:xfrm>
          <a:prstGeom prst="rightArrow">
            <a:avLst>
              <a:gd name="adj1" fmla="val 50000"/>
              <a:gd name="adj2" fmla="val 63992"/>
            </a:avLst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" name="组合 28">
            <a:extLst>
              <a:ext uri="{FF2B5EF4-FFF2-40B4-BE49-F238E27FC236}">
                <a16:creationId xmlns:a16="http://schemas.microsoft.com/office/drawing/2014/main" id="{E24FD368-A82D-8347-8F4D-3EDA65EDB2A3}"/>
              </a:ext>
            </a:extLst>
          </p:cNvPr>
          <p:cNvGrpSpPr/>
          <p:nvPr/>
        </p:nvGrpSpPr>
        <p:grpSpPr>
          <a:xfrm>
            <a:off x="6172200" y="2678293"/>
            <a:ext cx="2209799" cy="909062"/>
            <a:chOff x="14880992" y="3775277"/>
            <a:chExt cx="5374126" cy="1113004"/>
          </a:xfrm>
        </p:grpSpPr>
        <p:sp>
          <p:nvSpPr>
            <p:cNvPr id="13" name="Rounded Rectangle 3">
              <a:extLst>
                <a:ext uri="{FF2B5EF4-FFF2-40B4-BE49-F238E27FC236}">
                  <a16:creationId xmlns:a16="http://schemas.microsoft.com/office/drawing/2014/main" id="{B47F6352-9755-564E-926F-7262A4E6896A}"/>
                </a:ext>
              </a:extLst>
            </p:cNvPr>
            <p:cNvSpPr/>
            <p:nvPr/>
          </p:nvSpPr>
          <p:spPr>
            <a:xfrm>
              <a:off x="15966808" y="4291616"/>
              <a:ext cx="4288310" cy="596665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2700000" scaled="0"/>
            </a:gra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NAND</a:t>
              </a:r>
              <a:r>
                <a:rPr lang="zh-CN" altLang="en-US" sz="1400" dirty="0">
                  <a:solidFill>
                    <a:schemeClr val="tx1"/>
                  </a:solidFill>
                </a:rPr>
                <a:t> </a:t>
              </a:r>
              <a:r>
                <a:rPr lang="en-US" altLang="zh-CN" sz="1400" dirty="0">
                  <a:solidFill>
                    <a:schemeClr val="tx1"/>
                  </a:solidFill>
                </a:rPr>
                <a:t>Flash</a:t>
              </a:r>
              <a:r>
                <a:rPr lang="zh-CN" altLang="en-US" sz="1400" dirty="0">
                  <a:solidFill>
                    <a:schemeClr val="tx1"/>
                  </a:solidFill>
                </a:rPr>
                <a:t> </a:t>
              </a:r>
              <a:r>
                <a:rPr lang="en-US" altLang="zh-CN" sz="1400" dirty="0">
                  <a:solidFill>
                    <a:schemeClr val="tx1"/>
                  </a:solidFill>
                </a:rPr>
                <a:t>Memory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14" name="组合 30">
              <a:extLst>
                <a:ext uri="{FF2B5EF4-FFF2-40B4-BE49-F238E27FC236}">
                  <a16:creationId xmlns:a16="http://schemas.microsoft.com/office/drawing/2014/main" id="{3E62B285-16FE-5D4A-81CD-062052DD00FE}"/>
                </a:ext>
              </a:extLst>
            </p:cNvPr>
            <p:cNvGrpSpPr/>
            <p:nvPr/>
          </p:nvGrpSpPr>
          <p:grpSpPr>
            <a:xfrm>
              <a:off x="14880992" y="3775277"/>
              <a:ext cx="1085815" cy="814672"/>
              <a:chOff x="15469582" y="3775277"/>
              <a:chExt cx="1085815" cy="814672"/>
            </a:xfrm>
          </p:grpSpPr>
          <p:cxnSp>
            <p:nvCxnSpPr>
              <p:cNvPr id="15" name="直接连接符 31">
                <a:extLst>
                  <a:ext uri="{FF2B5EF4-FFF2-40B4-BE49-F238E27FC236}">
                    <a16:creationId xmlns:a16="http://schemas.microsoft.com/office/drawing/2014/main" id="{25D2242C-24A4-4C4F-BEC7-D3E63C8ADB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469582" y="3775277"/>
                <a:ext cx="2" cy="783412"/>
              </a:xfrm>
              <a:prstGeom prst="line">
                <a:avLst/>
              </a:prstGeom>
              <a:ln w="12700">
                <a:head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32">
                <a:extLst>
                  <a:ext uri="{FF2B5EF4-FFF2-40B4-BE49-F238E27FC236}">
                    <a16:creationId xmlns:a16="http://schemas.microsoft.com/office/drawing/2014/main" id="{50BEBB64-0044-E647-AA40-2D45B303F0A5}"/>
                  </a:ext>
                </a:extLst>
              </p:cNvPr>
              <p:cNvCxnSpPr>
                <a:cxnSpLocks/>
                <a:endCxn id="13" idx="1"/>
              </p:cNvCxnSpPr>
              <p:nvPr/>
            </p:nvCxnSpPr>
            <p:spPr>
              <a:xfrm>
                <a:off x="15469582" y="4558689"/>
                <a:ext cx="1085815" cy="3126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45">
            <a:extLst>
              <a:ext uri="{FF2B5EF4-FFF2-40B4-BE49-F238E27FC236}">
                <a16:creationId xmlns:a16="http://schemas.microsoft.com/office/drawing/2014/main" id="{3A74DCA6-C845-3044-874B-760F7B152F24}"/>
              </a:ext>
            </a:extLst>
          </p:cNvPr>
          <p:cNvGrpSpPr/>
          <p:nvPr/>
        </p:nvGrpSpPr>
        <p:grpSpPr>
          <a:xfrm>
            <a:off x="4978495" y="985248"/>
            <a:ext cx="3911418" cy="819375"/>
            <a:chOff x="5849563" y="2099022"/>
            <a:chExt cx="4730323" cy="988332"/>
          </a:xfrm>
        </p:grpSpPr>
        <p:grpSp>
          <p:nvGrpSpPr>
            <p:cNvPr id="18" name="组合 33">
              <a:extLst>
                <a:ext uri="{FF2B5EF4-FFF2-40B4-BE49-F238E27FC236}">
                  <a16:creationId xmlns:a16="http://schemas.microsoft.com/office/drawing/2014/main" id="{E00DCEAE-5F94-6A4C-A384-72D65B8524AD}"/>
                </a:ext>
              </a:extLst>
            </p:cNvPr>
            <p:cNvGrpSpPr/>
            <p:nvPr/>
          </p:nvGrpSpPr>
          <p:grpSpPr>
            <a:xfrm>
              <a:off x="5849566" y="2099022"/>
              <a:ext cx="4730320" cy="649419"/>
              <a:chOff x="14008303" y="2461007"/>
              <a:chExt cx="6595568" cy="961365"/>
            </a:xfrm>
          </p:grpSpPr>
          <p:sp>
            <p:nvSpPr>
              <p:cNvPr id="20" name="Rounded Rectangle 3">
                <a:extLst>
                  <a:ext uri="{FF2B5EF4-FFF2-40B4-BE49-F238E27FC236}">
                    <a16:creationId xmlns:a16="http://schemas.microsoft.com/office/drawing/2014/main" id="{6E6A8420-B0DF-D848-A4E9-A3D5CCE691AF}"/>
                  </a:ext>
                </a:extLst>
              </p:cNvPr>
              <p:cNvSpPr/>
              <p:nvPr/>
            </p:nvSpPr>
            <p:spPr>
              <a:xfrm>
                <a:off x="16312608" y="2461007"/>
                <a:ext cx="4245895" cy="961365"/>
              </a:xfrm>
              <a:prstGeom prst="roundRect">
                <a:avLst>
                  <a:gd name="adj" fmla="val 6317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10000"/>
                    </a:schemeClr>
                  </a:gs>
                  <a:gs pos="100000">
                    <a:schemeClr val="bg1">
                      <a:alpha val="5000"/>
                    </a:schemeClr>
                  </a:gs>
                </a:gsLst>
                <a:lin ang="2700000" scaled="0"/>
              </a:gra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1" name="组合 35">
                <a:extLst>
                  <a:ext uri="{FF2B5EF4-FFF2-40B4-BE49-F238E27FC236}">
                    <a16:creationId xmlns:a16="http://schemas.microsoft.com/office/drawing/2014/main" id="{5D44E17B-6961-4044-91BB-93B51F0F73BF}"/>
                  </a:ext>
                </a:extLst>
              </p:cNvPr>
              <p:cNvGrpSpPr/>
              <p:nvPr/>
            </p:nvGrpSpPr>
            <p:grpSpPr>
              <a:xfrm>
                <a:off x="16312609" y="2613494"/>
                <a:ext cx="4291262" cy="656391"/>
                <a:chOff x="16312609" y="2613494"/>
                <a:chExt cx="4291262" cy="656391"/>
              </a:xfrm>
              <a:gradFill>
                <a:gsLst>
                  <a:gs pos="0">
                    <a:schemeClr val="accent1">
                      <a:lumMod val="5000"/>
                      <a:lumOff val="95000"/>
                      <a:alpha val="15000"/>
                    </a:schemeClr>
                  </a:gs>
                  <a:gs pos="100000">
                    <a:schemeClr val="bg1">
                      <a:alpha val="5000"/>
                    </a:schemeClr>
                  </a:gs>
                </a:gsLst>
                <a:lin ang="2700000" scaled="0"/>
              </a:gradFill>
            </p:grpSpPr>
            <p:sp>
              <p:nvSpPr>
                <p:cNvPr id="25" name="矩形: 圆顶角 39">
                  <a:extLst>
                    <a:ext uri="{FF2B5EF4-FFF2-40B4-BE49-F238E27FC236}">
                      <a16:creationId xmlns:a16="http://schemas.microsoft.com/office/drawing/2014/main" id="{80557AA1-6D38-1047-A0DB-171B639E032A}"/>
                    </a:ext>
                  </a:extLst>
                </p:cNvPr>
                <p:cNvSpPr/>
                <p:nvPr/>
              </p:nvSpPr>
              <p:spPr>
                <a:xfrm>
                  <a:off x="16312609" y="2613494"/>
                  <a:ext cx="2461943" cy="656387"/>
                </a:xfrm>
                <a:prstGeom prst="round2Same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400" b="1" dirty="0">
                      <a:solidFill>
                        <a:schemeClr val="tx1"/>
                      </a:solidFill>
                    </a:rPr>
                    <a:t>Transparent compression</a:t>
                  </a:r>
                </a:p>
              </p:txBody>
            </p:sp>
            <p:sp>
              <p:nvSpPr>
                <p:cNvPr id="26" name="矩形: 圆顶角 40">
                  <a:extLst>
                    <a:ext uri="{FF2B5EF4-FFF2-40B4-BE49-F238E27FC236}">
                      <a16:creationId xmlns:a16="http://schemas.microsoft.com/office/drawing/2014/main" id="{059242E1-3806-E247-914C-DEB15B6EC649}"/>
                    </a:ext>
                  </a:extLst>
                </p:cNvPr>
                <p:cNvSpPr/>
                <p:nvPr/>
              </p:nvSpPr>
              <p:spPr>
                <a:xfrm>
                  <a:off x="18142699" y="2613496"/>
                  <a:ext cx="2461172" cy="656389"/>
                </a:xfrm>
                <a:prstGeom prst="round2Same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400" dirty="0">
                      <a:solidFill>
                        <a:schemeClr val="tx1"/>
                      </a:solidFill>
                    </a:rPr>
                    <a:t>+ SSD</a:t>
                  </a:r>
                  <a:r>
                    <a:rPr lang="zh-CN" altLang="en-US" sz="1400" dirty="0">
                      <a:solidFill>
                        <a:schemeClr val="tx1"/>
                      </a:solidFill>
                    </a:rPr>
                    <a:t> </a:t>
                  </a:r>
                  <a:r>
                    <a:rPr lang="en-US" altLang="zh-CN" sz="1400" dirty="0">
                      <a:solidFill>
                        <a:schemeClr val="tx1"/>
                      </a:solidFill>
                    </a:rPr>
                    <a:t>controller</a:t>
                  </a:r>
                </a:p>
              </p:txBody>
            </p:sp>
          </p:grpSp>
          <p:cxnSp>
            <p:nvCxnSpPr>
              <p:cNvPr id="23" name="直接连接符 37">
                <a:extLst>
                  <a:ext uri="{FF2B5EF4-FFF2-40B4-BE49-F238E27FC236}">
                    <a16:creationId xmlns:a16="http://schemas.microsoft.com/office/drawing/2014/main" id="{12DF7F43-FC03-6743-9988-6A8CC85C1F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08303" y="2866414"/>
                <a:ext cx="2304305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  <a:head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直接连接符 43">
              <a:extLst>
                <a:ext uri="{FF2B5EF4-FFF2-40B4-BE49-F238E27FC236}">
                  <a16:creationId xmlns:a16="http://schemas.microsoft.com/office/drawing/2014/main" id="{F322F556-23C2-444A-99E4-28BCA7108E7C}"/>
                </a:ext>
              </a:extLst>
            </p:cNvPr>
            <p:cNvCxnSpPr>
              <a:cxnSpLocks/>
            </p:cNvCxnSpPr>
            <p:nvPr/>
          </p:nvCxnSpPr>
          <p:spPr>
            <a:xfrm>
              <a:off x="5849563" y="2372884"/>
              <a:ext cx="0" cy="714470"/>
            </a:xfrm>
            <a:prstGeom prst="line">
              <a:avLst/>
            </a:prstGeom>
            <a:ln w="12700"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5F8A6B4-498C-8043-A82A-CE98E15CBE75}"/>
              </a:ext>
            </a:extLst>
          </p:cNvPr>
          <p:cNvSpPr txBox="1"/>
          <p:nvPr/>
        </p:nvSpPr>
        <p:spPr>
          <a:xfrm>
            <a:off x="1535887" y="4252095"/>
            <a:ext cx="601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Now: Xilinx FPGA (</a:t>
            </a:r>
            <a:r>
              <a:rPr lang="en-US" dirty="0" err="1"/>
              <a:t>UltraScale</a:t>
            </a:r>
            <a:r>
              <a:rPr lang="en-US" dirty="0"/>
              <a:t>)  </a:t>
            </a:r>
            <a:r>
              <a:rPr lang="en-US" dirty="0">
                <a:sym typeface="Wingdings" pitchFamily="2" charset="2"/>
              </a:rPr>
              <a:t> 2022: </a:t>
            </a:r>
            <a:r>
              <a:rPr lang="en-US" dirty="0" err="1">
                <a:sym typeface="Wingdings" pitchFamily="2" charset="2"/>
              </a:rPr>
              <a:t>ScaleFlux</a:t>
            </a:r>
            <a:r>
              <a:rPr lang="en-US" dirty="0">
                <a:sym typeface="Wingdings" pitchFamily="2" charset="2"/>
              </a:rPr>
              <a:t> SoC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0034EE-15AE-5B45-9C6A-0CCCE4775386}"/>
              </a:ext>
            </a:extLst>
          </p:cNvPr>
          <p:cNvSpPr txBox="1"/>
          <p:nvPr/>
        </p:nvSpPr>
        <p:spPr>
          <a:xfrm>
            <a:off x="1535886" y="3826825"/>
            <a:ext cx="6010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Thousands of drives already shipped to customers world-wide!</a:t>
            </a:r>
          </a:p>
        </p:txBody>
      </p:sp>
    </p:spTree>
    <p:extLst>
      <p:ext uri="{BB962C8B-B14F-4D97-AF65-F5344CB8AC3E}">
        <p14:creationId xmlns:p14="http://schemas.microsoft.com/office/powerpoint/2010/main" val="368950270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158EA-4C05-E14E-BDE5-729E7643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Source Han Sans CN" charset="-122"/>
              </a:rPr>
              <a:t>Computational</a:t>
            </a:r>
            <a:r>
              <a:rPr lang="zh-CN" altLang="en-US">
                <a:ea typeface="Source Han Sans CN" charset="-122"/>
              </a:rPr>
              <a:t> </a:t>
            </a:r>
            <a:r>
              <a:rPr lang="en-US" altLang="zh-CN">
                <a:ea typeface="Source Han Sans CN" charset="-122"/>
              </a:rPr>
              <a:t>Storage</a:t>
            </a:r>
            <a:r>
              <a:rPr lang="zh-CN" altLang="en-US">
                <a:ea typeface="Source Han Sans CN" charset="-122"/>
              </a:rPr>
              <a:t> </a:t>
            </a:r>
            <a:r>
              <a:rPr lang="en-US" altLang="zh-CN">
                <a:ea typeface="Source Han Sans CN" charset="-122"/>
              </a:rPr>
              <a:t>Drive</a:t>
            </a:r>
            <a:br>
              <a:rPr lang="en-US" altLang="zh-CN">
                <a:ea typeface="Source Han Sans CN" charset="-122"/>
              </a:rPr>
            </a:br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472E836-7AF7-E64D-AFD7-80E1CB24F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02" y="791330"/>
            <a:ext cx="889000" cy="7747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A26D939-6293-C54C-9817-7CE445E32C47}"/>
              </a:ext>
            </a:extLst>
          </p:cNvPr>
          <p:cNvSpPr txBox="1"/>
          <p:nvPr/>
        </p:nvSpPr>
        <p:spPr>
          <a:xfrm>
            <a:off x="1251749" y="994014"/>
            <a:ext cx="7288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Transparent compression is of course </a:t>
            </a:r>
            <a:r>
              <a:rPr lang="en-US" b="1" dirty="0"/>
              <a:t>NOT ALL </a:t>
            </a:r>
            <a:r>
              <a:rPr lang="en-US" dirty="0"/>
              <a:t>about computational storage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15B8661-F3FB-CC48-BECC-A3D580C7D8FE}"/>
              </a:ext>
            </a:extLst>
          </p:cNvPr>
          <p:cNvGrpSpPr/>
          <p:nvPr/>
        </p:nvGrpSpPr>
        <p:grpSpPr>
          <a:xfrm>
            <a:off x="45869" y="1644427"/>
            <a:ext cx="4561643" cy="1587500"/>
            <a:chOff x="45869" y="1644427"/>
            <a:chExt cx="4561643" cy="1587500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83534BFF-E07F-AD41-BF9B-0FA91FBC0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69" y="2210726"/>
              <a:ext cx="852128" cy="102120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9E63EF3-B5A7-F643-9C83-A70970390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375687" y="1644427"/>
              <a:ext cx="4231825" cy="1587500"/>
            </a:xfrm>
            <a:prstGeom prst="rect">
              <a:avLst/>
            </a:prstGeom>
          </p:spPr>
        </p:pic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A1B6DD4-BBC2-AD43-9B3F-67B28D8DA5BC}"/>
                </a:ext>
              </a:extLst>
            </p:cNvPr>
            <p:cNvGrpSpPr/>
            <p:nvPr/>
          </p:nvGrpSpPr>
          <p:grpSpPr>
            <a:xfrm>
              <a:off x="976099" y="2599689"/>
              <a:ext cx="674308" cy="502242"/>
              <a:chOff x="3003945" y="2887937"/>
              <a:chExt cx="674308" cy="502242"/>
            </a:xfrm>
          </p:grpSpPr>
          <p:grpSp>
            <p:nvGrpSpPr>
              <p:cNvPr id="32" name="Group 238">
                <a:extLst>
                  <a:ext uri="{FF2B5EF4-FFF2-40B4-BE49-F238E27FC236}">
                    <a16:creationId xmlns:a16="http://schemas.microsoft.com/office/drawing/2014/main" id="{CA930C8D-8CFF-214E-B56F-67A9BAEB9D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03945" y="2887937"/>
                <a:ext cx="674308" cy="502242"/>
                <a:chOff x="4993684" y="1556967"/>
                <a:chExt cx="674411" cy="501849"/>
              </a:xfrm>
            </p:grpSpPr>
            <p:sp>
              <p:nvSpPr>
                <p:cNvPr id="34" name="Shape 383">
                  <a:extLst>
                    <a:ext uri="{FF2B5EF4-FFF2-40B4-BE49-F238E27FC236}">
                      <a16:creationId xmlns:a16="http://schemas.microsoft.com/office/drawing/2014/main" id="{552A954E-B8A9-6B4E-9368-66D664A45A10}"/>
                    </a:ext>
                  </a:extLst>
                </p:cNvPr>
                <p:cNvSpPr/>
                <p:nvPr/>
              </p:nvSpPr>
              <p:spPr>
                <a:xfrm rot="5400000">
                  <a:off x="5079381" y="1470370"/>
                  <a:ext cx="502843" cy="674791"/>
                </a:xfrm>
                <a:prstGeom prst="roundRect">
                  <a:avLst>
                    <a:gd name="adj" fmla="val 4826"/>
                  </a:avLst>
                </a:prstGeom>
                <a:solidFill>
                  <a:srgbClr val="814098"/>
                </a:solidFill>
                <a:ln w="19050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400000"/>
                </a:ln>
                <a:effectLst/>
              </p:spPr>
              <p:txBody>
                <a:bodyPr lIns="20092" tIns="20092" rIns="20092" bIns="20092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kumimoji="0" sz="1575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</a:endParaRPr>
                </a:p>
              </p:txBody>
            </p:sp>
            <p:sp>
              <p:nvSpPr>
                <p:cNvPr id="35" name="Freeform: Shape 91">
                  <a:extLst>
                    <a:ext uri="{FF2B5EF4-FFF2-40B4-BE49-F238E27FC236}">
                      <a16:creationId xmlns:a16="http://schemas.microsoft.com/office/drawing/2014/main" id="{D0C94331-AAD7-7E4E-A99E-D3E6930875F2}"/>
                    </a:ext>
                  </a:extLst>
                </p:cNvPr>
                <p:cNvSpPr/>
                <p:nvPr/>
              </p:nvSpPr>
              <p:spPr>
                <a:xfrm>
                  <a:off x="5569759" y="1599172"/>
                  <a:ext cx="63510" cy="6186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6" name="Freeform: Shape 92">
                  <a:extLst>
                    <a:ext uri="{FF2B5EF4-FFF2-40B4-BE49-F238E27FC236}">
                      <a16:creationId xmlns:a16="http://schemas.microsoft.com/office/drawing/2014/main" id="{E73391D2-3303-E549-B8C8-ECF2E4E0BEB6}"/>
                    </a:ext>
                  </a:extLst>
                </p:cNvPr>
                <p:cNvSpPr/>
                <p:nvPr/>
              </p:nvSpPr>
              <p:spPr>
                <a:xfrm>
                  <a:off x="5569759" y="194814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" name="Freeform: Shape 93">
                  <a:extLst>
                    <a:ext uri="{FF2B5EF4-FFF2-40B4-BE49-F238E27FC236}">
                      <a16:creationId xmlns:a16="http://schemas.microsoft.com/office/drawing/2014/main" id="{6034B5C1-3D9C-E243-934B-A19B6B9B5639}"/>
                    </a:ext>
                  </a:extLst>
                </p:cNvPr>
                <p:cNvSpPr/>
                <p:nvPr/>
              </p:nvSpPr>
              <p:spPr>
                <a:xfrm>
                  <a:off x="5037865" y="1608689"/>
                  <a:ext cx="63510" cy="63450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8" name="Freeform: Shape 94">
                  <a:extLst>
                    <a:ext uri="{FF2B5EF4-FFF2-40B4-BE49-F238E27FC236}">
                      <a16:creationId xmlns:a16="http://schemas.microsoft.com/office/drawing/2014/main" id="{767D2E9F-EB47-944C-8FF4-344CE02B174A}"/>
                    </a:ext>
                  </a:extLst>
                </p:cNvPr>
                <p:cNvSpPr/>
                <p:nvPr/>
              </p:nvSpPr>
              <p:spPr>
                <a:xfrm>
                  <a:off x="5037865" y="1959253"/>
                  <a:ext cx="63510" cy="61864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solidFill>
                    <a:sysClr val="window" lastClr="FFFFFF">
                      <a:lumMod val="50000"/>
                    </a:sysClr>
                  </a:solidFill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39" name="Straight Connector 245">
                  <a:extLst>
                    <a:ext uri="{FF2B5EF4-FFF2-40B4-BE49-F238E27FC236}">
                      <a16:creationId xmlns:a16="http://schemas.microsoft.com/office/drawing/2014/main" id="{98245CD7-9A25-5945-9699-93906043B9A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723906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0" name="Straight Connector 246">
                  <a:extLst>
                    <a:ext uri="{FF2B5EF4-FFF2-40B4-BE49-F238E27FC236}">
                      <a16:creationId xmlns:a16="http://schemas.microsoft.com/office/drawing/2014/main" id="{E1D75839-0FA4-624F-9363-6DCDABDD71D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09164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1" name="Straight Connector 247">
                  <a:extLst>
                    <a:ext uri="{FF2B5EF4-FFF2-40B4-BE49-F238E27FC236}">
                      <a16:creationId xmlns:a16="http://schemas.microsoft.com/office/drawing/2014/main" id="{D06747A1-5BE4-BB41-A368-7FB5D988049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66912" y="1894422"/>
                  <a:ext cx="543348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2" name="Straight Connector 248">
                  <a:extLst>
                    <a:ext uri="{FF2B5EF4-FFF2-40B4-BE49-F238E27FC236}">
                      <a16:creationId xmlns:a16="http://schemas.microsoft.com/office/drawing/2014/main" id="{BBECF25D-122C-E646-8775-DF396560525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638648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43" name="Straight Connector 249">
                  <a:extLst>
                    <a:ext uri="{FF2B5EF4-FFF2-40B4-BE49-F238E27FC236}">
                      <a16:creationId xmlns:a16="http://schemas.microsoft.com/office/drawing/2014/main" id="{7EE9F790-8176-0A47-A6D4-2F3FA87ECC6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661" y="1979681"/>
                  <a:ext cx="263850" cy="0"/>
                </a:xfrm>
                <a:prstGeom prst="line">
                  <a:avLst/>
                </a:prstGeom>
                <a:noFill/>
                <a:ln w="6350">
                  <a:solidFill>
                    <a:srgbClr val="7F7F7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723B0B43-90D2-0240-920A-72B8F25EDA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55000"/>
              </a:blip>
              <a:stretch>
                <a:fillRect/>
              </a:stretch>
            </p:blipFill>
            <p:spPr>
              <a:xfrm>
                <a:off x="3110068" y="2913212"/>
                <a:ext cx="462062" cy="451692"/>
              </a:xfrm>
              <a:prstGeom prst="rect">
                <a:avLst/>
              </a:prstGeom>
            </p:spPr>
          </p:pic>
        </p:grp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D09E0A7F-8245-BB45-A7B9-C249D1888960}"/>
              </a:ext>
            </a:extLst>
          </p:cNvPr>
          <p:cNvSpPr txBox="1"/>
          <p:nvPr/>
        </p:nvSpPr>
        <p:spPr>
          <a:xfrm>
            <a:off x="4595521" y="2236978"/>
            <a:ext cx="4470565" cy="73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/>
              <a:t>The </a:t>
            </a:r>
            <a:r>
              <a:rPr lang="en-US" b="1" dirty="0"/>
              <a:t>best way </a:t>
            </a:r>
            <a:r>
              <a:rPr lang="en-US" dirty="0"/>
              <a:t>to commence the journey of commercializing computational storage</a:t>
            </a:r>
          </a:p>
        </p:txBody>
      </p:sp>
      <p:pic>
        <p:nvPicPr>
          <p:cNvPr id="1028" name="Picture 4" descr="Question Mark Flag Icons - Download Free Vector Icons | Noun Project">
            <a:extLst>
              <a:ext uri="{FF2B5EF4-FFF2-40B4-BE49-F238E27FC236}">
                <a16:creationId xmlns:a16="http://schemas.microsoft.com/office/drawing/2014/main" id="{377863FD-F796-0E4E-B43F-D7770F9F2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308" y="1744378"/>
            <a:ext cx="698562" cy="69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Question Mark Flag Icons - Download Free Vector Icons | Noun Project">
            <a:extLst>
              <a:ext uri="{FF2B5EF4-FFF2-40B4-BE49-F238E27FC236}">
                <a16:creationId xmlns:a16="http://schemas.microsoft.com/office/drawing/2014/main" id="{1056B7B8-24BA-4D4F-96FB-629A99DBA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377" y="1678941"/>
            <a:ext cx="423596" cy="42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Question Mark Flag Icons - Download Free Vector Icons | Noun Project">
            <a:extLst>
              <a:ext uri="{FF2B5EF4-FFF2-40B4-BE49-F238E27FC236}">
                <a16:creationId xmlns:a16="http://schemas.microsoft.com/office/drawing/2014/main" id="{B80BED3C-3EB4-384F-865D-D2C1D5954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93" y="1415108"/>
            <a:ext cx="252133" cy="25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902F699-4940-2943-ADCD-D4D8C26CBF97}"/>
              </a:ext>
            </a:extLst>
          </p:cNvPr>
          <p:cNvGrpSpPr/>
          <p:nvPr/>
        </p:nvGrpSpPr>
        <p:grpSpPr>
          <a:xfrm>
            <a:off x="6485955" y="1659403"/>
            <a:ext cx="674308" cy="502242"/>
            <a:chOff x="3003945" y="2887937"/>
            <a:chExt cx="674308" cy="502242"/>
          </a:xfrm>
        </p:grpSpPr>
        <p:grpSp>
          <p:nvGrpSpPr>
            <p:cNvPr id="52" name="Group 238">
              <a:extLst>
                <a:ext uri="{FF2B5EF4-FFF2-40B4-BE49-F238E27FC236}">
                  <a16:creationId xmlns:a16="http://schemas.microsoft.com/office/drawing/2014/main" id="{9A92B5BD-6685-C648-8CD5-5C5662D213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03945" y="2887937"/>
              <a:ext cx="674308" cy="502242"/>
              <a:chOff x="4993684" y="1556967"/>
              <a:chExt cx="674411" cy="501849"/>
            </a:xfrm>
          </p:grpSpPr>
          <p:sp>
            <p:nvSpPr>
              <p:cNvPr id="54" name="Shape 383">
                <a:extLst>
                  <a:ext uri="{FF2B5EF4-FFF2-40B4-BE49-F238E27FC236}">
                    <a16:creationId xmlns:a16="http://schemas.microsoft.com/office/drawing/2014/main" id="{31CFF463-4F96-8F4E-AEE8-F7A5DD497580}"/>
                  </a:ext>
                </a:extLst>
              </p:cNvPr>
              <p:cNvSpPr/>
              <p:nvPr/>
            </p:nvSpPr>
            <p:spPr>
              <a:xfrm rot="5400000">
                <a:off x="5079381" y="1470370"/>
                <a:ext cx="502843" cy="674791"/>
              </a:xfrm>
              <a:prstGeom prst="roundRect">
                <a:avLst>
                  <a:gd name="adj" fmla="val 4826"/>
                </a:avLst>
              </a:prstGeom>
              <a:solidFill>
                <a:srgbClr val="814098"/>
              </a:solidFill>
              <a:ln w="19050" cap="flat">
                <a:solidFill>
                  <a:sysClr val="window" lastClr="FFFFFF">
                    <a:lumMod val="50000"/>
                  </a:sysClr>
                </a:solidFill>
                <a:prstDash val="solid"/>
                <a:miter lim="400000"/>
              </a:ln>
              <a:effectLst/>
            </p:spPr>
            <p:txBody>
              <a:bodyPr lIns="20092" tIns="20092" rIns="20092" bIns="20092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157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55" name="Freeform: Shape 91">
                <a:extLst>
                  <a:ext uri="{FF2B5EF4-FFF2-40B4-BE49-F238E27FC236}">
                    <a16:creationId xmlns:a16="http://schemas.microsoft.com/office/drawing/2014/main" id="{E42C2763-DAF4-A446-8538-F93879421C73}"/>
                  </a:ext>
                </a:extLst>
              </p:cNvPr>
              <p:cNvSpPr/>
              <p:nvPr/>
            </p:nvSpPr>
            <p:spPr>
              <a:xfrm>
                <a:off x="5569759" y="1599172"/>
                <a:ext cx="63510" cy="61865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ysClr val="window" lastClr="FFFFFF">
                    <a:lumMod val="50000"/>
                  </a:sysClr>
                </a:solidFill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Freeform: Shape 92">
                <a:extLst>
                  <a:ext uri="{FF2B5EF4-FFF2-40B4-BE49-F238E27FC236}">
                    <a16:creationId xmlns:a16="http://schemas.microsoft.com/office/drawing/2014/main" id="{DEDABA96-F9D8-3141-BC57-157469A15FD3}"/>
                  </a:ext>
                </a:extLst>
              </p:cNvPr>
              <p:cNvSpPr/>
              <p:nvPr/>
            </p:nvSpPr>
            <p:spPr>
              <a:xfrm>
                <a:off x="5569759" y="1948149"/>
                <a:ext cx="63510" cy="63450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ysClr val="window" lastClr="FFFFFF">
                    <a:lumMod val="50000"/>
                  </a:sysClr>
                </a:solidFill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Freeform: Shape 93">
                <a:extLst>
                  <a:ext uri="{FF2B5EF4-FFF2-40B4-BE49-F238E27FC236}">
                    <a16:creationId xmlns:a16="http://schemas.microsoft.com/office/drawing/2014/main" id="{30DA0D76-268D-624A-908B-653A2841EC83}"/>
                  </a:ext>
                </a:extLst>
              </p:cNvPr>
              <p:cNvSpPr/>
              <p:nvPr/>
            </p:nvSpPr>
            <p:spPr>
              <a:xfrm>
                <a:off x="5037865" y="1608689"/>
                <a:ext cx="63510" cy="63450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ysClr val="window" lastClr="FFFFFF">
                    <a:lumMod val="50000"/>
                  </a:sysClr>
                </a:solidFill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Freeform: Shape 94">
                <a:extLst>
                  <a:ext uri="{FF2B5EF4-FFF2-40B4-BE49-F238E27FC236}">
                    <a16:creationId xmlns:a16="http://schemas.microsoft.com/office/drawing/2014/main" id="{C313D6DF-CC9F-3F4A-B56B-87CD678E52A1}"/>
                  </a:ext>
                </a:extLst>
              </p:cNvPr>
              <p:cNvSpPr/>
              <p:nvPr/>
            </p:nvSpPr>
            <p:spPr>
              <a:xfrm>
                <a:off x="5037865" y="1959253"/>
                <a:ext cx="63510" cy="6186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ysClr val="window" lastClr="FFFFFF">
                    <a:lumMod val="50000"/>
                  </a:sysClr>
                </a:solidFill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59" name="Straight Connector 245">
                <a:extLst>
                  <a:ext uri="{FF2B5EF4-FFF2-40B4-BE49-F238E27FC236}">
                    <a16:creationId xmlns:a16="http://schemas.microsoft.com/office/drawing/2014/main" id="{40D4AE49-F628-3B4E-A8DA-9EA1B03F142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66912" y="1723906"/>
                <a:ext cx="543348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60" name="Straight Connector 246">
                <a:extLst>
                  <a:ext uri="{FF2B5EF4-FFF2-40B4-BE49-F238E27FC236}">
                    <a16:creationId xmlns:a16="http://schemas.microsoft.com/office/drawing/2014/main" id="{6AFC06C0-E323-804A-A706-D9AA7367BDF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66912" y="1809164"/>
                <a:ext cx="543348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61" name="Straight Connector 247">
                <a:extLst>
                  <a:ext uri="{FF2B5EF4-FFF2-40B4-BE49-F238E27FC236}">
                    <a16:creationId xmlns:a16="http://schemas.microsoft.com/office/drawing/2014/main" id="{19162BFA-7FF0-A34A-9B94-9618A3ECD4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66912" y="1894422"/>
                <a:ext cx="543348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62" name="Straight Connector 248">
                <a:extLst>
                  <a:ext uri="{FF2B5EF4-FFF2-40B4-BE49-F238E27FC236}">
                    <a16:creationId xmlns:a16="http://schemas.microsoft.com/office/drawing/2014/main" id="{2BF3C6AB-536F-A346-B60C-663E4D499F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206661" y="1638648"/>
                <a:ext cx="26385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63" name="Straight Connector 249">
                <a:extLst>
                  <a:ext uri="{FF2B5EF4-FFF2-40B4-BE49-F238E27FC236}">
                    <a16:creationId xmlns:a16="http://schemas.microsoft.com/office/drawing/2014/main" id="{3BD3CBC9-AC25-AE4F-8AB7-3DFA3C0022E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206661" y="1979681"/>
                <a:ext cx="26385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87590060-C29F-3749-BF94-01E9ED014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55000"/>
            </a:blip>
            <a:stretch>
              <a:fillRect/>
            </a:stretch>
          </p:blipFill>
          <p:spPr>
            <a:xfrm>
              <a:off x="3110068" y="2913212"/>
              <a:ext cx="462062" cy="451692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CCCC019-3D3D-F74A-B40C-84B29D727BD5}"/>
              </a:ext>
            </a:extLst>
          </p:cNvPr>
          <p:cNvGrpSpPr/>
          <p:nvPr/>
        </p:nvGrpSpPr>
        <p:grpSpPr>
          <a:xfrm>
            <a:off x="5377549" y="3845554"/>
            <a:ext cx="1741610" cy="734945"/>
            <a:chOff x="109355" y="3662659"/>
            <a:chExt cx="1741610" cy="734945"/>
          </a:xfrm>
        </p:grpSpPr>
        <p:pic>
          <p:nvPicPr>
            <p:cNvPr id="64" name="Picture 63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CA97682B-6C63-3945-BB4D-664574F77A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5" t="10935" r="49726" b="61159"/>
            <a:stretch/>
          </p:blipFill>
          <p:spPr>
            <a:xfrm>
              <a:off x="603198" y="3769268"/>
              <a:ext cx="965972" cy="354394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65" name="Google Shape;2826;p53">
              <a:extLst>
                <a:ext uri="{FF2B5EF4-FFF2-40B4-BE49-F238E27FC236}">
                  <a16:creationId xmlns:a16="http://schemas.microsoft.com/office/drawing/2014/main" id="{F8214DA1-F71F-3F42-BA03-859783DC2ED0}"/>
                </a:ext>
              </a:extLst>
            </p:cNvPr>
            <p:cNvSpPr/>
            <p:nvPr/>
          </p:nvSpPr>
          <p:spPr>
            <a:xfrm>
              <a:off x="109355" y="3662659"/>
              <a:ext cx="1741610" cy="734945"/>
            </a:xfrm>
            <a:prstGeom prst="rect">
              <a:avLst/>
            </a:prstGeom>
            <a:noFill/>
            <a:ln w="12700" cap="flat" cmpd="sng">
              <a:solidFill>
                <a:schemeClr val="tx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45720" tIns="45720" rIns="45720" bIns="45720" anchor="ctr" anchorCtr="0">
              <a:noAutofit/>
            </a:bodyPr>
            <a:lstStyle/>
            <a:p>
              <a:pPr lvl="0" algn="ctr">
                <a:spcBef>
                  <a:spcPts val="0"/>
                </a:spcBef>
              </a:pPr>
              <a:endParaRPr lang="en-US" altLang="zh-CN" sz="700" b="1" kern="0" dirty="0">
                <a:latin typeface="+mj-lt"/>
                <a:ea typeface="STKaiti" panose="02010600040101010101" pitchFamily="2" charset="-122"/>
              </a:endParaRPr>
            </a:p>
            <a:p>
              <a:pPr lvl="0" algn="ctr">
                <a:spcBef>
                  <a:spcPts val="0"/>
                </a:spcBef>
              </a:pPr>
              <a:endParaRPr lang="en-US" altLang="zh-CN" sz="700" b="1" kern="0" dirty="0">
                <a:latin typeface="+mj-lt"/>
                <a:ea typeface="STKaiti" panose="02010600040101010101" pitchFamily="2" charset="-122"/>
                <a:cs typeface="Arial" panose="020B0604020202020204" pitchFamily="34" charset="0"/>
              </a:endParaRPr>
            </a:p>
            <a:p>
              <a:pPr lvl="0" algn="ctr">
                <a:spcBef>
                  <a:spcPts val="0"/>
                </a:spcBef>
              </a:pPr>
              <a:endParaRPr lang="en-US" altLang="zh-CN" sz="1200" b="1" dirty="0">
                <a:latin typeface="+mj-lt"/>
                <a:ea typeface="STKaiti" panose="02010600040101010101" pitchFamily="2" charset="-122"/>
                <a:cs typeface="Arial" panose="020B0604020202020204" pitchFamily="34" charset="0"/>
              </a:endParaRPr>
            </a:p>
            <a:p>
              <a:pPr lvl="0" algn="ctr">
                <a:spcBef>
                  <a:spcPts val="0"/>
                </a:spcBef>
              </a:pPr>
              <a:r>
                <a:rPr lang="en-US" altLang="zh-CN" sz="1200" b="1" dirty="0">
                  <a:latin typeface="+mj-lt"/>
                  <a:ea typeface="STKaiti" panose="02010600040101010101" pitchFamily="2" charset="-122"/>
                  <a:cs typeface="Arial" panose="020B0604020202020204" pitchFamily="34" charset="0"/>
                </a:rPr>
                <a:t>Computational Storage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7290F114-64A1-DE4E-9286-ECBFCCDCA3D9}"/>
              </a:ext>
            </a:extLst>
          </p:cNvPr>
          <p:cNvSpPr txBox="1"/>
          <p:nvPr/>
        </p:nvSpPr>
        <p:spPr>
          <a:xfrm>
            <a:off x="3877523" y="3198762"/>
            <a:ext cx="10508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5+ years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AC9545E5-26BD-7047-9BDC-E425F6E402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2272" y="3700516"/>
            <a:ext cx="1845038" cy="102502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21712F24-8E79-1748-B0AB-E8DBC1B40D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6599" y="3971726"/>
            <a:ext cx="1828800" cy="4826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4E1DF0DB-FEEA-F245-B787-F7B4942844EB}"/>
              </a:ext>
            </a:extLst>
          </p:cNvPr>
          <p:cNvSpPr txBox="1"/>
          <p:nvPr/>
        </p:nvSpPr>
        <p:spPr>
          <a:xfrm>
            <a:off x="7179879" y="3881269"/>
            <a:ext cx="1939898" cy="663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/>
              <a:t>Heterogeneity-ready SW/HW ecosystem 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C991868-43CF-FD4B-8E9C-0DF12D7DBE2C}"/>
              </a:ext>
            </a:extLst>
          </p:cNvPr>
          <p:cNvGrpSpPr/>
          <p:nvPr/>
        </p:nvGrpSpPr>
        <p:grpSpPr>
          <a:xfrm>
            <a:off x="241393" y="3803354"/>
            <a:ext cx="1280160" cy="819345"/>
            <a:chOff x="241393" y="3810717"/>
            <a:chExt cx="1280160" cy="819345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4B3E6E97-4803-2940-9290-2BC197293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1393" y="3810717"/>
              <a:ext cx="1280160" cy="519176"/>
            </a:xfrm>
            <a:prstGeom prst="rect">
              <a:avLst/>
            </a:prstGeom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61D4639F-0BDA-0C4E-982F-5F6D13368278}"/>
                </a:ext>
              </a:extLst>
            </p:cNvPr>
            <p:cNvSpPr/>
            <p:nvPr/>
          </p:nvSpPr>
          <p:spPr>
            <a:xfrm>
              <a:off x="653258" y="4260730"/>
              <a:ext cx="857927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b="0" cap="none" spc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</a:rPr>
                <a:t>5.0/6.0</a:t>
              </a:r>
            </a:p>
          </p:txBody>
        </p:sp>
      </p:grpSp>
      <p:pic>
        <p:nvPicPr>
          <p:cNvPr id="77" name="Picture 76">
            <a:extLst>
              <a:ext uri="{FF2B5EF4-FFF2-40B4-BE49-F238E27FC236}">
                <a16:creationId xmlns:a16="http://schemas.microsoft.com/office/drawing/2014/main" id="{45193860-EFD9-0749-A230-44C42CAB2F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1173" y="3084547"/>
            <a:ext cx="707704" cy="7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233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6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9AA8C184-B10C-4548-A9A1-027BA110C74D}"/>
              </a:ext>
            </a:extLst>
          </p:cNvPr>
          <p:cNvCxnSpPr>
            <a:cxnSpLocks/>
            <a:stCxn id="190" idx="1"/>
            <a:endCxn id="189" idx="3"/>
          </p:cNvCxnSpPr>
          <p:nvPr/>
        </p:nvCxnSpPr>
        <p:spPr>
          <a:xfrm flipH="1">
            <a:off x="6964942" y="3463072"/>
            <a:ext cx="76928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Rounded Rectangle 188">
            <a:extLst>
              <a:ext uri="{FF2B5EF4-FFF2-40B4-BE49-F238E27FC236}">
                <a16:creationId xmlns:a16="http://schemas.microsoft.com/office/drawing/2014/main" id="{ADC75764-211D-BA40-BF17-F08C9A0150A6}"/>
              </a:ext>
            </a:extLst>
          </p:cNvPr>
          <p:cNvSpPr/>
          <p:nvPr/>
        </p:nvSpPr>
        <p:spPr>
          <a:xfrm>
            <a:off x="5467349" y="3237993"/>
            <a:ext cx="1497593" cy="4501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CSD Ctrl SoC </a:t>
            </a:r>
          </a:p>
          <a:p>
            <a:pPr algn="ctr"/>
            <a:r>
              <a:rPr lang="en-US" sz="1400" dirty="0"/>
              <a:t>(w/ trans. comp.)</a:t>
            </a:r>
          </a:p>
        </p:txBody>
      </p:sp>
      <p:sp>
        <p:nvSpPr>
          <p:cNvPr id="190" name="Rounded Rectangle 189">
            <a:extLst>
              <a:ext uri="{FF2B5EF4-FFF2-40B4-BE49-F238E27FC236}">
                <a16:creationId xmlns:a16="http://schemas.microsoft.com/office/drawing/2014/main" id="{5830C412-FF53-DC47-841B-162967109685}"/>
              </a:ext>
            </a:extLst>
          </p:cNvPr>
          <p:cNvSpPr/>
          <p:nvPr/>
        </p:nvSpPr>
        <p:spPr>
          <a:xfrm>
            <a:off x="7734222" y="3246245"/>
            <a:ext cx="1280160" cy="43365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NAND Flash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5034DE7B-D1F3-D643-9A74-8BDCBDB53CF5}"/>
              </a:ext>
            </a:extLst>
          </p:cNvPr>
          <p:cNvSpPr txBox="1"/>
          <p:nvPr/>
        </p:nvSpPr>
        <p:spPr>
          <a:xfrm>
            <a:off x="6948685" y="3172669"/>
            <a:ext cx="804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4~8GB/s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EA197CC-CC2C-C840-94A6-43B7DB002C52}"/>
              </a:ext>
            </a:extLst>
          </p:cNvPr>
          <p:cNvCxnSpPr>
            <a:cxnSpLocks/>
            <a:stCxn id="186" idx="1"/>
            <a:endCxn id="185" idx="3"/>
          </p:cNvCxnSpPr>
          <p:nvPr/>
        </p:nvCxnSpPr>
        <p:spPr>
          <a:xfrm flipH="1">
            <a:off x="6964942" y="2091472"/>
            <a:ext cx="76928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Rounded Rectangle 184">
            <a:extLst>
              <a:ext uri="{FF2B5EF4-FFF2-40B4-BE49-F238E27FC236}">
                <a16:creationId xmlns:a16="http://schemas.microsoft.com/office/drawing/2014/main" id="{DEA11B59-1A37-3A4A-A52A-E404DFEAAB19}"/>
              </a:ext>
            </a:extLst>
          </p:cNvPr>
          <p:cNvSpPr/>
          <p:nvPr/>
        </p:nvSpPr>
        <p:spPr>
          <a:xfrm>
            <a:off x="5467349" y="1866393"/>
            <a:ext cx="1497593" cy="4501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CSD Ctrl SoC </a:t>
            </a:r>
          </a:p>
          <a:p>
            <a:pPr algn="ctr"/>
            <a:r>
              <a:rPr lang="en-US" sz="1400" dirty="0"/>
              <a:t>(w/ trans. comp.)</a:t>
            </a:r>
          </a:p>
        </p:txBody>
      </p:sp>
      <p:sp>
        <p:nvSpPr>
          <p:cNvPr id="186" name="Rounded Rectangle 185">
            <a:extLst>
              <a:ext uri="{FF2B5EF4-FFF2-40B4-BE49-F238E27FC236}">
                <a16:creationId xmlns:a16="http://schemas.microsoft.com/office/drawing/2014/main" id="{C6F21F8D-7AA4-9C43-B5C5-6999A980F87D}"/>
              </a:ext>
            </a:extLst>
          </p:cNvPr>
          <p:cNvSpPr/>
          <p:nvPr/>
        </p:nvSpPr>
        <p:spPr>
          <a:xfrm>
            <a:off x="7734222" y="1874645"/>
            <a:ext cx="1280160" cy="43365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NAND Flash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F25903CB-7DF2-8649-8764-06E7FE7F690C}"/>
              </a:ext>
            </a:extLst>
          </p:cNvPr>
          <p:cNvSpPr txBox="1"/>
          <p:nvPr/>
        </p:nvSpPr>
        <p:spPr>
          <a:xfrm>
            <a:off x="6948685" y="1801069"/>
            <a:ext cx="804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4~8GB/s</a:t>
            </a:r>
          </a:p>
        </p:txBody>
      </p:sp>
      <p:sp>
        <p:nvSpPr>
          <p:cNvPr id="27" name="Can 26">
            <a:extLst>
              <a:ext uri="{FF2B5EF4-FFF2-40B4-BE49-F238E27FC236}">
                <a16:creationId xmlns:a16="http://schemas.microsoft.com/office/drawing/2014/main" id="{4EE9DBA9-A90C-EA44-BA46-87405C9A19F5}"/>
              </a:ext>
            </a:extLst>
          </p:cNvPr>
          <p:cNvSpPr/>
          <p:nvPr/>
        </p:nvSpPr>
        <p:spPr>
          <a:xfrm rot="5400000">
            <a:off x="4319111" y="360809"/>
            <a:ext cx="365760" cy="1371600"/>
          </a:xfrm>
          <a:prstGeom prst="can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ea typeface="ＭＳ Ｐゴシック" charset="0"/>
                <a:cs typeface="ＭＳ Ｐゴシック" charset="0"/>
              </a:rPr>
              <a:t>The Next Step</a:t>
            </a:r>
            <a:endParaRPr lang="en-US" dirty="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9CC4E041-1C04-4545-BF26-A0F50AB8974F}"/>
              </a:ext>
            </a:extLst>
          </p:cNvPr>
          <p:cNvSpPr/>
          <p:nvPr/>
        </p:nvSpPr>
        <p:spPr>
          <a:xfrm>
            <a:off x="1974047" y="877900"/>
            <a:ext cx="1637834" cy="2801999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F1608D05-78DA-F948-8183-4B51EF829178}"/>
              </a:ext>
            </a:extLst>
          </p:cNvPr>
          <p:cNvCxnSpPr>
            <a:cxnSpLocks/>
            <a:stCxn id="63" idx="1"/>
            <a:endCxn id="10" idx="3"/>
          </p:cNvCxnSpPr>
          <p:nvPr/>
        </p:nvCxnSpPr>
        <p:spPr>
          <a:xfrm flipH="1">
            <a:off x="6961132" y="1070392"/>
            <a:ext cx="77309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284C1BDB-B5CF-4048-8069-9C6D3814009F}"/>
              </a:ext>
            </a:extLst>
          </p:cNvPr>
          <p:cNvSpPr txBox="1"/>
          <p:nvPr/>
        </p:nvSpPr>
        <p:spPr>
          <a:xfrm>
            <a:off x="3778778" y="569502"/>
            <a:ext cx="1454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PCIe (16~32GB/s)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8144878C-BB8C-4849-B12E-A19662164D7E}"/>
              </a:ext>
            </a:extLst>
          </p:cNvPr>
          <p:cNvCxnSpPr>
            <a:cxnSpLocks/>
            <a:endCxn id="79" idx="3"/>
          </p:cNvCxnSpPr>
          <p:nvPr/>
        </p:nvCxnSpPr>
        <p:spPr>
          <a:xfrm flipH="1" flipV="1">
            <a:off x="3447052" y="1127542"/>
            <a:ext cx="2016488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5F8203EC-19C8-6D43-B383-7DCEDA768521}"/>
              </a:ext>
            </a:extLst>
          </p:cNvPr>
          <p:cNvSpPr txBox="1"/>
          <p:nvPr/>
        </p:nvSpPr>
        <p:spPr>
          <a:xfrm>
            <a:off x="2614592" y="55667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501A28-E529-A242-8A22-6CF0853CBC2D}"/>
              </a:ext>
            </a:extLst>
          </p:cNvPr>
          <p:cNvSpPr txBox="1"/>
          <p:nvPr/>
        </p:nvSpPr>
        <p:spPr>
          <a:xfrm>
            <a:off x="5739706" y="299846"/>
            <a:ext cx="2837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Computational Storage Drive (CSD)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86A2A6E-3E8F-8E48-AE50-74D9117C49F2}"/>
              </a:ext>
            </a:extLst>
          </p:cNvPr>
          <p:cNvSpPr/>
          <p:nvPr/>
        </p:nvSpPr>
        <p:spPr>
          <a:xfrm>
            <a:off x="5463539" y="845313"/>
            <a:ext cx="1497593" cy="4501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CSD Ctrl SoC </a:t>
            </a:r>
          </a:p>
          <a:p>
            <a:pPr algn="ctr"/>
            <a:r>
              <a:rPr lang="en-US" sz="1400" dirty="0"/>
              <a:t>(w/ trans. comp.)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370C7A29-7F23-2F43-9F8C-D04580847FCD}"/>
              </a:ext>
            </a:extLst>
          </p:cNvPr>
          <p:cNvSpPr/>
          <p:nvPr/>
        </p:nvSpPr>
        <p:spPr>
          <a:xfrm>
            <a:off x="7734222" y="853565"/>
            <a:ext cx="1280160" cy="43365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NAND Flash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7FC5185-8E1A-EE48-98BE-2A6267AA98F5}"/>
              </a:ext>
            </a:extLst>
          </p:cNvPr>
          <p:cNvSpPr txBox="1"/>
          <p:nvPr/>
        </p:nvSpPr>
        <p:spPr>
          <a:xfrm>
            <a:off x="6948685" y="779989"/>
            <a:ext cx="804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4~8GB/s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EA860151-2E8E-7C42-A997-613BDC90DE8F}"/>
              </a:ext>
            </a:extLst>
          </p:cNvPr>
          <p:cNvSpPr/>
          <p:nvPr/>
        </p:nvSpPr>
        <p:spPr>
          <a:xfrm>
            <a:off x="2158003" y="1036102"/>
            <a:ext cx="1289049" cy="1828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I/O stack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DB76771-504F-E54A-8CA5-5CABC702A87E}"/>
              </a:ext>
            </a:extLst>
          </p:cNvPr>
          <p:cNvSpPr/>
          <p:nvPr/>
        </p:nvSpPr>
        <p:spPr>
          <a:xfrm>
            <a:off x="195815" y="611497"/>
            <a:ext cx="3553391" cy="3130142"/>
          </a:xfrm>
          <a:prstGeom prst="rect">
            <a:avLst/>
          </a:prstGeom>
          <a:noFill/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8F740F0-BBC9-3C4A-AF64-0F4685732F27}"/>
              </a:ext>
            </a:extLst>
          </p:cNvPr>
          <p:cNvSpPr/>
          <p:nvPr/>
        </p:nvSpPr>
        <p:spPr>
          <a:xfrm>
            <a:off x="5270594" y="569502"/>
            <a:ext cx="3775714" cy="760531"/>
          </a:xfrm>
          <a:prstGeom prst="rect">
            <a:avLst/>
          </a:prstGeom>
          <a:noFill/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B51045A1-7C35-4042-BEEB-F32D373AB284}"/>
              </a:ext>
            </a:extLst>
          </p:cNvPr>
          <p:cNvSpPr/>
          <p:nvPr/>
        </p:nvSpPr>
        <p:spPr>
          <a:xfrm>
            <a:off x="281327" y="716541"/>
            <a:ext cx="1325880" cy="297160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Applications</a:t>
            </a:r>
          </a:p>
        </p:txBody>
      </p:sp>
      <p:sp>
        <p:nvSpPr>
          <p:cNvPr id="137" name="Can 136">
            <a:extLst>
              <a:ext uri="{FF2B5EF4-FFF2-40B4-BE49-F238E27FC236}">
                <a16:creationId xmlns:a16="http://schemas.microsoft.com/office/drawing/2014/main" id="{09C6A8F2-4242-CD49-9167-578D92A08E6D}"/>
              </a:ext>
            </a:extLst>
          </p:cNvPr>
          <p:cNvSpPr/>
          <p:nvPr/>
        </p:nvSpPr>
        <p:spPr>
          <a:xfrm rot="5400000">
            <a:off x="4322921" y="1381889"/>
            <a:ext cx="365760" cy="1371600"/>
          </a:xfrm>
          <a:prstGeom prst="can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DCBDEA0-41A6-D24D-9CD6-1A9FADE0F010}"/>
              </a:ext>
            </a:extLst>
          </p:cNvPr>
          <p:cNvSpPr txBox="1"/>
          <p:nvPr/>
        </p:nvSpPr>
        <p:spPr>
          <a:xfrm>
            <a:off x="3782588" y="1590582"/>
            <a:ext cx="1454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PCIe (16~32GB/s)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A697E6BC-D558-EE47-BC2E-6520115B45AD}"/>
              </a:ext>
            </a:extLst>
          </p:cNvPr>
          <p:cNvCxnSpPr>
            <a:cxnSpLocks/>
            <a:endCxn id="160" idx="3"/>
          </p:cNvCxnSpPr>
          <p:nvPr/>
        </p:nvCxnSpPr>
        <p:spPr>
          <a:xfrm flipH="1" flipV="1">
            <a:off x="3450862" y="2148622"/>
            <a:ext cx="2016488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AB8C2261-0409-7644-AA6A-9CE28AB54974}"/>
              </a:ext>
            </a:extLst>
          </p:cNvPr>
          <p:cNvSpPr txBox="1"/>
          <p:nvPr/>
        </p:nvSpPr>
        <p:spPr>
          <a:xfrm>
            <a:off x="5743516" y="1320926"/>
            <a:ext cx="2837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Computational Storage Drive (CSD)</a:t>
            </a:r>
          </a:p>
        </p:txBody>
      </p:sp>
      <p:sp>
        <p:nvSpPr>
          <p:cNvPr id="160" name="Rounded Rectangle 159">
            <a:extLst>
              <a:ext uri="{FF2B5EF4-FFF2-40B4-BE49-F238E27FC236}">
                <a16:creationId xmlns:a16="http://schemas.microsoft.com/office/drawing/2014/main" id="{77176262-00C2-F146-8810-68B1C4E18E25}"/>
              </a:ext>
            </a:extLst>
          </p:cNvPr>
          <p:cNvSpPr/>
          <p:nvPr/>
        </p:nvSpPr>
        <p:spPr>
          <a:xfrm>
            <a:off x="2161813" y="2057182"/>
            <a:ext cx="1289049" cy="1828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I/O stack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1316985-D9D5-3A47-817C-07A87A531EA5}"/>
              </a:ext>
            </a:extLst>
          </p:cNvPr>
          <p:cNvSpPr/>
          <p:nvPr/>
        </p:nvSpPr>
        <p:spPr>
          <a:xfrm>
            <a:off x="5274404" y="1590582"/>
            <a:ext cx="3775714" cy="760531"/>
          </a:xfrm>
          <a:prstGeom prst="rect">
            <a:avLst/>
          </a:prstGeom>
          <a:noFill/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ounded Rectangle 161">
            <a:extLst>
              <a:ext uri="{FF2B5EF4-FFF2-40B4-BE49-F238E27FC236}">
                <a16:creationId xmlns:a16="http://schemas.microsoft.com/office/drawing/2014/main" id="{D97BCF53-AA74-0B4E-9D6E-1B709C497A8A}"/>
              </a:ext>
            </a:extLst>
          </p:cNvPr>
          <p:cNvSpPr/>
          <p:nvPr/>
        </p:nvSpPr>
        <p:spPr>
          <a:xfrm>
            <a:off x="5906434" y="1626414"/>
            <a:ext cx="640080" cy="2286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Accel.</a:t>
            </a:r>
          </a:p>
        </p:txBody>
      </p:sp>
      <p:cxnSp>
        <p:nvCxnSpPr>
          <p:cNvPr id="163" name="Elbow Connector 162">
            <a:extLst>
              <a:ext uri="{FF2B5EF4-FFF2-40B4-BE49-F238E27FC236}">
                <a16:creationId xmlns:a16="http://schemas.microsoft.com/office/drawing/2014/main" id="{0753FB87-3C87-1644-BF8A-2AB1F5FC7D32}"/>
              </a:ext>
            </a:extLst>
          </p:cNvPr>
          <p:cNvCxnSpPr>
            <a:cxnSpLocks/>
          </p:cNvCxnSpPr>
          <p:nvPr/>
        </p:nvCxnSpPr>
        <p:spPr>
          <a:xfrm flipV="1">
            <a:off x="1612590" y="1752144"/>
            <a:ext cx="4297680" cy="241269"/>
          </a:xfrm>
          <a:prstGeom prst="bentConnector3">
            <a:avLst>
              <a:gd name="adj1" fmla="val 94455"/>
            </a:avLst>
          </a:prstGeom>
          <a:ln w="317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Can 163">
            <a:extLst>
              <a:ext uri="{FF2B5EF4-FFF2-40B4-BE49-F238E27FC236}">
                <a16:creationId xmlns:a16="http://schemas.microsoft.com/office/drawing/2014/main" id="{B06CA413-4ED3-A14C-8082-0558BF59D2A2}"/>
              </a:ext>
            </a:extLst>
          </p:cNvPr>
          <p:cNvSpPr/>
          <p:nvPr/>
        </p:nvSpPr>
        <p:spPr>
          <a:xfrm rot="5400000">
            <a:off x="4322921" y="2753489"/>
            <a:ext cx="365760" cy="1371600"/>
          </a:xfrm>
          <a:prstGeom prst="can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979C641B-A1E3-9844-9DD6-0D068B5B4A3B}"/>
              </a:ext>
            </a:extLst>
          </p:cNvPr>
          <p:cNvSpPr txBox="1"/>
          <p:nvPr/>
        </p:nvSpPr>
        <p:spPr>
          <a:xfrm>
            <a:off x="3782588" y="2962182"/>
            <a:ext cx="1454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PCIe (16~32GB/s)</a:t>
            </a:r>
          </a:p>
        </p:txBody>
      </p: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D0D71108-0CDC-CA4B-B069-81C52044F835}"/>
              </a:ext>
            </a:extLst>
          </p:cNvPr>
          <p:cNvCxnSpPr>
            <a:cxnSpLocks/>
            <a:endCxn id="172" idx="3"/>
          </p:cNvCxnSpPr>
          <p:nvPr/>
        </p:nvCxnSpPr>
        <p:spPr>
          <a:xfrm flipH="1" flipV="1">
            <a:off x="3450862" y="3520222"/>
            <a:ext cx="2016488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4573977D-5BFB-6C49-B577-1F9CD4FD96CE}"/>
              </a:ext>
            </a:extLst>
          </p:cNvPr>
          <p:cNvSpPr txBox="1"/>
          <p:nvPr/>
        </p:nvSpPr>
        <p:spPr>
          <a:xfrm>
            <a:off x="5743516" y="2692526"/>
            <a:ext cx="2837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Computational Storage Drive (CSD)</a:t>
            </a:r>
          </a:p>
        </p:txBody>
      </p:sp>
      <p:sp>
        <p:nvSpPr>
          <p:cNvPr id="172" name="Rounded Rectangle 171">
            <a:extLst>
              <a:ext uri="{FF2B5EF4-FFF2-40B4-BE49-F238E27FC236}">
                <a16:creationId xmlns:a16="http://schemas.microsoft.com/office/drawing/2014/main" id="{12968DD9-8365-A741-870E-755F0B26D1C0}"/>
              </a:ext>
            </a:extLst>
          </p:cNvPr>
          <p:cNvSpPr/>
          <p:nvPr/>
        </p:nvSpPr>
        <p:spPr>
          <a:xfrm>
            <a:off x="2161813" y="3428782"/>
            <a:ext cx="1289049" cy="1828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I/O stack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9396D022-03FE-5E44-9FA9-CC1D5673FE31}"/>
              </a:ext>
            </a:extLst>
          </p:cNvPr>
          <p:cNvSpPr/>
          <p:nvPr/>
        </p:nvSpPr>
        <p:spPr>
          <a:xfrm>
            <a:off x="5274404" y="2962182"/>
            <a:ext cx="3775714" cy="760531"/>
          </a:xfrm>
          <a:prstGeom prst="rect">
            <a:avLst/>
          </a:prstGeom>
          <a:noFill/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E39195D-5412-B44A-8603-FACA76A2AE49}"/>
              </a:ext>
            </a:extLst>
          </p:cNvPr>
          <p:cNvSpPr txBox="1"/>
          <p:nvPr/>
        </p:nvSpPr>
        <p:spPr>
          <a:xfrm rot="5400000">
            <a:off x="6966194" y="2362499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. . .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AE2E8F11-76F4-EC45-83F0-92A57F257388}"/>
              </a:ext>
            </a:extLst>
          </p:cNvPr>
          <p:cNvSpPr txBox="1"/>
          <p:nvPr/>
        </p:nvSpPr>
        <p:spPr>
          <a:xfrm rot="5400000">
            <a:off x="2685341" y="2641554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. . .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3F07B8BF-3797-5840-9E5C-5660F8575AF4}"/>
              </a:ext>
            </a:extLst>
          </p:cNvPr>
          <p:cNvCxnSpPr>
            <a:cxnSpLocks/>
          </p:cNvCxnSpPr>
          <p:nvPr/>
        </p:nvCxnSpPr>
        <p:spPr>
          <a:xfrm flipH="1" flipV="1">
            <a:off x="1608287" y="1129331"/>
            <a:ext cx="54864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8172C4FA-1D50-2140-A04C-2426953C1E25}"/>
              </a:ext>
            </a:extLst>
          </p:cNvPr>
          <p:cNvCxnSpPr>
            <a:cxnSpLocks/>
          </p:cNvCxnSpPr>
          <p:nvPr/>
        </p:nvCxnSpPr>
        <p:spPr>
          <a:xfrm flipH="1" flipV="1">
            <a:off x="1600819" y="2145311"/>
            <a:ext cx="54864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1C456720-F60A-CA40-A7F7-2C5CB28AEC89}"/>
              </a:ext>
            </a:extLst>
          </p:cNvPr>
          <p:cNvCxnSpPr>
            <a:cxnSpLocks/>
          </p:cNvCxnSpPr>
          <p:nvPr/>
        </p:nvCxnSpPr>
        <p:spPr>
          <a:xfrm flipH="1" flipV="1">
            <a:off x="1600819" y="3527148"/>
            <a:ext cx="54864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Rounded Rectangle 179">
            <a:extLst>
              <a:ext uri="{FF2B5EF4-FFF2-40B4-BE49-F238E27FC236}">
                <a16:creationId xmlns:a16="http://schemas.microsoft.com/office/drawing/2014/main" id="{38DE6816-CFEC-B747-92FB-001D91F47A29}"/>
              </a:ext>
            </a:extLst>
          </p:cNvPr>
          <p:cNvSpPr/>
          <p:nvPr/>
        </p:nvSpPr>
        <p:spPr>
          <a:xfrm>
            <a:off x="5910244" y="601524"/>
            <a:ext cx="640080" cy="2286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Accel.</a:t>
            </a:r>
          </a:p>
        </p:txBody>
      </p:sp>
      <p:cxnSp>
        <p:nvCxnSpPr>
          <p:cNvPr id="181" name="Elbow Connector 180">
            <a:extLst>
              <a:ext uri="{FF2B5EF4-FFF2-40B4-BE49-F238E27FC236}">
                <a16:creationId xmlns:a16="http://schemas.microsoft.com/office/drawing/2014/main" id="{9CFE4F4A-54C5-CA41-8C49-055984FAE057}"/>
              </a:ext>
            </a:extLst>
          </p:cNvPr>
          <p:cNvCxnSpPr>
            <a:cxnSpLocks/>
          </p:cNvCxnSpPr>
          <p:nvPr/>
        </p:nvCxnSpPr>
        <p:spPr>
          <a:xfrm flipV="1">
            <a:off x="1609582" y="731661"/>
            <a:ext cx="4297680" cy="241269"/>
          </a:xfrm>
          <a:prstGeom prst="bentConnector3">
            <a:avLst>
              <a:gd name="adj1" fmla="val 94455"/>
            </a:avLst>
          </a:prstGeom>
          <a:ln w="317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Rounded Rectangle 181">
            <a:extLst>
              <a:ext uri="{FF2B5EF4-FFF2-40B4-BE49-F238E27FC236}">
                <a16:creationId xmlns:a16="http://schemas.microsoft.com/office/drawing/2014/main" id="{7987B7FE-CF3B-CE40-8580-3A1FFFEF5679}"/>
              </a:ext>
            </a:extLst>
          </p:cNvPr>
          <p:cNvSpPr/>
          <p:nvPr/>
        </p:nvSpPr>
        <p:spPr>
          <a:xfrm>
            <a:off x="5910244" y="3001824"/>
            <a:ext cx="640080" cy="2286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Accel.</a:t>
            </a:r>
          </a:p>
        </p:txBody>
      </p:sp>
      <p:cxnSp>
        <p:nvCxnSpPr>
          <p:cNvPr id="183" name="Elbow Connector 182">
            <a:extLst>
              <a:ext uri="{FF2B5EF4-FFF2-40B4-BE49-F238E27FC236}">
                <a16:creationId xmlns:a16="http://schemas.microsoft.com/office/drawing/2014/main" id="{1E6A5107-C89C-ED41-B7C5-DF137D7AB408}"/>
              </a:ext>
            </a:extLst>
          </p:cNvPr>
          <p:cNvCxnSpPr>
            <a:cxnSpLocks/>
          </p:cNvCxnSpPr>
          <p:nvPr/>
        </p:nvCxnSpPr>
        <p:spPr>
          <a:xfrm flipV="1">
            <a:off x="1616400" y="3127554"/>
            <a:ext cx="4297680" cy="241269"/>
          </a:xfrm>
          <a:prstGeom prst="bentConnector3">
            <a:avLst>
              <a:gd name="adj1" fmla="val 94455"/>
            </a:avLst>
          </a:prstGeom>
          <a:ln w="317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0D2EF9CB-C0BA-4640-A2D9-654826032ED6}"/>
              </a:ext>
            </a:extLst>
          </p:cNvPr>
          <p:cNvSpPr txBox="1"/>
          <p:nvPr/>
        </p:nvSpPr>
        <p:spPr>
          <a:xfrm>
            <a:off x="2396756" y="4343559"/>
            <a:ext cx="4606957" cy="369332"/>
          </a:xfrm>
          <a:custGeom>
            <a:avLst/>
            <a:gdLst>
              <a:gd name="connsiteX0" fmla="*/ 0 w 4606957"/>
              <a:gd name="connsiteY0" fmla="*/ 0 h 369332"/>
              <a:gd name="connsiteX1" fmla="*/ 529800 w 4606957"/>
              <a:gd name="connsiteY1" fmla="*/ 0 h 369332"/>
              <a:gd name="connsiteX2" fmla="*/ 967461 w 4606957"/>
              <a:gd name="connsiteY2" fmla="*/ 0 h 369332"/>
              <a:gd name="connsiteX3" fmla="*/ 1635470 w 4606957"/>
              <a:gd name="connsiteY3" fmla="*/ 0 h 369332"/>
              <a:gd name="connsiteX4" fmla="*/ 2165270 w 4606957"/>
              <a:gd name="connsiteY4" fmla="*/ 0 h 369332"/>
              <a:gd name="connsiteX5" fmla="*/ 2695070 w 4606957"/>
              <a:gd name="connsiteY5" fmla="*/ 0 h 369332"/>
              <a:gd name="connsiteX6" fmla="*/ 3363079 w 4606957"/>
              <a:gd name="connsiteY6" fmla="*/ 0 h 369332"/>
              <a:gd name="connsiteX7" fmla="*/ 3846809 w 4606957"/>
              <a:gd name="connsiteY7" fmla="*/ 0 h 369332"/>
              <a:gd name="connsiteX8" fmla="*/ 4606957 w 4606957"/>
              <a:gd name="connsiteY8" fmla="*/ 0 h 369332"/>
              <a:gd name="connsiteX9" fmla="*/ 4606957 w 4606957"/>
              <a:gd name="connsiteY9" fmla="*/ 369332 h 369332"/>
              <a:gd name="connsiteX10" fmla="*/ 4123227 w 4606957"/>
              <a:gd name="connsiteY10" fmla="*/ 369332 h 369332"/>
              <a:gd name="connsiteX11" fmla="*/ 3547357 w 4606957"/>
              <a:gd name="connsiteY11" fmla="*/ 369332 h 369332"/>
              <a:gd name="connsiteX12" fmla="*/ 3017557 w 4606957"/>
              <a:gd name="connsiteY12" fmla="*/ 369332 h 369332"/>
              <a:gd name="connsiteX13" fmla="*/ 2349548 w 4606957"/>
              <a:gd name="connsiteY13" fmla="*/ 369332 h 369332"/>
              <a:gd name="connsiteX14" fmla="*/ 1681539 w 4606957"/>
              <a:gd name="connsiteY14" fmla="*/ 369332 h 369332"/>
              <a:gd name="connsiteX15" fmla="*/ 1197809 w 4606957"/>
              <a:gd name="connsiteY15" fmla="*/ 369332 h 369332"/>
              <a:gd name="connsiteX16" fmla="*/ 621939 w 4606957"/>
              <a:gd name="connsiteY16" fmla="*/ 369332 h 369332"/>
              <a:gd name="connsiteX17" fmla="*/ 0 w 4606957"/>
              <a:gd name="connsiteY17" fmla="*/ 369332 h 369332"/>
              <a:gd name="connsiteX18" fmla="*/ 0 w 4606957"/>
              <a:gd name="connsiteY18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606957" h="369332" extrusionOk="0">
                <a:moveTo>
                  <a:pt x="0" y="0"/>
                </a:moveTo>
                <a:cubicBezTo>
                  <a:pt x="167755" y="-35725"/>
                  <a:pt x="273650" y="51035"/>
                  <a:pt x="529800" y="0"/>
                </a:cubicBezTo>
                <a:cubicBezTo>
                  <a:pt x="785950" y="-51035"/>
                  <a:pt x="797838" y="13515"/>
                  <a:pt x="967461" y="0"/>
                </a:cubicBezTo>
                <a:cubicBezTo>
                  <a:pt x="1137084" y="-13515"/>
                  <a:pt x="1333405" y="58522"/>
                  <a:pt x="1635470" y="0"/>
                </a:cubicBezTo>
                <a:cubicBezTo>
                  <a:pt x="1937535" y="-58522"/>
                  <a:pt x="2028259" y="9045"/>
                  <a:pt x="2165270" y="0"/>
                </a:cubicBezTo>
                <a:cubicBezTo>
                  <a:pt x="2302281" y="-9045"/>
                  <a:pt x="2452824" y="51433"/>
                  <a:pt x="2695070" y="0"/>
                </a:cubicBezTo>
                <a:cubicBezTo>
                  <a:pt x="2937316" y="-51433"/>
                  <a:pt x="3200039" y="72549"/>
                  <a:pt x="3363079" y="0"/>
                </a:cubicBezTo>
                <a:cubicBezTo>
                  <a:pt x="3526119" y="-72549"/>
                  <a:pt x="3638185" y="11408"/>
                  <a:pt x="3846809" y="0"/>
                </a:cubicBezTo>
                <a:cubicBezTo>
                  <a:pt x="4055433" y="-11408"/>
                  <a:pt x="4454221" y="61385"/>
                  <a:pt x="4606957" y="0"/>
                </a:cubicBezTo>
                <a:cubicBezTo>
                  <a:pt x="4618412" y="83888"/>
                  <a:pt x="4580168" y="240328"/>
                  <a:pt x="4606957" y="369332"/>
                </a:cubicBezTo>
                <a:cubicBezTo>
                  <a:pt x="4481304" y="375639"/>
                  <a:pt x="4239983" y="343999"/>
                  <a:pt x="4123227" y="369332"/>
                </a:cubicBezTo>
                <a:cubicBezTo>
                  <a:pt x="4006471" y="394665"/>
                  <a:pt x="3703982" y="327284"/>
                  <a:pt x="3547357" y="369332"/>
                </a:cubicBezTo>
                <a:cubicBezTo>
                  <a:pt x="3390732" y="411380"/>
                  <a:pt x="3190888" y="359986"/>
                  <a:pt x="3017557" y="369332"/>
                </a:cubicBezTo>
                <a:cubicBezTo>
                  <a:pt x="2844226" y="378678"/>
                  <a:pt x="2502926" y="289823"/>
                  <a:pt x="2349548" y="369332"/>
                </a:cubicBezTo>
                <a:cubicBezTo>
                  <a:pt x="2196170" y="448841"/>
                  <a:pt x="1868080" y="310142"/>
                  <a:pt x="1681539" y="369332"/>
                </a:cubicBezTo>
                <a:cubicBezTo>
                  <a:pt x="1494998" y="428522"/>
                  <a:pt x="1413709" y="319582"/>
                  <a:pt x="1197809" y="369332"/>
                </a:cubicBezTo>
                <a:cubicBezTo>
                  <a:pt x="981909" y="419082"/>
                  <a:pt x="790804" y="314931"/>
                  <a:pt x="621939" y="369332"/>
                </a:cubicBezTo>
                <a:cubicBezTo>
                  <a:pt x="453074" y="423733"/>
                  <a:pt x="253992" y="319006"/>
                  <a:pt x="0" y="369332"/>
                </a:cubicBezTo>
                <a:cubicBezTo>
                  <a:pt x="-15049" y="228689"/>
                  <a:pt x="10302" y="169547"/>
                  <a:pt x="0" y="0"/>
                </a:cubicBezTo>
                <a:close/>
              </a:path>
            </a:pathLst>
          </a:custGeom>
          <a:noFill/>
          <a:ln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Well aligned with CXL and </a:t>
            </a:r>
            <a:r>
              <a:rPr lang="en-US" dirty="0" err="1"/>
              <a:t>chiplet</a:t>
            </a:r>
            <a:r>
              <a:rPr lang="en-US" dirty="0"/>
              <a:t> technology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1E70A31-90B5-6C40-99C6-320DB8D62A64}"/>
              </a:ext>
            </a:extLst>
          </p:cNvPr>
          <p:cNvSpPr txBox="1"/>
          <p:nvPr/>
        </p:nvSpPr>
        <p:spPr>
          <a:xfrm>
            <a:off x="3850821" y="2388306"/>
            <a:ext cx="1895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/>
              <a:t>Parasitic accelerator</a:t>
            </a:r>
          </a:p>
        </p:txBody>
      </p:sp>
      <p:cxnSp>
        <p:nvCxnSpPr>
          <p:cNvPr id="105" name="Curved Connector 104">
            <a:extLst>
              <a:ext uri="{FF2B5EF4-FFF2-40B4-BE49-F238E27FC236}">
                <a16:creationId xmlns:a16="http://schemas.microsoft.com/office/drawing/2014/main" id="{37E36EB5-3BB4-2540-969D-CB9F4FF287C4}"/>
              </a:ext>
            </a:extLst>
          </p:cNvPr>
          <p:cNvCxnSpPr>
            <a:stCxn id="103" idx="3"/>
            <a:endCxn id="162" idx="2"/>
          </p:cNvCxnSpPr>
          <p:nvPr/>
        </p:nvCxnSpPr>
        <p:spPr>
          <a:xfrm flipV="1">
            <a:off x="5746596" y="1855014"/>
            <a:ext cx="479878" cy="702569"/>
          </a:xfrm>
          <a:prstGeom prst="curvedConnector2">
            <a:avLst/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urved Connector 191">
            <a:extLst>
              <a:ext uri="{FF2B5EF4-FFF2-40B4-BE49-F238E27FC236}">
                <a16:creationId xmlns:a16="http://schemas.microsoft.com/office/drawing/2014/main" id="{3FC86BC6-08ED-D741-9084-2EFDFB9E514C}"/>
              </a:ext>
            </a:extLst>
          </p:cNvPr>
          <p:cNvCxnSpPr>
            <a:cxnSpLocks/>
            <a:stCxn id="103" idx="3"/>
            <a:endCxn id="182" idx="0"/>
          </p:cNvCxnSpPr>
          <p:nvPr/>
        </p:nvCxnSpPr>
        <p:spPr>
          <a:xfrm>
            <a:off x="5746596" y="2557583"/>
            <a:ext cx="483688" cy="444241"/>
          </a:xfrm>
          <a:prstGeom prst="curvedConnector2">
            <a:avLst/>
          </a:prstGeom>
          <a:ln w="127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A6E3AC1-AA5E-CC41-BA5B-AEDC2F6E7DFA}"/>
              </a:ext>
            </a:extLst>
          </p:cNvPr>
          <p:cNvSpPr txBox="1"/>
          <p:nvPr/>
        </p:nvSpPr>
        <p:spPr>
          <a:xfrm>
            <a:off x="1402348" y="3865080"/>
            <a:ext cx="613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 pitchFamily="2" charset="2"/>
              </a:rPr>
              <a:t> </a:t>
            </a:r>
            <a:r>
              <a:rPr lang="en-US" dirty="0"/>
              <a:t>Parasitic computation offloading without changing I/O stack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5FFBEF8E-9063-3144-9DD8-DACE0825E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776" y="3978640"/>
            <a:ext cx="1978506" cy="109917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60F48C3-3828-EB4D-93C2-BDC3A5D0D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99" y="4286925"/>
            <a:ext cx="18288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492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  <p:bldP spid="180" grpId="0" animBg="1"/>
      <p:bldP spid="182" grpId="0" animBg="1"/>
      <p:bldP spid="102" grpId="0" animBg="1"/>
      <p:bldP spid="10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D927243-721E-574A-8616-977129D931F4}"/>
              </a:ext>
            </a:extLst>
          </p:cNvPr>
          <p:cNvCxnSpPr>
            <a:cxnSpLocks/>
          </p:cNvCxnSpPr>
          <p:nvPr/>
        </p:nvCxnSpPr>
        <p:spPr>
          <a:xfrm>
            <a:off x="4992527" y="4676590"/>
            <a:ext cx="2926080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9AA8C184-B10C-4548-A9A1-027BA110C74D}"/>
              </a:ext>
            </a:extLst>
          </p:cNvPr>
          <p:cNvCxnSpPr>
            <a:cxnSpLocks/>
            <a:stCxn id="190" idx="1"/>
            <a:endCxn id="189" idx="3"/>
          </p:cNvCxnSpPr>
          <p:nvPr/>
        </p:nvCxnSpPr>
        <p:spPr>
          <a:xfrm flipH="1">
            <a:off x="6964942" y="3463072"/>
            <a:ext cx="76928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Rounded Rectangle 188">
            <a:extLst>
              <a:ext uri="{FF2B5EF4-FFF2-40B4-BE49-F238E27FC236}">
                <a16:creationId xmlns:a16="http://schemas.microsoft.com/office/drawing/2014/main" id="{ADC75764-211D-BA40-BF17-F08C9A0150A6}"/>
              </a:ext>
            </a:extLst>
          </p:cNvPr>
          <p:cNvSpPr/>
          <p:nvPr/>
        </p:nvSpPr>
        <p:spPr>
          <a:xfrm>
            <a:off x="5467349" y="3237993"/>
            <a:ext cx="1497593" cy="4501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CSD Ctrl SoC </a:t>
            </a:r>
          </a:p>
          <a:p>
            <a:pPr algn="ctr"/>
            <a:r>
              <a:rPr lang="en-US" sz="1400" dirty="0"/>
              <a:t>(w/ trans. comp.)</a:t>
            </a:r>
          </a:p>
        </p:txBody>
      </p:sp>
      <p:sp>
        <p:nvSpPr>
          <p:cNvPr id="190" name="Rounded Rectangle 189">
            <a:extLst>
              <a:ext uri="{FF2B5EF4-FFF2-40B4-BE49-F238E27FC236}">
                <a16:creationId xmlns:a16="http://schemas.microsoft.com/office/drawing/2014/main" id="{5830C412-FF53-DC47-841B-162967109685}"/>
              </a:ext>
            </a:extLst>
          </p:cNvPr>
          <p:cNvSpPr/>
          <p:nvPr/>
        </p:nvSpPr>
        <p:spPr>
          <a:xfrm>
            <a:off x="7734222" y="3246245"/>
            <a:ext cx="1280160" cy="43365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NAND Flash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5034DE7B-D1F3-D643-9A74-8BDCBDB53CF5}"/>
              </a:ext>
            </a:extLst>
          </p:cNvPr>
          <p:cNvSpPr txBox="1"/>
          <p:nvPr/>
        </p:nvSpPr>
        <p:spPr>
          <a:xfrm>
            <a:off x="6948685" y="3172669"/>
            <a:ext cx="804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4~8GB/s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BEA197CC-CC2C-C840-94A6-43B7DB002C52}"/>
              </a:ext>
            </a:extLst>
          </p:cNvPr>
          <p:cNvCxnSpPr>
            <a:cxnSpLocks/>
            <a:stCxn id="186" idx="1"/>
            <a:endCxn id="185" idx="3"/>
          </p:cNvCxnSpPr>
          <p:nvPr/>
        </p:nvCxnSpPr>
        <p:spPr>
          <a:xfrm flipH="1">
            <a:off x="6964942" y="2091472"/>
            <a:ext cx="76928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Rounded Rectangle 184">
            <a:extLst>
              <a:ext uri="{FF2B5EF4-FFF2-40B4-BE49-F238E27FC236}">
                <a16:creationId xmlns:a16="http://schemas.microsoft.com/office/drawing/2014/main" id="{DEA11B59-1A37-3A4A-A52A-E404DFEAAB19}"/>
              </a:ext>
            </a:extLst>
          </p:cNvPr>
          <p:cNvSpPr/>
          <p:nvPr/>
        </p:nvSpPr>
        <p:spPr>
          <a:xfrm>
            <a:off x="5467349" y="1866393"/>
            <a:ext cx="1497593" cy="4501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CSD Ctrl SoC </a:t>
            </a:r>
          </a:p>
          <a:p>
            <a:pPr algn="ctr"/>
            <a:r>
              <a:rPr lang="en-US" sz="1400" dirty="0"/>
              <a:t>(w/ trans. comp.)</a:t>
            </a:r>
          </a:p>
        </p:txBody>
      </p:sp>
      <p:sp>
        <p:nvSpPr>
          <p:cNvPr id="186" name="Rounded Rectangle 185">
            <a:extLst>
              <a:ext uri="{FF2B5EF4-FFF2-40B4-BE49-F238E27FC236}">
                <a16:creationId xmlns:a16="http://schemas.microsoft.com/office/drawing/2014/main" id="{C6F21F8D-7AA4-9C43-B5C5-6999A980F87D}"/>
              </a:ext>
            </a:extLst>
          </p:cNvPr>
          <p:cNvSpPr/>
          <p:nvPr/>
        </p:nvSpPr>
        <p:spPr>
          <a:xfrm>
            <a:off x="7734222" y="1874645"/>
            <a:ext cx="1280160" cy="43365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NAND Flash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F25903CB-7DF2-8649-8764-06E7FE7F690C}"/>
              </a:ext>
            </a:extLst>
          </p:cNvPr>
          <p:cNvSpPr txBox="1"/>
          <p:nvPr/>
        </p:nvSpPr>
        <p:spPr>
          <a:xfrm>
            <a:off x="6948685" y="1801069"/>
            <a:ext cx="804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4~8GB/s</a:t>
            </a:r>
          </a:p>
        </p:txBody>
      </p:sp>
      <p:sp>
        <p:nvSpPr>
          <p:cNvPr id="27" name="Can 26">
            <a:extLst>
              <a:ext uri="{FF2B5EF4-FFF2-40B4-BE49-F238E27FC236}">
                <a16:creationId xmlns:a16="http://schemas.microsoft.com/office/drawing/2014/main" id="{4EE9DBA9-A90C-EA44-BA46-87405C9A19F5}"/>
              </a:ext>
            </a:extLst>
          </p:cNvPr>
          <p:cNvSpPr/>
          <p:nvPr/>
        </p:nvSpPr>
        <p:spPr>
          <a:xfrm rot="5400000">
            <a:off x="4319111" y="360809"/>
            <a:ext cx="365760" cy="1371600"/>
          </a:xfrm>
          <a:prstGeom prst="can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ea typeface="ＭＳ Ｐゴシック" charset="0"/>
                <a:cs typeface="ＭＳ Ｐゴシック" charset="0"/>
              </a:rPr>
              <a:t>Ultimate Computational Storage</a:t>
            </a:r>
            <a:endParaRPr lang="en-US" dirty="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9CC4E041-1C04-4545-BF26-A0F50AB8974F}"/>
              </a:ext>
            </a:extLst>
          </p:cNvPr>
          <p:cNvSpPr/>
          <p:nvPr/>
        </p:nvSpPr>
        <p:spPr>
          <a:xfrm>
            <a:off x="1974047" y="877900"/>
            <a:ext cx="1637834" cy="2801999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F1608D05-78DA-F948-8183-4B51EF829178}"/>
              </a:ext>
            </a:extLst>
          </p:cNvPr>
          <p:cNvCxnSpPr>
            <a:cxnSpLocks/>
            <a:stCxn id="63" idx="1"/>
            <a:endCxn id="10" idx="3"/>
          </p:cNvCxnSpPr>
          <p:nvPr/>
        </p:nvCxnSpPr>
        <p:spPr>
          <a:xfrm flipH="1">
            <a:off x="6961132" y="1070392"/>
            <a:ext cx="77309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284C1BDB-B5CF-4048-8069-9C6D3814009F}"/>
              </a:ext>
            </a:extLst>
          </p:cNvPr>
          <p:cNvSpPr txBox="1"/>
          <p:nvPr/>
        </p:nvSpPr>
        <p:spPr>
          <a:xfrm>
            <a:off x="3778778" y="569502"/>
            <a:ext cx="1454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PCIe (16~32GB/s)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8144878C-BB8C-4849-B12E-A19662164D7E}"/>
              </a:ext>
            </a:extLst>
          </p:cNvPr>
          <p:cNvCxnSpPr>
            <a:cxnSpLocks/>
            <a:endCxn id="79" idx="3"/>
          </p:cNvCxnSpPr>
          <p:nvPr/>
        </p:nvCxnSpPr>
        <p:spPr>
          <a:xfrm flipH="1" flipV="1">
            <a:off x="3447052" y="1127542"/>
            <a:ext cx="2016488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5F8203EC-19C8-6D43-B383-7DCEDA768521}"/>
              </a:ext>
            </a:extLst>
          </p:cNvPr>
          <p:cNvSpPr txBox="1"/>
          <p:nvPr/>
        </p:nvSpPr>
        <p:spPr>
          <a:xfrm>
            <a:off x="2614592" y="55667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501A28-E529-A242-8A22-6CF0853CBC2D}"/>
              </a:ext>
            </a:extLst>
          </p:cNvPr>
          <p:cNvSpPr txBox="1"/>
          <p:nvPr/>
        </p:nvSpPr>
        <p:spPr>
          <a:xfrm>
            <a:off x="5739706" y="299846"/>
            <a:ext cx="2837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Computational Storage Drive (CSD)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86A2A6E-3E8F-8E48-AE50-74D9117C49F2}"/>
              </a:ext>
            </a:extLst>
          </p:cNvPr>
          <p:cNvSpPr/>
          <p:nvPr/>
        </p:nvSpPr>
        <p:spPr>
          <a:xfrm>
            <a:off x="5463539" y="845313"/>
            <a:ext cx="1497593" cy="4501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CSD Ctrl SoC </a:t>
            </a:r>
          </a:p>
          <a:p>
            <a:pPr algn="ctr"/>
            <a:r>
              <a:rPr lang="en-US" sz="1400" dirty="0"/>
              <a:t>(w/ trans. comp.)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370C7A29-7F23-2F43-9F8C-D04580847FCD}"/>
              </a:ext>
            </a:extLst>
          </p:cNvPr>
          <p:cNvSpPr/>
          <p:nvPr/>
        </p:nvSpPr>
        <p:spPr>
          <a:xfrm>
            <a:off x="7734222" y="853565"/>
            <a:ext cx="1280160" cy="433654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NAND Flash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7FC5185-8E1A-EE48-98BE-2A6267AA98F5}"/>
              </a:ext>
            </a:extLst>
          </p:cNvPr>
          <p:cNvSpPr txBox="1"/>
          <p:nvPr/>
        </p:nvSpPr>
        <p:spPr>
          <a:xfrm>
            <a:off x="6948685" y="779989"/>
            <a:ext cx="804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4~8GB/s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EA860151-2E8E-7C42-A997-613BDC90DE8F}"/>
              </a:ext>
            </a:extLst>
          </p:cNvPr>
          <p:cNvSpPr/>
          <p:nvPr/>
        </p:nvSpPr>
        <p:spPr>
          <a:xfrm>
            <a:off x="2158003" y="1036102"/>
            <a:ext cx="1289049" cy="1828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I/O stack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DB76771-504F-E54A-8CA5-5CABC702A87E}"/>
              </a:ext>
            </a:extLst>
          </p:cNvPr>
          <p:cNvSpPr/>
          <p:nvPr/>
        </p:nvSpPr>
        <p:spPr>
          <a:xfrm>
            <a:off x="195815" y="611497"/>
            <a:ext cx="3553391" cy="3130142"/>
          </a:xfrm>
          <a:prstGeom prst="rect">
            <a:avLst/>
          </a:prstGeom>
          <a:noFill/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8F740F0-BBC9-3C4A-AF64-0F4685732F27}"/>
              </a:ext>
            </a:extLst>
          </p:cNvPr>
          <p:cNvSpPr/>
          <p:nvPr/>
        </p:nvSpPr>
        <p:spPr>
          <a:xfrm>
            <a:off x="5270594" y="569502"/>
            <a:ext cx="3775714" cy="760531"/>
          </a:xfrm>
          <a:prstGeom prst="rect">
            <a:avLst/>
          </a:prstGeom>
          <a:noFill/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B51045A1-7C35-4042-BEEB-F32D373AB284}"/>
              </a:ext>
            </a:extLst>
          </p:cNvPr>
          <p:cNvSpPr/>
          <p:nvPr/>
        </p:nvSpPr>
        <p:spPr>
          <a:xfrm>
            <a:off x="281327" y="716541"/>
            <a:ext cx="1325880" cy="297160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Applications</a:t>
            </a:r>
          </a:p>
        </p:txBody>
      </p:sp>
      <p:sp>
        <p:nvSpPr>
          <p:cNvPr id="137" name="Can 136">
            <a:extLst>
              <a:ext uri="{FF2B5EF4-FFF2-40B4-BE49-F238E27FC236}">
                <a16:creationId xmlns:a16="http://schemas.microsoft.com/office/drawing/2014/main" id="{09C6A8F2-4242-CD49-9167-578D92A08E6D}"/>
              </a:ext>
            </a:extLst>
          </p:cNvPr>
          <p:cNvSpPr/>
          <p:nvPr/>
        </p:nvSpPr>
        <p:spPr>
          <a:xfrm rot="5400000">
            <a:off x="4322921" y="1381889"/>
            <a:ext cx="365760" cy="1371600"/>
          </a:xfrm>
          <a:prstGeom prst="can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DCBDEA0-41A6-D24D-9CD6-1A9FADE0F010}"/>
              </a:ext>
            </a:extLst>
          </p:cNvPr>
          <p:cNvSpPr txBox="1"/>
          <p:nvPr/>
        </p:nvSpPr>
        <p:spPr>
          <a:xfrm>
            <a:off x="3782588" y="1590582"/>
            <a:ext cx="1454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PCIe (16~32GB/s)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A697E6BC-D558-EE47-BC2E-6520115B45AD}"/>
              </a:ext>
            </a:extLst>
          </p:cNvPr>
          <p:cNvCxnSpPr>
            <a:cxnSpLocks/>
            <a:endCxn id="160" idx="3"/>
          </p:cNvCxnSpPr>
          <p:nvPr/>
        </p:nvCxnSpPr>
        <p:spPr>
          <a:xfrm flipH="1" flipV="1">
            <a:off x="3450862" y="2148622"/>
            <a:ext cx="2016488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AB8C2261-0409-7644-AA6A-9CE28AB54974}"/>
              </a:ext>
            </a:extLst>
          </p:cNvPr>
          <p:cNvSpPr txBox="1"/>
          <p:nvPr/>
        </p:nvSpPr>
        <p:spPr>
          <a:xfrm>
            <a:off x="5743516" y="1320926"/>
            <a:ext cx="2837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Computational Storage Drive (CSD)</a:t>
            </a:r>
          </a:p>
        </p:txBody>
      </p:sp>
      <p:sp>
        <p:nvSpPr>
          <p:cNvPr id="160" name="Rounded Rectangle 159">
            <a:extLst>
              <a:ext uri="{FF2B5EF4-FFF2-40B4-BE49-F238E27FC236}">
                <a16:creationId xmlns:a16="http://schemas.microsoft.com/office/drawing/2014/main" id="{77176262-00C2-F146-8810-68B1C4E18E25}"/>
              </a:ext>
            </a:extLst>
          </p:cNvPr>
          <p:cNvSpPr/>
          <p:nvPr/>
        </p:nvSpPr>
        <p:spPr>
          <a:xfrm>
            <a:off x="2161813" y="2057182"/>
            <a:ext cx="1289049" cy="1828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I/O stack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91316985-D9D5-3A47-817C-07A87A531EA5}"/>
              </a:ext>
            </a:extLst>
          </p:cNvPr>
          <p:cNvSpPr/>
          <p:nvPr/>
        </p:nvSpPr>
        <p:spPr>
          <a:xfrm>
            <a:off x="5274404" y="1590582"/>
            <a:ext cx="3775714" cy="760531"/>
          </a:xfrm>
          <a:prstGeom prst="rect">
            <a:avLst/>
          </a:prstGeom>
          <a:noFill/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ounded Rectangle 161">
            <a:extLst>
              <a:ext uri="{FF2B5EF4-FFF2-40B4-BE49-F238E27FC236}">
                <a16:creationId xmlns:a16="http://schemas.microsoft.com/office/drawing/2014/main" id="{D97BCF53-AA74-0B4E-9D6E-1B709C497A8A}"/>
              </a:ext>
            </a:extLst>
          </p:cNvPr>
          <p:cNvSpPr/>
          <p:nvPr/>
        </p:nvSpPr>
        <p:spPr>
          <a:xfrm>
            <a:off x="5906434" y="1626414"/>
            <a:ext cx="640080" cy="2286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Accel.</a:t>
            </a:r>
          </a:p>
        </p:txBody>
      </p:sp>
      <p:cxnSp>
        <p:nvCxnSpPr>
          <p:cNvPr id="163" name="Elbow Connector 162">
            <a:extLst>
              <a:ext uri="{FF2B5EF4-FFF2-40B4-BE49-F238E27FC236}">
                <a16:creationId xmlns:a16="http://schemas.microsoft.com/office/drawing/2014/main" id="{0753FB87-3C87-1644-BF8A-2AB1F5FC7D32}"/>
              </a:ext>
            </a:extLst>
          </p:cNvPr>
          <p:cNvCxnSpPr>
            <a:cxnSpLocks/>
          </p:cNvCxnSpPr>
          <p:nvPr/>
        </p:nvCxnSpPr>
        <p:spPr>
          <a:xfrm flipV="1">
            <a:off x="1612590" y="1752144"/>
            <a:ext cx="4297680" cy="241269"/>
          </a:xfrm>
          <a:prstGeom prst="bentConnector3">
            <a:avLst>
              <a:gd name="adj1" fmla="val 94455"/>
            </a:avLst>
          </a:prstGeom>
          <a:ln w="317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Can 163">
            <a:extLst>
              <a:ext uri="{FF2B5EF4-FFF2-40B4-BE49-F238E27FC236}">
                <a16:creationId xmlns:a16="http://schemas.microsoft.com/office/drawing/2014/main" id="{B06CA413-4ED3-A14C-8082-0558BF59D2A2}"/>
              </a:ext>
            </a:extLst>
          </p:cNvPr>
          <p:cNvSpPr/>
          <p:nvPr/>
        </p:nvSpPr>
        <p:spPr>
          <a:xfrm rot="5400000">
            <a:off x="4322921" y="2753489"/>
            <a:ext cx="365760" cy="1371600"/>
          </a:xfrm>
          <a:prstGeom prst="can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979C641B-A1E3-9844-9DD6-0D068B5B4A3B}"/>
              </a:ext>
            </a:extLst>
          </p:cNvPr>
          <p:cNvSpPr txBox="1"/>
          <p:nvPr/>
        </p:nvSpPr>
        <p:spPr>
          <a:xfrm>
            <a:off x="3782588" y="2962182"/>
            <a:ext cx="1454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PCIe (16~32GB/s)</a:t>
            </a:r>
          </a:p>
        </p:txBody>
      </p: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D0D71108-0CDC-CA4B-B069-81C52044F835}"/>
              </a:ext>
            </a:extLst>
          </p:cNvPr>
          <p:cNvCxnSpPr>
            <a:cxnSpLocks/>
            <a:endCxn id="172" idx="3"/>
          </p:cNvCxnSpPr>
          <p:nvPr/>
        </p:nvCxnSpPr>
        <p:spPr>
          <a:xfrm flipH="1" flipV="1">
            <a:off x="3450862" y="3520222"/>
            <a:ext cx="2016488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4573977D-5BFB-6C49-B577-1F9CD4FD96CE}"/>
              </a:ext>
            </a:extLst>
          </p:cNvPr>
          <p:cNvSpPr txBox="1"/>
          <p:nvPr/>
        </p:nvSpPr>
        <p:spPr>
          <a:xfrm>
            <a:off x="5743516" y="2692526"/>
            <a:ext cx="2837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Computational Storage Drive (CSD)</a:t>
            </a:r>
          </a:p>
        </p:txBody>
      </p:sp>
      <p:sp>
        <p:nvSpPr>
          <p:cNvPr id="172" name="Rounded Rectangle 171">
            <a:extLst>
              <a:ext uri="{FF2B5EF4-FFF2-40B4-BE49-F238E27FC236}">
                <a16:creationId xmlns:a16="http://schemas.microsoft.com/office/drawing/2014/main" id="{12968DD9-8365-A741-870E-755F0B26D1C0}"/>
              </a:ext>
            </a:extLst>
          </p:cNvPr>
          <p:cNvSpPr/>
          <p:nvPr/>
        </p:nvSpPr>
        <p:spPr>
          <a:xfrm>
            <a:off x="2161813" y="3428782"/>
            <a:ext cx="1289049" cy="1828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I/O stack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9396D022-03FE-5E44-9FA9-CC1D5673FE31}"/>
              </a:ext>
            </a:extLst>
          </p:cNvPr>
          <p:cNvSpPr/>
          <p:nvPr/>
        </p:nvSpPr>
        <p:spPr>
          <a:xfrm>
            <a:off x="5274404" y="2962182"/>
            <a:ext cx="3775714" cy="760531"/>
          </a:xfrm>
          <a:prstGeom prst="rect">
            <a:avLst/>
          </a:prstGeom>
          <a:noFill/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E39195D-5412-B44A-8603-FACA76A2AE49}"/>
              </a:ext>
            </a:extLst>
          </p:cNvPr>
          <p:cNvSpPr txBox="1"/>
          <p:nvPr/>
        </p:nvSpPr>
        <p:spPr>
          <a:xfrm rot="5400000">
            <a:off x="6966194" y="2362499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. . .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AE2E8F11-76F4-EC45-83F0-92A57F257388}"/>
              </a:ext>
            </a:extLst>
          </p:cNvPr>
          <p:cNvSpPr txBox="1"/>
          <p:nvPr/>
        </p:nvSpPr>
        <p:spPr>
          <a:xfrm rot="5400000">
            <a:off x="2685341" y="2641554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. . .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3F07B8BF-3797-5840-9E5C-5660F8575AF4}"/>
              </a:ext>
            </a:extLst>
          </p:cNvPr>
          <p:cNvCxnSpPr>
            <a:cxnSpLocks/>
          </p:cNvCxnSpPr>
          <p:nvPr/>
        </p:nvCxnSpPr>
        <p:spPr>
          <a:xfrm flipH="1" flipV="1">
            <a:off x="1608287" y="1129331"/>
            <a:ext cx="54864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8172C4FA-1D50-2140-A04C-2426953C1E25}"/>
              </a:ext>
            </a:extLst>
          </p:cNvPr>
          <p:cNvCxnSpPr>
            <a:cxnSpLocks/>
          </p:cNvCxnSpPr>
          <p:nvPr/>
        </p:nvCxnSpPr>
        <p:spPr>
          <a:xfrm flipH="1" flipV="1">
            <a:off x="1600819" y="2145311"/>
            <a:ext cx="54864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1C456720-F60A-CA40-A7F7-2C5CB28AEC89}"/>
              </a:ext>
            </a:extLst>
          </p:cNvPr>
          <p:cNvCxnSpPr>
            <a:cxnSpLocks/>
          </p:cNvCxnSpPr>
          <p:nvPr/>
        </p:nvCxnSpPr>
        <p:spPr>
          <a:xfrm flipH="1" flipV="1">
            <a:off x="1600819" y="3527148"/>
            <a:ext cx="548640" cy="1"/>
          </a:xfrm>
          <a:prstGeom prst="straightConnector1">
            <a:avLst/>
          </a:prstGeom>
          <a:ln w="508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Rounded Rectangle 179">
            <a:extLst>
              <a:ext uri="{FF2B5EF4-FFF2-40B4-BE49-F238E27FC236}">
                <a16:creationId xmlns:a16="http://schemas.microsoft.com/office/drawing/2014/main" id="{38DE6816-CFEC-B747-92FB-001D91F47A29}"/>
              </a:ext>
            </a:extLst>
          </p:cNvPr>
          <p:cNvSpPr/>
          <p:nvPr/>
        </p:nvSpPr>
        <p:spPr>
          <a:xfrm>
            <a:off x="5910244" y="601524"/>
            <a:ext cx="640080" cy="2286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Accel.</a:t>
            </a:r>
          </a:p>
        </p:txBody>
      </p:sp>
      <p:cxnSp>
        <p:nvCxnSpPr>
          <p:cNvPr id="181" name="Elbow Connector 180">
            <a:extLst>
              <a:ext uri="{FF2B5EF4-FFF2-40B4-BE49-F238E27FC236}">
                <a16:creationId xmlns:a16="http://schemas.microsoft.com/office/drawing/2014/main" id="{9CFE4F4A-54C5-CA41-8C49-055984FAE057}"/>
              </a:ext>
            </a:extLst>
          </p:cNvPr>
          <p:cNvCxnSpPr>
            <a:cxnSpLocks/>
          </p:cNvCxnSpPr>
          <p:nvPr/>
        </p:nvCxnSpPr>
        <p:spPr>
          <a:xfrm flipV="1">
            <a:off x="1609582" y="731661"/>
            <a:ext cx="4297680" cy="241269"/>
          </a:xfrm>
          <a:prstGeom prst="bentConnector3">
            <a:avLst>
              <a:gd name="adj1" fmla="val 94455"/>
            </a:avLst>
          </a:prstGeom>
          <a:ln w="317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Rounded Rectangle 181">
            <a:extLst>
              <a:ext uri="{FF2B5EF4-FFF2-40B4-BE49-F238E27FC236}">
                <a16:creationId xmlns:a16="http://schemas.microsoft.com/office/drawing/2014/main" id="{7987B7FE-CF3B-CE40-8580-3A1FFFEF5679}"/>
              </a:ext>
            </a:extLst>
          </p:cNvPr>
          <p:cNvSpPr/>
          <p:nvPr/>
        </p:nvSpPr>
        <p:spPr>
          <a:xfrm>
            <a:off x="5910244" y="3001824"/>
            <a:ext cx="640080" cy="2286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Accel.</a:t>
            </a:r>
          </a:p>
        </p:txBody>
      </p:sp>
      <p:cxnSp>
        <p:nvCxnSpPr>
          <p:cNvPr id="183" name="Elbow Connector 182">
            <a:extLst>
              <a:ext uri="{FF2B5EF4-FFF2-40B4-BE49-F238E27FC236}">
                <a16:creationId xmlns:a16="http://schemas.microsoft.com/office/drawing/2014/main" id="{1E6A5107-C89C-ED41-B7C5-DF137D7AB408}"/>
              </a:ext>
            </a:extLst>
          </p:cNvPr>
          <p:cNvCxnSpPr>
            <a:cxnSpLocks/>
          </p:cNvCxnSpPr>
          <p:nvPr/>
        </p:nvCxnSpPr>
        <p:spPr>
          <a:xfrm flipV="1">
            <a:off x="1616400" y="3127554"/>
            <a:ext cx="4297680" cy="241269"/>
          </a:xfrm>
          <a:prstGeom prst="bentConnector3">
            <a:avLst>
              <a:gd name="adj1" fmla="val 94455"/>
            </a:avLst>
          </a:prstGeom>
          <a:ln w="317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A6E3AC1-AA5E-CC41-BA5B-AEDC2F6E7DFA}"/>
              </a:ext>
            </a:extLst>
          </p:cNvPr>
          <p:cNvSpPr txBox="1"/>
          <p:nvPr/>
        </p:nvSpPr>
        <p:spPr>
          <a:xfrm>
            <a:off x="4925408" y="4487522"/>
            <a:ext cx="3036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 abstraction-breaking cost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3F08BD57-2A5D-B642-8846-2A1508120ED9}"/>
              </a:ext>
            </a:extLst>
          </p:cNvPr>
          <p:cNvSpPr/>
          <p:nvPr/>
        </p:nvSpPr>
        <p:spPr>
          <a:xfrm>
            <a:off x="5914080" y="605304"/>
            <a:ext cx="640080" cy="228600"/>
          </a:xfrm>
          <a:prstGeom prst="roundRect">
            <a:avLst/>
          </a:prstGeom>
          <a:gradFill flip="none" rotWithShape="1">
            <a:gsLst>
              <a:gs pos="40000">
                <a:schemeClr val="accent2">
                  <a:lumMod val="67000"/>
                </a:schemeClr>
              </a:gs>
              <a:gs pos="100000">
                <a:schemeClr val="accent1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Accel.</a:t>
            </a:r>
          </a:p>
        </p:txBody>
      </p:sp>
      <p:cxnSp>
        <p:nvCxnSpPr>
          <p:cNvPr id="55" name="Elbow Connector 54">
            <a:extLst>
              <a:ext uri="{FF2B5EF4-FFF2-40B4-BE49-F238E27FC236}">
                <a16:creationId xmlns:a16="http://schemas.microsoft.com/office/drawing/2014/main" id="{5D175F6D-8F84-B746-ADC5-2E4227B4A154}"/>
              </a:ext>
            </a:extLst>
          </p:cNvPr>
          <p:cNvCxnSpPr>
            <a:cxnSpLocks/>
          </p:cNvCxnSpPr>
          <p:nvPr/>
        </p:nvCxnSpPr>
        <p:spPr>
          <a:xfrm>
            <a:off x="6550324" y="704394"/>
            <a:ext cx="228600" cy="137741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496CC4D9-0803-904F-8D5D-A6F9C056248F}"/>
              </a:ext>
            </a:extLst>
          </p:cNvPr>
          <p:cNvSpPr/>
          <p:nvPr/>
        </p:nvSpPr>
        <p:spPr>
          <a:xfrm>
            <a:off x="5914080" y="1622574"/>
            <a:ext cx="640080" cy="228600"/>
          </a:xfrm>
          <a:prstGeom prst="roundRect">
            <a:avLst/>
          </a:prstGeom>
          <a:gradFill flip="none" rotWithShape="1">
            <a:gsLst>
              <a:gs pos="40000">
                <a:schemeClr val="accent2">
                  <a:lumMod val="67000"/>
                </a:schemeClr>
              </a:gs>
              <a:gs pos="100000">
                <a:schemeClr val="accent1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Accel.</a:t>
            </a:r>
          </a:p>
        </p:txBody>
      </p: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59C51009-65FC-C94B-8970-821C4277B0A4}"/>
              </a:ext>
            </a:extLst>
          </p:cNvPr>
          <p:cNvCxnSpPr>
            <a:cxnSpLocks/>
          </p:cNvCxnSpPr>
          <p:nvPr/>
        </p:nvCxnSpPr>
        <p:spPr>
          <a:xfrm>
            <a:off x="6550324" y="1721664"/>
            <a:ext cx="228600" cy="137741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3E19F557-A8F5-6C45-9CDF-5B1F63A246CE}"/>
              </a:ext>
            </a:extLst>
          </p:cNvPr>
          <p:cNvSpPr/>
          <p:nvPr/>
        </p:nvSpPr>
        <p:spPr>
          <a:xfrm>
            <a:off x="5914080" y="2994174"/>
            <a:ext cx="640080" cy="228600"/>
          </a:xfrm>
          <a:prstGeom prst="roundRect">
            <a:avLst/>
          </a:prstGeom>
          <a:gradFill flip="none" rotWithShape="1">
            <a:gsLst>
              <a:gs pos="40000">
                <a:schemeClr val="accent2">
                  <a:lumMod val="67000"/>
                </a:schemeClr>
              </a:gs>
              <a:gs pos="100000">
                <a:schemeClr val="accent1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Accel.</a:t>
            </a:r>
          </a:p>
        </p:txBody>
      </p: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D3FC8A3E-CA32-0242-A8A8-CB3766C5EEE5}"/>
              </a:ext>
            </a:extLst>
          </p:cNvPr>
          <p:cNvCxnSpPr>
            <a:cxnSpLocks/>
          </p:cNvCxnSpPr>
          <p:nvPr/>
        </p:nvCxnSpPr>
        <p:spPr>
          <a:xfrm>
            <a:off x="6550324" y="3093264"/>
            <a:ext cx="228600" cy="137741"/>
          </a:xfrm>
          <a:prstGeom prst="bentConnector2">
            <a:avLst/>
          </a:prstGeom>
          <a:ln w="38100">
            <a:solidFill>
              <a:schemeClr val="accent1">
                <a:lumMod val="50000"/>
              </a:schemeClr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C917B4B6-C490-0346-A7C2-44975A15142E}"/>
              </a:ext>
            </a:extLst>
          </p:cNvPr>
          <p:cNvSpPr txBox="1"/>
          <p:nvPr/>
        </p:nvSpPr>
        <p:spPr>
          <a:xfrm>
            <a:off x="3626858" y="3863939"/>
            <a:ext cx="2165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Parasitic acceleration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24303AC-0F0E-D54A-9013-58179D8154D7}"/>
              </a:ext>
            </a:extLst>
          </p:cNvPr>
          <p:cNvSpPr txBox="1"/>
          <p:nvPr/>
        </p:nvSpPr>
        <p:spPr>
          <a:xfrm>
            <a:off x="6150450" y="3863939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I/O-path acceleration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9842658-3545-874F-86E5-37AD35D5A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507" y="3865725"/>
            <a:ext cx="365760" cy="365760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1DFA2481-AA41-3C4B-8677-BB7CB342832F}"/>
              </a:ext>
            </a:extLst>
          </p:cNvPr>
          <p:cNvSpPr txBox="1"/>
          <p:nvPr/>
        </p:nvSpPr>
        <p:spPr>
          <a:xfrm>
            <a:off x="712197" y="3863939"/>
            <a:ext cx="2556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Transparent computation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7107A0BB-EAD7-664B-9F11-ED2A47AC7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14" y="3865725"/>
            <a:ext cx="365760" cy="365760"/>
          </a:xfrm>
          <a:prstGeom prst="rect">
            <a:avLst/>
          </a:prstGeom>
        </p:spPr>
      </p:pic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24D01D2B-B0EA-6843-AAAB-3B8AAAC32454}"/>
              </a:ext>
            </a:extLst>
          </p:cNvPr>
          <p:cNvCxnSpPr>
            <a:cxnSpLocks/>
          </p:cNvCxnSpPr>
          <p:nvPr/>
        </p:nvCxnSpPr>
        <p:spPr>
          <a:xfrm rot="5400000">
            <a:off x="6910295" y="4143810"/>
            <a:ext cx="197101" cy="490322"/>
          </a:xfrm>
          <a:prstGeom prst="curvedConnector3">
            <a:avLst/>
          </a:prstGeom>
          <a:ln w="952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79A8B8B-9303-0A43-8B88-043A033DC353}"/>
              </a:ext>
            </a:extLst>
          </p:cNvPr>
          <p:cNvGrpSpPr/>
          <p:nvPr/>
        </p:nvGrpSpPr>
        <p:grpSpPr>
          <a:xfrm>
            <a:off x="716831" y="4209755"/>
            <a:ext cx="1741610" cy="734945"/>
            <a:chOff x="109355" y="3662659"/>
            <a:chExt cx="1741610" cy="734945"/>
          </a:xfrm>
        </p:grpSpPr>
        <p:pic>
          <p:nvPicPr>
            <p:cNvPr id="68" name="Picture 67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020C5291-16BD-8048-8A74-39B6029A55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5" t="10935" r="49726" b="61159"/>
            <a:stretch/>
          </p:blipFill>
          <p:spPr>
            <a:xfrm>
              <a:off x="603198" y="3769268"/>
              <a:ext cx="965972" cy="354394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69" name="Google Shape;2826;p53">
              <a:extLst>
                <a:ext uri="{FF2B5EF4-FFF2-40B4-BE49-F238E27FC236}">
                  <a16:creationId xmlns:a16="http://schemas.microsoft.com/office/drawing/2014/main" id="{03488651-FCE5-CE42-8669-84546826B7F0}"/>
                </a:ext>
              </a:extLst>
            </p:cNvPr>
            <p:cNvSpPr/>
            <p:nvPr/>
          </p:nvSpPr>
          <p:spPr>
            <a:xfrm>
              <a:off x="109355" y="3662659"/>
              <a:ext cx="1741610" cy="734945"/>
            </a:xfrm>
            <a:prstGeom prst="rect">
              <a:avLst/>
            </a:prstGeom>
            <a:noFill/>
            <a:ln w="12700" cap="flat" cmpd="sng">
              <a:solidFill>
                <a:schemeClr val="tx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45720" tIns="45720" rIns="45720" bIns="45720" anchor="ctr" anchorCtr="0">
              <a:noAutofit/>
            </a:bodyPr>
            <a:lstStyle/>
            <a:p>
              <a:pPr lvl="0" algn="ctr">
                <a:spcBef>
                  <a:spcPts val="0"/>
                </a:spcBef>
              </a:pPr>
              <a:endParaRPr lang="en-US" altLang="zh-CN" sz="700" b="1" kern="0" dirty="0">
                <a:latin typeface="+mj-lt"/>
                <a:ea typeface="STKaiti" panose="02010600040101010101" pitchFamily="2" charset="-122"/>
              </a:endParaRPr>
            </a:p>
            <a:p>
              <a:pPr lvl="0" algn="ctr">
                <a:spcBef>
                  <a:spcPts val="0"/>
                </a:spcBef>
              </a:pPr>
              <a:endParaRPr lang="en-US" altLang="zh-CN" sz="700" b="1" kern="0" dirty="0">
                <a:latin typeface="+mj-lt"/>
                <a:ea typeface="STKaiti" panose="02010600040101010101" pitchFamily="2" charset="-122"/>
                <a:cs typeface="Arial" panose="020B0604020202020204" pitchFamily="34" charset="0"/>
              </a:endParaRPr>
            </a:p>
            <a:p>
              <a:pPr lvl="0" algn="ctr">
                <a:spcBef>
                  <a:spcPts val="0"/>
                </a:spcBef>
              </a:pPr>
              <a:endParaRPr lang="en-US" altLang="zh-CN" sz="1200" b="1" dirty="0">
                <a:latin typeface="+mj-lt"/>
                <a:ea typeface="STKaiti" panose="02010600040101010101" pitchFamily="2" charset="-122"/>
                <a:cs typeface="Arial" panose="020B0604020202020204" pitchFamily="34" charset="0"/>
              </a:endParaRPr>
            </a:p>
            <a:p>
              <a:pPr lvl="0" algn="ctr">
                <a:spcBef>
                  <a:spcPts val="0"/>
                </a:spcBef>
              </a:pPr>
              <a:r>
                <a:rPr lang="en-US" altLang="zh-CN" sz="1200" b="1" dirty="0">
                  <a:latin typeface="+mj-lt"/>
                  <a:ea typeface="STKaiti" panose="02010600040101010101" pitchFamily="2" charset="-122"/>
                  <a:cs typeface="Arial" panose="020B0604020202020204" pitchFamily="34" charset="0"/>
                </a:rPr>
                <a:t>Computational Storage 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893BC55C-C62D-9042-943F-6414D005FA8E}"/>
              </a:ext>
            </a:extLst>
          </p:cNvPr>
          <p:cNvSpPr txBox="1"/>
          <p:nvPr/>
        </p:nvSpPr>
        <p:spPr>
          <a:xfrm>
            <a:off x="2519161" y="4245470"/>
            <a:ext cx="1939898" cy="663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/>
              <a:t>Heterogeneity-ready SW/HW ecosystem </a:t>
            </a:r>
          </a:p>
        </p:txBody>
      </p:sp>
      <p:sp>
        <p:nvSpPr>
          <p:cNvPr id="2" name="Notched Right Arrow 1">
            <a:extLst>
              <a:ext uri="{FF2B5EF4-FFF2-40B4-BE49-F238E27FC236}">
                <a16:creationId xmlns:a16="http://schemas.microsoft.com/office/drawing/2014/main" id="{565C2345-85FA-054B-9A4D-6F556ECE61F4}"/>
              </a:ext>
            </a:extLst>
          </p:cNvPr>
          <p:cNvSpPr/>
          <p:nvPr/>
        </p:nvSpPr>
        <p:spPr>
          <a:xfrm>
            <a:off x="4451768" y="4573998"/>
            <a:ext cx="466349" cy="17755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1C46CCB-BB94-7140-903B-0B149D9E4953}"/>
              </a:ext>
            </a:extLst>
          </p:cNvPr>
          <p:cNvSpPr/>
          <p:nvPr/>
        </p:nvSpPr>
        <p:spPr>
          <a:xfrm>
            <a:off x="6173310" y="3833152"/>
            <a:ext cx="2138790" cy="457268"/>
          </a:xfrm>
          <a:prstGeom prst="ellipse">
            <a:avLst/>
          </a:prstGeom>
          <a:noFill/>
          <a:ln w="127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2415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  <p:bldP spid="180" grpId="0" animBg="1"/>
      <p:bldP spid="182" grpId="0" animBg="1"/>
      <p:bldP spid="5" grpId="0"/>
      <p:bldP spid="54" grpId="0" animBg="1"/>
      <p:bldP spid="56" grpId="0" animBg="1"/>
      <p:bldP spid="58" grpId="0" animBg="1"/>
      <p:bldP spid="60" grpId="0"/>
      <p:bldP spid="61" grpId="0"/>
      <p:bldP spid="64" grpId="0"/>
      <p:bldP spid="70" grpId="0"/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reeform 112">
            <a:extLst>
              <a:ext uri="{FF2B5EF4-FFF2-40B4-BE49-F238E27FC236}">
                <a16:creationId xmlns:a16="http://schemas.microsoft.com/office/drawing/2014/main" id="{304D2B16-2A29-4740-9119-4CEF2AE7213D}"/>
              </a:ext>
            </a:extLst>
          </p:cNvPr>
          <p:cNvSpPr/>
          <p:nvPr/>
        </p:nvSpPr>
        <p:spPr>
          <a:xfrm>
            <a:off x="5532120" y="400050"/>
            <a:ext cx="3486150" cy="1841164"/>
          </a:xfrm>
          <a:custGeom>
            <a:avLst/>
            <a:gdLst>
              <a:gd name="connsiteX0" fmla="*/ 0 w 3486150"/>
              <a:gd name="connsiteY0" fmla="*/ 149536 h 1841164"/>
              <a:gd name="connsiteX1" fmla="*/ 114300 w 3486150"/>
              <a:gd name="connsiteY1" fmla="*/ 9346 h 1841164"/>
              <a:gd name="connsiteX2" fmla="*/ 588721 w 3486150"/>
              <a:gd name="connsiteY2" fmla="*/ 7975 h 1841164"/>
              <a:gd name="connsiteX3" fmla="*/ 1127836 w 3486150"/>
              <a:gd name="connsiteY3" fmla="*/ 6418 h 1841164"/>
              <a:gd name="connsiteX4" fmla="*/ 1731645 w 3486150"/>
              <a:gd name="connsiteY4" fmla="*/ 4673 h 1841164"/>
              <a:gd name="connsiteX5" fmla="*/ 2206066 w 3486150"/>
              <a:gd name="connsiteY5" fmla="*/ 3302 h 1841164"/>
              <a:gd name="connsiteX6" fmla="*/ 2777528 w 3486150"/>
              <a:gd name="connsiteY6" fmla="*/ 1651 h 1841164"/>
              <a:gd name="connsiteX7" fmla="*/ 3348990 w 3486150"/>
              <a:gd name="connsiteY7" fmla="*/ 0 h 1841164"/>
              <a:gd name="connsiteX8" fmla="*/ 3486150 w 3486150"/>
              <a:gd name="connsiteY8" fmla="*/ 112152 h 1841164"/>
              <a:gd name="connsiteX9" fmla="*/ 3486150 w 3486150"/>
              <a:gd name="connsiteY9" fmla="*/ 453281 h 1841164"/>
              <a:gd name="connsiteX10" fmla="*/ 3486150 w 3486150"/>
              <a:gd name="connsiteY10" fmla="*/ 794410 h 1841164"/>
              <a:gd name="connsiteX11" fmla="*/ 3383280 w 3486150"/>
              <a:gd name="connsiteY11" fmla="*/ 850486 h 1841164"/>
              <a:gd name="connsiteX12" fmla="*/ 3034094 w 3486150"/>
              <a:gd name="connsiteY12" fmla="*/ 846093 h 1841164"/>
              <a:gd name="connsiteX13" fmla="*/ 2640330 w 3486150"/>
              <a:gd name="connsiteY13" fmla="*/ 841140 h 1841164"/>
              <a:gd name="connsiteX14" fmla="*/ 2548890 w 3486150"/>
              <a:gd name="connsiteY14" fmla="*/ 925255 h 1841164"/>
              <a:gd name="connsiteX15" fmla="*/ 2548890 w 3486150"/>
              <a:gd name="connsiteY15" fmla="*/ 1354236 h 1841164"/>
              <a:gd name="connsiteX16" fmla="*/ 2548890 w 3486150"/>
              <a:gd name="connsiteY16" fmla="*/ 1766395 h 1841164"/>
              <a:gd name="connsiteX17" fmla="*/ 2446020 w 3486150"/>
              <a:gd name="connsiteY17" fmla="*/ 1841164 h 1841164"/>
              <a:gd name="connsiteX18" fmla="*/ 1822628 w 3486150"/>
              <a:gd name="connsiteY18" fmla="*/ 1836117 h 1841164"/>
              <a:gd name="connsiteX19" fmla="*/ 1222324 w 3486150"/>
              <a:gd name="connsiteY19" fmla="*/ 1831257 h 1841164"/>
              <a:gd name="connsiteX20" fmla="*/ 691286 w 3486150"/>
              <a:gd name="connsiteY20" fmla="*/ 1826957 h 1841164"/>
              <a:gd name="connsiteX21" fmla="*/ 137160 w 3486150"/>
              <a:gd name="connsiteY21" fmla="*/ 1822471 h 1841164"/>
              <a:gd name="connsiteX22" fmla="*/ 11430 w 3486150"/>
              <a:gd name="connsiteY22" fmla="*/ 1710319 h 1841164"/>
              <a:gd name="connsiteX23" fmla="*/ 7963 w 3486150"/>
              <a:gd name="connsiteY23" fmla="*/ 1236881 h 1841164"/>
              <a:gd name="connsiteX24" fmla="*/ 4039 w 3486150"/>
              <a:gd name="connsiteY24" fmla="*/ 701013 h 1841164"/>
              <a:gd name="connsiteX25" fmla="*/ 0 w 3486150"/>
              <a:gd name="connsiteY25" fmla="*/ 149536 h 184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486150" h="1841164" fill="none" extrusionOk="0">
                <a:moveTo>
                  <a:pt x="0" y="149536"/>
                </a:moveTo>
                <a:cubicBezTo>
                  <a:pt x="23767" y="99846"/>
                  <a:pt x="64221" y="74048"/>
                  <a:pt x="114300" y="9346"/>
                </a:cubicBezTo>
                <a:cubicBezTo>
                  <a:pt x="211494" y="-43034"/>
                  <a:pt x="452435" y="22360"/>
                  <a:pt x="588721" y="7975"/>
                </a:cubicBezTo>
                <a:cubicBezTo>
                  <a:pt x="725007" y="-6409"/>
                  <a:pt x="864591" y="52677"/>
                  <a:pt x="1127836" y="6418"/>
                </a:cubicBezTo>
                <a:cubicBezTo>
                  <a:pt x="1391081" y="-39841"/>
                  <a:pt x="1503262" y="65982"/>
                  <a:pt x="1731645" y="4673"/>
                </a:cubicBezTo>
                <a:cubicBezTo>
                  <a:pt x="1960028" y="-56636"/>
                  <a:pt x="1969209" y="16439"/>
                  <a:pt x="2206066" y="3302"/>
                </a:cubicBezTo>
                <a:cubicBezTo>
                  <a:pt x="2442923" y="-9835"/>
                  <a:pt x="2497897" y="25374"/>
                  <a:pt x="2777528" y="1651"/>
                </a:cubicBezTo>
                <a:cubicBezTo>
                  <a:pt x="3057159" y="-22072"/>
                  <a:pt x="3156271" y="46954"/>
                  <a:pt x="3348990" y="0"/>
                </a:cubicBezTo>
                <a:cubicBezTo>
                  <a:pt x="3397342" y="33606"/>
                  <a:pt x="3419000" y="68830"/>
                  <a:pt x="3486150" y="112152"/>
                </a:cubicBezTo>
                <a:cubicBezTo>
                  <a:pt x="3519307" y="188437"/>
                  <a:pt x="3452928" y="284364"/>
                  <a:pt x="3486150" y="453281"/>
                </a:cubicBezTo>
                <a:cubicBezTo>
                  <a:pt x="3519372" y="622198"/>
                  <a:pt x="3474674" y="718990"/>
                  <a:pt x="3486150" y="794410"/>
                </a:cubicBezTo>
                <a:cubicBezTo>
                  <a:pt x="3467978" y="814463"/>
                  <a:pt x="3424425" y="812803"/>
                  <a:pt x="3383280" y="850486"/>
                </a:cubicBezTo>
                <a:cubicBezTo>
                  <a:pt x="3273611" y="875562"/>
                  <a:pt x="3196496" y="813692"/>
                  <a:pt x="3034094" y="846093"/>
                </a:cubicBezTo>
                <a:cubicBezTo>
                  <a:pt x="2871692" y="878495"/>
                  <a:pt x="2743104" y="834305"/>
                  <a:pt x="2640330" y="841140"/>
                </a:cubicBezTo>
                <a:cubicBezTo>
                  <a:pt x="2612217" y="867049"/>
                  <a:pt x="2575552" y="881788"/>
                  <a:pt x="2548890" y="925255"/>
                </a:cubicBezTo>
                <a:cubicBezTo>
                  <a:pt x="2580309" y="1075772"/>
                  <a:pt x="2521753" y="1228725"/>
                  <a:pt x="2548890" y="1354236"/>
                </a:cubicBezTo>
                <a:cubicBezTo>
                  <a:pt x="2576027" y="1479747"/>
                  <a:pt x="2545163" y="1681589"/>
                  <a:pt x="2548890" y="1766395"/>
                </a:cubicBezTo>
                <a:cubicBezTo>
                  <a:pt x="2506202" y="1798285"/>
                  <a:pt x="2464473" y="1822521"/>
                  <a:pt x="2446020" y="1841164"/>
                </a:cubicBezTo>
                <a:cubicBezTo>
                  <a:pt x="2199317" y="1840640"/>
                  <a:pt x="1964044" y="1820938"/>
                  <a:pt x="1822628" y="1836117"/>
                </a:cubicBezTo>
                <a:cubicBezTo>
                  <a:pt x="1681212" y="1851296"/>
                  <a:pt x="1415178" y="1786168"/>
                  <a:pt x="1222324" y="1831257"/>
                </a:cubicBezTo>
                <a:cubicBezTo>
                  <a:pt x="1029470" y="1876346"/>
                  <a:pt x="808932" y="1793622"/>
                  <a:pt x="691286" y="1826957"/>
                </a:cubicBezTo>
                <a:cubicBezTo>
                  <a:pt x="573640" y="1860292"/>
                  <a:pt x="403641" y="1778578"/>
                  <a:pt x="137160" y="1822471"/>
                </a:cubicBezTo>
                <a:cubicBezTo>
                  <a:pt x="93664" y="1798116"/>
                  <a:pt x="47640" y="1732094"/>
                  <a:pt x="11430" y="1710319"/>
                </a:cubicBezTo>
                <a:cubicBezTo>
                  <a:pt x="-14890" y="1519744"/>
                  <a:pt x="62926" y="1415158"/>
                  <a:pt x="7963" y="1236881"/>
                </a:cubicBezTo>
                <a:cubicBezTo>
                  <a:pt x="-47000" y="1058603"/>
                  <a:pt x="33478" y="909574"/>
                  <a:pt x="4039" y="701013"/>
                </a:cubicBezTo>
                <a:cubicBezTo>
                  <a:pt x="-25400" y="492452"/>
                  <a:pt x="63731" y="376700"/>
                  <a:pt x="0" y="149536"/>
                </a:cubicBezTo>
                <a:close/>
              </a:path>
              <a:path w="3486150" h="1841164" stroke="0" extrusionOk="0">
                <a:moveTo>
                  <a:pt x="0" y="149536"/>
                </a:moveTo>
                <a:cubicBezTo>
                  <a:pt x="40739" y="96584"/>
                  <a:pt x="96454" y="45129"/>
                  <a:pt x="114300" y="9346"/>
                </a:cubicBezTo>
                <a:cubicBezTo>
                  <a:pt x="324543" y="-9032"/>
                  <a:pt x="425712" y="45077"/>
                  <a:pt x="556374" y="8069"/>
                </a:cubicBezTo>
                <a:cubicBezTo>
                  <a:pt x="687036" y="-28939"/>
                  <a:pt x="904189" y="19486"/>
                  <a:pt x="1160183" y="6324"/>
                </a:cubicBezTo>
                <a:cubicBezTo>
                  <a:pt x="1416177" y="-6838"/>
                  <a:pt x="1572353" y="57368"/>
                  <a:pt x="1699298" y="4766"/>
                </a:cubicBezTo>
                <a:cubicBezTo>
                  <a:pt x="1826243" y="-47835"/>
                  <a:pt x="2062976" y="35609"/>
                  <a:pt x="2173719" y="3396"/>
                </a:cubicBezTo>
                <a:cubicBezTo>
                  <a:pt x="2284462" y="-28817"/>
                  <a:pt x="2495012" y="19377"/>
                  <a:pt x="2648141" y="2025"/>
                </a:cubicBezTo>
                <a:cubicBezTo>
                  <a:pt x="2801270" y="-15327"/>
                  <a:pt x="3136975" y="46893"/>
                  <a:pt x="3348990" y="0"/>
                </a:cubicBezTo>
                <a:cubicBezTo>
                  <a:pt x="3410571" y="23960"/>
                  <a:pt x="3429102" y="80247"/>
                  <a:pt x="3486150" y="112152"/>
                </a:cubicBezTo>
                <a:cubicBezTo>
                  <a:pt x="3520293" y="250535"/>
                  <a:pt x="3451224" y="311374"/>
                  <a:pt x="3486150" y="432813"/>
                </a:cubicBezTo>
                <a:cubicBezTo>
                  <a:pt x="3521076" y="554252"/>
                  <a:pt x="3462600" y="652903"/>
                  <a:pt x="3486150" y="794410"/>
                </a:cubicBezTo>
                <a:cubicBezTo>
                  <a:pt x="3446585" y="819009"/>
                  <a:pt x="3407715" y="824191"/>
                  <a:pt x="3383280" y="850486"/>
                </a:cubicBezTo>
                <a:cubicBezTo>
                  <a:pt x="3257592" y="878013"/>
                  <a:pt x="3183955" y="833609"/>
                  <a:pt x="3011805" y="845813"/>
                </a:cubicBezTo>
                <a:cubicBezTo>
                  <a:pt x="2839655" y="858017"/>
                  <a:pt x="2820447" y="817998"/>
                  <a:pt x="2640330" y="841140"/>
                </a:cubicBezTo>
                <a:cubicBezTo>
                  <a:pt x="2620457" y="878387"/>
                  <a:pt x="2566313" y="899635"/>
                  <a:pt x="2548890" y="925255"/>
                </a:cubicBezTo>
                <a:cubicBezTo>
                  <a:pt x="2578568" y="1075637"/>
                  <a:pt x="2513404" y="1152532"/>
                  <a:pt x="2548890" y="1337414"/>
                </a:cubicBezTo>
                <a:cubicBezTo>
                  <a:pt x="2584376" y="1522296"/>
                  <a:pt x="2515664" y="1659438"/>
                  <a:pt x="2548890" y="1766395"/>
                </a:cubicBezTo>
                <a:cubicBezTo>
                  <a:pt x="2509653" y="1812634"/>
                  <a:pt x="2489600" y="1809393"/>
                  <a:pt x="2446020" y="1841164"/>
                </a:cubicBezTo>
                <a:cubicBezTo>
                  <a:pt x="2264016" y="1900092"/>
                  <a:pt x="2122472" y="1775302"/>
                  <a:pt x="1868805" y="1836491"/>
                </a:cubicBezTo>
                <a:cubicBezTo>
                  <a:pt x="1615138" y="1897680"/>
                  <a:pt x="1481192" y="1782780"/>
                  <a:pt x="1291590" y="1831818"/>
                </a:cubicBezTo>
                <a:cubicBezTo>
                  <a:pt x="1101988" y="1880855"/>
                  <a:pt x="927864" y="1776829"/>
                  <a:pt x="737464" y="1827331"/>
                </a:cubicBezTo>
                <a:cubicBezTo>
                  <a:pt x="547064" y="1877833"/>
                  <a:pt x="424452" y="1802795"/>
                  <a:pt x="137160" y="1822471"/>
                </a:cubicBezTo>
                <a:cubicBezTo>
                  <a:pt x="103638" y="1807111"/>
                  <a:pt x="71364" y="1745561"/>
                  <a:pt x="11430" y="1710319"/>
                </a:cubicBezTo>
                <a:cubicBezTo>
                  <a:pt x="8622" y="1527840"/>
                  <a:pt x="18785" y="1431121"/>
                  <a:pt x="7506" y="1174450"/>
                </a:cubicBezTo>
                <a:cubicBezTo>
                  <a:pt x="-3773" y="917779"/>
                  <a:pt x="8982" y="835486"/>
                  <a:pt x="3924" y="685405"/>
                </a:cubicBezTo>
                <a:cubicBezTo>
                  <a:pt x="-1134" y="535324"/>
                  <a:pt x="31124" y="296508"/>
                  <a:pt x="0" y="14953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486150"/>
                      <a:gd name="connsiteY0" fmla="*/ 182880 h 2251710"/>
                      <a:gd name="connsiteX1" fmla="*/ 114300 w 3486150"/>
                      <a:gd name="connsiteY1" fmla="*/ 11430 h 2251710"/>
                      <a:gd name="connsiteX2" fmla="*/ 3348990 w 3486150"/>
                      <a:gd name="connsiteY2" fmla="*/ 0 h 2251710"/>
                      <a:gd name="connsiteX3" fmla="*/ 3486150 w 3486150"/>
                      <a:gd name="connsiteY3" fmla="*/ 137160 h 2251710"/>
                      <a:gd name="connsiteX4" fmla="*/ 3486150 w 3486150"/>
                      <a:gd name="connsiteY4" fmla="*/ 971550 h 2251710"/>
                      <a:gd name="connsiteX5" fmla="*/ 3383280 w 3486150"/>
                      <a:gd name="connsiteY5" fmla="*/ 1040130 h 2251710"/>
                      <a:gd name="connsiteX6" fmla="*/ 2640330 w 3486150"/>
                      <a:gd name="connsiteY6" fmla="*/ 1028700 h 2251710"/>
                      <a:gd name="connsiteX7" fmla="*/ 2548890 w 3486150"/>
                      <a:gd name="connsiteY7" fmla="*/ 1131570 h 2251710"/>
                      <a:gd name="connsiteX8" fmla="*/ 2548890 w 3486150"/>
                      <a:gd name="connsiteY8" fmla="*/ 2160270 h 2251710"/>
                      <a:gd name="connsiteX9" fmla="*/ 2446020 w 3486150"/>
                      <a:gd name="connsiteY9" fmla="*/ 2251710 h 2251710"/>
                      <a:gd name="connsiteX10" fmla="*/ 137160 w 3486150"/>
                      <a:gd name="connsiteY10" fmla="*/ 2228850 h 2251710"/>
                      <a:gd name="connsiteX11" fmla="*/ 11430 w 3486150"/>
                      <a:gd name="connsiteY11" fmla="*/ 2091690 h 2251710"/>
                      <a:gd name="connsiteX12" fmla="*/ 0 w 3486150"/>
                      <a:gd name="connsiteY12" fmla="*/ 182880 h 2251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486150" h="2251710">
                        <a:moveTo>
                          <a:pt x="0" y="182880"/>
                        </a:moveTo>
                        <a:lnTo>
                          <a:pt x="114300" y="11430"/>
                        </a:lnTo>
                        <a:lnTo>
                          <a:pt x="3348990" y="0"/>
                        </a:lnTo>
                        <a:lnTo>
                          <a:pt x="3486150" y="137160"/>
                        </a:lnTo>
                        <a:lnTo>
                          <a:pt x="3486150" y="971550"/>
                        </a:lnTo>
                        <a:lnTo>
                          <a:pt x="3383280" y="1040130"/>
                        </a:lnTo>
                        <a:lnTo>
                          <a:pt x="2640330" y="1028700"/>
                        </a:lnTo>
                        <a:lnTo>
                          <a:pt x="2548890" y="1131570"/>
                        </a:lnTo>
                        <a:lnTo>
                          <a:pt x="2548890" y="2160270"/>
                        </a:lnTo>
                        <a:lnTo>
                          <a:pt x="2446020" y="2251710"/>
                        </a:lnTo>
                        <a:lnTo>
                          <a:pt x="137160" y="2228850"/>
                        </a:lnTo>
                        <a:lnTo>
                          <a:pt x="11430" y="2091690"/>
                        </a:lnTo>
                        <a:lnTo>
                          <a:pt x="0" y="182880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273C591-7EA6-C444-90F0-EBAD364B264F}"/>
              </a:ext>
            </a:extLst>
          </p:cNvPr>
          <p:cNvSpPr txBox="1"/>
          <p:nvPr/>
        </p:nvSpPr>
        <p:spPr>
          <a:xfrm>
            <a:off x="6149472" y="47774"/>
            <a:ext cx="2418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Computation offloading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132" name="TextBox 2">
            <a:extLst>
              <a:ext uri="{FF2B5EF4-FFF2-40B4-BE49-F238E27FC236}">
                <a16:creationId xmlns:a16="http://schemas.microsoft.com/office/drawing/2014/main" id="{68F6867E-46B2-7940-96CC-88A123875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7539" y="812723"/>
            <a:ext cx="2217421" cy="68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39725" indent="-339725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688975" indent="-341313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marL="0" lvl="0" indent="0" algn="ctr" eaLnBrk="1" hangingPunct="1">
              <a:lnSpc>
                <a:spcPct val="110000"/>
              </a:lnSpc>
              <a:spcBef>
                <a:spcPts val="400"/>
              </a:spcBef>
            </a:pP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Break the principle of abstraction</a:t>
            </a: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5F17417-6EBF-9242-B55B-B52772B6AEA3}"/>
              </a:ext>
            </a:extLst>
          </p:cNvPr>
          <p:cNvGrpSpPr/>
          <p:nvPr/>
        </p:nvGrpSpPr>
        <p:grpSpPr>
          <a:xfrm>
            <a:off x="273626" y="651614"/>
            <a:ext cx="2693015" cy="1712316"/>
            <a:chOff x="6300764" y="711542"/>
            <a:chExt cx="2693015" cy="171231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5E0A6E1-AD46-1644-B1A0-E60E27EC4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00764" y="711542"/>
              <a:ext cx="2693015" cy="151482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9B88FFD-0C1E-F94C-BB7D-672E6D6002AB}"/>
                </a:ext>
              </a:extLst>
            </p:cNvPr>
            <p:cNvSpPr txBox="1"/>
            <p:nvPr/>
          </p:nvSpPr>
          <p:spPr>
            <a:xfrm>
              <a:off x="6349352" y="2054526"/>
              <a:ext cx="25958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Heterogenous Computing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8A1EDA2-8425-514A-909D-9B70E58C6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769" y="1525730"/>
            <a:ext cx="822960" cy="73152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C126F0C4-50C6-E54A-A92A-EC47FA2AB370}"/>
              </a:ext>
            </a:extLst>
          </p:cNvPr>
          <p:cNvGrpSpPr/>
          <p:nvPr/>
        </p:nvGrpSpPr>
        <p:grpSpPr>
          <a:xfrm>
            <a:off x="6634227" y="360155"/>
            <a:ext cx="1360488" cy="907989"/>
            <a:chOff x="6911975" y="1191578"/>
            <a:chExt cx="1360488" cy="90798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D08BAB1-5C9B-DD49-A83C-61689E126039}"/>
                </a:ext>
              </a:extLst>
            </p:cNvPr>
            <p:cNvSpPr txBox="1"/>
            <p:nvPr/>
          </p:nvSpPr>
          <p:spPr bwMode="auto">
            <a:xfrm>
              <a:off x="6911975" y="1191578"/>
              <a:ext cx="1360488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</a:rPr>
                <a:t>SmartNIC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  <p:grpSp>
          <p:nvGrpSpPr>
            <p:cNvPr id="32" name="Graphic 30">
              <a:extLst>
                <a:ext uri="{FF2B5EF4-FFF2-40B4-BE49-F238E27FC236}">
                  <a16:creationId xmlns:a16="http://schemas.microsoft.com/office/drawing/2014/main" id="{4B5FEF04-1AE9-224E-A976-C69B8153D9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73742" y="1427860"/>
              <a:ext cx="1040566" cy="671707"/>
              <a:chOff x="570364" y="2470980"/>
              <a:chExt cx="1041322" cy="671472"/>
            </a:xfrm>
          </p:grpSpPr>
          <p:sp>
            <p:nvSpPr>
              <p:cNvPr id="35" name="Freeform: Shape 58">
                <a:extLst>
                  <a:ext uri="{FF2B5EF4-FFF2-40B4-BE49-F238E27FC236}">
                    <a16:creationId xmlns:a16="http://schemas.microsoft.com/office/drawing/2014/main" id="{1C0E15CE-DC2B-384E-ACAA-0B158BD8E0AF}"/>
                  </a:ext>
                </a:extLst>
              </p:cNvPr>
              <p:cNvSpPr/>
              <p:nvPr/>
            </p:nvSpPr>
            <p:spPr>
              <a:xfrm>
                <a:off x="640423" y="2552804"/>
                <a:ext cx="46071" cy="479257"/>
              </a:xfrm>
              <a:custGeom>
                <a:avLst/>
                <a:gdLst>
                  <a:gd name="connsiteX0" fmla="*/ 0 w 45763"/>
                  <a:gd name="connsiteY0" fmla="*/ 0 h 478434"/>
                  <a:gd name="connsiteX1" fmla="*/ 47427 w 45763"/>
                  <a:gd name="connsiteY1" fmla="*/ 0 h 478434"/>
                  <a:gd name="connsiteX2" fmla="*/ 47427 w 45763"/>
                  <a:gd name="connsiteY2" fmla="*/ 480514 h 478434"/>
                  <a:gd name="connsiteX3" fmla="*/ 0 w 45763"/>
                  <a:gd name="connsiteY3" fmla="*/ 480514 h 478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763" h="478434">
                    <a:moveTo>
                      <a:pt x="0" y="0"/>
                    </a:moveTo>
                    <a:lnTo>
                      <a:pt x="47427" y="0"/>
                    </a:lnTo>
                    <a:lnTo>
                      <a:pt x="47427" y="480514"/>
                    </a:lnTo>
                    <a:lnTo>
                      <a:pt x="0" y="480514"/>
                    </a:lnTo>
                    <a:close/>
                  </a:path>
                </a:pathLst>
              </a:custGeom>
              <a:solidFill>
                <a:srgbClr val="999999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: Shape 59">
                <a:extLst>
                  <a:ext uri="{FF2B5EF4-FFF2-40B4-BE49-F238E27FC236}">
                    <a16:creationId xmlns:a16="http://schemas.microsoft.com/office/drawing/2014/main" id="{8E6B44EB-01E2-8C4A-B588-D97E9D206B19}"/>
                  </a:ext>
                </a:extLst>
              </p:cNvPr>
              <p:cNvSpPr/>
              <p:nvPr/>
            </p:nvSpPr>
            <p:spPr>
              <a:xfrm>
                <a:off x="570522" y="2470283"/>
                <a:ext cx="74667" cy="630017"/>
              </a:xfrm>
              <a:custGeom>
                <a:avLst/>
                <a:gdLst>
                  <a:gd name="connsiteX0" fmla="*/ 0 w 74885"/>
                  <a:gd name="connsiteY0" fmla="*/ 0 h 628204"/>
                  <a:gd name="connsiteX1" fmla="*/ 78630 w 74885"/>
                  <a:gd name="connsiteY1" fmla="*/ 0 h 628204"/>
                  <a:gd name="connsiteX2" fmla="*/ 78630 w 74885"/>
                  <a:gd name="connsiteY2" fmla="*/ 629037 h 628204"/>
                  <a:gd name="connsiteX3" fmla="*/ 51588 w 74885"/>
                  <a:gd name="connsiteY3" fmla="*/ 629037 h 628204"/>
                  <a:gd name="connsiteX4" fmla="*/ 51588 w 74885"/>
                  <a:gd name="connsiteY4" fmla="*/ 479682 h 628204"/>
                  <a:gd name="connsiteX5" fmla="*/ 0 w 74885"/>
                  <a:gd name="connsiteY5" fmla="*/ 479682 h 628204"/>
                  <a:gd name="connsiteX6" fmla="*/ 0 w 74885"/>
                  <a:gd name="connsiteY6" fmla="*/ 265843 h 628204"/>
                  <a:gd name="connsiteX7" fmla="*/ 39107 w 74885"/>
                  <a:gd name="connsiteY7" fmla="*/ 265843 h 628204"/>
                  <a:gd name="connsiteX8" fmla="*/ 39107 w 74885"/>
                  <a:gd name="connsiteY8" fmla="*/ 225072 h 628204"/>
                  <a:gd name="connsiteX9" fmla="*/ 0 w 74885"/>
                  <a:gd name="connsiteY9" fmla="*/ 225072 h 628204"/>
                  <a:gd name="connsiteX10" fmla="*/ 0 w 74885"/>
                  <a:gd name="connsiteY10" fmla="*/ 159755 h 628204"/>
                  <a:gd name="connsiteX11" fmla="*/ 48675 w 74885"/>
                  <a:gd name="connsiteY11" fmla="*/ 159755 h 628204"/>
                  <a:gd name="connsiteX12" fmla="*/ 48675 w 74885"/>
                  <a:gd name="connsiteY12" fmla="*/ 35363 h 628204"/>
                  <a:gd name="connsiteX13" fmla="*/ 0 w 74885"/>
                  <a:gd name="connsiteY13" fmla="*/ 35363 h 62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4885" h="628204">
                    <a:moveTo>
                      <a:pt x="0" y="0"/>
                    </a:moveTo>
                    <a:lnTo>
                      <a:pt x="78630" y="0"/>
                    </a:lnTo>
                    <a:lnTo>
                      <a:pt x="78630" y="629037"/>
                    </a:lnTo>
                    <a:lnTo>
                      <a:pt x="51588" y="629037"/>
                    </a:lnTo>
                    <a:lnTo>
                      <a:pt x="51588" y="479682"/>
                    </a:lnTo>
                    <a:lnTo>
                      <a:pt x="0" y="479682"/>
                    </a:lnTo>
                    <a:lnTo>
                      <a:pt x="0" y="265843"/>
                    </a:lnTo>
                    <a:lnTo>
                      <a:pt x="39107" y="265843"/>
                    </a:lnTo>
                    <a:lnTo>
                      <a:pt x="39107" y="225072"/>
                    </a:lnTo>
                    <a:lnTo>
                      <a:pt x="0" y="225072"/>
                    </a:lnTo>
                    <a:lnTo>
                      <a:pt x="0" y="159755"/>
                    </a:lnTo>
                    <a:lnTo>
                      <a:pt x="48675" y="159755"/>
                    </a:lnTo>
                    <a:lnTo>
                      <a:pt x="48675" y="35363"/>
                    </a:lnTo>
                    <a:lnTo>
                      <a:pt x="0" y="35363"/>
                    </a:lnTo>
                    <a:close/>
                  </a:path>
                </a:pathLst>
              </a:custGeom>
              <a:solidFill>
                <a:srgbClr val="000000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: Shape 60">
                <a:extLst>
                  <a:ext uri="{FF2B5EF4-FFF2-40B4-BE49-F238E27FC236}">
                    <a16:creationId xmlns:a16="http://schemas.microsoft.com/office/drawing/2014/main" id="{DF96DCF5-A0D3-8849-9BBC-DD9B63FD424F}"/>
                  </a:ext>
                </a:extLst>
              </p:cNvPr>
              <p:cNvSpPr/>
              <p:nvPr/>
            </p:nvSpPr>
            <p:spPr>
              <a:xfrm>
                <a:off x="773870" y="3063801"/>
                <a:ext cx="365390" cy="79347"/>
              </a:xfrm>
              <a:custGeom>
                <a:avLst/>
                <a:gdLst>
                  <a:gd name="connsiteX0" fmla="*/ 45763 w 366105"/>
                  <a:gd name="connsiteY0" fmla="*/ 36611 h 79045"/>
                  <a:gd name="connsiteX1" fmla="*/ 70309 w 366105"/>
                  <a:gd name="connsiteY1" fmla="*/ 36611 h 79045"/>
                  <a:gd name="connsiteX2" fmla="*/ 70309 w 366105"/>
                  <a:gd name="connsiteY2" fmla="*/ 81126 h 79045"/>
                  <a:gd name="connsiteX3" fmla="*/ 91943 w 366105"/>
                  <a:gd name="connsiteY3" fmla="*/ 81126 h 79045"/>
                  <a:gd name="connsiteX4" fmla="*/ 91943 w 366105"/>
                  <a:gd name="connsiteY4" fmla="*/ 36611 h 79045"/>
                  <a:gd name="connsiteX5" fmla="*/ 113576 w 366105"/>
                  <a:gd name="connsiteY5" fmla="*/ 36611 h 79045"/>
                  <a:gd name="connsiteX6" fmla="*/ 113576 w 366105"/>
                  <a:gd name="connsiteY6" fmla="*/ 81126 h 79045"/>
                  <a:gd name="connsiteX7" fmla="*/ 136874 w 366105"/>
                  <a:gd name="connsiteY7" fmla="*/ 81126 h 79045"/>
                  <a:gd name="connsiteX8" fmla="*/ 136874 w 366105"/>
                  <a:gd name="connsiteY8" fmla="*/ 36611 h 79045"/>
                  <a:gd name="connsiteX9" fmla="*/ 162668 w 366105"/>
                  <a:gd name="connsiteY9" fmla="*/ 36611 h 79045"/>
                  <a:gd name="connsiteX10" fmla="*/ 162668 w 366105"/>
                  <a:gd name="connsiteY10" fmla="*/ 81126 h 79045"/>
                  <a:gd name="connsiteX11" fmla="*/ 186797 w 366105"/>
                  <a:gd name="connsiteY11" fmla="*/ 81126 h 79045"/>
                  <a:gd name="connsiteX12" fmla="*/ 186797 w 366105"/>
                  <a:gd name="connsiteY12" fmla="*/ 36611 h 79045"/>
                  <a:gd name="connsiteX13" fmla="*/ 211343 w 366105"/>
                  <a:gd name="connsiteY13" fmla="*/ 36611 h 79045"/>
                  <a:gd name="connsiteX14" fmla="*/ 211343 w 366105"/>
                  <a:gd name="connsiteY14" fmla="*/ 81126 h 79045"/>
                  <a:gd name="connsiteX15" fmla="*/ 237137 w 366105"/>
                  <a:gd name="connsiteY15" fmla="*/ 81126 h 79045"/>
                  <a:gd name="connsiteX16" fmla="*/ 237137 w 366105"/>
                  <a:gd name="connsiteY16" fmla="*/ 36611 h 79045"/>
                  <a:gd name="connsiteX17" fmla="*/ 253362 w 366105"/>
                  <a:gd name="connsiteY17" fmla="*/ 36611 h 79045"/>
                  <a:gd name="connsiteX18" fmla="*/ 253362 w 366105"/>
                  <a:gd name="connsiteY18" fmla="*/ 81126 h 79045"/>
                  <a:gd name="connsiteX19" fmla="*/ 273747 w 366105"/>
                  <a:gd name="connsiteY19" fmla="*/ 81126 h 79045"/>
                  <a:gd name="connsiteX20" fmla="*/ 273747 w 366105"/>
                  <a:gd name="connsiteY20" fmla="*/ 36611 h 79045"/>
                  <a:gd name="connsiteX21" fmla="*/ 303286 w 366105"/>
                  <a:gd name="connsiteY21" fmla="*/ 36611 h 79045"/>
                  <a:gd name="connsiteX22" fmla="*/ 303286 w 366105"/>
                  <a:gd name="connsiteY22" fmla="*/ 81126 h 79045"/>
                  <a:gd name="connsiteX23" fmla="*/ 327831 w 366105"/>
                  <a:gd name="connsiteY23" fmla="*/ 81126 h 79045"/>
                  <a:gd name="connsiteX24" fmla="*/ 327831 w 366105"/>
                  <a:gd name="connsiteY24" fmla="*/ 36611 h 79045"/>
                  <a:gd name="connsiteX25" fmla="*/ 344056 w 366105"/>
                  <a:gd name="connsiteY25" fmla="*/ 36611 h 79045"/>
                  <a:gd name="connsiteX26" fmla="*/ 344056 w 366105"/>
                  <a:gd name="connsiteY26" fmla="*/ 81126 h 79045"/>
                  <a:gd name="connsiteX27" fmla="*/ 368602 w 366105"/>
                  <a:gd name="connsiteY27" fmla="*/ 81126 h 79045"/>
                  <a:gd name="connsiteX28" fmla="*/ 368602 w 366105"/>
                  <a:gd name="connsiteY28" fmla="*/ 0 h 79045"/>
                  <a:gd name="connsiteX29" fmla="*/ 0 w 366105"/>
                  <a:gd name="connsiteY29" fmla="*/ 0 h 79045"/>
                  <a:gd name="connsiteX30" fmla="*/ 0 w 366105"/>
                  <a:gd name="connsiteY30" fmla="*/ 81126 h 79045"/>
                  <a:gd name="connsiteX31" fmla="*/ 43267 w 366105"/>
                  <a:gd name="connsiteY31" fmla="*/ 81126 h 79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66105" h="79045">
                    <a:moveTo>
                      <a:pt x="45763" y="36611"/>
                    </a:moveTo>
                    <a:lnTo>
                      <a:pt x="70309" y="36611"/>
                    </a:lnTo>
                    <a:lnTo>
                      <a:pt x="70309" y="81126"/>
                    </a:lnTo>
                    <a:lnTo>
                      <a:pt x="91943" y="81126"/>
                    </a:lnTo>
                    <a:lnTo>
                      <a:pt x="91943" y="36611"/>
                    </a:lnTo>
                    <a:lnTo>
                      <a:pt x="113576" y="36611"/>
                    </a:lnTo>
                    <a:lnTo>
                      <a:pt x="113576" y="81126"/>
                    </a:lnTo>
                    <a:lnTo>
                      <a:pt x="136874" y="81126"/>
                    </a:lnTo>
                    <a:lnTo>
                      <a:pt x="136874" y="36611"/>
                    </a:lnTo>
                    <a:lnTo>
                      <a:pt x="162668" y="36611"/>
                    </a:lnTo>
                    <a:lnTo>
                      <a:pt x="162668" y="81126"/>
                    </a:lnTo>
                    <a:lnTo>
                      <a:pt x="186797" y="81126"/>
                    </a:lnTo>
                    <a:lnTo>
                      <a:pt x="186797" y="36611"/>
                    </a:lnTo>
                    <a:lnTo>
                      <a:pt x="211343" y="36611"/>
                    </a:lnTo>
                    <a:lnTo>
                      <a:pt x="211343" y="81126"/>
                    </a:lnTo>
                    <a:lnTo>
                      <a:pt x="237137" y="81126"/>
                    </a:lnTo>
                    <a:lnTo>
                      <a:pt x="237137" y="36611"/>
                    </a:lnTo>
                    <a:lnTo>
                      <a:pt x="253362" y="36611"/>
                    </a:lnTo>
                    <a:lnTo>
                      <a:pt x="253362" y="81126"/>
                    </a:lnTo>
                    <a:lnTo>
                      <a:pt x="273747" y="81126"/>
                    </a:lnTo>
                    <a:lnTo>
                      <a:pt x="273747" y="36611"/>
                    </a:lnTo>
                    <a:lnTo>
                      <a:pt x="303286" y="36611"/>
                    </a:lnTo>
                    <a:lnTo>
                      <a:pt x="303286" y="81126"/>
                    </a:lnTo>
                    <a:lnTo>
                      <a:pt x="327831" y="81126"/>
                    </a:lnTo>
                    <a:lnTo>
                      <a:pt x="327831" y="36611"/>
                    </a:lnTo>
                    <a:lnTo>
                      <a:pt x="344056" y="36611"/>
                    </a:lnTo>
                    <a:lnTo>
                      <a:pt x="344056" y="81126"/>
                    </a:lnTo>
                    <a:lnTo>
                      <a:pt x="368602" y="81126"/>
                    </a:lnTo>
                    <a:lnTo>
                      <a:pt x="368602" y="0"/>
                    </a:lnTo>
                    <a:lnTo>
                      <a:pt x="0" y="0"/>
                    </a:lnTo>
                    <a:lnTo>
                      <a:pt x="0" y="81126"/>
                    </a:lnTo>
                    <a:lnTo>
                      <a:pt x="43267" y="81126"/>
                    </a:lnTo>
                    <a:close/>
                  </a:path>
                </a:pathLst>
              </a:custGeom>
              <a:solidFill>
                <a:srgbClr val="000000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" name="Freeform: Shape 61">
                <a:extLst>
                  <a:ext uri="{FF2B5EF4-FFF2-40B4-BE49-F238E27FC236}">
                    <a16:creationId xmlns:a16="http://schemas.microsoft.com/office/drawing/2014/main" id="{6069638B-747A-124C-8226-507A72D3FAE8}"/>
                  </a:ext>
                </a:extLst>
              </p:cNvPr>
              <p:cNvSpPr/>
              <p:nvPr/>
            </p:nvSpPr>
            <p:spPr>
              <a:xfrm>
                <a:off x="672196" y="2541695"/>
                <a:ext cx="938895" cy="499888"/>
              </a:xfrm>
              <a:custGeom>
                <a:avLst/>
                <a:gdLst>
                  <a:gd name="connsiteX0" fmla="*/ 0 w 940226"/>
                  <a:gd name="connsiteY0" fmla="*/ 0 h 499235"/>
                  <a:gd name="connsiteX1" fmla="*/ 941891 w 940226"/>
                  <a:gd name="connsiteY1" fmla="*/ 0 h 499235"/>
                  <a:gd name="connsiteX2" fmla="*/ 941891 w 940226"/>
                  <a:gd name="connsiteY2" fmla="*/ 502980 h 499235"/>
                  <a:gd name="connsiteX3" fmla="*/ 0 w 940226"/>
                  <a:gd name="connsiteY3" fmla="*/ 502980 h 49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226" h="499235">
                    <a:moveTo>
                      <a:pt x="0" y="0"/>
                    </a:moveTo>
                    <a:lnTo>
                      <a:pt x="941891" y="0"/>
                    </a:lnTo>
                    <a:lnTo>
                      <a:pt x="941891" y="502980"/>
                    </a:lnTo>
                    <a:lnTo>
                      <a:pt x="0" y="502980"/>
                    </a:lnTo>
                    <a:close/>
                  </a:path>
                </a:pathLst>
              </a:custGeom>
              <a:solidFill>
                <a:srgbClr val="ED7D31">
                  <a:lumMod val="75000"/>
                </a:srgbClr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" name="Freeform: Shape 62">
                <a:extLst>
                  <a:ext uri="{FF2B5EF4-FFF2-40B4-BE49-F238E27FC236}">
                    <a16:creationId xmlns:a16="http://schemas.microsoft.com/office/drawing/2014/main" id="{DBD75D3B-52C5-7E46-8E9B-33B89125DBD0}"/>
                  </a:ext>
                </a:extLst>
              </p:cNvPr>
              <p:cNvSpPr/>
              <p:nvPr/>
            </p:nvSpPr>
            <p:spPr>
              <a:xfrm>
                <a:off x="696026" y="2592477"/>
                <a:ext cx="63546" cy="61891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9" y="64901"/>
                      <a:pt x="0" y="50372"/>
                      <a:pt x="0" y="32450"/>
                    </a:cubicBezTo>
                    <a:cubicBezTo>
                      <a:pt x="0" y="14529"/>
                      <a:pt x="14529" y="0"/>
                      <a:pt x="32450" y="0"/>
                    </a:cubicBezTo>
                    <a:cubicBezTo>
                      <a:pt x="50372" y="0"/>
                      <a:pt x="64901" y="14529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Freeform: Shape 63">
                <a:extLst>
                  <a:ext uri="{FF2B5EF4-FFF2-40B4-BE49-F238E27FC236}">
                    <a16:creationId xmlns:a16="http://schemas.microsoft.com/office/drawing/2014/main" id="{A3C35D6C-4191-A64E-BF14-D6E3CEB14A31}"/>
                  </a:ext>
                </a:extLst>
              </p:cNvPr>
              <p:cNvSpPr/>
              <p:nvPr/>
            </p:nvSpPr>
            <p:spPr>
              <a:xfrm>
                <a:off x="1507828" y="2592477"/>
                <a:ext cx="63546" cy="61891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8" y="64901"/>
                      <a:pt x="0" y="50372"/>
                      <a:pt x="0" y="32450"/>
                    </a:cubicBezTo>
                    <a:cubicBezTo>
                      <a:pt x="0" y="14529"/>
                      <a:pt x="14528" y="0"/>
                      <a:pt x="32450" y="0"/>
                    </a:cubicBezTo>
                    <a:cubicBezTo>
                      <a:pt x="50372" y="0"/>
                      <a:pt x="64901" y="14529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Freeform: Shape 64">
                <a:extLst>
                  <a:ext uri="{FF2B5EF4-FFF2-40B4-BE49-F238E27FC236}">
                    <a16:creationId xmlns:a16="http://schemas.microsoft.com/office/drawing/2014/main" id="{47DD9811-2AA0-174A-A9FB-2861FB1453B4}"/>
                  </a:ext>
                </a:extLst>
              </p:cNvPr>
              <p:cNvSpPr/>
              <p:nvPr/>
            </p:nvSpPr>
            <p:spPr>
              <a:xfrm>
                <a:off x="696026" y="2936845"/>
                <a:ext cx="63546" cy="61890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9" y="64901"/>
                      <a:pt x="0" y="50372"/>
                      <a:pt x="0" y="32450"/>
                    </a:cubicBezTo>
                    <a:cubicBezTo>
                      <a:pt x="0" y="14528"/>
                      <a:pt x="14529" y="0"/>
                      <a:pt x="32450" y="0"/>
                    </a:cubicBezTo>
                    <a:cubicBezTo>
                      <a:pt x="50372" y="0"/>
                      <a:pt x="64901" y="14528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Freeform: Shape 65">
                <a:extLst>
                  <a:ext uri="{FF2B5EF4-FFF2-40B4-BE49-F238E27FC236}">
                    <a16:creationId xmlns:a16="http://schemas.microsoft.com/office/drawing/2014/main" id="{75B50C3F-7440-6443-8007-9EC0E09BB44E}"/>
                  </a:ext>
                </a:extLst>
              </p:cNvPr>
              <p:cNvSpPr/>
              <p:nvPr/>
            </p:nvSpPr>
            <p:spPr>
              <a:xfrm>
                <a:off x="1507828" y="2936845"/>
                <a:ext cx="63546" cy="61890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8" y="64901"/>
                      <a:pt x="0" y="50372"/>
                      <a:pt x="0" y="32450"/>
                    </a:cubicBezTo>
                    <a:cubicBezTo>
                      <a:pt x="0" y="14528"/>
                      <a:pt x="14528" y="0"/>
                      <a:pt x="32450" y="0"/>
                    </a:cubicBezTo>
                    <a:cubicBezTo>
                      <a:pt x="50372" y="0"/>
                      <a:pt x="64901" y="14528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Freeform: Shape 66">
                <a:extLst>
                  <a:ext uri="{FF2B5EF4-FFF2-40B4-BE49-F238E27FC236}">
                    <a16:creationId xmlns:a16="http://schemas.microsoft.com/office/drawing/2014/main" id="{53D22DA7-ABE1-6942-97AA-5D0955D777E3}"/>
                  </a:ext>
                </a:extLst>
              </p:cNvPr>
              <p:cNvSpPr/>
              <p:nvPr/>
            </p:nvSpPr>
            <p:spPr>
              <a:xfrm>
                <a:off x="821529" y="2709911"/>
                <a:ext cx="28596" cy="166630"/>
              </a:xfrm>
              <a:custGeom>
                <a:avLst/>
                <a:gdLst>
                  <a:gd name="connsiteX0" fmla="*/ 20801 w 29122"/>
                  <a:gd name="connsiteY0" fmla="*/ 166412 h 166411"/>
                  <a:gd name="connsiteX1" fmla="*/ 8321 w 29122"/>
                  <a:gd name="connsiteY1" fmla="*/ 166412 h 166411"/>
                  <a:gd name="connsiteX2" fmla="*/ 0 w 29122"/>
                  <a:gd name="connsiteY2" fmla="*/ 158091 h 166411"/>
                  <a:gd name="connsiteX3" fmla="*/ 0 w 29122"/>
                  <a:gd name="connsiteY3" fmla="*/ 8321 h 166411"/>
                  <a:gd name="connsiteX4" fmla="*/ 8321 w 29122"/>
                  <a:gd name="connsiteY4" fmla="*/ 0 h 166411"/>
                  <a:gd name="connsiteX5" fmla="*/ 20801 w 29122"/>
                  <a:gd name="connsiteY5" fmla="*/ 0 h 166411"/>
                  <a:gd name="connsiteX6" fmla="*/ 29122 w 29122"/>
                  <a:gd name="connsiteY6" fmla="*/ 8321 h 166411"/>
                  <a:gd name="connsiteX7" fmla="*/ 29122 w 29122"/>
                  <a:gd name="connsiteY7" fmla="*/ 158091 h 166411"/>
                  <a:gd name="connsiteX8" fmla="*/ 20801 w 29122"/>
                  <a:gd name="connsiteY8" fmla="*/ 166412 h 16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166411">
                    <a:moveTo>
                      <a:pt x="20801" y="166412"/>
                    </a:moveTo>
                    <a:lnTo>
                      <a:pt x="8321" y="166412"/>
                    </a:lnTo>
                    <a:cubicBezTo>
                      <a:pt x="3744" y="166412"/>
                      <a:pt x="0" y="162668"/>
                      <a:pt x="0" y="158091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158091"/>
                    </a:lnTo>
                    <a:cubicBezTo>
                      <a:pt x="29122" y="162668"/>
                      <a:pt x="25378" y="166412"/>
                      <a:pt x="20801" y="1664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Freeform: Shape 67">
                <a:extLst>
                  <a:ext uri="{FF2B5EF4-FFF2-40B4-BE49-F238E27FC236}">
                    <a16:creationId xmlns:a16="http://schemas.microsoft.com/office/drawing/2014/main" id="{374FBAA1-8900-6D49-8505-532EE857C2D1}"/>
                  </a:ext>
                </a:extLst>
              </p:cNvPr>
              <p:cNvSpPr/>
              <p:nvPr/>
            </p:nvSpPr>
            <p:spPr>
              <a:xfrm>
                <a:off x="870778" y="2627390"/>
                <a:ext cx="30184" cy="333258"/>
              </a:xfrm>
              <a:custGeom>
                <a:avLst/>
                <a:gdLst>
                  <a:gd name="connsiteX0" fmla="*/ 20801 w 29122"/>
                  <a:gd name="connsiteY0" fmla="*/ 332824 h 332823"/>
                  <a:gd name="connsiteX1" fmla="*/ 8321 w 29122"/>
                  <a:gd name="connsiteY1" fmla="*/ 332824 h 332823"/>
                  <a:gd name="connsiteX2" fmla="*/ 0 w 29122"/>
                  <a:gd name="connsiteY2" fmla="*/ 324503 h 332823"/>
                  <a:gd name="connsiteX3" fmla="*/ 0 w 29122"/>
                  <a:gd name="connsiteY3" fmla="*/ 8321 h 332823"/>
                  <a:gd name="connsiteX4" fmla="*/ 8321 w 29122"/>
                  <a:gd name="connsiteY4" fmla="*/ 0 h 332823"/>
                  <a:gd name="connsiteX5" fmla="*/ 20801 w 29122"/>
                  <a:gd name="connsiteY5" fmla="*/ 0 h 332823"/>
                  <a:gd name="connsiteX6" fmla="*/ 29122 w 29122"/>
                  <a:gd name="connsiteY6" fmla="*/ 8321 h 332823"/>
                  <a:gd name="connsiteX7" fmla="*/ 29122 w 29122"/>
                  <a:gd name="connsiteY7" fmla="*/ 324503 h 332823"/>
                  <a:gd name="connsiteX8" fmla="*/ 20801 w 29122"/>
                  <a:gd name="connsiteY8" fmla="*/ 332824 h 33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332823">
                    <a:moveTo>
                      <a:pt x="20801" y="332824"/>
                    </a:moveTo>
                    <a:lnTo>
                      <a:pt x="8321" y="332824"/>
                    </a:lnTo>
                    <a:cubicBezTo>
                      <a:pt x="3744" y="332824"/>
                      <a:pt x="0" y="329079"/>
                      <a:pt x="0" y="324503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324503"/>
                    </a:lnTo>
                    <a:cubicBezTo>
                      <a:pt x="29122" y="329079"/>
                      <a:pt x="25378" y="332824"/>
                      <a:pt x="20801" y="332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Freeform: Shape 68">
                <a:extLst>
                  <a:ext uri="{FF2B5EF4-FFF2-40B4-BE49-F238E27FC236}">
                    <a16:creationId xmlns:a16="http://schemas.microsoft.com/office/drawing/2014/main" id="{2D7DF473-DD10-9843-A6B7-F76132E2F982}"/>
                  </a:ext>
                </a:extLst>
              </p:cNvPr>
              <p:cNvSpPr/>
              <p:nvPr/>
            </p:nvSpPr>
            <p:spPr>
              <a:xfrm>
                <a:off x="967685" y="2709911"/>
                <a:ext cx="28596" cy="166630"/>
              </a:xfrm>
              <a:custGeom>
                <a:avLst/>
                <a:gdLst>
                  <a:gd name="connsiteX0" fmla="*/ 8321 w 29122"/>
                  <a:gd name="connsiteY0" fmla="*/ 0 h 166411"/>
                  <a:gd name="connsiteX1" fmla="*/ 20801 w 29122"/>
                  <a:gd name="connsiteY1" fmla="*/ 0 h 166411"/>
                  <a:gd name="connsiteX2" fmla="*/ 29122 w 29122"/>
                  <a:gd name="connsiteY2" fmla="*/ 8321 h 166411"/>
                  <a:gd name="connsiteX3" fmla="*/ 29122 w 29122"/>
                  <a:gd name="connsiteY3" fmla="*/ 158091 h 166411"/>
                  <a:gd name="connsiteX4" fmla="*/ 20801 w 29122"/>
                  <a:gd name="connsiteY4" fmla="*/ 166412 h 166411"/>
                  <a:gd name="connsiteX5" fmla="*/ 8321 w 29122"/>
                  <a:gd name="connsiteY5" fmla="*/ 166412 h 166411"/>
                  <a:gd name="connsiteX6" fmla="*/ 0 w 29122"/>
                  <a:gd name="connsiteY6" fmla="*/ 158091 h 166411"/>
                  <a:gd name="connsiteX7" fmla="*/ 0 w 29122"/>
                  <a:gd name="connsiteY7" fmla="*/ 8321 h 166411"/>
                  <a:gd name="connsiteX8" fmla="*/ 8321 w 29122"/>
                  <a:gd name="connsiteY8" fmla="*/ 0 h 16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166411">
                    <a:moveTo>
                      <a:pt x="8321" y="0"/>
                    </a:move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158091"/>
                    </a:lnTo>
                    <a:cubicBezTo>
                      <a:pt x="29122" y="162668"/>
                      <a:pt x="25378" y="166412"/>
                      <a:pt x="20801" y="166412"/>
                    </a:cubicBezTo>
                    <a:lnTo>
                      <a:pt x="8321" y="166412"/>
                    </a:lnTo>
                    <a:cubicBezTo>
                      <a:pt x="3744" y="166412"/>
                      <a:pt x="0" y="162668"/>
                      <a:pt x="0" y="158091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Freeform: Shape 69">
                <a:extLst>
                  <a:ext uri="{FF2B5EF4-FFF2-40B4-BE49-F238E27FC236}">
                    <a16:creationId xmlns:a16="http://schemas.microsoft.com/office/drawing/2014/main" id="{B2616B84-5649-4741-A065-BEFB804FCB7B}"/>
                  </a:ext>
                </a:extLst>
              </p:cNvPr>
              <p:cNvSpPr/>
              <p:nvPr/>
            </p:nvSpPr>
            <p:spPr>
              <a:xfrm>
                <a:off x="918438" y="2627390"/>
                <a:ext cx="28596" cy="333258"/>
              </a:xfrm>
              <a:custGeom>
                <a:avLst/>
                <a:gdLst>
                  <a:gd name="connsiteX0" fmla="*/ 8321 w 29122"/>
                  <a:gd name="connsiteY0" fmla="*/ 0 h 332823"/>
                  <a:gd name="connsiteX1" fmla="*/ 20801 w 29122"/>
                  <a:gd name="connsiteY1" fmla="*/ 0 h 332823"/>
                  <a:gd name="connsiteX2" fmla="*/ 29122 w 29122"/>
                  <a:gd name="connsiteY2" fmla="*/ 8321 h 332823"/>
                  <a:gd name="connsiteX3" fmla="*/ 29122 w 29122"/>
                  <a:gd name="connsiteY3" fmla="*/ 324503 h 332823"/>
                  <a:gd name="connsiteX4" fmla="*/ 20801 w 29122"/>
                  <a:gd name="connsiteY4" fmla="*/ 332824 h 332823"/>
                  <a:gd name="connsiteX5" fmla="*/ 8321 w 29122"/>
                  <a:gd name="connsiteY5" fmla="*/ 332824 h 332823"/>
                  <a:gd name="connsiteX6" fmla="*/ 0 w 29122"/>
                  <a:gd name="connsiteY6" fmla="*/ 324503 h 332823"/>
                  <a:gd name="connsiteX7" fmla="*/ 0 w 29122"/>
                  <a:gd name="connsiteY7" fmla="*/ 8321 h 332823"/>
                  <a:gd name="connsiteX8" fmla="*/ 8321 w 29122"/>
                  <a:gd name="connsiteY8" fmla="*/ 0 h 33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332823">
                    <a:moveTo>
                      <a:pt x="8321" y="0"/>
                    </a:move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324503"/>
                    </a:lnTo>
                    <a:cubicBezTo>
                      <a:pt x="29122" y="329079"/>
                      <a:pt x="25378" y="332824"/>
                      <a:pt x="20801" y="332824"/>
                    </a:cubicBezTo>
                    <a:lnTo>
                      <a:pt x="8321" y="332824"/>
                    </a:lnTo>
                    <a:cubicBezTo>
                      <a:pt x="3744" y="332824"/>
                      <a:pt x="0" y="329079"/>
                      <a:pt x="0" y="324503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33" name="Picture 199" descr="A close up of a logo&#10;&#10;Description automatically generated">
              <a:extLst>
                <a:ext uri="{FF2B5EF4-FFF2-40B4-BE49-F238E27FC236}">
                  <a16:creationId xmlns:a16="http://schemas.microsoft.com/office/drawing/2014/main" id="{8F608AE5-0E6E-894B-8BF4-8CDC062CD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1977" y="1580596"/>
              <a:ext cx="342782" cy="343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DAB2AB4-BE3D-CC45-8C51-DF3F2DE76581}"/>
              </a:ext>
            </a:extLst>
          </p:cNvPr>
          <p:cNvGrpSpPr/>
          <p:nvPr/>
        </p:nvGrpSpPr>
        <p:grpSpPr>
          <a:xfrm>
            <a:off x="5503950" y="332219"/>
            <a:ext cx="1026041" cy="888937"/>
            <a:chOff x="5184259" y="1135380"/>
            <a:chExt cx="1026041" cy="88893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4C69D6B-336A-7D4C-80C2-EFDEEF7ACF7F}"/>
                </a:ext>
              </a:extLst>
            </p:cNvPr>
            <p:cNvSpPr txBox="1"/>
            <p:nvPr/>
          </p:nvSpPr>
          <p:spPr bwMode="auto">
            <a:xfrm>
              <a:off x="5184259" y="1135380"/>
              <a:ext cx="102604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GPU</a:t>
              </a: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55B78CD-8DFC-694F-BCFA-2CFE26EB046F}"/>
                </a:ext>
              </a:extLst>
            </p:cNvPr>
            <p:cNvGrpSpPr/>
            <p:nvPr/>
          </p:nvGrpSpPr>
          <p:grpSpPr>
            <a:xfrm>
              <a:off x="5325484" y="1352550"/>
              <a:ext cx="713945" cy="671767"/>
              <a:chOff x="7709463" y="1647375"/>
              <a:chExt cx="713945" cy="671767"/>
            </a:xfrm>
          </p:grpSpPr>
          <p:grpSp>
            <p:nvGrpSpPr>
              <p:cNvPr id="50" name="Graphic 37">
                <a:extLst>
                  <a:ext uri="{FF2B5EF4-FFF2-40B4-BE49-F238E27FC236}">
                    <a16:creationId xmlns:a16="http://schemas.microsoft.com/office/drawing/2014/main" id="{8DDF8635-0F2B-5342-8036-407FB19A30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709463" y="1647375"/>
                <a:ext cx="713945" cy="671767"/>
                <a:chOff x="3217698" y="2415004"/>
                <a:chExt cx="713863" cy="671472"/>
              </a:xfrm>
            </p:grpSpPr>
            <p:sp>
              <p:nvSpPr>
                <p:cNvPr id="55" name="Freeform: Shape 42">
                  <a:extLst>
                    <a:ext uri="{FF2B5EF4-FFF2-40B4-BE49-F238E27FC236}">
                      <a16:creationId xmlns:a16="http://schemas.microsoft.com/office/drawing/2014/main" id="{E6C6DCDE-ED27-FA49-8CB8-E50C4B846AE3}"/>
                    </a:ext>
                  </a:extLst>
                </p:cNvPr>
                <p:cNvSpPr/>
                <p:nvPr/>
              </p:nvSpPr>
              <p:spPr>
                <a:xfrm>
                  <a:off x="3288565" y="2497968"/>
                  <a:ext cx="47620" cy="477628"/>
                </a:xfrm>
                <a:custGeom>
                  <a:avLst/>
                  <a:gdLst>
                    <a:gd name="connsiteX0" fmla="*/ 0 w 46605"/>
                    <a:gd name="connsiteY0" fmla="*/ 0 h 478434"/>
                    <a:gd name="connsiteX1" fmla="*/ 48300 w 46605"/>
                    <a:gd name="connsiteY1" fmla="*/ 0 h 478434"/>
                    <a:gd name="connsiteX2" fmla="*/ 48300 w 46605"/>
                    <a:gd name="connsiteY2" fmla="*/ 480514 h 478434"/>
                    <a:gd name="connsiteX3" fmla="*/ 0 w 46605"/>
                    <a:gd name="connsiteY3" fmla="*/ 480514 h 478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605" h="478434">
                      <a:moveTo>
                        <a:pt x="0" y="0"/>
                      </a:moveTo>
                      <a:lnTo>
                        <a:pt x="48300" y="0"/>
                      </a:lnTo>
                      <a:lnTo>
                        <a:pt x="48300" y="480514"/>
                      </a:lnTo>
                      <a:lnTo>
                        <a:pt x="0" y="480514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6" name="Freeform: Shape 43">
                  <a:extLst>
                    <a:ext uri="{FF2B5EF4-FFF2-40B4-BE49-F238E27FC236}">
                      <a16:creationId xmlns:a16="http://schemas.microsoft.com/office/drawing/2014/main" id="{C0266FBB-63AE-1241-8E9D-2565A3FBC3E2}"/>
                    </a:ext>
                  </a:extLst>
                </p:cNvPr>
                <p:cNvSpPr/>
                <p:nvPr/>
              </p:nvSpPr>
              <p:spPr>
                <a:xfrm>
                  <a:off x="3217135" y="2415454"/>
                  <a:ext cx="76191" cy="628374"/>
                </a:xfrm>
                <a:custGeom>
                  <a:avLst/>
                  <a:gdLst>
                    <a:gd name="connsiteX0" fmla="*/ 0 w 76263"/>
                    <a:gd name="connsiteY0" fmla="*/ 0 h 628204"/>
                    <a:gd name="connsiteX1" fmla="*/ 80076 w 76263"/>
                    <a:gd name="connsiteY1" fmla="*/ 0 h 628204"/>
                    <a:gd name="connsiteX2" fmla="*/ 80076 w 76263"/>
                    <a:gd name="connsiteY2" fmla="*/ 629037 h 628204"/>
                    <a:gd name="connsiteX3" fmla="*/ 52537 w 76263"/>
                    <a:gd name="connsiteY3" fmla="*/ 629037 h 628204"/>
                    <a:gd name="connsiteX4" fmla="*/ 52537 w 76263"/>
                    <a:gd name="connsiteY4" fmla="*/ 479682 h 628204"/>
                    <a:gd name="connsiteX5" fmla="*/ 0 w 76263"/>
                    <a:gd name="connsiteY5" fmla="*/ 479682 h 628204"/>
                    <a:gd name="connsiteX6" fmla="*/ 0 w 76263"/>
                    <a:gd name="connsiteY6" fmla="*/ 265843 h 628204"/>
                    <a:gd name="connsiteX7" fmla="*/ 39826 w 76263"/>
                    <a:gd name="connsiteY7" fmla="*/ 265843 h 628204"/>
                    <a:gd name="connsiteX8" fmla="*/ 39826 w 76263"/>
                    <a:gd name="connsiteY8" fmla="*/ 225072 h 628204"/>
                    <a:gd name="connsiteX9" fmla="*/ 0 w 76263"/>
                    <a:gd name="connsiteY9" fmla="*/ 225072 h 628204"/>
                    <a:gd name="connsiteX10" fmla="*/ 0 w 76263"/>
                    <a:gd name="connsiteY10" fmla="*/ 159755 h 628204"/>
                    <a:gd name="connsiteX11" fmla="*/ 49571 w 76263"/>
                    <a:gd name="connsiteY11" fmla="*/ 159755 h 628204"/>
                    <a:gd name="connsiteX12" fmla="*/ 49571 w 76263"/>
                    <a:gd name="connsiteY12" fmla="*/ 35363 h 628204"/>
                    <a:gd name="connsiteX13" fmla="*/ 0 w 76263"/>
                    <a:gd name="connsiteY13" fmla="*/ 35363 h 628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6263" h="628204">
                      <a:moveTo>
                        <a:pt x="0" y="0"/>
                      </a:moveTo>
                      <a:lnTo>
                        <a:pt x="80076" y="0"/>
                      </a:lnTo>
                      <a:lnTo>
                        <a:pt x="80076" y="629037"/>
                      </a:lnTo>
                      <a:lnTo>
                        <a:pt x="52537" y="629037"/>
                      </a:lnTo>
                      <a:lnTo>
                        <a:pt x="52537" y="479682"/>
                      </a:lnTo>
                      <a:lnTo>
                        <a:pt x="0" y="479682"/>
                      </a:lnTo>
                      <a:lnTo>
                        <a:pt x="0" y="265843"/>
                      </a:lnTo>
                      <a:lnTo>
                        <a:pt x="39826" y="265843"/>
                      </a:lnTo>
                      <a:lnTo>
                        <a:pt x="39826" y="225072"/>
                      </a:lnTo>
                      <a:lnTo>
                        <a:pt x="0" y="225072"/>
                      </a:lnTo>
                      <a:lnTo>
                        <a:pt x="0" y="159755"/>
                      </a:lnTo>
                      <a:lnTo>
                        <a:pt x="49571" y="159755"/>
                      </a:lnTo>
                      <a:lnTo>
                        <a:pt x="49571" y="35363"/>
                      </a:lnTo>
                      <a:lnTo>
                        <a:pt x="0" y="353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" name="Freeform: Shape 44">
                  <a:extLst>
                    <a:ext uri="{FF2B5EF4-FFF2-40B4-BE49-F238E27FC236}">
                      <a16:creationId xmlns:a16="http://schemas.microsoft.com/office/drawing/2014/main" id="{8C7FD6BE-605C-DE49-907B-9F2B55B522C7}"/>
                    </a:ext>
                  </a:extLst>
                </p:cNvPr>
                <p:cNvSpPr/>
                <p:nvPr/>
              </p:nvSpPr>
              <p:spPr>
                <a:xfrm>
                  <a:off x="3425074" y="3007332"/>
                  <a:ext cx="373019" cy="79340"/>
                </a:xfrm>
                <a:custGeom>
                  <a:avLst/>
                  <a:gdLst>
                    <a:gd name="connsiteX0" fmla="*/ 46605 w 372842"/>
                    <a:gd name="connsiteY0" fmla="*/ 36611 h 79045"/>
                    <a:gd name="connsiteX1" fmla="*/ 71603 w 372842"/>
                    <a:gd name="connsiteY1" fmla="*/ 36611 h 79045"/>
                    <a:gd name="connsiteX2" fmla="*/ 71603 w 372842"/>
                    <a:gd name="connsiteY2" fmla="*/ 81126 h 79045"/>
                    <a:gd name="connsiteX3" fmla="*/ 93634 w 372842"/>
                    <a:gd name="connsiteY3" fmla="*/ 81126 h 79045"/>
                    <a:gd name="connsiteX4" fmla="*/ 93634 w 372842"/>
                    <a:gd name="connsiteY4" fmla="*/ 36611 h 79045"/>
                    <a:gd name="connsiteX5" fmla="*/ 115666 w 372842"/>
                    <a:gd name="connsiteY5" fmla="*/ 36611 h 79045"/>
                    <a:gd name="connsiteX6" fmla="*/ 115666 w 372842"/>
                    <a:gd name="connsiteY6" fmla="*/ 81126 h 79045"/>
                    <a:gd name="connsiteX7" fmla="*/ 139392 w 372842"/>
                    <a:gd name="connsiteY7" fmla="*/ 81126 h 79045"/>
                    <a:gd name="connsiteX8" fmla="*/ 139392 w 372842"/>
                    <a:gd name="connsiteY8" fmla="*/ 36611 h 79045"/>
                    <a:gd name="connsiteX9" fmla="*/ 165661 w 372842"/>
                    <a:gd name="connsiteY9" fmla="*/ 36611 h 79045"/>
                    <a:gd name="connsiteX10" fmla="*/ 165661 w 372842"/>
                    <a:gd name="connsiteY10" fmla="*/ 81126 h 79045"/>
                    <a:gd name="connsiteX11" fmla="*/ 190234 w 372842"/>
                    <a:gd name="connsiteY11" fmla="*/ 81126 h 79045"/>
                    <a:gd name="connsiteX12" fmla="*/ 190234 w 372842"/>
                    <a:gd name="connsiteY12" fmla="*/ 36611 h 79045"/>
                    <a:gd name="connsiteX13" fmla="*/ 215232 w 372842"/>
                    <a:gd name="connsiteY13" fmla="*/ 36611 h 79045"/>
                    <a:gd name="connsiteX14" fmla="*/ 215232 w 372842"/>
                    <a:gd name="connsiteY14" fmla="*/ 81126 h 79045"/>
                    <a:gd name="connsiteX15" fmla="*/ 241500 w 372842"/>
                    <a:gd name="connsiteY15" fmla="*/ 81126 h 79045"/>
                    <a:gd name="connsiteX16" fmla="*/ 241500 w 372842"/>
                    <a:gd name="connsiteY16" fmla="*/ 36611 h 79045"/>
                    <a:gd name="connsiteX17" fmla="*/ 258024 w 372842"/>
                    <a:gd name="connsiteY17" fmla="*/ 36611 h 79045"/>
                    <a:gd name="connsiteX18" fmla="*/ 258024 w 372842"/>
                    <a:gd name="connsiteY18" fmla="*/ 81126 h 79045"/>
                    <a:gd name="connsiteX19" fmla="*/ 278784 w 372842"/>
                    <a:gd name="connsiteY19" fmla="*/ 81126 h 79045"/>
                    <a:gd name="connsiteX20" fmla="*/ 278784 w 372842"/>
                    <a:gd name="connsiteY20" fmla="*/ 36611 h 79045"/>
                    <a:gd name="connsiteX21" fmla="*/ 308866 w 372842"/>
                    <a:gd name="connsiteY21" fmla="*/ 36611 h 79045"/>
                    <a:gd name="connsiteX22" fmla="*/ 308866 w 372842"/>
                    <a:gd name="connsiteY22" fmla="*/ 81126 h 79045"/>
                    <a:gd name="connsiteX23" fmla="*/ 333863 w 372842"/>
                    <a:gd name="connsiteY23" fmla="*/ 81126 h 79045"/>
                    <a:gd name="connsiteX24" fmla="*/ 333863 w 372842"/>
                    <a:gd name="connsiteY24" fmla="*/ 36611 h 79045"/>
                    <a:gd name="connsiteX25" fmla="*/ 350387 w 372842"/>
                    <a:gd name="connsiteY25" fmla="*/ 36611 h 79045"/>
                    <a:gd name="connsiteX26" fmla="*/ 350387 w 372842"/>
                    <a:gd name="connsiteY26" fmla="*/ 81126 h 79045"/>
                    <a:gd name="connsiteX27" fmla="*/ 375384 w 372842"/>
                    <a:gd name="connsiteY27" fmla="*/ 81126 h 79045"/>
                    <a:gd name="connsiteX28" fmla="*/ 375384 w 372842"/>
                    <a:gd name="connsiteY28" fmla="*/ 0 h 79045"/>
                    <a:gd name="connsiteX29" fmla="*/ 0 w 372842"/>
                    <a:gd name="connsiteY29" fmla="*/ 0 h 79045"/>
                    <a:gd name="connsiteX30" fmla="*/ 0 w 372842"/>
                    <a:gd name="connsiteY30" fmla="*/ 81126 h 79045"/>
                    <a:gd name="connsiteX31" fmla="*/ 44063 w 372842"/>
                    <a:gd name="connsiteY31" fmla="*/ 81126 h 79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372842" h="79045">
                      <a:moveTo>
                        <a:pt x="46605" y="36611"/>
                      </a:moveTo>
                      <a:lnTo>
                        <a:pt x="71603" y="36611"/>
                      </a:lnTo>
                      <a:lnTo>
                        <a:pt x="71603" y="81126"/>
                      </a:lnTo>
                      <a:lnTo>
                        <a:pt x="93634" y="81126"/>
                      </a:lnTo>
                      <a:lnTo>
                        <a:pt x="93634" y="36611"/>
                      </a:lnTo>
                      <a:lnTo>
                        <a:pt x="115666" y="36611"/>
                      </a:lnTo>
                      <a:lnTo>
                        <a:pt x="115666" y="81126"/>
                      </a:lnTo>
                      <a:lnTo>
                        <a:pt x="139392" y="81126"/>
                      </a:lnTo>
                      <a:lnTo>
                        <a:pt x="139392" y="36611"/>
                      </a:lnTo>
                      <a:lnTo>
                        <a:pt x="165661" y="36611"/>
                      </a:lnTo>
                      <a:lnTo>
                        <a:pt x="165661" y="81126"/>
                      </a:lnTo>
                      <a:lnTo>
                        <a:pt x="190234" y="81126"/>
                      </a:lnTo>
                      <a:lnTo>
                        <a:pt x="190234" y="36611"/>
                      </a:lnTo>
                      <a:lnTo>
                        <a:pt x="215232" y="36611"/>
                      </a:lnTo>
                      <a:lnTo>
                        <a:pt x="215232" y="81126"/>
                      </a:lnTo>
                      <a:lnTo>
                        <a:pt x="241500" y="81126"/>
                      </a:lnTo>
                      <a:lnTo>
                        <a:pt x="241500" y="36611"/>
                      </a:lnTo>
                      <a:lnTo>
                        <a:pt x="258024" y="36611"/>
                      </a:lnTo>
                      <a:lnTo>
                        <a:pt x="258024" y="81126"/>
                      </a:lnTo>
                      <a:lnTo>
                        <a:pt x="278784" y="81126"/>
                      </a:lnTo>
                      <a:lnTo>
                        <a:pt x="278784" y="36611"/>
                      </a:lnTo>
                      <a:lnTo>
                        <a:pt x="308866" y="36611"/>
                      </a:lnTo>
                      <a:lnTo>
                        <a:pt x="308866" y="81126"/>
                      </a:lnTo>
                      <a:lnTo>
                        <a:pt x="333863" y="81126"/>
                      </a:lnTo>
                      <a:lnTo>
                        <a:pt x="333863" y="36611"/>
                      </a:lnTo>
                      <a:lnTo>
                        <a:pt x="350387" y="36611"/>
                      </a:lnTo>
                      <a:lnTo>
                        <a:pt x="350387" y="81126"/>
                      </a:lnTo>
                      <a:lnTo>
                        <a:pt x="375384" y="81126"/>
                      </a:lnTo>
                      <a:lnTo>
                        <a:pt x="375384" y="0"/>
                      </a:lnTo>
                      <a:lnTo>
                        <a:pt x="0" y="0"/>
                      </a:lnTo>
                      <a:lnTo>
                        <a:pt x="0" y="81126"/>
                      </a:lnTo>
                      <a:lnTo>
                        <a:pt x="44063" y="811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8" name="Freeform: Shape 45">
                  <a:extLst>
                    <a:ext uri="{FF2B5EF4-FFF2-40B4-BE49-F238E27FC236}">
                      <a16:creationId xmlns:a16="http://schemas.microsoft.com/office/drawing/2014/main" id="{F866C3FD-5081-5345-8487-1E91F6416482}"/>
                    </a:ext>
                  </a:extLst>
                </p:cNvPr>
                <p:cNvSpPr/>
                <p:nvPr/>
              </p:nvSpPr>
              <p:spPr>
                <a:xfrm>
                  <a:off x="3320311" y="2486860"/>
                  <a:ext cx="611117" cy="498256"/>
                </a:xfrm>
                <a:custGeom>
                  <a:avLst/>
                  <a:gdLst>
                    <a:gd name="connsiteX0" fmla="*/ 0 w 957526"/>
                    <a:gd name="connsiteY0" fmla="*/ 0 h 499235"/>
                    <a:gd name="connsiteX1" fmla="*/ 959222 w 957526"/>
                    <a:gd name="connsiteY1" fmla="*/ 0 h 499235"/>
                    <a:gd name="connsiteX2" fmla="*/ 959222 w 957526"/>
                    <a:gd name="connsiteY2" fmla="*/ 502980 h 499235"/>
                    <a:gd name="connsiteX3" fmla="*/ 0 w 957526"/>
                    <a:gd name="connsiteY3" fmla="*/ 502980 h 499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7526" h="499235">
                      <a:moveTo>
                        <a:pt x="0" y="0"/>
                      </a:moveTo>
                      <a:lnTo>
                        <a:pt x="959222" y="0"/>
                      </a:lnTo>
                      <a:lnTo>
                        <a:pt x="959222" y="502980"/>
                      </a:lnTo>
                      <a:lnTo>
                        <a:pt x="0" y="502980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9" name="Freeform: Shape 46">
                  <a:extLst>
                    <a:ext uri="{FF2B5EF4-FFF2-40B4-BE49-F238E27FC236}">
                      <a16:creationId xmlns:a16="http://schemas.microsoft.com/office/drawing/2014/main" id="{A00C394C-D359-5D48-88AD-A7E8B9EEA63A}"/>
                    </a:ext>
                  </a:extLst>
                </p:cNvPr>
                <p:cNvSpPr/>
                <p:nvPr/>
              </p:nvSpPr>
              <p:spPr>
                <a:xfrm>
                  <a:off x="3345708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0" name="Freeform: Shape 47">
                  <a:extLst>
                    <a:ext uri="{FF2B5EF4-FFF2-40B4-BE49-F238E27FC236}">
                      <a16:creationId xmlns:a16="http://schemas.microsoft.com/office/drawing/2014/main" id="{6CEEC4A6-64AA-1A45-8D6B-4FA6C2B44101}"/>
                    </a:ext>
                  </a:extLst>
                </p:cNvPr>
                <p:cNvSpPr/>
                <p:nvPr/>
              </p:nvSpPr>
              <p:spPr>
                <a:xfrm>
                  <a:off x="3834602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1" name="Freeform: Shape 48">
                  <a:extLst>
                    <a:ext uri="{FF2B5EF4-FFF2-40B4-BE49-F238E27FC236}">
                      <a16:creationId xmlns:a16="http://schemas.microsoft.com/office/drawing/2014/main" id="{E8DBAFBE-9A66-1943-8EC0-8F2667C5E712}"/>
                    </a:ext>
                  </a:extLst>
                </p:cNvPr>
                <p:cNvSpPr/>
                <p:nvPr/>
              </p:nvSpPr>
              <p:spPr>
                <a:xfrm>
                  <a:off x="3345708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2" name="Freeform: Shape 49">
                  <a:extLst>
                    <a:ext uri="{FF2B5EF4-FFF2-40B4-BE49-F238E27FC236}">
                      <a16:creationId xmlns:a16="http://schemas.microsoft.com/office/drawing/2014/main" id="{33817EC1-64F6-E742-9719-F971C4F938C6}"/>
                    </a:ext>
                  </a:extLst>
                </p:cNvPr>
                <p:cNvSpPr/>
                <p:nvPr/>
              </p:nvSpPr>
              <p:spPr>
                <a:xfrm>
                  <a:off x="3839364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51" name="Group 218">
                <a:extLst>
                  <a:ext uri="{FF2B5EF4-FFF2-40B4-BE49-F238E27FC236}">
                    <a16:creationId xmlns:a16="http://schemas.microsoft.com/office/drawing/2014/main" id="{6E58A1E2-382A-7E40-9624-D110D5D23B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41374" y="1808581"/>
                <a:ext cx="336140" cy="336248"/>
                <a:chOff x="2139463" y="2315455"/>
                <a:chExt cx="1062886" cy="1062886"/>
              </a:xfrm>
            </p:grpSpPr>
            <p:pic>
              <p:nvPicPr>
                <p:cNvPr id="53" name="Picture 221" descr="A close up of a logo&#10;&#10;Description automatically generated">
                  <a:extLst>
                    <a:ext uri="{FF2B5EF4-FFF2-40B4-BE49-F238E27FC236}">
                      <a16:creationId xmlns:a16="http://schemas.microsoft.com/office/drawing/2014/main" id="{3871095D-45B1-AE4D-887B-C3729C49DF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39463" y="2315455"/>
                  <a:ext cx="1062886" cy="1062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Picture 222">
                  <a:extLst>
                    <a:ext uri="{FF2B5EF4-FFF2-40B4-BE49-F238E27FC236}">
                      <a16:creationId xmlns:a16="http://schemas.microsoft.com/office/drawing/2014/main" id="{91BFA0B5-873F-B848-9B01-A460693F7C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7120" y="2730427"/>
                  <a:ext cx="237435" cy="237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292CC41-47D6-CF4E-AC2F-74EA5DAFCD9F}"/>
              </a:ext>
            </a:extLst>
          </p:cNvPr>
          <p:cNvGrpSpPr/>
          <p:nvPr/>
        </p:nvGrpSpPr>
        <p:grpSpPr>
          <a:xfrm>
            <a:off x="5520074" y="1259163"/>
            <a:ext cx="1360488" cy="907989"/>
            <a:chOff x="6957695" y="1191578"/>
            <a:chExt cx="1360488" cy="90798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2F5416A-15B5-F048-946D-98D5182B6A64}"/>
                </a:ext>
              </a:extLst>
            </p:cNvPr>
            <p:cNvSpPr txBox="1"/>
            <p:nvPr/>
          </p:nvSpPr>
          <p:spPr bwMode="auto">
            <a:xfrm>
              <a:off x="6957695" y="1191578"/>
              <a:ext cx="1360488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Video codec</a:t>
              </a:r>
            </a:p>
          </p:txBody>
        </p:sp>
        <p:grpSp>
          <p:nvGrpSpPr>
            <p:cNvPr id="65" name="Graphic 30">
              <a:extLst>
                <a:ext uri="{FF2B5EF4-FFF2-40B4-BE49-F238E27FC236}">
                  <a16:creationId xmlns:a16="http://schemas.microsoft.com/office/drawing/2014/main" id="{6FF8CB0D-ACB2-744F-BE5C-D5AA40B36C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73742" y="1427860"/>
              <a:ext cx="1040566" cy="671707"/>
              <a:chOff x="570364" y="2470980"/>
              <a:chExt cx="1041322" cy="671472"/>
            </a:xfrm>
          </p:grpSpPr>
          <p:sp>
            <p:nvSpPr>
              <p:cNvPr id="67" name="Freeform: Shape 58">
                <a:extLst>
                  <a:ext uri="{FF2B5EF4-FFF2-40B4-BE49-F238E27FC236}">
                    <a16:creationId xmlns:a16="http://schemas.microsoft.com/office/drawing/2014/main" id="{95BDE4C7-9D2A-1945-8094-26FB2B9CA431}"/>
                  </a:ext>
                </a:extLst>
              </p:cNvPr>
              <p:cNvSpPr/>
              <p:nvPr/>
            </p:nvSpPr>
            <p:spPr>
              <a:xfrm>
                <a:off x="640423" y="2552804"/>
                <a:ext cx="46071" cy="479257"/>
              </a:xfrm>
              <a:custGeom>
                <a:avLst/>
                <a:gdLst>
                  <a:gd name="connsiteX0" fmla="*/ 0 w 45763"/>
                  <a:gd name="connsiteY0" fmla="*/ 0 h 478434"/>
                  <a:gd name="connsiteX1" fmla="*/ 47427 w 45763"/>
                  <a:gd name="connsiteY1" fmla="*/ 0 h 478434"/>
                  <a:gd name="connsiteX2" fmla="*/ 47427 w 45763"/>
                  <a:gd name="connsiteY2" fmla="*/ 480514 h 478434"/>
                  <a:gd name="connsiteX3" fmla="*/ 0 w 45763"/>
                  <a:gd name="connsiteY3" fmla="*/ 480514 h 478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763" h="478434">
                    <a:moveTo>
                      <a:pt x="0" y="0"/>
                    </a:moveTo>
                    <a:lnTo>
                      <a:pt x="47427" y="0"/>
                    </a:lnTo>
                    <a:lnTo>
                      <a:pt x="47427" y="480514"/>
                    </a:lnTo>
                    <a:lnTo>
                      <a:pt x="0" y="480514"/>
                    </a:lnTo>
                    <a:close/>
                  </a:path>
                </a:pathLst>
              </a:custGeom>
              <a:solidFill>
                <a:srgbClr val="999999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Freeform: Shape 59">
                <a:extLst>
                  <a:ext uri="{FF2B5EF4-FFF2-40B4-BE49-F238E27FC236}">
                    <a16:creationId xmlns:a16="http://schemas.microsoft.com/office/drawing/2014/main" id="{4F41AC39-FF50-1D49-8803-4099192A40F4}"/>
                  </a:ext>
                </a:extLst>
              </p:cNvPr>
              <p:cNvSpPr/>
              <p:nvPr/>
            </p:nvSpPr>
            <p:spPr>
              <a:xfrm>
                <a:off x="570522" y="2470283"/>
                <a:ext cx="74667" cy="630017"/>
              </a:xfrm>
              <a:custGeom>
                <a:avLst/>
                <a:gdLst>
                  <a:gd name="connsiteX0" fmla="*/ 0 w 74885"/>
                  <a:gd name="connsiteY0" fmla="*/ 0 h 628204"/>
                  <a:gd name="connsiteX1" fmla="*/ 78630 w 74885"/>
                  <a:gd name="connsiteY1" fmla="*/ 0 h 628204"/>
                  <a:gd name="connsiteX2" fmla="*/ 78630 w 74885"/>
                  <a:gd name="connsiteY2" fmla="*/ 629037 h 628204"/>
                  <a:gd name="connsiteX3" fmla="*/ 51588 w 74885"/>
                  <a:gd name="connsiteY3" fmla="*/ 629037 h 628204"/>
                  <a:gd name="connsiteX4" fmla="*/ 51588 w 74885"/>
                  <a:gd name="connsiteY4" fmla="*/ 479682 h 628204"/>
                  <a:gd name="connsiteX5" fmla="*/ 0 w 74885"/>
                  <a:gd name="connsiteY5" fmla="*/ 479682 h 628204"/>
                  <a:gd name="connsiteX6" fmla="*/ 0 w 74885"/>
                  <a:gd name="connsiteY6" fmla="*/ 265843 h 628204"/>
                  <a:gd name="connsiteX7" fmla="*/ 39107 w 74885"/>
                  <a:gd name="connsiteY7" fmla="*/ 265843 h 628204"/>
                  <a:gd name="connsiteX8" fmla="*/ 39107 w 74885"/>
                  <a:gd name="connsiteY8" fmla="*/ 225072 h 628204"/>
                  <a:gd name="connsiteX9" fmla="*/ 0 w 74885"/>
                  <a:gd name="connsiteY9" fmla="*/ 225072 h 628204"/>
                  <a:gd name="connsiteX10" fmla="*/ 0 w 74885"/>
                  <a:gd name="connsiteY10" fmla="*/ 159755 h 628204"/>
                  <a:gd name="connsiteX11" fmla="*/ 48675 w 74885"/>
                  <a:gd name="connsiteY11" fmla="*/ 159755 h 628204"/>
                  <a:gd name="connsiteX12" fmla="*/ 48675 w 74885"/>
                  <a:gd name="connsiteY12" fmla="*/ 35363 h 628204"/>
                  <a:gd name="connsiteX13" fmla="*/ 0 w 74885"/>
                  <a:gd name="connsiteY13" fmla="*/ 35363 h 62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4885" h="628204">
                    <a:moveTo>
                      <a:pt x="0" y="0"/>
                    </a:moveTo>
                    <a:lnTo>
                      <a:pt x="78630" y="0"/>
                    </a:lnTo>
                    <a:lnTo>
                      <a:pt x="78630" y="629037"/>
                    </a:lnTo>
                    <a:lnTo>
                      <a:pt x="51588" y="629037"/>
                    </a:lnTo>
                    <a:lnTo>
                      <a:pt x="51588" y="479682"/>
                    </a:lnTo>
                    <a:lnTo>
                      <a:pt x="0" y="479682"/>
                    </a:lnTo>
                    <a:lnTo>
                      <a:pt x="0" y="265843"/>
                    </a:lnTo>
                    <a:lnTo>
                      <a:pt x="39107" y="265843"/>
                    </a:lnTo>
                    <a:lnTo>
                      <a:pt x="39107" y="225072"/>
                    </a:lnTo>
                    <a:lnTo>
                      <a:pt x="0" y="225072"/>
                    </a:lnTo>
                    <a:lnTo>
                      <a:pt x="0" y="159755"/>
                    </a:lnTo>
                    <a:lnTo>
                      <a:pt x="48675" y="159755"/>
                    </a:lnTo>
                    <a:lnTo>
                      <a:pt x="48675" y="35363"/>
                    </a:lnTo>
                    <a:lnTo>
                      <a:pt x="0" y="35363"/>
                    </a:lnTo>
                    <a:close/>
                  </a:path>
                </a:pathLst>
              </a:custGeom>
              <a:solidFill>
                <a:srgbClr val="000000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Freeform: Shape 60">
                <a:extLst>
                  <a:ext uri="{FF2B5EF4-FFF2-40B4-BE49-F238E27FC236}">
                    <a16:creationId xmlns:a16="http://schemas.microsoft.com/office/drawing/2014/main" id="{E422F289-E784-274E-A68F-6926740DE735}"/>
                  </a:ext>
                </a:extLst>
              </p:cNvPr>
              <p:cNvSpPr/>
              <p:nvPr/>
            </p:nvSpPr>
            <p:spPr>
              <a:xfrm>
                <a:off x="773870" y="3063801"/>
                <a:ext cx="365390" cy="79347"/>
              </a:xfrm>
              <a:custGeom>
                <a:avLst/>
                <a:gdLst>
                  <a:gd name="connsiteX0" fmla="*/ 45763 w 366105"/>
                  <a:gd name="connsiteY0" fmla="*/ 36611 h 79045"/>
                  <a:gd name="connsiteX1" fmla="*/ 70309 w 366105"/>
                  <a:gd name="connsiteY1" fmla="*/ 36611 h 79045"/>
                  <a:gd name="connsiteX2" fmla="*/ 70309 w 366105"/>
                  <a:gd name="connsiteY2" fmla="*/ 81126 h 79045"/>
                  <a:gd name="connsiteX3" fmla="*/ 91943 w 366105"/>
                  <a:gd name="connsiteY3" fmla="*/ 81126 h 79045"/>
                  <a:gd name="connsiteX4" fmla="*/ 91943 w 366105"/>
                  <a:gd name="connsiteY4" fmla="*/ 36611 h 79045"/>
                  <a:gd name="connsiteX5" fmla="*/ 113576 w 366105"/>
                  <a:gd name="connsiteY5" fmla="*/ 36611 h 79045"/>
                  <a:gd name="connsiteX6" fmla="*/ 113576 w 366105"/>
                  <a:gd name="connsiteY6" fmla="*/ 81126 h 79045"/>
                  <a:gd name="connsiteX7" fmla="*/ 136874 w 366105"/>
                  <a:gd name="connsiteY7" fmla="*/ 81126 h 79045"/>
                  <a:gd name="connsiteX8" fmla="*/ 136874 w 366105"/>
                  <a:gd name="connsiteY8" fmla="*/ 36611 h 79045"/>
                  <a:gd name="connsiteX9" fmla="*/ 162668 w 366105"/>
                  <a:gd name="connsiteY9" fmla="*/ 36611 h 79045"/>
                  <a:gd name="connsiteX10" fmla="*/ 162668 w 366105"/>
                  <a:gd name="connsiteY10" fmla="*/ 81126 h 79045"/>
                  <a:gd name="connsiteX11" fmla="*/ 186797 w 366105"/>
                  <a:gd name="connsiteY11" fmla="*/ 81126 h 79045"/>
                  <a:gd name="connsiteX12" fmla="*/ 186797 w 366105"/>
                  <a:gd name="connsiteY12" fmla="*/ 36611 h 79045"/>
                  <a:gd name="connsiteX13" fmla="*/ 211343 w 366105"/>
                  <a:gd name="connsiteY13" fmla="*/ 36611 h 79045"/>
                  <a:gd name="connsiteX14" fmla="*/ 211343 w 366105"/>
                  <a:gd name="connsiteY14" fmla="*/ 81126 h 79045"/>
                  <a:gd name="connsiteX15" fmla="*/ 237137 w 366105"/>
                  <a:gd name="connsiteY15" fmla="*/ 81126 h 79045"/>
                  <a:gd name="connsiteX16" fmla="*/ 237137 w 366105"/>
                  <a:gd name="connsiteY16" fmla="*/ 36611 h 79045"/>
                  <a:gd name="connsiteX17" fmla="*/ 253362 w 366105"/>
                  <a:gd name="connsiteY17" fmla="*/ 36611 h 79045"/>
                  <a:gd name="connsiteX18" fmla="*/ 253362 w 366105"/>
                  <a:gd name="connsiteY18" fmla="*/ 81126 h 79045"/>
                  <a:gd name="connsiteX19" fmla="*/ 273747 w 366105"/>
                  <a:gd name="connsiteY19" fmla="*/ 81126 h 79045"/>
                  <a:gd name="connsiteX20" fmla="*/ 273747 w 366105"/>
                  <a:gd name="connsiteY20" fmla="*/ 36611 h 79045"/>
                  <a:gd name="connsiteX21" fmla="*/ 303286 w 366105"/>
                  <a:gd name="connsiteY21" fmla="*/ 36611 h 79045"/>
                  <a:gd name="connsiteX22" fmla="*/ 303286 w 366105"/>
                  <a:gd name="connsiteY22" fmla="*/ 81126 h 79045"/>
                  <a:gd name="connsiteX23" fmla="*/ 327831 w 366105"/>
                  <a:gd name="connsiteY23" fmla="*/ 81126 h 79045"/>
                  <a:gd name="connsiteX24" fmla="*/ 327831 w 366105"/>
                  <a:gd name="connsiteY24" fmla="*/ 36611 h 79045"/>
                  <a:gd name="connsiteX25" fmla="*/ 344056 w 366105"/>
                  <a:gd name="connsiteY25" fmla="*/ 36611 h 79045"/>
                  <a:gd name="connsiteX26" fmla="*/ 344056 w 366105"/>
                  <a:gd name="connsiteY26" fmla="*/ 81126 h 79045"/>
                  <a:gd name="connsiteX27" fmla="*/ 368602 w 366105"/>
                  <a:gd name="connsiteY27" fmla="*/ 81126 h 79045"/>
                  <a:gd name="connsiteX28" fmla="*/ 368602 w 366105"/>
                  <a:gd name="connsiteY28" fmla="*/ 0 h 79045"/>
                  <a:gd name="connsiteX29" fmla="*/ 0 w 366105"/>
                  <a:gd name="connsiteY29" fmla="*/ 0 h 79045"/>
                  <a:gd name="connsiteX30" fmla="*/ 0 w 366105"/>
                  <a:gd name="connsiteY30" fmla="*/ 81126 h 79045"/>
                  <a:gd name="connsiteX31" fmla="*/ 43267 w 366105"/>
                  <a:gd name="connsiteY31" fmla="*/ 81126 h 79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66105" h="79045">
                    <a:moveTo>
                      <a:pt x="45763" y="36611"/>
                    </a:moveTo>
                    <a:lnTo>
                      <a:pt x="70309" y="36611"/>
                    </a:lnTo>
                    <a:lnTo>
                      <a:pt x="70309" y="81126"/>
                    </a:lnTo>
                    <a:lnTo>
                      <a:pt x="91943" y="81126"/>
                    </a:lnTo>
                    <a:lnTo>
                      <a:pt x="91943" y="36611"/>
                    </a:lnTo>
                    <a:lnTo>
                      <a:pt x="113576" y="36611"/>
                    </a:lnTo>
                    <a:lnTo>
                      <a:pt x="113576" y="81126"/>
                    </a:lnTo>
                    <a:lnTo>
                      <a:pt x="136874" y="81126"/>
                    </a:lnTo>
                    <a:lnTo>
                      <a:pt x="136874" y="36611"/>
                    </a:lnTo>
                    <a:lnTo>
                      <a:pt x="162668" y="36611"/>
                    </a:lnTo>
                    <a:lnTo>
                      <a:pt x="162668" y="81126"/>
                    </a:lnTo>
                    <a:lnTo>
                      <a:pt x="186797" y="81126"/>
                    </a:lnTo>
                    <a:lnTo>
                      <a:pt x="186797" y="36611"/>
                    </a:lnTo>
                    <a:lnTo>
                      <a:pt x="211343" y="36611"/>
                    </a:lnTo>
                    <a:lnTo>
                      <a:pt x="211343" y="81126"/>
                    </a:lnTo>
                    <a:lnTo>
                      <a:pt x="237137" y="81126"/>
                    </a:lnTo>
                    <a:lnTo>
                      <a:pt x="237137" y="36611"/>
                    </a:lnTo>
                    <a:lnTo>
                      <a:pt x="253362" y="36611"/>
                    </a:lnTo>
                    <a:lnTo>
                      <a:pt x="253362" y="81126"/>
                    </a:lnTo>
                    <a:lnTo>
                      <a:pt x="273747" y="81126"/>
                    </a:lnTo>
                    <a:lnTo>
                      <a:pt x="273747" y="36611"/>
                    </a:lnTo>
                    <a:lnTo>
                      <a:pt x="303286" y="36611"/>
                    </a:lnTo>
                    <a:lnTo>
                      <a:pt x="303286" y="81126"/>
                    </a:lnTo>
                    <a:lnTo>
                      <a:pt x="327831" y="81126"/>
                    </a:lnTo>
                    <a:lnTo>
                      <a:pt x="327831" y="36611"/>
                    </a:lnTo>
                    <a:lnTo>
                      <a:pt x="344056" y="36611"/>
                    </a:lnTo>
                    <a:lnTo>
                      <a:pt x="344056" y="81126"/>
                    </a:lnTo>
                    <a:lnTo>
                      <a:pt x="368602" y="81126"/>
                    </a:lnTo>
                    <a:lnTo>
                      <a:pt x="368602" y="0"/>
                    </a:lnTo>
                    <a:lnTo>
                      <a:pt x="0" y="0"/>
                    </a:lnTo>
                    <a:lnTo>
                      <a:pt x="0" y="81126"/>
                    </a:lnTo>
                    <a:lnTo>
                      <a:pt x="43267" y="81126"/>
                    </a:lnTo>
                    <a:close/>
                  </a:path>
                </a:pathLst>
              </a:custGeom>
              <a:solidFill>
                <a:srgbClr val="000000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Freeform: Shape 61">
                <a:extLst>
                  <a:ext uri="{FF2B5EF4-FFF2-40B4-BE49-F238E27FC236}">
                    <a16:creationId xmlns:a16="http://schemas.microsoft.com/office/drawing/2014/main" id="{B2068320-1A10-1049-B34B-59675F55C74C}"/>
                  </a:ext>
                </a:extLst>
              </p:cNvPr>
              <p:cNvSpPr/>
              <p:nvPr/>
            </p:nvSpPr>
            <p:spPr>
              <a:xfrm>
                <a:off x="672196" y="2541695"/>
                <a:ext cx="938895" cy="499888"/>
              </a:xfrm>
              <a:custGeom>
                <a:avLst/>
                <a:gdLst>
                  <a:gd name="connsiteX0" fmla="*/ 0 w 940226"/>
                  <a:gd name="connsiteY0" fmla="*/ 0 h 499235"/>
                  <a:gd name="connsiteX1" fmla="*/ 941891 w 940226"/>
                  <a:gd name="connsiteY1" fmla="*/ 0 h 499235"/>
                  <a:gd name="connsiteX2" fmla="*/ 941891 w 940226"/>
                  <a:gd name="connsiteY2" fmla="*/ 502980 h 499235"/>
                  <a:gd name="connsiteX3" fmla="*/ 0 w 940226"/>
                  <a:gd name="connsiteY3" fmla="*/ 502980 h 49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226" h="499235">
                    <a:moveTo>
                      <a:pt x="0" y="0"/>
                    </a:moveTo>
                    <a:lnTo>
                      <a:pt x="941891" y="0"/>
                    </a:lnTo>
                    <a:lnTo>
                      <a:pt x="941891" y="502980"/>
                    </a:lnTo>
                    <a:lnTo>
                      <a:pt x="0" y="50298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Freeform: Shape 62">
                <a:extLst>
                  <a:ext uri="{FF2B5EF4-FFF2-40B4-BE49-F238E27FC236}">
                    <a16:creationId xmlns:a16="http://schemas.microsoft.com/office/drawing/2014/main" id="{EC1FAE8E-B2D4-E947-93BE-F48558702744}"/>
                  </a:ext>
                </a:extLst>
              </p:cNvPr>
              <p:cNvSpPr/>
              <p:nvPr/>
            </p:nvSpPr>
            <p:spPr>
              <a:xfrm>
                <a:off x="696026" y="2592477"/>
                <a:ext cx="63546" cy="61891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9" y="64901"/>
                      <a:pt x="0" y="50372"/>
                      <a:pt x="0" y="32450"/>
                    </a:cubicBezTo>
                    <a:cubicBezTo>
                      <a:pt x="0" y="14529"/>
                      <a:pt x="14529" y="0"/>
                      <a:pt x="32450" y="0"/>
                    </a:cubicBezTo>
                    <a:cubicBezTo>
                      <a:pt x="50372" y="0"/>
                      <a:pt x="64901" y="14529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Freeform: Shape 63">
                <a:extLst>
                  <a:ext uri="{FF2B5EF4-FFF2-40B4-BE49-F238E27FC236}">
                    <a16:creationId xmlns:a16="http://schemas.microsoft.com/office/drawing/2014/main" id="{BE24C7A3-29B9-7C44-8BA6-BD630753847F}"/>
                  </a:ext>
                </a:extLst>
              </p:cNvPr>
              <p:cNvSpPr/>
              <p:nvPr/>
            </p:nvSpPr>
            <p:spPr>
              <a:xfrm>
                <a:off x="1507828" y="2592477"/>
                <a:ext cx="63546" cy="61891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8" y="64901"/>
                      <a:pt x="0" y="50372"/>
                      <a:pt x="0" y="32450"/>
                    </a:cubicBezTo>
                    <a:cubicBezTo>
                      <a:pt x="0" y="14529"/>
                      <a:pt x="14528" y="0"/>
                      <a:pt x="32450" y="0"/>
                    </a:cubicBezTo>
                    <a:cubicBezTo>
                      <a:pt x="50372" y="0"/>
                      <a:pt x="64901" y="14529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Freeform: Shape 64">
                <a:extLst>
                  <a:ext uri="{FF2B5EF4-FFF2-40B4-BE49-F238E27FC236}">
                    <a16:creationId xmlns:a16="http://schemas.microsoft.com/office/drawing/2014/main" id="{BC9D3CF8-6DA0-3E48-A006-49EB1A44C50D}"/>
                  </a:ext>
                </a:extLst>
              </p:cNvPr>
              <p:cNvSpPr/>
              <p:nvPr/>
            </p:nvSpPr>
            <p:spPr>
              <a:xfrm>
                <a:off x="696026" y="2936845"/>
                <a:ext cx="63546" cy="61890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9" y="64901"/>
                      <a:pt x="0" y="50372"/>
                      <a:pt x="0" y="32450"/>
                    </a:cubicBezTo>
                    <a:cubicBezTo>
                      <a:pt x="0" y="14528"/>
                      <a:pt x="14529" y="0"/>
                      <a:pt x="32450" y="0"/>
                    </a:cubicBezTo>
                    <a:cubicBezTo>
                      <a:pt x="50372" y="0"/>
                      <a:pt x="64901" y="14528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Freeform: Shape 65">
                <a:extLst>
                  <a:ext uri="{FF2B5EF4-FFF2-40B4-BE49-F238E27FC236}">
                    <a16:creationId xmlns:a16="http://schemas.microsoft.com/office/drawing/2014/main" id="{95748233-DD19-444C-925E-23F0ABCD5CAA}"/>
                  </a:ext>
                </a:extLst>
              </p:cNvPr>
              <p:cNvSpPr/>
              <p:nvPr/>
            </p:nvSpPr>
            <p:spPr>
              <a:xfrm>
                <a:off x="1507828" y="2936845"/>
                <a:ext cx="63546" cy="61890"/>
              </a:xfrm>
              <a:custGeom>
                <a:avLst/>
                <a:gdLst>
                  <a:gd name="connsiteX0" fmla="*/ 64901 w 62404"/>
                  <a:gd name="connsiteY0" fmla="*/ 32450 h 62404"/>
                  <a:gd name="connsiteX1" fmla="*/ 32450 w 62404"/>
                  <a:gd name="connsiteY1" fmla="*/ 64901 h 62404"/>
                  <a:gd name="connsiteX2" fmla="*/ 0 w 62404"/>
                  <a:gd name="connsiteY2" fmla="*/ 32450 h 62404"/>
                  <a:gd name="connsiteX3" fmla="*/ 32450 w 62404"/>
                  <a:gd name="connsiteY3" fmla="*/ 0 h 62404"/>
                  <a:gd name="connsiteX4" fmla="*/ 64901 w 62404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04" h="62404">
                    <a:moveTo>
                      <a:pt x="64901" y="32450"/>
                    </a:moveTo>
                    <a:cubicBezTo>
                      <a:pt x="64901" y="50372"/>
                      <a:pt x="50372" y="64901"/>
                      <a:pt x="32450" y="64901"/>
                    </a:cubicBezTo>
                    <a:cubicBezTo>
                      <a:pt x="14528" y="64901"/>
                      <a:pt x="0" y="50372"/>
                      <a:pt x="0" y="32450"/>
                    </a:cubicBezTo>
                    <a:cubicBezTo>
                      <a:pt x="0" y="14528"/>
                      <a:pt x="14528" y="0"/>
                      <a:pt x="32450" y="0"/>
                    </a:cubicBezTo>
                    <a:cubicBezTo>
                      <a:pt x="50372" y="0"/>
                      <a:pt x="64901" y="14528"/>
                      <a:pt x="64901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Freeform: Shape 66">
                <a:extLst>
                  <a:ext uri="{FF2B5EF4-FFF2-40B4-BE49-F238E27FC236}">
                    <a16:creationId xmlns:a16="http://schemas.microsoft.com/office/drawing/2014/main" id="{7DC283E8-0EB7-B948-BA87-F19F168F368A}"/>
                  </a:ext>
                </a:extLst>
              </p:cNvPr>
              <p:cNvSpPr/>
              <p:nvPr/>
            </p:nvSpPr>
            <p:spPr>
              <a:xfrm>
                <a:off x="821529" y="2709911"/>
                <a:ext cx="28596" cy="166630"/>
              </a:xfrm>
              <a:custGeom>
                <a:avLst/>
                <a:gdLst>
                  <a:gd name="connsiteX0" fmla="*/ 20801 w 29122"/>
                  <a:gd name="connsiteY0" fmla="*/ 166412 h 166411"/>
                  <a:gd name="connsiteX1" fmla="*/ 8321 w 29122"/>
                  <a:gd name="connsiteY1" fmla="*/ 166412 h 166411"/>
                  <a:gd name="connsiteX2" fmla="*/ 0 w 29122"/>
                  <a:gd name="connsiteY2" fmla="*/ 158091 h 166411"/>
                  <a:gd name="connsiteX3" fmla="*/ 0 w 29122"/>
                  <a:gd name="connsiteY3" fmla="*/ 8321 h 166411"/>
                  <a:gd name="connsiteX4" fmla="*/ 8321 w 29122"/>
                  <a:gd name="connsiteY4" fmla="*/ 0 h 166411"/>
                  <a:gd name="connsiteX5" fmla="*/ 20801 w 29122"/>
                  <a:gd name="connsiteY5" fmla="*/ 0 h 166411"/>
                  <a:gd name="connsiteX6" fmla="*/ 29122 w 29122"/>
                  <a:gd name="connsiteY6" fmla="*/ 8321 h 166411"/>
                  <a:gd name="connsiteX7" fmla="*/ 29122 w 29122"/>
                  <a:gd name="connsiteY7" fmla="*/ 158091 h 166411"/>
                  <a:gd name="connsiteX8" fmla="*/ 20801 w 29122"/>
                  <a:gd name="connsiteY8" fmla="*/ 166412 h 16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166411">
                    <a:moveTo>
                      <a:pt x="20801" y="166412"/>
                    </a:moveTo>
                    <a:lnTo>
                      <a:pt x="8321" y="166412"/>
                    </a:lnTo>
                    <a:cubicBezTo>
                      <a:pt x="3744" y="166412"/>
                      <a:pt x="0" y="162668"/>
                      <a:pt x="0" y="158091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158091"/>
                    </a:lnTo>
                    <a:cubicBezTo>
                      <a:pt x="29122" y="162668"/>
                      <a:pt x="25378" y="166412"/>
                      <a:pt x="20801" y="1664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Freeform: Shape 67">
                <a:extLst>
                  <a:ext uri="{FF2B5EF4-FFF2-40B4-BE49-F238E27FC236}">
                    <a16:creationId xmlns:a16="http://schemas.microsoft.com/office/drawing/2014/main" id="{4F2B6CF5-55E1-594F-8CE9-BA491219D68A}"/>
                  </a:ext>
                </a:extLst>
              </p:cNvPr>
              <p:cNvSpPr/>
              <p:nvPr/>
            </p:nvSpPr>
            <p:spPr>
              <a:xfrm>
                <a:off x="870778" y="2627390"/>
                <a:ext cx="30184" cy="333258"/>
              </a:xfrm>
              <a:custGeom>
                <a:avLst/>
                <a:gdLst>
                  <a:gd name="connsiteX0" fmla="*/ 20801 w 29122"/>
                  <a:gd name="connsiteY0" fmla="*/ 332824 h 332823"/>
                  <a:gd name="connsiteX1" fmla="*/ 8321 w 29122"/>
                  <a:gd name="connsiteY1" fmla="*/ 332824 h 332823"/>
                  <a:gd name="connsiteX2" fmla="*/ 0 w 29122"/>
                  <a:gd name="connsiteY2" fmla="*/ 324503 h 332823"/>
                  <a:gd name="connsiteX3" fmla="*/ 0 w 29122"/>
                  <a:gd name="connsiteY3" fmla="*/ 8321 h 332823"/>
                  <a:gd name="connsiteX4" fmla="*/ 8321 w 29122"/>
                  <a:gd name="connsiteY4" fmla="*/ 0 h 332823"/>
                  <a:gd name="connsiteX5" fmla="*/ 20801 w 29122"/>
                  <a:gd name="connsiteY5" fmla="*/ 0 h 332823"/>
                  <a:gd name="connsiteX6" fmla="*/ 29122 w 29122"/>
                  <a:gd name="connsiteY6" fmla="*/ 8321 h 332823"/>
                  <a:gd name="connsiteX7" fmla="*/ 29122 w 29122"/>
                  <a:gd name="connsiteY7" fmla="*/ 324503 h 332823"/>
                  <a:gd name="connsiteX8" fmla="*/ 20801 w 29122"/>
                  <a:gd name="connsiteY8" fmla="*/ 332824 h 33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332823">
                    <a:moveTo>
                      <a:pt x="20801" y="332824"/>
                    </a:moveTo>
                    <a:lnTo>
                      <a:pt x="8321" y="332824"/>
                    </a:lnTo>
                    <a:cubicBezTo>
                      <a:pt x="3744" y="332824"/>
                      <a:pt x="0" y="329079"/>
                      <a:pt x="0" y="324503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324503"/>
                    </a:lnTo>
                    <a:cubicBezTo>
                      <a:pt x="29122" y="329079"/>
                      <a:pt x="25378" y="332824"/>
                      <a:pt x="20801" y="3328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Freeform: Shape 68">
                <a:extLst>
                  <a:ext uri="{FF2B5EF4-FFF2-40B4-BE49-F238E27FC236}">
                    <a16:creationId xmlns:a16="http://schemas.microsoft.com/office/drawing/2014/main" id="{0D4D151A-B1F4-7648-8FF0-2184EA4619AD}"/>
                  </a:ext>
                </a:extLst>
              </p:cNvPr>
              <p:cNvSpPr/>
              <p:nvPr/>
            </p:nvSpPr>
            <p:spPr>
              <a:xfrm>
                <a:off x="967685" y="2709911"/>
                <a:ext cx="28596" cy="166630"/>
              </a:xfrm>
              <a:custGeom>
                <a:avLst/>
                <a:gdLst>
                  <a:gd name="connsiteX0" fmla="*/ 8321 w 29122"/>
                  <a:gd name="connsiteY0" fmla="*/ 0 h 166411"/>
                  <a:gd name="connsiteX1" fmla="*/ 20801 w 29122"/>
                  <a:gd name="connsiteY1" fmla="*/ 0 h 166411"/>
                  <a:gd name="connsiteX2" fmla="*/ 29122 w 29122"/>
                  <a:gd name="connsiteY2" fmla="*/ 8321 h 166411"/>
                  <a:gd name="connsiteX3" fmla="*/ 29122 w 29122"/>
                  <a:gd name="connsiteY3" fmla="*/ 158091 h 166411"/>
                  <a:gd name="connsiteX4" fmla="*/ 20801 w 29122"/>
                  <a:gd name="connsiteY4" fmla="*/ 166412 h 166411"/>
                  <a:gd name="connsiteX5" fmla="*/ 8321 w 29122"/>
                  <a:gd name="connsiteY5" fmla="*/ 166412 h 166411"/>
                  <a:gd name="connsiteX6" fmla="*/ 0 w 29122"/>
                  <a:gd name="connsiteY6" fmla="*/ 158091 h 166411"/>
                  <a:gd name="connsiteX7" fmla="*/ 0 w 29122"/>
                  <a:gd name="connsiteY7" fmla="*/ 8321 h 166411"/>
                  <a:gd name="connsiteX8" fmla="*/ 8321 w 29122"/>
                  <a:gd name="connsiteY8" fmla="*/ 0 h 16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166411">
                    <a:moveTo>
                      <a:pt x="8321" y="0"/>
                    </a:move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158091"/>
                    </a:lnTo>
                    <a:cubicBezTo>
                      <a:pt x="29122" y="162668"/>
                      <a:pt x="25378" y="166412"/>
                      <a:pt x="20801" y="166412"/>
                    </a:cubicBezTo>
                    <a:lnTo>
                      <a:pt x="8321" y="166412"/>
                    </a:lnTo>
                    <a:cubicBezTo>
                      <a:pt x="3744" y="166412"/>
                      <a:pt x="0" y="162668"/>
                      <a:pt x="0" y="158091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Freeform: Shape 69">
                <a:extLst>
                  <a:ext uri="{FF2B5EF4-FFF2-40B4-BE49-F238E27FC236}">
                    <a16:creationId xmlns:a16="http://schemas.microsoft.com/office/drawing/2014/main" id="{AB41E224-9E9F-F348-9025-16EF5F8A38CF}"/>
                  </a:ext>
                </a:extLst>
              </p:cNvPr>
              <p:cNvSpPr/>
              <p:nvPr/>
            </p:nvSpPr>
            <p:spPr>
              <a:xfrm>
                <a:off x="918438" y="2627390"/>
                <a:ext cx="28596" cy="333258"/>
              </a:xfrm>
              <a:custGeom>
                <a:avLst/>
                <a:gdLst>
                  <a:gd name="connsiteX0" fmla="*/ 8321 w 29122"/>
                  <a:gd name="connsiteY0" fmla="*/ 0 h 332823"/>
                  <a:gd name="connsiteX1" fmla="*/ 20801 w 29122"/>
                  <a:gd name="connsiteY1" fmla="*/ 0 h 332823"/>
                  <a:gd name="connsiteX2" fmla="*/ 29122 w 29122"/>
                  <a:gd name="connsiteY2" fmla="*/ 8321 h 332823"/>
                  <a:gd name="connsiteX3" fmla="*/ 29122 w 29122"/>
                  <a:gd name="connsiteY3" fmla="*/ 324503 h 332823"/>
                  <a:gd name="connsiteX4" fmla="*/ 20801 w 29122"/>
                  <a:gd name="connsiteY4" fmla="*/ 332824 h 332823"/>
                  <a:gd name="connsiteX5" fmla="*/ 8321 w 29122"/>
                  <a:gd name="connsiteY5" fmla="*/ 332824 h 332823"/>
                  <a:gd name="connsiteX6" fmla="*/ 0 w 29122"/>
                  <a:gd name="connsiteY6" fmla="*/ 324503 h 332823"/>
                  <a:gd name="connsiteX7" fmla="*/ 0 w 29122"/>
                  <a:gd name="connsiteY7" fmla="*/ 8321 h 332823"/>
                  <a:gd name="connsiteX8" fmla="*/ 8321 w 29122"/>
                  <a:gd name="connsiteY8" fmla="*/ 0 h 33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22" h="332823">
                    <a:moveTo>
                      <a:pt x="8321" y="0"/>
                    </a:moveTo>
                    <a:lnTo>
                      <a:pt x="20801" y="0"/>
                    </a:lnTo>
                    <a:cubicBezTo>
                      <a:pt x="25378" y="0"/>
                      <a:pt x="29122" y="3744"/>
                      <a:pt x="29122" y="8321"/>
                    </a:cubicBezTo>
                    <a:lnTo>
                      <a:pt x="29122" y="324503"/>
                    </a:lnTo>
                    <a:cubicBezTo>
                      <a:pt x="29122" y="329079"/>
                      <a:pt x="25378" y="332824"/>
                      <a:pt x="20801" y="332824"/>
                    </a:cubicBezTo>
                    <a:lnTo>
                      <a:pt x="8321" y="332824"/>
                    </a:lnTo>
                    <a:cubicBezTo>
                      <a:pt x="3744" y="332824"/>
                      <a:pt x="0" y="329079"/>
                      <a:pt x="0" y="324503"/>
                    </a:cubicBezTo>
                    <a:lnTo>
                      <a:pt x="0" y="8321"/>
                    </a:lnTo>
                    <a:cubicBezTo>
                      <a:pt x="0" y="3744"/>
                      <a:pt x="3744" y="0"/>
                      <a:pt x="83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136" cap="flat">
                <a:noFill/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66" name="Picture 199" descr="A close up of a logo&#10;&#10;Description automatically generated">
              <a:extLst>
                <a:ext uri="{FF2B5EF4-FFF2-40B4-BE49-F238E27FC236}">
                  <a16:creationId xmlns:a16="http://schemas.microsoft.com/office/drawing/2014/main" id="{CE58256E-554A-1543-98C9-011B1D803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1977" y="1580596"/>
              <a:ext cx="342782" cy="343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EAD000A-8009-D840-BAEC-678E1EF76950}"/>
              </a:ext>
            </a:extLst>
          </p:cNvPr>
          <p:cNvGrpSpPr/>
          <p:nvPr/>
        </p:nvGrpSpPr>
        <p:grpSpPr>
          <a:xfrm>
            <a:off x="8098952" y="373287"/>
            <a:ext cx="1026041" cy="888937"/>
            <a:chOff x="5184259" y="1135380"/>
            <a:chExt cx="1026041" cy="88893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2117CC5-B2C3-A941-B298-CFFC66545A20}"/>
                </a:ext>
              </a:extLst>
            </p:cNvPr>
            <p:cNvSpPr txBox="1"/>
            <p:nvPr/>
          </p:nvSpPr>
          <p:spPr bwMode="auto">
            <a:xfrm>
              <a:off x="5184259" y="1135380"/>
              <a:ext cx="102604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DPU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B58A8FE8-93FD-FB40-B74A-E649BC430841}"/>
                </a:ext>
              </a:extLst>
            </p:cNvPr>
            <p:cNvGrpSpPr/>
            <p:nvPr/>
          </p:nvGrpSpPr>
          <p:grpSpPr>
            <a:xfrm>
              <a:off x="5325484" y="1352550"/>
              <a:ext cx="713945" cy="671767"/>
              <a:chOff x="7709463" y="1647375"/>
              <a:chExt cx="713945" cy="671767"/>
            </a:xfrm>
          </p:grpSpPr>
          <p:grpSp>
            <p:nvGrpSpPr>
              <p:cNvPr id="82" name="Graphic 37">
                <a:extLst>
                  <a:ext uri="{FF2B5EF4-FFF2-40B4-BE49-F238E27FC236}">
                    <a16:creationId xmlns:a16="http://schemas.microsoft.com/office/drawing/2014/main" id="{9C45D354-962A-3347-AF29-C09C7572A1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709463" y="1647375"/>
                <a:ext cx="713945" cy="671767"/>
                <a:chOff x="3217698" y="2415004"/>
                <a:chExt cx="713863" cy="671472"/>
              </a:xfrm>
            </p:grpSpPr>
            <p:sp>
              <p:nvSpPr>
                <p:cNvPr id="86" name="Freeform: Shape 42">
                  <a:extLst>
                    <a:ext uri="{FF2B5EF4-FFF2-40B4-BE49-F238E27FC236}">
                      <a16:creationId xmlns:a16="http://schemas.microsoft.com/office/drawing/2014/main" id="{35D7813B-D595-9D4C-9C74-504C1240A6BD}"/>
                    </a:ext>
                  </a:extLst>
                </p:cNvPr>
                <p:cNvSpPr/>
                <p:nvPr/>
              </p:nvSpPr>
              <p:spPr>
                <a:xfrm>
                  <a:off x="3288565" y="2497968"/>
                  <a:ext cx="47620" cy="477628"/>
                </a:xfrm>
                <a:custGeom>
                  <a:avLst/>
                  <a:gdLst>
                    <a:gd name="connsiteX0" fmla="*/ 0 w 46605"/>
                    <a:gd name="connsiteY0" fmla="*/ 0 h 478434"/>
                    <a:gd name="connsiteX1" fmla="*/ 48300 w 46605"/>
                    <a:gd name="connsiteY1" fmla="*/ 0 h 478434"/>
                    <a:gd name="connsiteX2" fmla="*/ 48300 w 46605"/>
                    <a:gd name="connsiteY2" fmla="*/ 480514 h 478434"/>
                    <a:gd name="connsiteX3" fmla="*/ 0 w 46605"/>
                    <a:gd name="connsiteY3" fmla="*/ 480514 h 478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605" h="478434">
                      <a:moveTo>
                        <a:pt x="0" y="0"/>
                      </a:moveTo>
                      <a:lnTo>
                        <a:pt x="48300" y="0"/>
                      </a:lnTo>
                      <a:lnTo>
                        <a:pt x="48300" y="480514"/>
                      </a:lnTo>
                      <a:lnTo>
                        <a:pt x="0" y="480514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7" name="Freeform: Shape 43">
                  <a:extLst>
                    <a:ext uri="{FF2B5EF4-FFF2-40B4-BE49-F238E27FC236}">
                      <a16:creationId xmlns:a16="http://schemas.microsoft.com/office/drawing/2014/main" id="{1FB53502-BE41-7F4D-9AC6-BA6BA9305CBC}"/>
                    </a:ext>
                  </a:extLst>
                </p:cNvPr>
                <p:cNvSpPr/>
                <p:nvPr/>
              </p:nvSpPr>
              <p:spPr>
                <a:xfrm>
                  <a:off x="3217135" y="2415454"/>
                  <a:ext cx="76191" cy="628374"/>
                </a:xfrm>
                <a:custGeom>
                  <a:avLst/>
                  <a:gdLst>
                    <a:gd name="connsiteX0" fmla="*/ 0 w 76263"/>
                    <a:gd name="connsiteY0" fmla="*/ 0 h 628204"/>
                    <a:gd name="connsiteX1" fmla="*/ 80076 w 76263"/>
                    <a:gd name="connsiteY1" fmla="*/ 0 h 628204"/>
                    <a:gd name="connsiteX2" fmla="*/ 80076 w 76263"/>
                    <a:gd name="connsiteY2" fmla="*/ 629037 h 628204"/>
                    <a:gd name="connsiteX3" fmla="*/ 52537 w 76263"/>
                    <a:gd name="connsiteY3" fmla="*/ 629037 h 628204"/>
                    <a:gd name="connsiteX4" fmla="*/ 52537 w 76263"/>
                    <a:gd name="connsiteY4" fmla="*/ 479682 h 628204"/>
                    <a:gd name="connsiteX5" fmla="*/ 0 w 76263"/>
                    <a:gd name="connsiteY5" fmla="*/ 479682 h 628204"/>
                    <a:gd name="connsiteX6" fmla="*/ 0 w 76263"/>
                    <a:gd name="connsiteY6" fmla="*/ 265843 h 628204"/>
                    <a:gd name="connsiteX7" fmla="*/ 39826 w 76263"/>
                    <a:gd name="connsiteY7" fmla="*/ 265843 h 628204"/>
                    <a:gd name="connsiteX8" fmla="*/ 39826 w 76263"/>
                    <a:gd name="connsiteY8" fmla="*/ 225072 h 628204"/>
                    <a:gd name="connsiteX9" fmla="*/ 0 w 76263"/>
                    <a:gd name="connsiteY9" fmla="*/ 225072 h 628204"/>
                    <a:gd name="connsiteX10" fmla="*/ 0 w 76263"/>
                    <a:gd name="connsiteY10" fmla="*/ 159755 h 628204"/>
                    <a:gd name="connsiteX11" fmla="*/ 49571 w 76263"/>
                    <a:gd name="connsiteY11" fmla="*/ 159755 h 628204"/>
                    <a:gd name="connsiteX12" fmla="*/ 49571 w 76263"/>
                    <a:gd name="connsiteY12" fmla="*/ 35363 h 628204"/>
                    <a:gd name="connsiteX13" fmla="*/ 0 w 76263"/>
                    <a:gd name="connsiteY13" fmla="*/ 35363 h 628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6263" h="628204">
                      <a:moveTo>
                        <a:pt x="0" y="0"/>
                      </a:moveTo>
                      <a:lnTo>
                        <a:pt x="80076" y="0"/>
                      </a:lnTo>
                      <a:lnTo>
                        <a:pt x="80076" y="629037"/>
                      </a:lnTo>
                      <a:lnTo>
                        <a:pt x="52537" y="629037"/>
                      </a:lnTo>
                      <a:lnTo>
                        <a:pt x="52537" y="479682"/>
                      </a:lnTo>
                      <a:lnTo>
                        <a:pt x="0" y="479682"/>
                      </a:lnTo>
                      <a:lnTo>
                        <a:pt x="0" y="265843"/>
                      </a:lnTo>
                      <a:lnTo>
                        <a:pt x="39826" y="265843"/>
                      </a:lnTo>
                      <a:lnTo>
                        <a:pt x="39826" y="225072"/>
                      </a:lnTo>
                      <a:lnTo>
                        <a:pt x="0" y="225072"/>
                      </a:lnTo>
                      <a:lnTo>
                        <a:pt x="0" y="159755"/>
                      </a:lnTo>
                      <a:lnTo>
                        <a:pt x="49571" y="159755"/>
                      </a:lnTo>
                      <a:lnTo>
                        <a:pt x="49571" y="35363"/>
                      </a:lnTo>
                      <a:lnTo>
                        <a:pt x="0" y="353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8" name="Freeform: Shape 44">
                  <a:extLst>
                    <a:ext uri="{FF2B5EF4-FFF2-40B4-BE49-F238E27FC236}">
                      <a16:creationId xmlns:a16="http://schemas.microsoft.com/office/drawing/2014/main" id="{45A5E488-BECC-AB4F-B3E6-FAD05E040063}"/>
                    </a:ext>
                  </a:extLst>
                </p:cNvPr>
                <p:cNvSpPr/>
                <p:nvPr/>
              </p:nvSpPr>
              <p:spPr>
                <a:xfrm>
                  <a:off x="3425074" y="3007332"/>
                  <a:ext cx="373019" cy="79340"/>
                </a:xfrm>
                <a:custGeom>
                  <a:avLst/>
                  <a:gdLst>
                    <a:gd name="connsiteX0" fmla="*/ 46605 w 372842"/>
                    <a:gd name="connsiteY0" fmla="*/ 36611 h 79045"/>
                    <a:gd name="connsiteX1" fmla="*/ 71603 w 372842"/>
                    <a:gd name="connsiteY1" fmla="*/ 36611 h 79045"/>
                    <a:gd name="connsiteX2" fmla="*/ 71603 w 372842"/>
                    <a:gd name="connsiteY2" fmla="*/ 81126 h 79045"/>
                    <a:gd name="connsiteX3" fmla="*/ 93634 w 372842"/>
                    <a:gd name="connsiteY3" fmla="*/ 81126 h 79045"/>
                    <a:gd name="connsiteX4" fmla="*/ 93634 w 372842"/>
                    <a:gd name="connsiteY4" fmla="*/ 36611 h 79045"/>
                    <a:gd name="connsiteX5" fmla="*/ 115666 w 372842"/>
                    <a:gd name="connsiteY5" fmla="*/ 36611 h 79045"/>
                    <a:gd name="connsiteX6" fmla="*/ 115666 w 372842"/>
                    <a:gd name="connsiteY6" fmla="*/ 81126 h 79045"/>
                    <a:gd name="connsiteX7" fmla="*/ 139392 w 372842"/>
                    <a:gd name="connsiteY7" fmla="*/ 81126 h 79045"/>
                    <a:gd name="connsiteX8" fmla="*/ 139392 w 372842"/>
                    <a:gd name="connsiteY8" fmla="*/ 36611 h 79045"/>
                    <a:gd name="connsiteX9" fmla="*/ 165661 w 372842"/>
                    <a:gd name="connsiteY9" fmla="*/ 36611 h 79045"/>
                    <a:gd name="connsiteX10" fmla="*/ 165661 w 372842"/>
                    <a:gd name="connsiteY10" fmla="*/ 81126 h 79045"/>
                    <a:gd name="connsiteX11" fmla="*/ 190234 w 372842"/>
                    <a:gd name="connsiteY11" fmla="*/ 81126 h 79045"/>
                    <a:gd name="connsiteX12" fmla="*/ 190234 w 372842"/>
                    <a:gd name="connsiteY12" fmla="*/ 36611 h 79045"/>
                    <a:gd name="connsiteX13" fmla="*/ 215232 w 372842"/>
                    <a:gd name="connsiteY13" fmla="*/ 36611 h 79045"/>
                    <a:gd name="connsiteX14" fmla="*/ 215232 w 372842"/>
                    <a:gd name="connsiteY14" fmla="*/ 81126 h 79045"/>
                    <a:gd name="connsiteX15" fmla="*/ 241500 w 372842"/>
                    <a:gd name="connsiteY15" fmla="*/ 81126 h 79045"/>
                    <a:gd name="connsiteX16" fmla="*/ 241500 w 372842"/>
                    <a:gd name="connsiteY16" fmla="*/ 36611 h 79045"/>
                    <a:gd name="connsiteX17" fmla="*/ 258024 w 372842"/>
                    <a:gd name="connsiteY17" fmla="*/ 36611 h 79045"/>
                    <a:gd name="connsiteX18" fmla="*/ 258024 w 372842"/>
                    <a:gd name="connsiteY18" fmla="*/ 81126 h 79045"/>
                    <a:gd name="connsiteX19" fmla="*/ 278784 w 372842"/>
                    <a:gd name="connsiteY19" fmla="*/ 81126 h 79045"/>
                    <a:gd name="connsiteX20" fmla="*/ 278784 w 372842"/>
                    <a:gd name="connsiteY20" fmla="*/ 36611 h 79045"/>
                    <a:gd name="connsiteX21" fmla="*/ 308866 w 372842"/>
                    <a:gd name="connsiteY21" fmla="*/ 36611 h 79045"/>
                    <a:gd name="connsiteX22" fmla="*/ 308866 w 372842"/>
                    <a:gd name="connsiteY22" fmla="*/ 81126 h 79045"/>
                    <a:gd name="connsiteX23" fmla="*/ 333863 w 372842"/>
                    <a:gd name="connsiteY23" fmla="*/ 81126 h 79045"/>
                    <a:gd name="connsiteX24" fmla="*/ 333863 w 372842"/>
                    <a:gd name="connsiteY24" fmla="*/ 36611 h 79045"/>
                    <a:gd name="connsiteX25" fmla="*/ 350387 w 372842"/>
                    <a:gd name="connsiteY25" fmla="*/ 36611 h 79045"/>
                    <a:gd name="connsiteX26" fmla="*/ 350387 w 372842"/>
                    <a:gd name="connsiteY26" fmla="*/ 81126 h 79045"/>
                    <a:gd name="connsiteX27" fmla="*/ 375384 w 372842"/>
                    <a:gd name="connsiteY27" fmla="*/ 81126 h 79045"/>
                    <a:gd name="connsiteX28" fmla="*/ 375384 w 372842"/>
                    <a:gd name="connsiteY28" fmla="*/ 0 h 79045"/>
                    <a:gd name="connsiteX29" fmla="*/ 0 w 372842"/>
                    <a:gd name="connsiteY29" fmla="*/ 0 h 79045"/>
                    <a:gd name="connsiteX30" fmla="*/ 0 w 372842"/>
                    <a:gd name="connsiteY30" fmla="*/ 81126 h 79045"/>
                    <a:gd name="connsiteX31" fmla="*/ 44063 w 372842"/>
                    <a:gd name="connsiteY31" fmla="*/ 81126 h 79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372842" h="79045">
                      <a:moveTo>
                        <a:pt x="46605" y="36611"/>
                      </a:moveTo>
                      <a:lnTo>
                        <a:pt x="71603" y="36611"/>
                      </a:lnTo>
                      <a:lnTo>
                        <a:pt x="71603" y="81126"/>
                      </a:lnTo>
                      <a:lnTo>
                        <a:pt x="93634" y="81126"/>
                      </a:lnTo>
                      <a:lnTo>
                        <a:pt x="93634" y="36611"/>
                      </a:lnTo>
                      <a:lnTo>
                        <a:pt x="115666" y="36611"/>
                      </a:lnTo>
                      <a:lnTo>
                        <a:pt x="115666" y="81126"/>
                      </a:lnTo>
                      <a:lnTo>
                        <a:pt x="139392" y="81126"/>
                      </a:lnTo>
                      <a:lnTo>
                        <a:pt x="139392" y="36611"/>
                      </a:lnTo>
                      <a:lnTo>
                        <a:pt x="165661" y="36611"/>
                      </a:lnTo>
                      <a:lnTo>
                        <a:pt x="165661" y="81126"/>
                      </a:lnTo>
                      <a:lnTo>
                        <a:pt x="190234" y="81126"/>
                      </a:lnTo>
                      <a:lnTo>
                        <a:pt x="190234" y="36611"/>
                      </a:lnTo>
                      <a:lnTo>
                        <a:pt x="215232" y="36611"/>
                      </a:lnTo>
                      <a:lnTo>
                        <a:pt x="215232" y="81126"/>
                      </a:lnTo>
                      <a:lnTo>
                        <a:pt x="241500" y="81126"/>
                      </a:lnTo>
                      <a:lnTo>
                        <a:pt x="241500" y="36611"/>
                      </a:lnTo>
                      <a:lnTo>
                        <a:pt x="258024" y="36611"/>
                      </a:lnTo>
                      <a:lnTo>
                        <a:pt x="258024" y="81126"/>
                      </a:lnTo>
                      <a:lnTo>
                        <a:pt x="278784" y="81126"/>
                      </a:lnTo>
                      <a:lnTo>
                        <a:pt x="278784" y="36611"/>
                      </a:lnTo>
                      <a:lnTo>
                        <a:pt x="308866" y="36611"/>
                      </a:lnTo>
                      <a:lnTo>
                        <a:pt x="308866" y="81126"/>
                      </a:lnTo>
                      <a:lnTo>
                        <a:pt x="333863" y="81126"/>
                      </a:lnTo>
                      <a:lnTo>
                        <a:pt x="333863" y="36611"/>
                      </a:lnTo>
                      <a:lnTo>
                        <a:pt x="350387" y="36611"/>
                      </a:lnTo>
                      <a:lnTo>
                        <a:pt x="350387" y="81126"/>
                      </a:lnTo>
                      <a:lnTo>
                        <a:pt x="375384" y="81126"/>
                      </a:lnTo>
                      <a:lnTo>
                        <a:pt x="375384" y="0"/>
                      </a:lnTo>
                      <a:lnTo>
                        <a:pt x="0" y="0"/>
                      </a:lnTo>
                      <a:lnTo>
                        <a:pt x="0" y="81126"/>
                      </a:lnTo>
                      <a:lnTo>
                        <a:pt x="44063" y="811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" name="Freeform: Shape 45">
                  <a:extLst>
                    <a:ext uri="{FF2B5EF4-FFF2-40B4-BE49-F238E27FC236}">
                      <a16:creationId xmlns:a16="http://schemas.microsoft.com/office/drawing/2014/main" id="{FB317173-D0E7-0C47-A53B-D4707199DEB2}"/>
                    </a:ext>
                  </a:extLst>
                </p:cNvPr>
                <p:cNvSpPr/>
                <p:nvPr/>
              </p:nvSpPr>
              <p:spPr>
                <a:xfrm>
                  <a:off x="3320311" y="2486860"/>
                  <a:ext cx="611117" cy="498256"/>
                </a:xfrm>
                <a:custGeom>
                  <a:avLst/>
                  <a:gdLst>
                    <a:gd name="connsiteX0" fmla="*/ 0 w 957526"/>
                    <a:gd name="connsiteY0" fmla="*/ 0 h 499235"/>
                    <a:gd name="connsiteX1" fmla="*/ 959222 w 957526"/>
                    <a:gd name="connsiteY1" fmla="*/ 0 h 499235"/>
                    <a:gd name="connsiteX2" fmla="*/ 959222 w 957526"/>
                    <a:gd name="connsiteY2" fmla="*/ 502980 h 499235"/>
                    <a:gd name="connsiteX3" fmla="*/ 0 w 957526"/>
                    <a:gd name="connsiteY3" fmla="*/ 502980 h 499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7526" h="499235">
                      <a:moveTo>
                        <a:pt x="0" y="0"/>
                      </a:moveTo>
                      <a:lnTo>
                        <a:pt x="959222" y="0"/>
                      </a:lnTo>
                      <a:lnTo>
                        <a:pt x="959222" y="502980"/>
                      </a:lnTo>
                      <a:lnTo>
                        <a:pt x="0" y="502980"/>
                      </a:ln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0" name="Freeform: Shape 46">
                  <a:extLst>
                    <a:ext uri="{FF2B5EF4-FFF2-40B4-BE49-F238E27FC236}">
                      <a16:creationId xmlns:a16="http://schemas.microsoft.com/office/drawing/2014/main" id="{45739517-882E-4F45-804D-846647B3F24E}"/>
                    </a:ext>
                  </a:extLst>
                </p:cNvPr>
                <p:cNvSpPr/>
                <p:nvPr/>
              </p:nvSpPr>
              <p:spPr>
                <a:xfrm>
                  <a:off x="3345708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1" name="Freeform: Shape 47">
                  <a:extLst>
                    <a:ext uri="{FF2B5EF4-FFF2-40B4-BE49-F238E27FC236}">
                      <a16:creationId xmlns:a16="http://schemas.microsoft.com/office/drawing/2014/main" id="{FDC5F0C2-F39F-2244-9881-0CB6DA52A7DF}"/>
                    </a:ext>
                  </a:extLst>
                </p:cNvPr>
                <p:cNvSpPr/>
                <p:nvPr/>
              </p:nvSpPr>
              <p:spPr>
                <a:xfrm>
                  <a:off x="3834602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" name="Freeform: Shape 48">
                  <a:extLst>
                    <a:ext uri="{FF2B5EF4-FFF2-40B4-BE49-F238E27FC236}">
                      <a16:creationId xmlns:a16="http://schemas.microsoft.com/office/drawing/2014/main" id="{A2E308BA-20E4-BC41-B30D-9C15D5AD72D3}"/>
                    </a:ext>
                  </a:extLst>
                </p:cNvPr>
                <p:cNvSpPr/>
                <p:nvPr/>
              </p:nvSpPr>
              <p:spPr>
                <a:xfrm>
                  <a:off x="3345708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" name="Freeform: Shape 49">
                  <a:extLst>
                    <a:ext uri="{FF2B5EF4-FFF2-40B4-BE49-F238E27FC236}">
                      <a16:creationId xmlns:a16="http://schemas.microsoft.com/office/drawing/2014/main" id="{1478E28B-9308-024E-835C-25F879529915}"/>
                    </a:ext>
                  </a:extLst>
                </p:cNvPr>
                <p:cNvSpPr/>
                <p:nvPr/>
              </p:nvSpPr>
              <p:spPr>
                <a:xfrm>
                  <a:off x="3839364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83" name="Group 218">
                <a:extLst>
                  <a:ext uri="{FF2B5EF4-FFF2-40B4-BE49-F238E27FC236}">
                    <a16:creationId xmlns:a16="http://schemas.microsoft.com/office/drawing/2014/main" id="{E737FBA3-1202-2644-9E36-4CB9204AE8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41374" y="1808581"/>
                <a:ext cx="336140" cy="336248"/>
                <a:chOff x="2139463" y="2315455"/>
                <a:chExt cx="1062886" cy="1062886"/>
              </a:xfrm>
            </p:grpSpPr>
            <p:pic>
              <p:nvPicPr>
                <p:cNvPr id="84" name="Picture 221" descr="A close up of a logo&#10;&#10;Description automatically generated">
                  <a:extLst>
                    <a:ext uri="{FF2B5EF4-FFF2-40B4-BE49-F238E27FC236}">
                      <a16:creationId xmlns:a16="http://schemas.microsoft.com/office/drawing/2014/main" id="{076AD73B-6986-D04D-8D9B-631C9E3941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39463" y="2315455"/>
                  <a:ext cx="1062886" cy="1062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Picture 222">
                  <a:extLst>
                    <a:ext uri="{FF2B5EF4-FFF2-40B4-BE49-F238E27FC236}">
                      <a16:creationId xmlns:a16="http://schemas.microsoft.com/office/drawing/2014/main" id="{2CCD814D-EE37-D54D-9D96-11F81DE11E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7120" y="2730427"/>
                  <a:ext cx="237435" cy="237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2F8BEE5-9318-344B-9586-5968D68E51B6}"/>
              </a:ext>
            </a:extLst>
          </p:cNvPr>
          <p:cNvGrpSpPr/>
          <p:nvPr/>
        </p:nvGrpSpPr>
        <p:grpSpPr>
          <a:xfrm>
            <a:off x="7057714" y="1289101"/>
            <a:ext cx="1026041" cy="900367"/>
            <a:chOff x="5184259" y="1123950"/>
            <a:chExt cx="1026041" cy="90036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1772462-0AE6-174E-9B7F-21455BF322C0}"/>
                </a:ext>
              </a:extLst>
            </p:cNvPr>
            <p:cNvSpPr txBox="1"/>
            <p:nvPr/>
          </p:nvSpPr>
          <p:spPr bwMode="auto">
            <a:xfrm>
              <a:off x="5184259" y="1123950"/>
              <a:ext cx="102604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TPU</a:t>
              </a: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74C10BF2-AF58-5747-9A4F-32A9C46C8398}"/>
                </a:ext>
              </a:extLst>
            </p:cNvPr>
            <p:cNvGrpSpPr/>
            <p:nvPr/>
          </p:nvGrpSpPr>
          <p:grpSpPr>
            <a:xfrm>
              <a:off x="5325484" y="1352550"/>
              <a:ext cx="713945" cy="671767"/>
              <a:chOff x="7709463" y="1647375"/>
              <a:chExt cx="713945" cy="671767"/>
            </a:xfrm>
          </p:grpSpPr>
          <p:grpSp>
            <p:nvGrpSpPr>
              <p:cNvPr id="97" name="Graphic 37">
                <a:extLst>
                  <a:ext uri="{FF2B5EF4-FFF2-40B4-BE49-F238E27FC236}">
                    <a16:creationId xmlns:a16="http://schemas.microsoft.com/office/drawing/2014/main" id="{C49485D1-B11B-3841-8713-67BB64B11E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709463" y="1647375"/>
                <a:ext cx="713945" cy="671767"/>
                <a:chOff x="3217698" y="2415004"/>
                <a:chExt cx="713863" cy="671472"/>
              </a:xfrm>
            </p:grpSpPr>
            <p:sp>
              <p:nvSpPr>
                <p:cNvPr id="101" name="Freeform: Shape 42">
                  <a:extLst>
                    <a:ext uri="{FF2B5EF4-FFF2-40B4-BE49-F238E27FC236}">
                      <a16:creationId xmlns:a16="http://schemas.microsoft.com/office/drawing/2014/main" id="{63CE0A26-4488-1C47-8B79-FDBAB5FFE349}"/>
                    </a:ext>
                  </a:extLst>
                </p:cNvPr>
                <p:cNvSpPr/>
                <p:nvPr/>
              </p:nvSpPr>
              <p:spPr>
                <a:xfrm>
                  <a:off x="3288565" y="2497968"/>
                  <a:ext cx="47620" cy="477628"/>
                </a:xfrm>
                <a:custGeom>
                  <a:avLst/>
                  <a:gdLst>
                    <a:gd name="connsiteX0" fmla="*/ 0 w 46605"/>
                    <a:gd name="connsiteY0" fmla="*/ 0 h 478434"/>
                    <a:gd name="connsiteX1" fmla="*/ 48300 w 46605"/>
                    <a:gd name="connsiteY1" fmla="*/ 0 h 478434"/>
                    <a:gd name="connsiteX2" fmla="*/ 48300 w 46605"/>
                    <a:gd name="connsiteY2" fmla="*/ 480514 h 478434"/>
                    <a:gd name="connsiteX3" fmla="*/ 0 w 46605"/>
                    <a:gd name="connsiteY3" fmla="*/ 480514 h 478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605" h="478434">
                      <a:moveTo>
                        <a:pt x="0" y="0"/>
                      </a:moveTo>
                      <a:lnTo>
                        <a:pt x="48300" y="0"/>
                      </a:lnTo>
                      <a:lnTo>
                        <a:pt x="48300" y="480514"/>
                      </a:lnTo>
                      <a:lnTo>
                        <a:pt x="0" y="480514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3" name="Freeform: Shape 43">
                  <a:extLst>
                    <a:ext uri="{FF2B5EF4-FFF2-40B4-BE49-F238E27FC236}">
                      <a16:creationId xmlns:a16="http://schemas.microsoft.com/office/drawing/2014/main" id="{87D36035-7E33-C14B-8F6E-F59AB04A1C99}"/>
                    </a:ext>
                  </a:extLst>
                </p:cNvPr>
                <p:cNvSpPr/>
                <p:nvPr/>
              </p:nvSpPr>
              <p:spPr>
                <a:xfrm>
                  <a:off x="3217135" y="2415454"/>
                  <a:ext cx="76191" cy="628374"/>
                </a:xfrm>
                <a:custGeom>
                  <a:avLst/>
                  <a:gdLst>
                    <a:gd name="connsiteX0" fmla="*/ 0 w 76263"/>
                    <a:gd name="connsiteY0" fmla="*/ 0 h 628204"/>
                    <a:gd name="connsiteX1" fmla="*/ 80076 w 76263"/>
                    <a:gd name="connsiteY1" fmla="*/ 0 h 628204"/>
                    <a:gd name="connsiteX2" fmla="*/ 80076 w 76263"/>
                    <a:gd name="connsiteY2" fmla="*/ 629037 h 628204"/>
                    <a:gd name="connsiteX3" fmla="*/ 52537 w 76263"/>
                    <a:gd name="connsiteY3" fmla="*/ 629037 h 628204"/>
                    <a:gd name="connsiteX4" fmla="*/ 52537 w 76263"/>
                    <a:gd name="connsiteY4" fmla="*/ 479682 h 628204"/>
                    <a:gd name="connsiteX5" fmla="*/ 0 w 76263"/>
                    <a:gd name="connsiteY5" fmla="*/ 479682 h 628204"/>
                    <a:gd name="connsiteX6" fmla="*/ 0 w 76263"/>
                    <a:gd name="connsiteY6" fmla="*/ 265843 h 628204"/>
                    <a:gd name="connsiteX7" fmla="*/ 39826 w 76263"/>
                    <a:gd name="connsiteY7" fmla="*/ 265843 h 628204"/>
                    <a:gd name="connsiteX8" fmla="*/ 39826 w 76263"/>
                    <a:gd name="connsiteY8" fmla="*/ 225072 h 628204"/>
                    <a:gd name="connsiteX9" fmla="*/ 0 w 76263"/>
                    <a:gd name="connsiteY9" fmla="*/ 225072 h 628204"/>
                    <a:gd name="connsiteX10" fmla="*/ 0 w 76263"/>
                    <a:gd name="connsiteY10" fmla="*/ 159755 h 628204"/>
                    <a:gd name="connsiteX11" fmla="*/ 49571 w 76263"/>
                    <a:gd name="connsiteY11" fmla="*/ 159755 h 628204"/>
                    <a:gd name="connsiteX12" fmla="*/ 49571 w 76263"/>
                    <a:gd name="connsiteY12" fmla="*/ 35363 h 628204"/>
                    <a:gd name="connsiteX13" fmla="*/ 0 w 76263"/>
                    <a:gd name="connsiteY13" fmla="*/ 35363 h 628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6263" h="628204">
                      <a:moveTo>
                        <a:pt x="0" y="0"/>
                      </a:moveTo>
                      <a:lnTo>
                        <a:pt x="80076" y="0"/>
                      </a:lnTo>
                      <a:lnTo>
                        <a:pt x="80076" y="629037"/>
                      </a:lnTo>
                      <a:lnTo>
                        <a:pt x="52537" y="629037"/>
                      </a:lnTo>
                      <a:lnTo>
                        <a:pt x="52537" y="479682"/>
                      </a:lnTo>
                      <a:lnTo>
                        <a:pt x="0" y="479682"/>
                      </a:lnTo>
                      <a:lnTo>
                        <a:pt x="0" y="265843"/>
                      </a:lnTo>
                      <a:lnTo>
                        <a:pt x="39826" y="265843"/>
                      </a:lnTo>
                      <a:lnTo>
                        <a:pt x="39826" y="225072"/>
                      </a:lnTo>
                      <a:lnTo>
                        <a:pt x="0" y="225072"/>
                      </a:lnTo>
                      <a:lnTo>
                        <a:pt x="0" y="159755"/>
                      </a:lnTo>
                      <a:lnTo>
                        <a:pt x="49571" y="159755"/>
                      </a:lnTo>
                      <a:lnTo>
                        <a:pt x="49571" y="35363"/>
                      </a:lnTo>
                      <a:lnTo>
                        <a:pt x="0" y="353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" name="Freeform: Shape 44">
                  <a:extLst>
                    <a:ext uri="{FF2B5EF4-FFF2-40B4-BE49-F238E27FC236}">
                      <a16:creationId xmlns:a16="http://schemas.microsoft.com/office/drawing/2014/main" id="{E0DD6C01-A05E-9249-96EE-CD9BA4F569FE}"/>
                    </a:ext>
                  </a:extLst>
                </p:cNvPr>
                <p:cNvSpPr/>
                <p:nvPr/>
              </p:nvSpPr>
              <p:spPr>
                <a:xfrm>
                  <a:off x="3425074" y="3007332"/>
                  <a:ext cx="373019" cy="79340"/>
                </a:xfrm>
                <a:custGeom>
                  <a:avLst/>
                  <a:gdLst>
                    <a:gd name="connsiteX0" fmla="*/ 46605 w 372842"/>
                    <a:gd name="connsiteY0" fmla="*/ 36611 h 79045"/>
                    <a:gd name="connsiteX1" fmla="*/ 71603 w 372842"/>
                    <a:gd name="connsiteY1" fmla="*/ 36611 h 79045"/>
                    <a:gd name="connsiteX2" fmla="*/ 71603 w 372842"/>
                    <a:gd name="connsiteY2" fmla="*/ 81126 h 79045"/>
                    <a:gd name="connsiteX3" fmla="*/ 93634 w 372842"/>
                    <a:gd name="connsiteY3" fmla="*/ 81126 h 79045"/>
                    <a:gd name="connsiteX4" fmla="*/ 93634 w 372842"/>
                    <a:gd name="connsiteY4" fmla="*/ 36611 h 79045"/>
                    <a:gd name="connsiteX5" fmla="*/ 115666 w 372842"/>
                    <a:gd name="connsiteY5" fmla="*/ 36611 h 79045"/>
                    <a:gd name="connsiteX6" fmla="*/ 115666 w 372842"/>
                    <a:gd name="connsiteY6" fmla="*/ 81126 h 79045"/>
                    <a:gd name="connsiteX7" fmla="*/ 139392 w 372842"/>
                    <a:gd name="connsiteY7" fmla="*/ 81126 h 79045"/>
                    <a:gd name="connsiteX8" fmla="*/ 139392 w 372842"/>
                    <a:gd name="connsiteY8" fmla="*/ 36611 h 79045"/>
                    <a:gd name="connsiteX9" fmla="*/ 165661 w 372842"/>
                    <a:gd name="connsiteY9" fmla="*/ 36611 h 79045"/>
                    <a:gd name="connsiteX10" fmla="*/ 165661 w 372842"/>
                    <a:gd name="connsiteY10" fmla="*/ 81126 h 79045"/>
                    <a:gd name="connsiteX11" fmla="*/ 190234 w 372842"/>
                    <a:gd name="connsiteY11" fmla="*/ 81126 h 79045"/>
                    <a:gd name="connsiteX12" fmla="*/ 190234 w 372842"/>
                    <a:gd name="connsiteY12" fmla="*/ 36611 h 79045"/>
                    <a:gd name="connsiteX13" fmla="*/ 215232 w 372842"/>
                    <a:gd name="connsiteY13" fmla="*/ 36611 h 79045"/>
                    <a:gd name="connsiteX14" fmla="*/ 215232 w 372842"/>
                    <a:gd name="connsiteY14" fmla="*/ 81126 h 79045"/>
                    <a:gd name="connsiteX15" fmla="*/ 241500 w 372842"/>
                    <a:gd name="connsiteY15" fmla="*/ 81126 h 79045"/>
                    <a:gd name="connsiteX16" fmla="*/ 241500 w 372842"/>
                    <a:gd name="connsiteY16" fmla="*/ 36611 h 79045"/>
                    <a:gd name="connsiteX17" fmla="*/ 258024 w 372842"/>
                    <a:gd name="connsiteY17" fmla="*/ 36611 h 79045"/>
                    <a:gd name="connsiteX18" fmla="*/ 258024 w 372842"/>
                    <a:gd name="connsiteY18" fmla="*/ 81126 h 79045"/>
                    <a:gd name="connsiteX19" fmla="*/ 278784 w 372842"/>
                    <a:gd name="connsiteY19" fmla="*/ 81126 h 79045"/>
                    <a:gd name="connsiteX20" fmla="*/ 278784 w 372842"/>
                    <a:gd name="connsiteY20" fmla="*/ 36611 h 79045"/>
                    <a:gd name="connsiteX21" fmla="*/ 308866 w 372842"/>
                    <a:gd name="connsiteY21" fmla="*/ 36611 h 79045"/>
                    <a:gd name="connsiteX22" fmla="*/ 308866 w 372842"/>
                    <a:gd name="connsiteY22" fmla="*/ 81126 h 79045"/>
                    <a:gd name="connsiteX23" fmla="*/ 333863 w 372842"/>
                    <a:gd name="connsiteY23" fmla="*/ 81126 h 79045"/>
                    <a:gd name="connsiteX24" fmla="*/ 333863 w 372842"/>
                    <a:gd name="connsiteY24" fmla="*/ 36611 h 79045"/>
                    <a:gd name="connsiteX25" fmla="*/ 350387 w 372842"/>
                    <a:gd name="connsiteY25" fmla="*/ 36611 h 79045"/>
                    <a:gd name="connsiteX26" fmla="*/ 350387 w 372842"/>
                    <a:gd name="connsiteY26" fmla="*/ 81126 h 79045"/>
                    <a:gd name="connsiteX27" fmla="*/ 375384 w 372842"/>
                    <a:gd name="connsiteY27" fmla="*/ 81126 h 79045"/>
                    <a:gd name="connsiteX28" fmla="*/ 375384 w 372842"/>
                    <a:gd name="connsiteY28" fmla="*/ 0 h 79045"/>
                    <a:gd name="connsiteX29" fmla="*/ 0 w 372842"/>
                    <a:gd name="connsiteY29" fmla="*/ 0 h 79045"/>
                    <a:gd name="connsiteX30" fmla="*/ 0 w 372842"/>
                    <a:gd name="connsiteY30" fmla="*/ 81126 h 79045"/>
                    <a:gd name="connsiteX31" fmla="*/ 44063 w 372842"/>
                    <a:gd name="connsiteY31" fmla="*/ 81126 h 79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372842" h="79045">
                      <a:moveTo>
                        <a:pt x="46605" y="36611"/>
                      </a:moveTo>
                      <a:lnTo>
                        <a:pt x="71603" y="36611"/>
                      </a:lnTo>
                      <a:lnTo>
                        <a:pt x="71603" y="81126"/>
                      </a:lnTo>
                      <a:lnTo>
                        <a:pt x="93634" y="81126"/>
                      </a:lnTo>
                      <a:lnTo>
                        <a:pt x="93634" y="36611"/>
                      </a:lnTo>
                      <a:lnTo>
                        <a:pt x="115666" y="36611"/>
                      </a:lnTo>
                      <a:lnTo>
                        <a:pt x="115666" y="81126"/>
                      </a:lnTo>
                      <a:lnTo>
                        <a:pt x="139392" y="81126"/>
                      </a:lnTo>
                      <a:lnTo>
                        <a:pt x="139392" y="36611"/>
                      </a:lnTo>
                      <a:lnTo>
                        <a:pt x="165661" y="36611"/>
                      </a:lnTo>
                      <a:lnTo>
                        <a:pt x="165661" y="81126"/>
                      </a:lnTo>
                      <a:lnTo>
                        <a:pt x="190234" y="81126"/>
                      </a:lnTo>
                      <a:lnTo>
                        <a:pt x="190234" y="36611"/>
                      </a:lnTo>
                      <a:lnTo>
                        <a:pt x="215232" y="36611"/>
                      </a:lnTo>
                      <a:lnTo>
                        <a:pt x="215232" y="81126"/>
                      </a:lnTo>
                      <a:lnTo>
                        <a:pt x="241500" y="81126"/>
                      </a:lnTo>
                      <a:lnTo>
                        <a:pt x="241500" y="36611"/>
                      </a:lnTo>
                      <a:lnTo>
                        <a:pt x="258024" y="36611"/>
                      </a:lnTo>
                      <a:lnTo>
                        <a:pt x="258024" y="81126"/>
                      </a:lnTo>
                      <a:lnTo>
                        <a:pt x="278784" y="81126"/>
                      </a:lnTo>
                      <a:lnTo>
                        <a:pt x="278784" y="36611"/>
                      </a:lnTo>
                      <a:lnTo>
                        <a:pt x="308866" y="36611"/>
                      </a:lnTo>
                      <a:lnTo>
                        <a:pt x="308866" y="81126"/>
                      </a:lnTo>
                      <a:lnTo>
                        <a:pt x="333863" y="81126"/>
                      </a:lnTo>
                      <a:lnTo>
                        <a:pt x="333863" y="36611"/>
                      </a:lnTo>
                      <a:lnTo>
                        <a:pt x="350387" y="36611"/>
                      </a:lnTo>
                      <a:lnTo>
                        <a:pt x="350387" y="81126"/>
                      </a:lnTo>
                      <a:lnTo>
                        <a:pt x="375384" y="81126"/>
                      </a:lnTo>
                      <a:lnTo>
                        <a:pt x="375384" y="0"/>
                      </a:lnTo>
                      <a:lnTo>
                        <a:pt x="0" y="0"/>
                      </a:lnTo>
                      <a:lnTo>
                        <a:pt x="0" y="81126"/>
                      </a:lnTo>
                      <a:lnTo>
                        <a:pt x="44063" y="811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" name="Freeform: Shape 45">
                  <a:extLst>
                    <a:ext uri="{FF2B5EF4-FFF2-40B4-BE49-F238E27FC236}">
                      <a16:creationId xmlns:a16="http://schemas.microsoft.com/office/drawing/2014/main" id="{E333F9A5-BB6D-374D-95D4-BA310D10A2BF}"/>
                    </a:ext>
                  </a:extLst>
                </p:cNvPr>
                <p:cNvSpPr/>
                <p:nvPr/>
              </p:nvSpPr>
              <p:spPr>
                <a:xfrm>
                  <a:off x="3320311" y="2486860"/>
                  <a:ext cx="611117" cy="498256"/>
                </a:xfrm>
                <a:custGeom>
                  <a:avLst/>
                  <a:gdLst>
                    <a:gd name="connsiteX0" fmla="*/ 0 w 957526"/>
                    <a:gd name="connsiteY0" fmla="*/ 0 h 499235"/>
                    <a:gd name="connsiteX1" fmla="*/ 959222 w 957526"/>
                    <a:gd name="connsiteY1" fmla="*/ 0 h 499235"/>
                    <a:gd name="connsiteX2" fmla="*/ 959222 w 957526"/>
                    <a:gd name="connsiteY2" fmla="*/ 502980 h 499235"/>
                    <a:gd name="connsiteX3" fmla="*/ 0 w 957526"/>
                    <a:gd name="connsiteY3" fmla="*/ 502980 h 499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7526" h="499235">
                      <a:moveTo>
                        <a:pt x="0" y="0"/>
                      </a:moveTo>
                      <a:lnTo>
                        <a:pt x="959222" y="0"/>
                      </a:lnTo>
                      <a:lnTo>
                        <a:pt x="959222" y="502980"/>
                      </a:lnTo>
                      <a:lnTo>
                        <a:pt x="0" y="50298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6" name="Freeform: Shape 46">
                  <a:extLst>
                    <a:ext uri="{FF2B5EF4-FFF2-40B4-BE49-F238E27FC236}">
                      <a16:creationId xmlns:a16="http://schemas.microsoft.com/office/drawing/2014/main" id="{0DF444F5-471C-364C-B1DD-9FA25E23A775}"/>
                    </a:ext>
                  </a:extLst>
                </p:cNvPr>
                <p:cNvSpPr/>
                <p:nvPr/>
              </p:nvSpPr>
              <p:spPr>
                <a:xfrm>
                  <a:off x="3345708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7" name="Freeform: Shape 47">
                  <a:extLst>
                    <a:ext uri="{FF2B5EF4-FFF2-40B4-BE49-F238E27FC236}">
                      <a16:creationId xmlns:a16="http://schemas.microsoft.com/office/drawing/2014/main" id="{4D1964D8-34E8-E747-89F7-28763F713CCE}"/>
                    </a:ext>
                  </a:extLst>
                </p:cNvPr>
                <p:cNvSpPr/>
                <p:nvPr/>
              </p:nvSpPr>
              <p:spPr>
                <a:xfrm>
                  <a:off x="3834602" y="253763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9"/>
                        <a:pt x="14796" y="0"/>
                        <a:pt x="33047" y="0"/>
                      </a:cubicBezTo>
                      <a:cubicBezTo>
                        <a:pt x="51299" y="0"/>
                        <a:pt x="66095" y="14529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8" name="Freeform: Shape 48">
                  <a:extLst>
                    <a:ext uri="{FF2B5EF4-FFF2-40B4-BE49-F238E27FC236}">
                      <a16:creationId xmlns:a16="http://schemas.microsoft.com/office/drawing/2014/main" id="{7588A96F-BEDE-F141-9354-1E017ED6F9C8}"/>
                    </a:ext>
                  </a:extLst>
                </p:cNvPr>
                <p:cNvSpPr/>
                <p:nvPr/>
              </p:nvSpPr>
              <p:spPr>
                <a:xfrm>
                  <a:off x="3345708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9" name="Freeform: Shape 49">
                  <a:extLst>
                    <a:ext uri="{FF2B5EF4-FFF2-40B4-BE49-F238E27FC236}">
                      <a16:creationId xmlns:a16="http://schemas.microsoft.com/office/drawing/2014/main" id="{232361F0-9F75-6147-906D-28510FDBCA14}"/>
                    </a:ext>
                  </a:extLst>
                </p:cNvPr>
                <p:cNvSpPr/>
                <p:nvPr/>
              </p:nvSpPr>
              <p:spPr>
                <a:xfrm>
                  <a:off x="3839364" y="2880388"/>
                  <a:ext cx="63493" cy="61885"/>
                </a:xfrm>
                <a:custGeom>
                  <a:avLst/>
                  <a:gdLst>
                    <a:gd name="connsiteX0" fmla="*/ 66095 w 63552"/>
                    <a:gd name="connsiteY0" fmla="*/ 32450 h 62404"/>
                    <a:gd name="connsiteX1" fmla="*/ 33047 w 63552"/>
                    <a:gd name="connsiteY1" fmla="*/ 64901 h 62404"/>
                    <a:gd name="connsiteX2" fmla="*/ 0 w 63552"/>
                    <a:gd name="connsiteY2" fmla="*/ 32450 h 62404"/>
                    <a:gd name="connsiteX3" fmla="*/ 33047 w 63552"/>
                    <a:gd name="connsiteY3" fmla="*/ 0 h 62404"/>
                    <a:gd name="connsiteX4" fmla="*/ 66095 w 63552"/>
                    <a:gd name="connsiteY4" fmla="*/ 32450 h 6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52" h="62404">
                      <a:moveTo>
                        <a:pt x="66095" y="32450"/>
                      </a:moveTo>
                      <a:cubicBezTo>
                        <a:pt x="66095" y="50372"/>
                        <a:pt x="51299" y="64901"/>
                        <a:pt x="33047" y="64901"/>
                      </a:cubicBezTo>
                      <a:cubicBezTo>
                        <a:pt x="14796" y="64901"/>
                        <a:pt x="0" y="50372"/>
                        <a:pt x="0" y="32450"/>
                      </a:cubicBezTo>
                      <a:cubicBezTo>
                        <a:pt x="0" y="14528"/>
                        <a:pt x="14796" y="0"/>
                        <a:pt x="33047" y="0"/>
                      </a:cubicBezTo>
                      <a:cubicBezTo>
                        <a:pt x="51299" y="0"/>
                        <a:pt x="66095" y="14528"/>
                        <a:pt x="66095" y="324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12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98" name="Group 218">
                <a:extLst>
                  <a:ext uri="{FF2B5EF4-FFF2-40B4-BE49-F238E27FC236}">
                    <a16:creationId xmlns:a16="http://schemas.microsoft.com/office/drawing/2014/main" id="{51334947-F3B4-7945-A6B5-49C8C154AB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41374" y="1808581"/>
                <a:ext cx="336140" cy="336248"/>
                <a:chOff x="2139463" y="2315455"/>
                <a:chExt cx="1062886" cy="1062886"/>
              </a:xfrm>
            </p:grpSpPr>
            <p:pic>
              <p:nvPicPr>
                <p:cNvPr id="99" name="Picture 221" descr="A close up of a logo&#10;&#10;Description automatically generated">
                  <a:extLst>
                    <a:ext uri="{FF2B5EF4-FFF2-40B4-BE49-F238E27FC236}">
                      <a16:creationId xmlns:a16="http://schemas.microsoft.com/office/drawing/2014/main" id="{66BF6098-145C-E44C-90EC-1BEA0B36A4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39463" y="2315455"/>
                  <a:ext cx="1062886" cy="1062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0" name="Picture 222">
                  <a:extLst>
                    <a:ext uri="{FF2B5EF4-FFF2-40B4-BE49-F238E27FC236}">
                      <a16:creationId xmlns:a16="http://schemas.microsoft.com/office/drawing/2014/main" id="{011C92B7-5089-204C-80F0-FAA1B84C9E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47120" y="2730427"/>
                  <a:ext cx="237435" cy="237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AB25832-F71B-E84D-B516-346D109532F4}"/>
              </a:ext>
            </a:extLst>
          </p:cNvPr>
          <p:cNvGrpSpPr/>
          <p:nvPr/>
        </p:nvGrpSpPr>
        <p:grpSpPr>
          <a:xfrm>
            <a:off x="8260907" y="1305445"/>
            <a:ext cx="674308" cy="792707"/>
            <a:chOff x="6410740" y="3155058"/>
            <a:chExt cx="674308" cy="792707"/>
          </a:xfrm>
        </p:grpSpPr>
        <p:grpSp>
          <p:nvGrpSpPr>
            <p:cNvPr id="115" name="Group 238">
              <a:extLst>
                <a:ext uri="{FF2B5EF4-FFF2-40B4-BE49-F238E27FC236}">
                  <a16:creationId xmlns:a16="http://schemas.microsoft.com/office/drawing/2014/main" id="{337FA7D9-921C-A64A-BA1F-6D151E17C3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0740" y="3445523"/>
              <a:ext cx="674308" cy="502242"/>
              <a:chOff x="4993684" y="1556967"/>
              <a:chExt cx="674411" cy="501849"/>
            </a:xfrm>
          </p:grpSpPr>
          <p:sp>
            <p:nvSpPr>
              <p:cNvPr id="116" name="Shape 383">
                <a:extLst>
                  <a:ext uri="{FF2B5EF4-FFF2-40B4-BE49-F238E27FC236}">
                    <a16:creationId xmlns:a16="http://schemas.microsoft.com/office/drawing/2014/main" id="{8F77A801-060B-6E4D-A5AA-69763AE0E28D}"/>
                  </a:ext>
                </a:extLst>
              </p:cNvPr>
              <p:cNvSpPr/>
              <p:nvPr/>
            </p:nvSpPr>
            <p:spPr>
              <a:xfrm rot="5400000">
                <a:off x="5079381" y="1470370"/>
                <a:ext cx="502843" cy="674791"/>
              </a:xfrm>
              <a:prstGeom prst="roundRect">
                <a:avLst>
                  <a:gd name="adj" fmla="val 4826"/>
                </a:avLst>
              </a:prstGeom>
              <a:solidFill>
                <a:srgbClr val="814098"/>
              </a:solidFill>
              <a:ln w="19050" cap="flat">
                <a:solidFill>
                  <a:sysClr val="window" lastClr="FFFFFF">
                    <a:lumMod val="50000"/>
                  </a:sysClr>
                </a:solidFill>
                <a:prstDash val="solid"/>
                <a:miter lim="400000"/>
              </a:ln>
              <a:effectLst/>
            </p:spPr>
            <p:txBody>
              <a:bodyPr lIns="20092" tIns="20092" rIns="20092" bIns="20092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kumimoji="0" sz="157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117" name="Freeform: Shape 91">
                <a:extLst>
                  <a:ext uri="{FF2B5EF4-FFF2-40B4-BE49-F238E27FC236}">
                    <a16:creationId xmlns:a16="http://schemas.microsoft.com/office/drawing/2014/main" id="{29FD47DD-FA06-1F48-B9C6-293BD8003E8F}"/>
                  </a:ext>
                </a:extLst>
              </p:cNvPr>
              <p:cNvSpPr/>
              <p:nvPr/>
            </p:nvSpPr>
            <p:spPr>
              <a:xfrm>
                <a:off x="5569759" y="1599172"/>
                <a:ext cx="63510" cy="61865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ysClr val="window" lastClr="FFFFFF">
                    <a:lumMod val="50000"/>
                  </a:sysClr>
                </a:solidFill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Freeform: Shape 92">
                <a:extLst>
                  <a:ext uri="{FF2B5EF4-FFF2-40B4-BE49-F238E27FC236}">
                    <a16:creationId xmlns:a16="http://schemas.microsoft.com/office/drawing/2014/main" id="{7C9626E9-3634-FC44-B412-A91D96294888}"/>
                  </a:ext>
                </a:extLst>
              </p:cNvPr>
              <p:cNvSpPr/>
              <p:nvPr/>
            </p:nvSpPr>
            <p:spPr>
              <a:xfrm>
                <a:off x="5569759" y="1948149"/>
                <a:ext cx="63510" cy="63450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ysClr val="window" lastClr="FFFFFF">
                    <a:lumMod val="50000"/>
                  </a:sysClr>
                </a:solidFill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Freeform: Shape 93">
                <a:extLst>
                  <a:ext uri="{FF2B5EF4-FFF2-40B4-BE49-F238E27FC236}">
                    <a16:creationId xmlns:a16="http://schemas.microsoft.com/office/drawing/2014/main" id="{07F87641-49D4-4D4D-82BD-A8FD6506275A}"/>
                  </a:ext>
                </a:extLst>
              </p:cNvPr>
              <p:cNvSpPr/>
              <p:nvPr/>
            </p:nvSpPr>
            <p:spPr>
              <a:xfrm>
                <a:off x="5037865" y="1608689"/>
                <a:ext cx="63510" cy="63450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ysClr val="window" lastClr="FFFFFF">
                    <a:lumMod val="50000"/>
                  </a:sysClr>
                </a:solidFill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Freeform: Shape 94">
                <a:extLst>
                  <a:ext uri="{FF2B5EF4-FFF2-40B4-BE49-F238E27FC236}">
                    <a16:creationId xmlns:a16="http://schemas.microsoft.com/office/drawing/2014/main" id="{512E3D8E-EB91-5B49-A91D-E273ECA38640}"/>
                  </a:ext>
                </a:extLst>
              </p:cNvPr>
              <p:cNvSpPr/>
              <p:nvPr/>
            </p:nvSpPr>
            <p:spPr>
              <a:xfrm>
                <a:off x="5037865" y="1959253"/>
                <a:ext cx="63510" cy="6186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ysClr val="window" lastClr="FFFFFF">
                    <a:lumMod val="50000"/>
                  </a:sysClr>
                </a:solidFill>
                <a:prstDash val="solid"/>
                <a:miter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121" name="Straight Connector 245">
                <a:extLst>
                  <a:ext uri="{FF2B5EF4-FFF2-40B4-BE49-F238E27FC236}">
                    <a16:creationId xmlns:a16="http://schemas.microsoft.com/office/drawing/2014/main" id="{77710D77-DA15-654A-8E0B-6F723C23C2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66912" y="1723906"/>
                <a:ext cx="543348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22" name="Straight Connector 246">
                <a:extLst>
                  <a:ext uri="{FF2B5EF4-FFF2-40B4-BE49-F238E27FC236}">
                    <a16:creationId xmlns:a16="http://schemas.microsoft.com/office/drawing/2014/main" id="{77CC31C1-AA0A-6541-9774-D9B60613BB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66912" y="1809164"/>
                <a:ext cx="543348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23" name="Straight Connector 247">
                <a:extLst>
                  <a:ext uri="{FF2B5EF4-FFF2-40B4-BE49-F238E27FC236}">
                    <a16:creationId xmlns:a16="http://schemas.microsoft.com/office/drawing/2014/main" id="{494E85D1-E9D6-784F-8728-D62282E32F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66912" y="1894422"/>
                <a:ext cx="543348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24" name="Straight Connector 248">
                <a:extLst>
                  <a:ext uri="{FF2B5EF4-FFF2-40B4-BE49-F238E27FC236}">
                    <a16:creationId xmlns:a16="http://schemas.microsoft.com/office/drawing/2014/main" id="{40D27DD6-85BF-7243-9209-B136D041ADE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206661" y="1638648"/>
                <a:ext cx="26385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25" name="Straight Connector 249">
                <a:extLst>
                  <a:ext uri="{FF2B5EF4-FFF2-40B4-BE49-F238E27FC236}">
                    <a16:creationId xmlns:a16="http://schemas.microsoft.com/office/drawing/2014/main" id="{92E86803-9900-364E-B40D-A4B8678AFDF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206661" y="1979681"/>
                <a:ext cx="26385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C716810-FA8A-6947-A943-F03431801571}"/>
                </a:ext>
              </a:extLst>
            </p:cNvPr>
            <p:cNvSpPr txBox="1"/>
            <p:nvPr/>
          </p:nvSpPr>
          <p:spPr>
            <a:xfrm>
              <a:off x="6483861" y="3155058"/>
              <a:ext cx="5212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CSD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5FDBD0D-9C6E-9C48-BFC3-8F03E2960322}"/>
              </a:ext>
            </a:extLst>
          </p:cNvPr>
          <p:cNvGrpSpPr/>
          <p:nvPr/>
        </p:nvGrpSpPr>
        <p:grpSpPr>
          <a:xfrm>
            <a:off x="743616" y="2451343"/>
            <a:ext cx="7511302" cy="492402"/>
            <a:chOff x="697896" y="2919970"/>
            <a:chExt cx="7511302" cy="461645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15D39480-E938-AF48-80B6-6BD2EE4EC227}"/>
                </a:ext>
              </a:extLst>
            </p:cNvPr>
            <p:cNvSpPr/>
            <p:nvPr/>
          </p:nvSpPr>
          <p:spPr>
            <a:xfrm>
              <a:off x="697896" y="2919970"/>
              <a:ext cx="7511302" cy="46164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11968B52-EB7B-284E-9A19-1B451854D71E}"/>
                </a:ext>
              </a:extLst>
            </p:cNvPr>
            <p:cNvSpPr txBox="1"/>
            <p:nvPr/>
          </p:nvSpPr>
          <p:spPr>
            <a:xfrm>
              <a:off x="1184427" y="3004449"/>
              <a:ext cx="3177601" cy="32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spcBef>
                  <a:spcPts val="1200"/>
                </a:spcBef>
                <a:buFont typeface="Wingdings" pitchFamily="2" charset="2"/>
                <a:buChar char="Ø"/>
              </a:pPr>
              <a:r>
                <a:rPr lang="en-US" sz="1600" dirty="0"/>
                <a:t>Higher abstraction-breaking cost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837B3D0-35C6-1B42-B1FE-46DC02A4FD69}"/>
                </a:ext>
              </a:extLst>
            </p:cNvPr>
            <p:cNvSpPr txBox="1"/>
            <p:nvPr/>
          </p:nvSpPr>
          <p:spPr>
            <a:xfrm>
              <a:off x="4558443" y="2993733"/>
              <a:ext cx="3058530" cy="32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spcBef>
                  <a:spcPts val="1200"/>
                </a:spcBef>
                <a:buFont typeface="Wingdings" pitchFamily="2" charset="2"/>
                <a:buChar char="Ø"/>
              </a:pPr>
              <a:r>
                <a:rPr lang="en-US" sz="1600" dirty="0"/>
                <a:t>Ambiguous benefit proposition</a:t>
              </a:r>
            </a:p>
          </p:txBody>
        </p:sp>
      </p:grp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683AB43B-3B53-AA4B-A6B5-D2620F162F93}"/>
              </a:ext>
            </a:extLst>
          </p:cNvPr>
          <p:cNvCxnSpPr>
            <a:cxnSpLocks/>
            <a:stCxn id="116" idx="3"/>
            <a:endCxn id="126" idx="6"/>
          </p:cNvCxnSpPr>
          <p:nvPr/>
        </p:nvCxnSpPr>
        <p:spPr>
          <a:xfrm rot="5400000">
            <a:off x="8126937" y="2226506"/>
            <a:ext cx="599020" cy="343057"/>
          </a:xfrm>
          <a:prstGeom prst="curvedConnector2">
            <a:avLst/>
          </a:prstGeom>
          <a:ln w="127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Notched Right Arrow 145">
            <a:extLst>
              <a:ext uri="{FF2B5EF4-FFF2-40B4-BE49-F238E27FC236}">
                <a16:creationId xmlns:a16="http://schemas.microsoft.com/office/drawing/2014/main" id="{73150C5B-53F6-3D48-A55F-D85E56184F7D}"/>
              </a:ext>
            </a:extLst>
          </p:cNvPr>
          <p:cNvSpPr/>
          <p:nvPr/>
        </p:nvSpPr>
        <p:spPr>
          <a:xfrm>
            <a:off x="83819" y="3453018"/>
            <a:ext cx="8972594" cy="570373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Evolutionary Path</a:t>
            </a:r>
          </a:p>
        </p:txBody>
      </p: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BCC02AE6-2843-F94E-A6CB-2F89616389E0}"/>
              </a:ext>
            </a:extLst>
          </p:cNvPr>
          <p:cNvCxnSpPr>
            <a:cxnSpLocks/>
          </p:cNvCxnSpPr>
          <p:nvPr/>
        </p:nvCxnSpPr>
        <p:spPr>
          <a:xfrm>
            <a:off x="2385060" y="3110640"/>
            <a:ext cx="0" cy="1645920"/>
          </a:xfrm>
          <a:prstGeom prst="line">
            <a:avLst/>
          </a:prstGeom>
          <a:ln>
            <a:solidFill>
              <a:srgbClr val="FF66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1930D58D-F538-9946-949C-16BFB46C273F}"/>
              </a:ext>
            </a:extLst>
          </p:cNvPr>
          <p:cNvSpPr txBox="1"/>
          <p:nvPr/>
        </p:nvSpPr>
        <p:spPr>
          <a:xfrm>
            <a:off x="83819" y="3241132"/>
            <a:ext cx="2313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Transparent Computation</a:t>
            </a: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F6528880-6878-C847-B8B7-43BC5CA0B203}"/>
              </a:ext>
            </a:extLst>
          </p:cNvPr>
          <p:cNvCxnSpPr>
            <a:cxnSpLocks/>
          </p:cNvCxnSpPr>
          <p:nvPr/>
        </p:nvCxnSpPr>
        <p:spPr>
          <a:xfrm>
            <a:off x="5484672" y="3110640"/>
            <a:ext cx="0" cy="1463040"/>
          </a:xfrm>
          <a:prstGeom prst="line">
            <a:avLst/>
          </a:prstGeom>
          <a:ln>
            <a:solidFill>
              <a:srgbClr val="FF66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FD43F02C-AF6F-5C4A-84BC-0D80EA474F14}"/>
              </a:ext>
            </a:extLst>
          </p:cNvPr>
          <p:cNvSpPr txBox="1"/>
          <p:nvPr/>
        </p:nvSpPr>
        <p:spPr>
          <a:xfrm>
            <a:off x="2367176" y="3022415"/>
            <a:ext cx="31925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Phase 2</a:t>
            </a:r>
          </a:p>
          <a:p>
            <a:pPr algn="ctr"/>
            <a:r>
              <a:rPr lang="en-US" sz="1600" dirty="0"/>
              <a:t>Transparent/Parasitic Computation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5973C4B7-5460-B046-A707-F4DB504A8C46}"/>
              </a:ext>
            </a:extLst>
          </p:cNvPr>
          <p:cNvSpPr txBox="1"/>
          <p:nvPr/>
        </p:nvSpPr>
        <p:spPr>
          <a:xfrm>
            <a:off x="5484036" y="3022415"/>
            <a:ext cx="3254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Phase 3</a:t>
            </a:r>
          </a:p>
          <a:p>
            <a:pPr algn="ctr"/>
            <a:r>
              <a:rPr lang="en-US" sz="1600" dirty="0"/>
              <a:t>Transparent/Integrated Computation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3221DD95-7C06-DC4E-8B8D-1DD96C3C13A7}"/>
              </a:ext>
            </a:extLst>
          </p:cNvPr>
          <p:cNvGrpSpPr>
            <a:grpSpLocks noChangeAspect="1"/>
          </p:cNvGrpSpPr>
          <p:nvPr/>
        </p:nvGrpSpPr>
        <p:grpSpPr>
          <a:xfrm>
            <a:off x="828905" y="3986235"/>
            <a:ext cx="822960" cy="612389"/>
            <a:chOff x="7669449" y="1309099"/>
            <a:chExt cx="983055" cy="731520"/>
          </a:xfrm>
        </p:grpSpPr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62ACD76B-4D53-DC4B-BB89-7567DF5F9F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69449" y="1309099"/>
              <a:ext cx="983055" cy="731520"/>
              <a:chOff x="4993684" y="1556967"/>
              <a:chExt cx="674411" cy="501849"/>
            </a:xfrm>
          </p:grpSpPr>
          <p:sp>
            <p:nvSpPr>
              <p:cNvPr id="179" name="Shape 383">
                <a:extLst>
                  <a:ext uri="{FF2B5EF4-FFF2-40B4-BE49-F238E27FC236}">
                    <a16:creationId xmlns:a16="http://schemas.microsoft.com/office/drawing/2014/main" id="{48445916-EB5C-6E44-9D13-1AD973EC7359}"/>
                  </a:ext>
                </a:extLst>
              </p:cNvPr>
              <p:cNvSpPr/>
              <p:nvPr/>
            </p:nvSpPr>
            <p:spPr>
              <a:xfrm rot="5400000">
                <a:off x="5079965" y="1470686"/>
                <a:ext cx="501849" cy="674411"/>
              </a:xfrm>
              <a:prstGeom prst="roundRect">
                <a:avLst>
                  <a:gd name="adj" fmla="val 4826"/>
                </a:avLst>
              </a:prstGeom>
              <a:solidFill>
                <a:srgbClr val="814098"/>
              </a:solidFill>
              <a:ln w="1905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pPr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75"/>
              </a:p>
            </p:txBody>
          </p:sp>
          <p:sp>
            <p:nvSpPr>
              <p:cNvPr id="180" name="Freeform: Shape 91">
                <a:extLst>
                  <a:ext uri="{FF2B5EF4-FFF2-40B4-BE49-F238E27FC236}">
                    <a16:creationId xmlns:a16="http://schemas.microsoft.com/office/drawing/2014/main" id="{889A589C-EE58-A941-8151-6488BB6D2A4A}"/>
                  </a:ext>
                </a:extLst>
              </p:cNvPr>
              <p:cNvSpPr/>
              <p:nvPr/>
            </p:nvSpPr>
            <p:spPr>
              <a:xfrm>
                <a:off x="5569316" y="1599655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92">
                <a:extLst>
                  <a:ext uri="{FF2B5EF4-FFF2-40B4-BE49-F238E27FC236}">
                    <a16:creationId xmlns:a16="http://schemas.microsoft.com/office/drawing/2014/main" id="{55BEA32B-C289-4848-8C58-149B169AEFBA}"/>
                  </a:ext>
                </a:extLst>
              </p:cNvPr>
              <p:cNvSpPr/>
              <p:nvPr/>
            </p:nvSpPr>
            <p:spPr>
              <a:xfrm>
                <a:off x="5569316" y="1948479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93">
                <a:extLst>
                  <a:ext uri="{FF2B5EF4-FFF2-40B4-BE49-F238E27FC236}">
                    <a16:creationId xmlns:a16="http://schemas.microsoft.com/office/drawing/2014/main" id="{1D97A54E-28BA-994D-860C-C2C5F7D854C8}"/>
                  </a:ext>
                </a:extLst>
              </p:cNvPr>
              <p:cNvSpPr/>
              <p:nvPr/>
            </p:nvSpPr>
            <p:spPr>
              <a:xfrm>
                <a:off x="5037609" y="1609815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94">
                <a:extLst>
                  <a:ext uri="{FF2B5EF4-FFF2-40B4-BE49-F238E27FC236}">
                    <a16:creationId xmlns:a16="http://schemas.microsoft.com/office/drawing/2014/main" id="{A4A38BCD-6975-1C43-BDD2-46822E4DEDB3}"/>
                  </a:ext>
                </a:extLst>
              </p:cNvPr>
              <p:cNvSpPr/>
              <p:nvPr/>
            </p:nvSpPr>
            <p:spPr>
              <a:xfrm>
                <a:off x="5037609" y="1958639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B8829DF9-BE45-EE46-81C6-2AEBBA8736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723906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F9F8F52B-35D1-D344-9CF2-86DEB70607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809164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97C82FF0-9043-DC4A-B947-EC6D53FB00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894422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CB73AF24-7B42-CF49-99D8-E41B1448FE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6661" y="1638648"/>
                <a:ext cx="26385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9A35FA0A-65E0-1F46-875A-867A50E21D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6661" y="1979681"/>
                <a:ext cx="26385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78" name="Picture 177">
              <a:extLst>
                <a:ext uri="{FF2B5EF4-FFF2-40B4-BE49-F238E27FC236}">
                  <a16:creationId xmlns:a16="http://schemas.microsoft.com/office/drawing/2014/main" id="{E203ED7D-F725-C84A-A319-8D033A30C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86656" y="1400539"/>
              <a:ext cx="548640" cy="54864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76CF5C4-30F8-3443-96B2-955BDECF4F4C}"/>
              </a:ext>
            </a:extLst>
          </p:cNvPr>
          <p:cNvGrpSpPr/>
          <p:nvPr/>
        </p:nvGrpSpPr>
        <p:grpSpPr>
          <a:xfrm>
            <a:off x="2591695" y="3983401"/>
            <a:ext cx="2726644" cy="612389"/>
            <a:chOff x="2591695" y="3899509"/>
            <a:chExt cx="2726644" cy="612389"/>
          </a:xfrm>
        </p:grpSpPr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5E3869C1-3648-2249-98EC-5A80E618E3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591695" y="3899509"/>
              <a:ext cx="822960" cy="612389"/>
              <a:chOff x="4993684" y="1556967"/>
              <a:chExt cx="674411" cy="501849"/>
            </a:xfrm>
          </p:grpSpPr>
          <p:sp>
            <p:nvSpPr>
              <p:cNvPr id="192" name="Shape 383">
                <a:extLst>
                  <a:ext uri="{FF2B5EF4-FFF2-40B4-BE49-F238E27FC236}">
                    <a16:creationId xmlns:a16="http://schemas.microsoft.com/office/drawing/2014/main" id="{7D1B6266-E780-0C49-931E-11E641AB379F}"/>
                  </a:ext>
                </a:extLst>
              </p:cNvPr>
              <p:cNvSpPr/>
              <p:nvPr/>
            </p:nvSpPr>
            <p:spPr>
              <a:xfrm rot="5400000">
                <a:off x="5079965" y="1470686"/>
                <a:ext cx="501849" cy="674411"/>
              </a:xfrm>
              <a:prstGeom prst="roundRect">
                <a:avLst>
                  <a:gd name="adj" fmla="val 4826"/>
                </a:avLst>
              </a:prstGeom>
              <a:solidFill>
                <a:srgbClr val="814098"/>
              </a:solidFill>
              <a:ln w="1905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pPr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75"/>
              </a:p>
            </p:txBody>
          </p:sp>
          <p:sp>
            <p:nvSpPr>
              <p:cNvPr id="193" name="Freeform: Shape 91">
                <a:extLst>
                  <a:ext uri="{FF2B5EF4-FFF2-40B4-BE49-F238E27FC236}">
                    <a16:creationId xmlns:a16="http://schemas.microsoft.com/office/drawing/2014/main" id="{5824173F-25D6-4E48-B9CF-9D824B43D4FA}"/>
                  </a:ext>
                </a:extLst>
              </p:cNvPr>
              <p:cNvSpPr/>
              <p:nvPr/>
            </p:nvSpPr>
            <p:spPr>
              <a:xfrm>
                <a:off x="5569316" y="1599655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92">
                <a:extLst>
                  <a:ext uri="{FF2B5EF4-FFF2-40B4-BE49-F238E27FC236}">
                    <a16:creationId xmlns:a16="http://schemas.microsoft.com/office/drawing/2014/main" id="{5AAC94B0-F889-154E-8287-8A401C309B68}"/>
                  </a:ext>
                </a:extLst>
              </p:cNvPr>
              <p:cNvSpPr/>
              <p:nvPr/>
            </p:nvSpPr>
            <p:spPr>
              <a:xfrm>
                <a:off x="5569316" y="1948479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93">
                <a:extLst>
                  <a:ext uri="{FF2B5EF4-FFF2-40B4-BE49-F238E27FC236}">
                    <a16:creationId xmlns:a16="http://schemas.microsoft.com/office/drawing/2014/main" id="{536EB3D9-1B0E-AA47-AEEF-35F1C1F3A3EE}"/>
                  </a:ext>
                </a:extLst>
              </p:cNvPr>
              <p:cNvSpPr/>
              <p:nvPr/>
            </p:nvSpPr>
            <p:spPr>
              <a:xfrm>
                <a:off x="5037609" y="1609815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94">
                <a:extLst>
                  <a:ext uri="{FF2B5EF4-FFF2-40B4-BE49-F238E27FC236}">
                    <a16:creationId xmlns:a16="http://schemas.microsoft.com/office/drawing/2014/main" id="{76BEAFA5-23BC-214B-B6C1-9B560AB0EAF1}"/>
                  </a:ext>
                </a:extLst>
              </p:cNvPr>
              <p:cNvSpPr/>
              <p:nvPr/>
            </p:nvSpPr>
            <p:spPr>
              <a:xfrm>
                <a:off x="5037609" y="1958639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C5461C8E-EBCE-EB4C-A043-54A0871C0E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723906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9B3FA841-B2C6-974C-8EE2-3C47647FD0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809164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5C284389-C220-3A47-839B-A067EEF695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894422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2F0BF615-CE2C-2D4B-86A7-F54512D39F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6661" y="1638648"/>
                <a:ext cx="26385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E55F46DC-A976-6E4D-B23B-60B3FBD810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6661" y="1979681"/>
                <a:ext cx="26385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91" name="Picture 190">
              <a:extLst>
                <a:ext uri="{FF2B5EF4-FFF2-40B4-BE49-F238E27FC236}">
                  <a16:creationId xmlns:a16="http://schemas.microsoft.com/office/drawing/2014/main" id="{DC3EC9AE-53D7-DA4C-A5F6-95AAEE48C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47791" y="3999035"/>
              <a:ext cx="459291" cy="45929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4297D68-B6B6-5D47-B763-7C291CFC8098}"/>
                </a:ext>
              </a:extLst>
            </p:cNvPr>
            <p:cNvSpPr txBox="1"/>
            <p:nvPr/>
          </p:nvSpPr>
          <p:spPr>
            <a:xfrm>
              <a:off x="3901605" y="3972660"/>
              <a:ext cx="14167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Parasitic Accel.</a:t>
              </a:r>
            </a:p>
          </p:txBody>
        </p:sp>
        <p:pic>
          <p:nvPicPr>
            <p:cNvPr id="203" name="Picture 221" descr="A close up of a logo&#10;&#10;Description automatically generated">
              <a:extLst>
                <a:ext uri="{FF2B5EF4-FFF2-40B4-BE49-F238E27FC236}">
                  <a16:creationId xmlns:a16="http://schemas.microsoft.com/office/drawing/2014/main" id="{179C4EAC-C62D-894B-B743-B120FAF63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470" y="4058183"/>
              <a:ext cx="336140" cy="336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04" name="Curved Connector 203">
              <a:extLst>
                <a:ext uri="{FF2B5EF4-FFF2-40B4-BE49-F238E27FC236}">
                  <a16:creationId xmlns:a16="http://schemas.microsoft.com/office/drawing/2014/main" id="{848E7222-D9D1-0C4E-8F4F-E13B29CB954A}"/>
                </a:ext>
              </a:extLst>
            </p:cNvPr>
            <p:cNvCxnSpPr>
              <a:cxnSpLocks/>
              <a:stCxn id="4" idx="1"/>
              <a:endCxn id="203" idx="3"/>
            </p:cNvCxnSpPr>
            <p:nvPr/>
          </p:nvCxnSpPr>
          <p:spPr>
            <a:xfrm rot="10800000" flipV="1">
              <a:off x="3404611" y="4141937"/>
              <a:ext cx="496995" cy="84370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C0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1724DB-44BF-D641-BB25-5E362FF139A7}"/>
              </a:ext>
            </a:extLst>
          </p:cNvPr>
          <p:cNvGrpSpPr/>
          <p:nvPr/>
        </p:nvGrpSpPr>
        <p:grpSpPr>
          <a:xfrm>
            <a:off x="5555875" y="3975781"/>
            <a:ext cx="3587277" cy="612389"/>
            <a:chOff x="5555875" y="3891889"/>
            <a:chExt cx="3587277" cy="612389"/>
          </a:xfrm>
        </p:grpSpPr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F296B795-5DAF-A240-BFFD-E054A46FC0F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555875" y="3891889"/>
              <a:ext cx="822960" cy="612389"/>
              <a:chOff x="4993684" y="1556967"/>
              <a:chExt cx="674411" cy="501849"/>
            </a:xfrm>
          </p:grpSpPr>
          <p:sp>
            <p:nvSpPr>
              <p:cNvPr id="206" name="Shape 383">
                <a:extLst>
                  <a:ext uri="{FF2B5EF4-FFF2-40B4-BE49-F238E27FC236}">
                    <a16:creationId xmlns:a16="http://schemas.microsoft.com/office/drawing/2014/main" id="{D3D5EC92-B024-B840-B6B7-CB354B6509B8}"/>
                  </a:ext>
                </a:extLst>
              </p:cNvPr>
              <p:cNvSpPr/>
              <p:nvPr/>
            </p:nvSpPr>
            <p:spPr>
              <a:xfrm rot="5400000">
                <a:off x="5079965" y="1470686"/>
                <a:ext cx="501849" cy="674411"/>
              </a:xfrm>
              <a:prstGeom prst="roundRect">
                <a:avLst>
                  <a:gd name="adj" fmla="val 4826"/>
                </a:avLst>
              </a:prstGeom>
              <a:solidFill>
                <a:srgbClr val="814098"/>
              </a:solidFill>
              <a:ln w="1905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pPr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75"/>
              </a:p>
            </p:txBody>
          </p:sp>
          <p:sp>
            <p:nvSpPr>
              <p:cNvPr id="207" name="Freeform: Shape 91">
                <a:extLst>
                  <a:ext uri="{FF2B5EF4-FFF2-40B4-BE49-F238E27FC236}">
                    <a16:creationId xmlns:a16="http://schemas.microsoft.com/office/drawing/2014/main" id="{0293CDB6-B9C9-A94D-A3D5-2892C5C95CD8}"/>
                  </a:ext>
                </a:extLst>
              </p:cNvPr>
              <p:cNvSpPr/>
              <p:nvPr/>
            </p:nvSpPr>
            <p:spPr>
              <a:xfrm>
                <a:off x="5569316" y="1599655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92">
                <a:extLst>
                  <a:ext uri="{FF2B5EF4-FFF2-40B4-BE49-F238E27FC236}">
                    <a16:creationId xmlns:a16="http://schemas.microsoft.com/office/drawing/2014/main" id="{F37D0151-2D0B-1C44-B552-2E4E98FD6723}"/>
                  </a:ext>
                </a:extLst>
              </p:cNvPr>
              <p:cNvSpPr/>
              <p:nvPr/>
            </p:nvSpPr>
            <p:spPr>
              <a:xfrm>
                <a:off x="5569316" y="1948479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93">
                <a:extLst>
                  <a:ext uri="{FF2B5EF4-FFF2-40B4-BE49-F238E27FC236}">
                    <a16:creationId xmlns:a16="http://schemas.microsoft.com/office/drawing/2014/main" id="{B70C4383-B655-FF49-AF1F-2AFD9409234E}"/>
                  </a:ext>
                </a:extLst>
              </p:cNvPr>
              <p:cNvSpPr/>
              <p:nvPr/>
            </p:nvSpPr>
            <p:spPr>
              <a:xfrm>
                <a:off x="5037609" y="1609815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: Shape 94">
                <a:extLst>
                  <a:ext uri="{FF2B5EF4-FFF2-40B4-BE49-F238E27FC236}">
                    <a16:creationId xmlns:a16="http://schemas.microsoft.com/office/drawing/2014/main" id="{2D0C39D1-8DFE-1648-A50B-AF76B475073A}"/>
                  </a:ext>
                </a:extLst>
              </p:cNvPr>
              <p:cNvSpPr/>
              <p:nvPr/>
            </p:nvSpPr>
            <p:spPr>
              <a:xfrm>
                <a:off x="5037609" y="1958639"/>
                <a:ext cx="63553" cy="62404"/>
              </a:xfrm>
              <a:custGeom>
                <a:avLst/>
                <a:gdLst>
                  <a:gd name="connsiteX0" fmla="*/ 66095 w 63552"/>
                  <a:gd name="connsiteY0" fmla="*/ 32450 h 62404"/>
                  <a:gd name="connsiteX1" fmla="*/ 33047 w 63552"/>
                  <a:gd name="connsiteY1" fmla="*/ 64901 h 62404"/>
                  <a:gd name="connsiteX2" fmla="*/ 0 w 63552"/>
                  <a:gd name="connsiteY2" fmla="*/ 32450 h 62404"/>
                  <a:gd name="connsiteX3" fmla="*/ 33047 w 63552"/>
                  <a:gd name="connsiteY3" fmla="*/ 0 h 62404"/>
                  <a:gd name="connsiteX4" fmla="*/ 66095 w 63552"/>
                  <a:gd name="connsiteY4" fmla="*/ 32450 h 62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52" h="62404">
                    <a:moveTo>
                      <a:pt x="66095" y="32450"/>
                    </a:moveTo>
                    <a:cubicBezTo>
                      <a:pt x="66095" y="50372"/>
                      <a:pt x="51299" y="64901"/>
                      <a:pt x="33047" y="64901"/>
                    </a:cubicBezTo>
                    <a:cubicBezTo>
                      <a:pt x="14796" y="64901"/>
                      <a:pt x="0" y="50372"/>
                      <a:pt x="0" y="32450"/>
                    </a:cubicBezTo>
                    <a:cubicBezTo>
                      <a:pt x="0" y="14529"/>
                      <a:pt x="14796" y="0"/>
                      <a:pt x="33047" y="0"/>
                    </a:cubicBezTo>
                    <a:cubicBezTo>
                      <a:pt x="51299" y="0"/>
                      <a:pt x="66095" y="14529"/>
                      <a:pt x="66095" y="324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212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00F262E3-83FF-F544-B2C3-15C986FD17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723906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E16D0188-539D-4645-8FD4-DC4C6F2A63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809164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16713473-A326-514B-A750-9D566F7D00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6912" y="1894422"/>
                <a:ext cx="54334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3DF68FCB-84F4-BD49-BF55-5DED6BE1F7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6661" y="1638648"/>
                <a:ext cx="26385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297D25A0-6249-8A41-9FD3-BE3FF66811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6661" y="1979681"/>
                <a:ext cx="26385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16" name="Picture 215">
              <a:extLst>
                <a:ext uri="{FF2B5EF4-FFF2-40B4-BE49-F238E27FC236}">
                  <a16:creationId xmlns:a16="http://schemas.microsoft.com/office/drawing/2014/main" id="{5CA33DA1-8CF0-7A4A-8E4B-612649655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11971" y="3991415"/>
              <a:ext cx="459291" cy="459292"/>
            </a:xfrm>
            <a:prstGeom prst="rect">
              <a:avLst/>
            </a:prstGeom>
          </p:spPr>
        </p:pic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DED4B225-55BB-CF43-9C85-C31280FCBD86}"/>
                </a:ext>
              </a:extLst>
            </p:cNvPr>
            <p:cNvSpPr txBox="1"/>
            <p:nvPr/>
          </p:nvSpPr>
          <p:spPr>
            <a:xfrm>
              <a:off x="6785775" y="3965040"/>
              <a:ext cx="23573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Parasitic &amp; I/O-path Accel.</a:t>
              </a:r>
            </a:p>
          </p:txBody>
        </p:sp>
        <p:pic>
          <p:nvPicPr>
            <p:cNvPr id="218" name="Picture 221" descr="A close up of a logo&#10;&#10;Description automatically generated">
              <a:extLst>
                <a:ext uri="{FF2B5EF4-FFF2-40B4-BE49-F238E27FC236}">
                  <a16:creationId xmlns:a16="http://schemas.microsoft.com/office/drawing/2014/main" id="{98E0D76F-B60A-F744-9DF1-0F1C7BDB4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2650" y="4050563"/>
              <a:ext cx="336140" cy="336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19" name="Curved Connector 218">
              <a:extLst>
                <a:ext uri="{FF2B5EF4-FFF2-40B4-BE49-F238E27FC236}">
                  <a16:creationId xmlns:a16="http://schemas.microsoft.com/office/drawing/2014/main" id="{E4C4C6C5-BD65-7A4B-BED5-3BD622E60CE1}"/>
                </a:ext>
              </a:extLst>
            </p:cNvPr>
            <p:cNvCxnSpPr>
              <a:cxnSpLocks/>
              <a:stCxn id="217" idx="1"/>
              <a:endCxn id="218" idx="3"/>
            </p:cNvCxnSpPr>
            <p:nvPr/>
          </p:nvCxnSpPr>
          <p:spPr>
            <a:xfrm rot="10800000" flipV="1">
              <a:off x="6368791" y="4134317"/>
              <a:ext cx="416985" cy="84370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C0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048E901-691C-E14E-A163-F11481B2DA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1785" y="2908598"/>
            <a:ext cx="457200" cy="389745"/>
          </a:xfrm>
          <a:prstGeom prst="rect">
            <a:avLst/>
          </a:prstGeom>
        </p:spPr>
      </p:pic>
      <p:sp>
        <p:nvSpPr>
          <p:cNvPr id="157" name="TextBox 156">
            <a:extLst>
              <a:ext uri="{FF2B5EF4-FFF2-40B4-BE49-F238E27FC236}">
                <a16:creationId xmlns:a16="http://schemas.microsoft.com/office/drawing/2014/main" id="{3B78AE5C-132A-5F48-B7E1-2091AD77BCA4}"/>
              </a:ext>
            </a:extLst>
          </p:cNvPr>
          <p:cNvSpPr txBox="1"/>
          <p:nvPr/>
        </p:nvSpPr>
        <p:spPr>
          <a:xfrm>
            <a:off x="4305593" y="4559240"/>
            <a:ext cx="28899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/>
              <a:t>Chiplet</a:t>
            </a:r>
            <a:r>
              <a:rPr lang="en-US" sz="1600" b="1" dirty="0"/>
              <a:t> technology is the key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7477F810-4763-454B-B798-0B1BA559DA5F}"/>
              </a:ext>
            </a:extLst>
          </p:cNvPr>
          <p:cNvCxnSpPr>
            <a:cxnSpLocks/>
          </p:cNvCxnSpPr>
          <p:nvPr/>
        </p:nvCxnSpPr>
        <p:spPr>
          <a:xfrm flipH="1">
            <a:off x="2457269" y="4728517"/>
            <a:ext cx="1920240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2B28AE38-A194-9C42-AA69-9A9DE20B157D}"/>
              </a:ext>
            </a:extLst>
          </p:cNvPr>
          <p:cNvCxnSpPr>
            <a:cxnSpLocks/>
          </p:cNvCxnSpPr>
          <p:nvPr/>
        </p:nvCxnSpPr>
        <p:spPr>
          <a:xfrm>
            <a:off x="7123635" y="4728517"/>
            <a:ext cx="1920240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3937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/>
      <p:bldP spid="146" grpId="0" animBg="1"/>
      <p:bldP spid="163" grpId="0"/>
      <p:bldP spid="166" grpId="0"/>
      <p:bldP spid="175" grpId="0"/>
      <p:bldP spid="157" grpId="0"/>
    </p:bldLst>
  </p:timing>
</p:sld>
</file>

<file path=ppt/theme/theme1.xml><?xml version="1.0" encoding="utf-8"?>
<a:theme xmlns:a="http://schemas.openxmlformats.org/drawingml/2006/main" name="Outb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51807F2-3119-4036-813D-4BDBC72E2A31}" vid="{DA21D68A-1774-4005-B408-29231A1159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14DBF876AA3643B7D21C25ADE2237F" ma:contentTypeVersion="12" ma:contentTypeDescription="Create a new document." ma:contentTypeScope="" ma:versionID="61707f17aa4481d408eba6e6c995150e">
  <xsd:schema xmlns:xsd="http://www.w3.org/2001/XMLSchema" xmlns:xs="http://www.w3.org/2001/XMLSchema" xmlns:p="http://schemas.microsoft.com/office/2006/metadata/properties" xmlns:ns2="94c02d8f-9ba8-4687-8123-daa9256766a5" xmlns:ns3="a4547b9e-3226-4cc6-8c36-2224add943f4" targetNamespace="http://schemas.microsoft.com/office/2006/metadata/properties" ma:root="true" ma:fieldsID="ae87cd3b15fa30e92ce42a91186e777d" ns2:_="" ns3:_="">
    <xsd:import namespace="94c02d8f-9ba8-4687-8123-daa9256766a5"/>
    <xsd:import namespace="a4547b9e-3226-4cc6-8c36-2224add943f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c02d8f-9ba8-4687-8123-daa9256766a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547b9e-3226-4cc6-8c36-2224add943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A3D2C4-C036-481F-B5BA-CAF6D64A69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c02d8f-9ba8-4687-8123-daa9256766a5"/>
    <ds:schemaRef ds:uri="a4547b9e-3226-4cc6-8c36-2224add943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63B9C2-0D0E-44D9-8FDC-6ADDA5B9AEE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7EC93F3-6964-4D67-99B5-84FCE0CCB5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ScaleFlux_Outbound_PPT_Oct19</Template>
  <TotalTime>41391</TotalTime>
  <Words>1025</Words>
  <Application>Microsoft Macintosh PowerPoint</Application>
  <PresentationFormat>On-screen Show (16:9)</PresentationFormat>
  <Paragraphs>287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System Font Regular</vt:lpstr>
      <vt:lpstr>Arial</vt:lpstr>
      <vt:lpstr>Calibri</vt:lpstr>
      <vt:lpstr>Wingdings</vt:lpstr>
      <vt:lpstr>Outbound</vt:lpstr>
      <vt:lpstr>Computational Storage: Big Confusion Around a Simple Idea</vt:lpstr>
      <vt:lpstr>Beautifully Simple Rationale, But …</vt:lpstr>
      <vt:lpstr>Beautifully Simple Rationale, But …</vt:lpstr>
      <vt:lpstr>Beautifully Simple Rationale, But …</vt:lpstr>
      <vt:lpstr>Computational Storage</vt:lpstr>
      <vt:lpstr>“Computation Offloading Only” Mindset</vt:lpstr>
      <vt:lpstr>Drop the “Computation Offloading Only” Mindset</vt:lpstr>
      <vt:lpstr>Computational Storage</vt:lpstr>
      <vt:lpstr>Benefit of In-storage Transparent Compression</vt:lpstr>
      <vt:lpstr>Where Does the Innovation Potential Come From?</vt:lpstr>
      <vt:lpstr>Software Innovations Enabled by Transparent Compression</vt:lpstr>
      <vt:lpstr>Computational Storage Drive </vt:lpstr>
      <vt:lpstr>Computational Storage Drive </vt:lpstr>
      <vt:lpstr>The Next Step</vt:lpstr>
      <vt:lpstr>Ultimate Computational Storage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Data-Driven Apps Gravitate to Computational Storage</dc:title>
  <dc:subject/>
  <dc:creator>Thad Omura</dc:creator>
  <cp:keywords/>
  <dc:description/>
  <cp:lastModifiedBy>Zhang, Tong</cp:lastModifiedBy>
  <cp:revision>878</cp:revision>
  <dcterms:created xsi:type="dcterms:W3CDTF">2019-10-15T18:35:16Z</dcterms:created>
  <dcterms:modified xsi:type="dcterms:W3CDTF">2021-08-25T21:24:12Z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0x010100F514DBF876AA3643B7D21C25ADE2237F</vt:lpwstr>
  </property>
</Properties>
</file>